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9"/>
    <p:restoredTop sz="91410" autoAdjust="0"/>
  </p:normalViewPr>
  <p:slideViewPr>
    <p:cSldViewPr snapToGrid="0" snapToObjects="1">
      <p:cViewPr varScale="1">
        <p:scale>
          <a:sx n="96" d="100"/>
          <a:sy n="96" d="100"/>
        </p:scale>
        <p:origin x="9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C73F-201F-2445-BF84-990C4ACFBD6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562F-BD90-AD46-A952-756C7CFA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2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C73F-201F-2445-BF84-990C4ACFBD6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562F-BD90-AD46-A952-756C7CFA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5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C73F-201F-2445-BF84-990C4ACFBD6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562F-BD90-AD46-A952-756C7CFA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4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C73F-201F-2445-BF84-990C4ACFBD6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562F-BD90-AD46-A952-756C7CFA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3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C73F-201F-2445-BF84-990C4ACFBD6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562F-BD90-AD46-A952-756C7CFA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C73F-201F-2445-BF84-990C4ACFBD6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562F-BD90-AD46-A952-756C7CFA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4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C73F-201F-2445-BF84-990C4ACFBD6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562F-BD90-AD46-A952-756C7CFA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0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C73F-201F-2445-BF84-990C4ACFBD6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562F-BD90-AD46-A952-756C7CFA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6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C73F-201F-2445-BF84-990C4ACFBD6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562F-BD90-AD46-A952-756C7CFA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0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C73F-201F-2445-BF84-990C4ACFBD6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562F-BD90-AD46-A952-756C7CFA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3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C73F-201F-2445-BF84-990C4ACFBD6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562F-BD90-AD46-A952-756C7CFA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C73F-201F-2445-BF84-990C4ACFBD6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A562F-BD90-AD46-A952-756C7CFA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2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ucla.edu/classes/fall18/cs240B/notes/streambook.pdf" TargetMode="External"/><Relationship Id="rId2" Type="http://schemas.openxmlformats.org/officeDocument/2006/relationships/hyperlink" Target="http://web.cs.ucla.edu/classes/fall18/cs240B/notes/DataStreamM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ctrTitle"/>
          </p:nvPr>
        </p:nvSpPr>
        <p:spPr>
          <a:xfrm>
            <a:off x="649356" y="97547"/>
            <a:ext cx="7898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sz="3200" b="1" dirty="0"/>
              <a:t>UCLA, CS240B,Fall 2018. </a:t>
            </a:r>
            <a:br>
              <a:rPr lang="en-US" sz="3200" b="1" dirty="0"/>
            </a:br>
            <a:r>
              <a:rPr lang="en-US" sz="3200" b="1" dirty="0"/>
              <a:t>     Ideas for Presentation and </a:t>
            </a:r>
            <a:br>
              <a:rPr lang="en-US" sz="3200" b="1" dirty="0"/>
            </a:br>
            <a:r>
              <a:rPr lang="en-US" sz="3200" b="1" dirty="0"/>
              <a:t>Take Home Final</a:t>
            </a:r>
          </a:p>
        </p:txBody>
      </p:sp>
      <p:sp>
        <p:nvSpPr>
          <p:cNvPr id="3" name="Title 5">
            <a:extLst>
              <a:ext uri="{FF2B5EF4-FFF2-40B4-BE49-F238E27FC236}">
                <a16:creationId xmlns:a16="http://schemas.microsoft.com/office/drawing/2014/main" id="{76FE69B3-F04F-954F-8BFC-75A445F51457}"/>
              </a:ext>
            </a:extLst>
          </p:cNvPr>
          <p:cNvSpPr txBox="1">
            <a:spLocks/>
          </p:cNvSpPr>
          <p:nvPr/>
        </p:nvSpPr>
        <p:spPr>
          <a:xfrm>
            <a:off x="394914" y="2124107"/>
            <a:ext cx="8407179" cy="34163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/>
              <a:t>- 	The Presentation</a:t>
            </a:r>
            <a:r>
              <a:rPr lang="en-US" sz="2400" dirty="0"/>
              <a:t>: should be an overview of a few (2 or 3) 	related  research papers</a:t>
            </a:r>
          </a:p>
          <a:p>
            <a:pPr marL="457200" indent="-457200" algn="l">
              <a:buFontTx/>
              <a:buChar char="-"/>
            </a:pPr>
            <a:r>
              <a:rPr lang="en-US" sz="2400" dirty="0"/>
              <a:t>Presentation can have one or two authors (same credit)</a:t>
            </a:r>
          </a:p>
          <a:p>
            <a:pPr marL="457200" indent="-457200" algn="l">
              <a:buFontTx/>
              <a:buChar char="-"/>
            </a:pPr>
            <a:r>
              <a:rPr lang="en-US" sz="2400" b="1" dirty="0"/>
              <a:t>The Final Report: </a:t>
            </a:r>
            <a:r>
              <a:rPr lang="en-US" sz="2400" dirty="0"/>
              <a:t>must be by  a single author. Could either be</a:t>
            </a:r>
          </a:p>
          <a:p>
            <a:pPr algn="l"/>
            <a:r>
              <a:rPr lang="en-US" sz="2400" dirty="0"/>
              <a:t>    	(1) an overview/survey of few  papers: either new papers, or      	those used for the  presentation plus few new ones.</a:t>
            </a:r>
          </a:p>
          <a:p>
            <a:pPr algn="l"/>
            <a:r>
              <a:rPr lang="en-US" sz="2400" dirty="0"/>
              <a:t>      (2) a report describing your implementation  (some  advanced 	data stream of techniques—e.g. those described in your 	presentation)</a:t>
            </a:r>
          </a:p>
        </p:txBody>
      </p:sp>
    </p:spTree>
    <p:extLst>
      <p:ext uri="{BB962C8B-B14F-4D97-AF65-F5344CB8AC3E}">
        <p14:creationId xmlns:p14="http://schemas.microsoft.com/office/powerpoint/2010/main" val="185446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04" y="168620"/>
            <a:ext cx="8229600" cy="598487"/>
          </a:xfrm>
        </p:spPr>
        <p:txBody>
          <a:bodyPr>
            <a:noAutofit/>
          </a:bodyPr>
          <a:lstStyle/>
          <a:p>
            <a:r>
              <a:rPr lang="en-US" sz="3200" dirty="0"/>
              <a:t>Great Performances from past  CS240Bs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887896"/>
            <a:ext cx="8229600" cy="523985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/>
              <a:t>Joseph </a:t>
            </a:r>
            <a:r>
              <a:rPr lang="en-US" sz="3600" dirty="0" err="1"/>
              <a:t>Korpela</a:t>
            </a:r>
            <a:r>
              <a:rPr lang="en-US" sz="3600" dirty="0"/>
              <a:t> wrote an in-depth survey on Optimizing the </a:t>
            </a:r>
            <a:r>
              <a:rPr lang="en-US" sz="3600" dirty="0" err="1"/>
              <a:t>Flajolet</a:t>
            </a:r>
            <a:r>
              <a:rPr lang="en-US" sz="3600" dirty="0"/>
              <a:t>-Martin  sketch based on the following papers: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2900" dirty="0"/>
              <a:t> [1] </a:t>
            </a:r>
            <a:r>
              <a:rPr lang="en-US" sz="2900" dirty="0" err="1"/>
              <a:t>Flajolet</a:t>
            </a:r>
            <a:r>
              <a:rPr lang="en-US" sz="2900" dirty="0"/>
              <a:t>, Philippe, and G. Nigel Martin. "Probabilistic counting algorithms for data base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2900" dirty="0"/>
              <a:t> applications." Journal of computer and system sciences 31.2 (1985): 182-209.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2900" dirty="0"/>
              <a:t> [2] Durand, Marianne, and Philippe </a:t>
            </a:r>
            <a:r>
              <a:rPr lang="en-US" sz="2900" dirty="0" err="1"/>
              <a:t>Flajolet</a:t>
            </a:r>
            <a:r>
              <a:rPr lang="en-US" sz="2900" dirty="0"/>
              <a:t>. "Loglog counting of large </a:t>
            </a:r>
            <a:r>
              <a:rPr lang="en-US" sz="2900" dirty="0" err="1"/>
              <a:t>cardinalities."Algorithms</a:t>
            </a:r>
            <a:r>
              <a:rPr lang="en-US" sz="2900" dirty="0"/>
              <a:t>-ESA 2003. Springer Berlin Heidelberg, 2003. 605-617.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2900" dirty="0"/>
              <a:t> [3] </a:t>
            </a:r>
            <a:r>
              <a:rPr lang="en-US" sz="2900" dirty="0" err="1"/>
              <a:t>Flajolet</a:t>
            </a:r>
            <a:r>
              <a:rPr lang="en-US" sz="2900" dirty="0"/>
              <a:t>, Philippe, et al. "</a:t>
            </a:r>
            <a:r>
              <a:rPr lang="en-US" sz="2900" dirty="0" err="1"/>
              <a:t>HyperLogLog</a:t>
            </a:r>
            <a:r>
              <a:rPr lang="en-US" sz="2900" dirty="0"/>
              <a:t>: the analysis of a near-optimal cardinality estimation algorithm." DMTCS Proceedings 1 (2008).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2900" dirty="0"/>
              <a:t>[4] </a:t>
            </a:r>
            <a:r>
              <a:rPr lang="en-US" sz="2900" dirty="0" err="1"/>
              <a:t>Heule</a:t>
            </a:r>
            <a:r>
              <a:rPr lang="en-US" sz="2900" dirty="0"/>
              <a:t>, Stefan, Marc </a:t>
            </a:r>
            <a:r>
              <a:rPr lang="en-US" sz="2900" dirty="0" err="1"/>
              <a:t>Nunkesser</a:t>
            </a:r>
            <a:r>
              <a:rPr lang="en-US" sz="2900" dirty="0"/>
              <a:t>, and Alexander Hall. "</a:t>
            </a:r>
            <a:r>
              <a:rPr lang="en-US" sz="2900" dirty="0" err="1"/>
              <a:t>HyperLogLog</a:t>
            </a:r>
            <a:r>
              <a:rPr lang="en-US" sz="2900" dirty="0"/>
              <a:t> in Practice: Algorithmic Engineering  of a State of The Art Cardinality Estimation Algorithm." (2013).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Ariyam</a:t>
            </a:r>
            <a:r>
              <a:rPr lang="en-US" dirty="0"/>
              <a:t> </a:t>
            </a:r>
            <a:r>
              <a:rPr lang="en-US" dirty="0" err="1"/>
              <a:t>Das’</a:t>
            </a:r>
            <a:r>
              <a:rPr lang="en-US" dirty="0"/>
              <a:t> survey on “Fast Lossless Frequent Itemset Mining in Data Streams using Crucial Patterns”   led to his  SDM 2016 paper.</a:t>
            </a:r>
          </a:p>
          <a:p>
            <a:pPr>
              <a:lnSpc>
                <a:spcPct val="120000"/>
              </a:lnSpc>
            </a:pPr>
            <a:r>
              <a:rPr lang="en-US" dirty="0"/>
              <a:t>Vladimir Braverman’s survey on ``Optimal sampling from Sliding Windows” led    to his  paper in J. </a:t>
            </a:r>
            <a:r>
              <a:rPr lang="en-US" dirty="0" err="1"/>
              <a:t>Comput</a:t>
            </a:r>
            <a:r>
              <a:rPr lang="en-US" dirty="0"/>
              <a:t>. Syst. Sci. 78(1 (2012).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Sumit</a:t>
            </a:r>
            <a:r>
              <a:rPr lang="en-US" dirty="0"/>
              <a:t> </a:t>
            </a:r>
            <a:r>
              <a:rPr lang="en-US" dirty="0" err="1"/>
              <a:t>Gouthaman</a:t>
            </a:r>
            <a:r>
              <a:rPr lang="en-US" dirty="0"/>
              <a:t>: Designed and Implemented  a Stream-UDA  extension for the    Esper and Storm systems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8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9625"/>
          </a:xfrm>
        </p:spPr>
        <p:txBody>
          <a:bodyPr/>
          <a:lstStyle/>
          <a:p>
            <a:r>
              <a:rPr lang="en-US" dirty="0"/>
              <a:t>Possible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9625"/>
            <a:ext cx="846455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/>
              <a:t>IVarious</a:t>
            </a:r>
            <a:r>
              <a:rPr lang="en-US" sz="2800" dirty="0"/>
              <a:t> DSMS---e.g., </a:t>
            </a:r>
            <a:r>
              <a:rPr lang="en-US" sz="2800" dirty="0" err="1"/>
              <a:t>StreamBase</a:t>
            </a:r>
            <a:r>
              <a:rPr lang="en-US" sz="2800" dirty="0"/>
              <a:t>, Spark Streams:  System Design and Language Design</a:t>
            </a:r>
          </a:p>
          <a:p>
            <a:r>
              <a:rPr lang="en-US" sz="2800" dirty="0"/>
              <a:t>Sketches and other Synopses</a:t>
            </a:r>
          </a:p>
          <a:p>
            <a:r>
              <a:rPr lang="en-US" sz="2800" dirty="0"/>
              <a:t>Different streams and complex events: </a:t>
            </a:r>
            <a:r>
              <a:rPr lang="en-US" sz="2800" dirty="0" err="1"/>
              <a:t>e.g.,XML</a:t>
            </a:r>
            <a:r>
              <a:rPr lang="en-US" sz="2800" dirty="0"/>
              <a:t>, text.</a:t>
            </a:r>
          </a:p>
          <a:p>
            <a:r>
              <a:rPr lang="en-US" sz="2800" dirty="0"/>
              <a:t>Stream Mining Techniques not covered in class—e.g.</a:t>
            </a:r>
            <a:br>
              <a:rPr lang="en-US" sz="2800" dirty="0"/>
            </a:br>
            <a:r>
              <a:rPr lang="en-US" sz="2800" dirty="0"/>
              <a:t>Outlier Detection, Regression, special applications</a:t>
            </a:r>
          </a:p>
          <a:p>
            <a:r>
              <a:rPr lang="en-US" sz="2800" dirty="0"/>
              <a:t>Many other topics of on which you have special  interest</a:t>
            </a:r>
          </a:p>
          <a:p>
            <a:r>
              <a:rPr lang="en-US" sz="2800" dirty="0"/>
              <a:t>An  article in referenced books plus some additional references. See: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hlinkClick r:id="rId2"/>
              </a:rPr>
              <a:t>http://web.cs.ucla.edu/classes/fall18//cs240B/notes/DataStreamMg.pdf</a:t>
            </a: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hlinkClick r:id="rId3"/>
              </a:rPr>
              <a:t>http://web.cs.ucla.edu/classes/fall18//cs240B/notes/streambook.pdf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     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703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277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 UCLA, CS240B,Fall 2018.       Ideas for Presentation and  Take Home Final</vt:lpstr>
      <vt:lpstr>Great Performances from past  CS240Bs</vt:lpstr>
      <vt:lpstr>Possible Topics</vt:lpstr>
    </vt:vector>
  </TitlesOfParts>
  <Company>UCLA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UCLA, Winter 2015.       CS240B Midterm </dc:title>
  <dc:creator>Carlo Zaniolo</dc:creator>
  <cp:lastModifiedBy>Microsoft Office User</cp:lastModifiedBy>
  <cp:revision>18</cp:revision>
  <dcterms:created xsi:type="dcterms:W3CDTF">2015-02-25T22:11:16Z</dcterms:created>
  <dcterms:modified xsi:type="dcterms:W3CDTF">2018-11-14T01:39:17Z</dcterms:modified>
</cp:coreProperties>
</file>