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4"/>
  </p:notesMasterIdLst>
  <p:handoutMasterIdLst>
    <p:handoutMasterId r:id="rId45"/>
  </p:handoutMasterIdLst>
  <p:sldIdLst>
    <p:sldId id="256" r:id="rId3"/>
    <p:sldId id="414" r:id="rId4"/>
    <p:sldId id="354" r:id="rId5"/>
    <p:sldId id="355" r:id="rId6"/>
    <p:sldId id="398" r:id="rId7"/>
    <p:sldId id="396" r:id="rId8"/>
    <p:sldId id="399" r:id="rId9"/>
    <p:sldId id="400" r:id="rId10"/>
    <p:sldId id="402" r:id="rId11"/>
    <p:sldId id="403" r:id="rId12"/>
    <p:sldId id="420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3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415" r:id="rId32"/>
    <p:sldId id="416" r:id="rId33"/>
    <p:sldId id="417" r:id="rId34"/>
    <p:sldId id="419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12" r:id="rId43"/>
  </p:sldIdLst>
  <p:sldSz cx="9144000" cy="6858000" type="screen4x3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81371" autoAdjust="0"/>
  </p:normalViewPr>
  <p:slideViewPr>
    <p:cSldViewPr>
      <p:cViewPr varScale="1">
        <p:scale>
          <a:sx n="77" d="100"/>
          <a:sy n="77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49" y="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/>
          <a:lstStyle>
            <a:lvl1pPr algn="r">
              <a:defRPr sz="1400"/>
            </a:lvl1pPr>
          </a:lstStyle>
          <a:p>
            <a:fld id="{03DB059D-EE14-4C59-97EA-4416D31DFB0E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7472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49" y="897472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 anchor="b"/>
          <a:lstStyle>
            <a:lvl1pPr algn="r">
              <a:defRPr sz="1400"/>
            </a:lvl1pPr>
          </a:lstStyle>
          <a:p>
            <a:fld id="{66685DEA-9071-4075-8520-E92BCCC41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49" y="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/>
          <a:lstStyle>
            <a:lvl1pPr algn="r">
              <a:defRPr sz="1400"/>
            </a:lvl1pPr>
          </a:lstStyle>
          <a:p>
            <a:fld id="{6A7D96A7-D98E-4ADD-9105-5E72C35E42CD}" type="datetimeFigureOut">
              <a:rPr lang="en-US" smtClean="0"/>
              <a:pPr/>
              <a:t>1/26/15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970" tIns="53986" rIns="107970" bIns="53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107970" tIns="53986" rIns="107970" bIns="539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7472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49" y="8974720"/>
            <a:ext cx="3114887" cy="472440"/>
          </a:xfrm>
          <a:prstGeom prst="rect">
            <a:avLst/>
          </a:prstGeom>
        </p:spPr>
        <p:txBody>
          <a:bodyPr vert="horz" lIns="107970" tIns="53986" rIns="107970" bIns="53986" rtlCol="0" anchor="b"/>
          <a:lstStyle>
            <a:lvl1pPr algn="r">
              <a:defRPr sz="1400"/>
            </a:lvl1pPr>
          </a:lstStyle>
          <a:p>
            <a:fld id="{C61DBCFF-085A-425D-A896-67B88AFAA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BASH () </a:t>
            </a:r>
            <a:r>
              <a:rPr lang="en-US" sz="2000" i="1" dirty="0" smtClean="0"/>
              <a:t>{</a:t>
            </a:r>
          </a:p>
          <a:p>
            <a:pPr lvl="1">
              <a:buNone/>
            </a:pPr>
            <a:r>
              <a:rPr lang="en-US" sz="2000" b="1" i="1" dirty="0" smtClean="0"/>
              <a:t>initialize</a:t>
            </a:r>
            <a:r>
              <a:rPr lang="en-US" sz="2000" i="1" dirty="0" smtClean="0"/>
              <a:t>();</a:t>
            </a:r>
          </a:p>
          <a:p>
            <a:pPr lvl="1">
              <a:buNone/>
            </a:pPr>
            <a:r>
              <a:rPr lang="en-US" sz="2000" dirty="0" smtClean="0"/>
              <a:t>while (true) </a:t>
            </a:r>
            <a:r>
              <a:rPr lang="en-US" sz="2000" i="1" dirty="0" smtClean="0"/>
              <a:t>{</a:t>
            </a:r>
          </a:p>
          <a:p>
            <a:pPr lvl="2">
              <a:buNone/>
            </a:pPr>
            <a:r>
              <a:rPr lang="en-US" sz="2000" i="1" dirty="0" smtClean="0"/>
              <a:t>next = next item in the data stream;</a:t>
            </a:r>
          </a:p>
          <a:p>
            <a:pPr lvl="2">
              <a:buNone/>
            </a:pPr>
            <a:r>
              <a:rPr lang="en-US" sz="2000" dirty="0" smtClean="0"/>
              <a:t>find appropriate bar </a:t>
            </a:r>
            <a:r>
              <a:rPr lang="en-US" sz="2000" i="1" dirty="0" err="1" smtClean="0"/>
              <a:t>bar</a:t>
            </a:r>
            <a:r>
              <a:rPr lang="en-US" sz="2000" i="1" dirty="0" smtClean="0"/>
              <a:t> for next;</a:t>
            </a:r>
          </a:p>
          <a:p>
            <a:pPr lvl="2">
              <a:buNone/>
            </a:pPr>
            <a:r>
              <a:rPr lang="en-US" sz="2000" dirty="0" smtClean="0"/>
              <a:t>insert </a:t>
            </a:r>
            <a:r>
              <a:rPr lang="en-US" sz="2000" i="1" dirty="0" smtClean="0"/>
              <a:t>next into bar.EH;</a:t>
            </a:r>
          </a:p>
          <a:p>
            <a:pPr lvl="2">
              <a:buNone/>
            </a:pPr>
            <a:r>
              <a:rPr lang="en-US" sz="2000" i="1" dirty="0" err="1" smtClean="0"/>
              <a:t>maxSize</a:t>
            </a:r>
            <a:r>
              <a:rPr lang="en-US" sz="2000" i="1" dirty="0" smtClean="0"/>
              <a:t> = </a:t>
            </a:r>
            <a:r>
              <a:rPr lang="en-US" sz="2000" i="1" dirty="0" err="1" smtClean="0"/>
              <a:t>maxCoef</a:t>
            </a:r>
            <a:r>
              <a:rPr lang="en-US" sz="2000" i="1" dirty="0" smtClean="0"/>
              <a:t> ×W/</a:t>
            </a:r>
            <a:r>
              <a:rPr lang="en-US" sz="2000" i="1" dirty="0" err="1" smtClean="0"/>
              <a:t>Sm</a:t>
            </a:r>
            <a:r>
              <a:rPr lang="en-US" sz="2000" i="1" dirty="0" smtClean="0"/>
              <a:t>;</a:t>
            </a:r>
          </a:p>
          <a:p>
            <a:pPr lvl="2">
              <a:buNone/>
            </a:pPr>
            <a:r>
              <a:rPr lang="en-US" sz="2000" dirty="0" smtClean="0"/>
              <a:t>if (</a:t>
            </a:r>
            <a:r>
              <a:rPr lang="en-US" sz="2000" i="1" dirty="0" err="1" smtClean="0"/>
              <a:t>bar.count</a:t>
            </a:r>
            <a:r>
              <a:rPr lang="en-US" sz="2000" i="1" dirty="0" smtClean="0"/>
              <a:t> &gt; </a:t>
            </a:r>
            <a:r>
              <a:rPr lang="en-US" sz="2000" i="1" dirty="0" err="1" smtClean="0"/>
              <a:t>maxSize</a:t>
            </a:r>
            <a:r>
              <a:rPr lang="en-US" sz="2000" i="1" dirty="0" smtClean="0"/>
              <a:t>)</a:t>
            </a:r>
          </a:p>
          <a:p>
            <a:pPr lvl="2">
              <a:buNone/>
            </a:pPr>
            <a:r>
              <a:rPr lang="en-US" sz="2000" i="1" dirty="0" smtClean="0"/>
              <a:t>	</a:t>
            </a:r>
            <a:r>
              <a:rPr lang="en-US" sz="2000" b="1" i="1" dirty="0" err="1" smtClean="0"/>
              <a:t>splitBar</a:t>
            </a:r>
            <a:r>
              <a:rPr lang="en-US" sz="2000" i="1" dirty="0" smtClean="0"/>
              <a:t>(bar);</a:t>
            </a:r>
          </a:p>
          <a:p>
            <a:pPr lvl="2">
              <a:buNone/>
            </a:pPr>
            <a:r>
              <a:rPr lang="en-US" sz="2000" dirty="0" smtClean="0"/>
              <a:t>remove expired boxes from all EHs;</a:t>
            </a:r>
          </a:p>
          <a:p>
            <a:pPr lvl="2">
              <a:buNone/>
            </a:pPr>
            <a:r>
              <a:rPr lang="en-US" sz="2000" dirty="0" smtClean="0"/>
              <a:t>if (window slides)</a:t>
            </a:r>
          </a:p>
          <a:p>
            <a:pPr lvl="2">
              <a:buNone/>
            </a:pPr>
            <a:r>
              <a:rPr lang="en-US" sz="2000" dirty="0" smtClean="0"/>
              <a:t>	output </a:t>
            </a:r>
            <a:r>
              <a:rPr lang="en-US" sz="2000" b="1" i="1" dirty="0" err="1" smtClean="0"/>
              <a:t>computeBoundaries</a:t>
            </a:r>
            <a:r>
              <a:rPr lang="en-US" sz="2000" i="1" dirty="0" smtClean="0"/>
              <a:t>();</a:t>
            </a:r>
          </a:p>
          <a:p>
            <a:pPr lvl="1">
              <a:buNone/>
            </a:pPr>
            <a:r>
              <a:rPr lang="en-US" sz="2000" i="1" dirty="0" smtClean="0"/>
              <a:t>}</a:t>
            </a:r>
          </a:p>
          <a:p>
            <a:pPr>
              <a:buNone/>
            </a:pPr>
            <a:r>
              <a:rPr lang="en-US" sz="2000" i="1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DBCFF-085A-425D-A896-67B88AFAA8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(! </a:t>
            </a:r>
            <a:r>
              <a:rPr lang="en-US" b="1" dirty="0" err="1" smtClean="0"/>
              <a:t>findBarsToMerge</a:t>
            </a:r>
            <a:r>
              <a:rPr lang="en-US" dirty="0" smtClean="0"/>
              <a:t>(</a:t>
            </a:r>
            <a:r>
              <a:rPr lang="en-US" i="1" dirty="0" smtClean="0"/>
              <a:t>Xl, </a:t>
            </a:r>
            <a:r>
              <a:rPr lang="en-US" i="1" dirty="0" err="1" smtClean="0"/>
              <a:t>Xr</a:t>
            </a:r>
            <a:r>
              <a:rPr lang="en-US" i="1" dirty="0" smtClean="0"/>
              <a:t>))</a:t>
            </a:r>
          </a:p>
          <a:p>
            <a:pPr>
              <a:buNone/>
            </a:pPr>
            <a:r>
              <a:rPr lang="en-US" dirty="0" smtClean="0"/>
              <a:t>	return false;</a:t>
            </a:r>
          </a:p>
          <a:p>
            <a:pPr>
              <a:buNone/>
            </a:pPr>
            <a:r>
              <a:rPr lang="en-US" dirty="0" smtClean="0"/>
              <a:t>Initialize new bar </a:t>
            </a:r>
            <a:r>
              <a:rPr lang="en-US" i="1" dirty="0" smtClean="0"/>
              <a:t>X;</a:t>
            </a:r>
          </a:p>
          <a:p>
            <a:pPr>
              <a:buNone/>
            </a:pPr>
            <a:r>
              <a:rPr lang="en-US" dirty="0" smtClean="0"/>
              <a:t>if (</a:t>
            </a:r>
            <a:r>
              <a:rPr lang="en-US" i="1" dirty="0" err="1" smtClean="0"/>
              <a:t>EHXl.BoxNo</a:t>
            </a:r>
            <a:r>
              <a:rPr lang="en-US" i="1" dirty="0" smtClean="0"/>
              <a:t> ≥ </a:t>
            </a:r>
            <a:r>
              <a:rPr lang="en-US" i="1" dirty="0" err="1" smtClean="0"/>
              <a:t>EHXr.BoxNo</a:t>
            </a:r>
            <a:r>
              <a:rPr lang="en-US" i="1" dirty="0" smtClean="0"/>
              <a:t>) {</a:t>
            </a:r>
          </a:p>
          <a:p>
            <a:pPr>
              <a:buNone/>
            </a:pPr>
            <a:r>
              <a:rPr lang="en-US" i="1" dirty="0" smtClean="0"/>
              <a:t>	EHX = </a:t>
            </a:r>
            <a:r>
              <a:rPr lang="en-US" i="1" dirty="0" err="1" smtClean="0"/>
              <a:t>EHXr</a:t>
            </a:r>
            <a:r>
              <a:rPr lang="en-US" i="1" dirty="0" smtClean="0"/>
              <a:t> ;</a:t>
            </a:r>
          </a:p>
          <a:p>
            <a:pPr>
              <a:buNone/>
            </a:pPr>
            <a:r>
              <a:rPr lang="en-US" dirty="0" smtClean="0"/>
              <a:t>	Add </a:t>
            </a:r>
            <a:r>
              <a:rPr lang="en-US" i="1" dirty="0" err="1" smtClean="0"/>
              <a:t>EHXl</a:t>
            </a:r>
            <a:r>
              <a:rPr lang="en-US" i="1" dirty="0" smtClean="0"/>
              <a:t> to the blocked bars list of EHX;</a:t>
            </a:r>
          </a:p>
          <a:p>
            <a:pPr>
              <a:buNone/>
            </a:pPr>
            <a:r>
              <a:rPr lang="en-US" i="1" dirty="0" smtClean="0"/>
              <a:t>} else {</a:t>
            </a:r>
          </a:p>
          <a:p>
            <a:pPr>
              <a:buNone/>
            </a:pPr>
            <a:r>
              <a:rPr lang="en-US" i="1" dirty="0" smtClean="0"/>
              <a:t>	EHX = </a:t>
            </a:r>
            <a:r>
              <a:rPr lang="en-US" i="1" dirty="0" err="1" smtClean="0"/>
              <a:t>EHXl</a:t>
            </a:r>
            <a:r>
              <a:rPr lang="en-US" i="1" dirty="0" smtClean="0"/>
              <a:t> ;</a:t>
            </a:r>
          </a:p>
          <a:p>
            <a:pPr>
              <a:buNone/>
            </a:pPr>
            <a:r>
              <a:rPr lang="en-US" dirty="0" smtClean="0"/>
              <a:t>	Add </a:t>
            </a:r>
            <a:r>
              <a:rPr lang="en-US" i="1" dirty="0" err="1" smtClean="0"/>
              <a:t>EHXr</a:t>
            </a:r>
            <a:r>
              <a:rPr lang="en-US" i="1" dirty="0" smtClean="0"/>
              <a:t> to the blocked bars list of EHX;</a:t>
            </a:r>
          </a:p>
          <a:p>
            <a:pPr>
              <a:buNone/>
            </a:pPr>
            <a:r>
              <a:rPr lang="en-US" i="1" dirty="0" smtClean="0"/>
              <a:t>}</a:t>
            </a:r>
          </a:p>
          <a:p>
            <a:pPr>
              <a:buNone/>
            </a:pPr>
            <a:r>
              <a:rPr lang="en-US" dirty="0" smtClean="0"/>
              <a:t>Add the blocked bars of both </a:t>
            </a:r>
            <a:r>
              <a:rPr lang="en-US" i="1" dirty="0" err="1" smtClean="0"/>
              <a:t>EHXl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i="1" dirty="0" err="1" smtClean="0"/>
              <a:t>EHXr</a:t>
            </a:r>
            <a:r>
              <a:rPr lang="en-US" i="1" dirty="0" smtClean="0"/>
              <a:t> to the blocked bars list of EHX;</a:t>
            </a:r>
          </a:p>
          <a:p>
            <a:pPr>
              <a:buNone/>
            </a:pPr>
            <a:r>
              <a:rPr lang="en-US" i="1" dirty="0" err="1" smtClean="0"/>
              <a:t>X.start</a:t>
            </a:r>
            <a:r>
              <a:rPr lang="en-US" i="1" dirty="0" smtClean="0"/>
              <a:t> = </a:t>
            </a:r>
            <a:r>
              <a:rPr lang="en-US" i="1" dirty="0" err="1" smtClean="0"/>
              <a:t>Xl.start</a:t>
            </a:r>
            <a:r>
              <a:rPr lang="en-US" i="1" dirty="0" smtClean="0"/>
              <a:t>;</a:t>
            </a:r>
          </a:p>
          <a:p>
            <a:pPr>
              <a:buNone/>
            </a:pPr>
            <a:r>
              <a:rPr lang="en-US" i="1" dirty="0" err="1" smtClean="0"/>
              <a:t>X.end</a:t>
            </a:r>
            <a:r>
              <a:rPr lang="en-US" i="1" dirty="0" smtClean="0"/>
              <a:t> = </a:t>
            </a:r>
            <a:r>
              <a:rPr lang="en-US" i="1" dirty="0" err="1" smtClean="0"/>
              <a:t>Xr.end</a:t>
            </a:r>
            <a:r>
              <a:rPr lang="en-US" i="1" dirty="0" smtClean="0"/>
              <a:t>;</a:t>
            </a:r>
          </a:p>
          <a:p>
            <a:pPr>
              <a:buNone/>
            </a:pPr>
            <a:r>
              <a:rPr lang="en-US" dirty="0" smtClean="0"/>
              <a:t>Remove </a:t>
            </a:r>
            <a:r>
              <a:rPr lang="en-US" i="1" dirty="0" err="1" smtClean="0"/>
              <a:t>Xr</a:t>
            </a:r>
            <a:r>
              <a:rPr lang="en-US" i="1" dirty="0" smtClean="0"/>
              <a:t> and Xl from the bars list;</a:t>
            </a:r>
          </a:p>
          <a:p>
            <a:pPr>
              <a:buNone/>
            </a:pPr>
            <a:r>
              <a:rPr lang="en-US" dirty="0" smtClean="0"/>
              <a:t>Add bars </a:t>
            </a:r>
            <a:r>
              <a:rPr lang="en-US" i="1" dirty="0" smtClean="0"/>
              <a:t>X and to the bars list;</a:t>
            </a:r>
          </a:p>
          <a:p>
            <a:pPr>
              <a:buNone/>
            </a:pPr>
            <a:r>
              <a:rPr lang="en-US" dirty="0" smtClean="0"/>
              <a:t>return true;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DBCFF-085A-425D-A896-67B88AFAA8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b = −1; //An index over bars list</a:t>
            </a:r>
          </a:p>
          <a:p>
            <a:pPr>
              <a:buNone/>
            </a:pPr>
            <a:r>
              <a:rPr lang="en-US" i="1" dirty="0" smtClean="0"/>
              <a:t>count = 0;</a:t>
            </a:r>
          </a:p>
          <a:p>
            <a:pPr>
              <a:buNone/>
            </a:pPr>
            <a:r>
              <a:rPr lang="en-US" i="1" dirty="0" err="1" smtClean="0"/>
              <a:t>idealBuckSize</a:t>
            </a:r>
            <a:r>
              <a:rPr lang="en-US" i="1" dirty="0" smtClean="0"/>
              <a:t> = </a:t>
            </a:r>
            <a:r>
              <a:rPr lang="en-US" i="1" dirty="0" err="1" smtClean="0"/>
              <a:t>totalEst</a:t>
            </a:r>
            <a:r>
              <a:rPr lang="en-US" i="1" dirty="0" smtClean="0"/>
              <a:t>/B;</a:t>
            </a:r>
          </a:p>
          <a:p>
            <a:pPr>
              <a:buNone/>
            </a:pPr>
            <a:r>
              <a:rPr lang="nn-NO" dirty="0" smtClean="0"/>
              <a:t>for (int </a:t>
            </a:r>
            <a:r>
              <a:rPr lang="nn-NO" i="1" dirty="0" smtClean="0"/>
              <a:t>i = 0; i &lt; B; i++) {</a:t>
            </a:r>
          </a:p>
          <a:p>
            <a:pPr>
              <a:buNone/>
            </a:pPr>
            <a:r>
              <a:rPr lang="en-US" dirty="0" smtClean="0"/>
              <a:t>	while (</a:t>
            </a:r>
            <a:r>
              <a:rPr lang="en-US" i="1" dirty="0" smtClean="0"/>
              <a:t>count ≤ </a:t>
            </a:r>
            <a:r>
              <a:rPr lang="en-US" i="1" dirty="0" err="1" smtClean="0"/>
              <a:t>idealBuckSize</a:t>
            </a:r>
            <a:r>
              <a:rPr lang="en-US" i="1" dirty="0" smtClean="0"/>
              <a:t>) {</a:t>
            </a:r>
          </a:p>
          <a:p>
            <a:pPr>
              <a:buNone/>
            </a:pPr>
            <a:r>
              <a:rPr lang="en-US" i="1" dirty="0" smtClean="0"/>
              <a:t>		b ++;</a:t>
            </a:r>
          </a:p>
          <a:p>
            <a:pPr>
              <a:buNone/>
            </a:pPr>
            <a:r>
              <a:rPr lang="en-US" i="1" dirty="0" smtClean="0"/>
              <a:t>		count += bars[b].count;</a:t>
            </a:r>
          </a:p>
          <a:p>
            <a:pPr>
              <a:buNone/>
            </a:pPr>
            <a:r>
              <a:rPr lang="en-US" i="1" dirty="0" smtClean="0"/>
              <a:t>	}</a:t>
            </a:r>
          </a:p>
          <a:p>
            <a:pPr>
              <a:buNone/>
            </a:pPr>
            <a:r>
              <a:rPr lang="en-US" i="1" dirty="0" smtClean="0"/>
              <a:t>	surplus = count − </a:t>
            </a:r>
            <a:r>
              <a:rPr lang="en-US" i="1" dirty="0" err="1" smtClean="0"/>
              <a:t>idealBuckSize</a:t>
            </a:r>
            <a:r>
              <a:rPr lang="en-US" i="1" dirty="0" smtClean="0"/>
              <a:t>;</a:t>
            </a:r>
          </a:p>
          <a:p>
            <a:pPr>
              <a:buNone/>
            </a:pPr>
            <a:r>
              <a:rPr lang="en-US" i="1" dirty="0" smtClean="0"/>
              <a:t>	boundaries[</a:t>
            </a:r>
            <a:r>
              <a:rPr lang="en-US" i="1" dirty="0" err="1" smtClean="0"/>
              <a:t>i</a:t>
            </a:r>
            <a:r>
              <a:rPr lang="en-US" i="1" dirty="0" smtClean="0"/>
              <a:t>] = bars[b].start+</a:t>
            </a:r>
          </a:p>
          <a:p>
            <a:pPr>
              <a:buNone/>
            </a:pPr>
            <a:r>
              <a:rPr lang="en-US" i="1" dirty="0" smtClean="0"/>
              <a:t>	bars[b].length ∗ (1−surplus/bars[b].count)</a:t>
            </a:r>
          </a:p>
          <a:p>
            <a:pPr>
              <a:buNone/>
            </a:pPr>
            <a:r>
              <a:rPr lang="en-US" i="1" dirty="0" smtClean="0"/>
              <a:t>	count = surplus;</a:t>
            </a:r>
          </a:p>
          <a:p>
            <a:pPr>
              <a:buNone/>
            </a:pPr>
            <a:r>
              <a:rPr lang="en-US" i="1" dirty="0" smtClean="0"/>
              <a:t>}</a:t>
            </a:r>
          </a:p>
          <a:p>
            <a:pPr>
              <a:buNone/>
            </a:pPr>
            <a:r>
              <a:rPr lang="en-US" dirty="0" smtClean="0"/>
              <a:t>return </a:t>
            </a:r>
            <a:r>
              <a:rPr lang="en-US" i="1" dirty="0" smtClean="0"/>
              <a:t>boundaries;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DBCFF-085A-425D-A896-67B88AFAA8D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DBCFF-085A-425D-A896-67B88AFAA8D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DBCFF-085A-425D-A896-67B88AFAA8D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DBCFF-085A-425D-A896-67B88AFAA8D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769620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769620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1524000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6592" y="1459992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304800" y="6096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3" name="Picture 2" descr="ucla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800600"/>
            <a:ext cx="1333500" cy="13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866888" cy="52578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8664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-54"/>
            <a:ext cx="731209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2819400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0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173988" y="2984500"/>
            <a:ext cx="362712" cy="38100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0900" y="33909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" name="Donut 14"/>
          <p:cNvSpPr/>
          <p:nvPr userDrawn="1"/>
        </p:nvSpPr>
        <p:spPr>
          <a:xfrm rot="2315675">
            <a:off x="703786" y="1032023"/>
            <a:ext cx="1119736" cy="110118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6764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3608" y="914400"/>
            <a:ext cx="6845592" cy="1509712"/>
          </a:xfrm>
        </p:spPr>
        <p:txBody>
          <a:bodyPr anchor="b">
            <a:normAutofit/>
          </a:bodyPr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3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608" y="2438400"/>
            <a:ext cx="6845592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8382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3886200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80688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6260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4379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9144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8295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692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8879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629DD1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6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4754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4843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1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685800" y="-708025"/>
            <a:ext cx="1371600" cy="14102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09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06886" y="990988"/>
            <a:ext cx="1119736" cy="110118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-54"/>
            <a:ext cx="830580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9144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66800" y="1066800"/>
            <a:ext cx="7866888" cy="5181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dirty="0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685800" y="-54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66800" y="914400"/>
            <a:ext cx="784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" y="5899149"/>
            <a:ext cx="886883" cy="8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8153400" cy="147218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From Counting Sketches to</a:t>
            </a:r>
            <a:br>
              <a:rPr lang="en-US" sz="3200" b="1" dirty="0" smtClean="0"/>
            </a:br>
            <a:r>
              <a:rPr lang="en-US" sz="3200" b="1" dirty="0" err="1" smtClean="0"/>
              <a:t>Equi</a:t>
            </a:r>
            <a:r>
              <a:rPr lang="en-US" sz="3200" b="1" dirty="0" smtClean="0"/>
              <a:t>-Depth Histograms 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53340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CS240B Notes from a  EDBT11 paper  entitled: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A Fast and Space-</a:t>
            </a:r>
            <a:r>
              <a:rPr lang="en-US" sz="2000" dirty="0" err="1" smtClean="0"/>
              <a:t>Efﬁcient</a:t>
            </a:r>
            <a:r>
              <a:rPr lang="en-US" sz="2000" dirty="0" smtClean="0"/>
              <a:t> Computation of </a:t>
            </a:r>
            <a:br>
              <a:rPr lang="en-US" sz="2000" dirty="0" smtClean="0"/>
            </a:br>
            <a:r>
              <a:rPr lang="en-US" sz="2000" dirty="0" err="1" smtClean="0"/>
              <a:t>Equi</a:t>
            </a:r>
            <a:r>
              <a:rPr lang="en-US" sz="2000" dirty="0" smtClean="0"/>
              <a:t>-Depth Histograms for Data Streams.  </a:t>
            </a:r>
          </a:p>
          <a:p>
            <a:r>
              <a:rPr lang="it-IT" sz="1800" dirty="0" err="1" smtClean="0"/>
              <a:t>By</a:t>
            </a:r>
            <a:r>
              <a:rPr lang="it-IT" sz="1800" dirty="0" smtClean="0"/>
              <a:t>: Hamid Mousavi and Carlo Zaniolo</a:t>
            </a:r>
            <a:endParaRPr lang="it-IT" sz="1600" dirty="0" smtClean="0"/>
          </a:p>
          <a:p>
            <a:r>
              <a:rPr lang="it-IT" sz="1600" b="1" dirty="0" smtClean="0">
                <a:latin typeface="Arial Narrow"/>
                <a:cs typeface="Arial Narrow"/>
              </a:rPr>
              <a:t>hmousavi@cs.ucla.edu        zaniolo@cs.ucla.edu</a:t>
            </a:r>
          </a:p>
          <a:p>
            <a:r>
              <a:rPr lang="en-US" sz="1800" i="1" dirty="0" smtClean="0"/>
              <a:t>Computer Science Department, UCLA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914400"/>
            <a:ext cx="2796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University of California, Los Angeles</a:t>
            </a:r>
          </a:p>
          <a:p>
            <a:r>
              <a:rPr lang="en-US" sz="1400" dirty="0" smtClean="0"/>
              <a:t>Computer Science Department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General Idea: the number of items in </a:t>
            </a:r>
            <a:br>
              <a:rPr lang="en-US" sz="3200" dirty="0" smtClean="0"/>
            </a:br>
            <a:r>
              <a:rPr lang="en-US" sz="3200" dirty="0" smtClean="0"/>
              <a:t>each bar is  approx.  </a:t>
            </a:r>
            <a:r>
              <a:rPr lang="en-US" sz="3200" dirty="0" smtClean="0">
                <a:latin typeface="Arial"/>
                <a:cs typeface="Arial"/>
              </a:rPr>
              <a:t>W/(</a:t>
            </a:r>
            <a:r>
              <a:rPr lang="en-US" sz="3200" dirty="0" err="1" smtClean="0">
                <a:latin typeface="Arial"/>
                <a:cs typeface="Arial"/>
              </a:rPr>
              <a:t>p×B</a:t>
            </a:r>
            <a:r>
              <a:rPr lang="en-US" sz="3200" dirty="0" smtClean="0">
                <a:latin typeface="Arial"/>
                <a:cs typeface="Arial"/>
              </a:rPr>
              <a:t>)</a:t>
            </a:r>
            <a:endParaRPr lang="en-US" sz="3200" dirty="0">
              <a:latin typeface="Arial"/>
              <a:cs typeface="Arial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945944" y="3733800"/>
            <a:ext cx="533400" cy="1828800"/>
            <a:chOff x="3886200" y="1524000"/>
            <a:chExt cx="533400" cy="1828800"/>
          </a:xfrm>
        </p:grpSpPr>
        <p:sp>
          <p:nvSpPr>
            <p:cNvPr id="5" name="Rectangle 4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590800" y="3733800"/>
            <a:ext cx="533400" cy="1828800"/>
            <a:chOff x="3886200" y="1524000"/>
            <a:chExt cx="533400" cy="1828800"/>
          </a:xfrm>
        </p:grpSpPr>
        <p:sp>
          <p:nvSpPr>
            <p:cNvPr id="15" name="Rectangle 14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3"/>
          <p:cNvGrpSpPr/>
          <p:nvPr/>
        </p:nvGrpSpPr>
        <p:grpSpPr>
          <a:xfrm>
            <a:off x="3186752" y="3733800"/>
            <a:ext cx="533400" cy="990600"/>
            <a:chOff x="3276600" y="2590800"/>
            <a:chExt cx="533400" cy="990600"/>
          </a:xfrm>
        </p:grpSpPr>
        <p:sp>
          <p:nvSpPr>
            <p:cNvPr id="23" name="Rectangle 22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29"/>
          <p:cNvGrpSpPr/>
          <p:nvPr/>
        </p:nvGrpSpPr>
        <p:grpSpPr>
          <a:xfrm>
            <a:off x="4372968" y="3733800"/>
            <a:ext cx="533400" cy="1828800"/>
            <a:chOff x="3886200" y="1524000"/>
            <a:chExt cx="533400" cy="1828800"/>
          </a:xfrm>
        </p:grpSpPr>
        <p:sp>
          <p:nvSpPr>
            <p:cNvPr id="31" name="Rectangle 30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4968920" y="3733800"/>
            <a:ext cx="533400" cy="1219200"/>
            <a:chOff x="4648200" y="2590800"/>
            <a:chExt cx="533400" cy="1219200"/>
          </a:xfrm>
        </p:grpSpPr>
        <p:sp>
          <p:nvSpPr>
            <p:cNvPr id="39" name="Rectangle 38"/>
            <p:cNvSpPr/>
            <p:nvPr/>
          </p:nvSpPr>
          <p:spPr>
            <a:xfrm>
              <a:off x="4648200" y="2590800"/>
              <a:ext cx="533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244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244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244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24400" y="3200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244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45"/>
          <p:cNvGrpSpPr/>
          <p:nvPr/>
        </p:nvGrpSpPr>
        <p:grpSpPr>
          <a:xfrm>
            <a:off x="6781800" y="3733800"/>
            <a:ext cx="533400" cy="1828800"/>
            <a:chOff x="3886200" y="1524000"/>
            <a:chExt cx="533400" cy="1828800"/>
          </a:xfrm>
        </p:grpSpPr>
        <p:sp>
          <p:nvSpPr>
            <p:cNvPr id="47" name="Rectangle 46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55"/>
          <p:cNvGrpSpPr/>
          <p:nvPr/>
        </p:nvGrpSpPr>
        <p:grpSpPr>
          <a:xfrm>
            <a:off x="3777016" y="3733800"/>
            <a:ext cx="533400" cy="990600"/>
            <a:chOff x="3276600" y="2590800"/>
            <a:chExt cx="533400" cy="990600"/>
          </a:xfrm>
        </p:grpSpPr>
        <p:sp>
          <p:nvSpPr>
            <p:cNvPr id="57" name="Rectangle 56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1295400" y="3733800"/>
            <a:ext cx="533400" cy="1828800"/>
            <a:chOff x="3886200" y="1524000"/>
            <a:chExt cx="533400" cy="1828800"/>
          </a:xfrm>
        </p:grpSpPr>
        <p:sp>
          <p:nvSpPr>
            <p:cNvPr id="63" name="Rectangle 62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26"/>
          <p:cNvGrpSpPr/>
          <p:nvPr/>
        </p:nvGrpSpPr>
        <p:grpSpPr>
          <a:xfrm>
            <a:off x="5572832" y="3733800"/>
            <a:ext cx="533400" cy="2362200"/>
            <a:chOff x="5867400" y="3733800"/>
            <a:chExt cx="533400" cy="2362200"/>
          </a:xfrm>
        </p:grpSpPr>
        <p:sp>
          <p:nvSpPr>
            <p:cNvPr id="71" name="Rectangle 70"/>
            <p:cNvSpPr/>
            <p:nvPr/>
          </p:nvSpPr>
          <p:spPr>
            <a:xfrm>
              <a:off x="5867400" y="3733800"/>
              <a:ext cx="5334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43600" y="3810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943600" y="3962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43600" y="42672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43600" y="449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436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943600" y="5486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943600" y="5105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436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79"/>
          <p:cNvGrpSpPr/>
          <p:nvPr/>
        </p:nvGrpSpPr>
        <p:grpSpPr>
          <a:xfrm>
            <a:off x="6172200" y="3733800"/>
            <a:ext cx="533400" cy="1219200"/>
            <a:chOff x="4648200" y="2590800"/>
            <a:chExt cx="533400" cy="1219200"/>
          </a:xfrm>
        </p:grpSpPr>
        <p:sp>
          <p:nvSpPr>
            <p:cNvPr id="81" name="Rectangle 80"/>
            <p:cNvSpPr/>
            <p:nvPr/>
          </p:nvSpPr>
          <p:spPr>
            <a:xfrm>
              <a:off x="4648200" y="2590800"/>
              <a:ext cx="533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244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7244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7244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724400" y="3200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44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924800" y="4114800"/>
            <a:ext cx="492443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1219200" y="26670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6781800" y="2958152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59436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4478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1336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45720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28194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31242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34290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41148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54864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696200" y="2743200"/>
            <a:ext cx="41549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57200" y="2286000"/>
            <a:ext cx="1040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dirty="0" err="1" smtClean="0"/>
              <a:t>min</a:t>
            </a:r>
            <a:r>
              <a:rPr lang="en-US" dirty="0" smtClean="0"/>
              <a:t>=B</a:t>
            </a:r>
            <a:r>
              <a:rPr lang="en-US" sz="2400" baseline="-25000" dirty="0" smtClean="0"/>
              <a:t>0</a:t>
            </a:r>
            <a:endParaRPr lang="en-US" baseline="-25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8058446" y="21336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dirty="0" err="1" smtClean="0"/>
              <a:t>max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676400" y="22098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362200" y="2209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048000" y="22214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3</a:t>
            </a:r>
            <a:endParaRPr lang="en-US" dirty="0"/>
          </a:p>
        </p:txBody>
      </p:sp>
      <p:cxnSp>
        <p:nvCxnSpPr>
          <p:cNvPr id="108" name="Straight Arrow Connector 107"/>
          <p:cNvCxnSpPr>
            <a:endCxn id="47" idx="0"/>
          </p:cNvCxnSpPr>
          <p:nvPr/>
        </p:nvCxnSpPr>
        <p:spPr>
          <a:xfrm rot="16200000" flipH="1">
            <a:off x="6648450" y="3333750"/>
            <a:ext cx="6858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H="1">
            <a:off x="6000750" y="3295650"/>
            <a:ext cx="6858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71" idx="0"/>
          </p:cNvCxnSpPr>
          <p:nvPr/>
        </p:nvCxnSpPr>
        <p:spPr>
          <a:xfrm rot="16200000" flipH="1">
            <a:off x="5243866" y="3138134"/>
            <a:ext cx="762000" cy="42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39" idx="0"/>
          </p:cNvCxnSpPr>
          <p:nvPr/>
        </p:nvCxnSpPr>
        <p:spPr>
          <a:xfrm rot="16200000" flipH="1">
            <a:off x="4675210" y="3173390"/>
            <a:ext cx="685800" cy="435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31" idx="0"/>
          </p:cNvCxnSpPr>
          <p:nvPr/>
        </p:nvCxnSpPr>
        <p:spPr>
          <a:xfrm rot="16200000" flipH="1">
            <a:off x="4034334" y="3128466"/>
            <a:ext cx="762000" cy="448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57" idx="0"/>
          </p:cNvCxnSpPr>
          <p:nvPr/>
        </p:nvCxnSpPr>
        <p:spPr>
          <a:xfrm rot="16200000" flipH="1">
            <a:off x="3545858" y="3235942"/>
            <a:ext cx="685800" cy="3099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23" idx="0"/>
          </p:cNvCxnSpPr>
          <p:nvPr/>
        </p:nvCxnSpPr>
        <p:spPr>
          <a:xfrm rot="16200000" flipH="1">
            <a:off x="3098326" y="3378674"/>
            <a:ext cx="685800" cy="24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15" idx="0"/>
          </p:cNvCxnSpPr>
          <p:nvPr/>
        </p:nvCxnSpPr>
        <p:spPr>
          <a:xfrm rot="5400000">
            <a:off x="2533650" y="3371850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>
            <a:off x="1885950" y="3371850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63" idx="0"/>
          </p:cNvCxnSpPr>
          <p:nvPr/>
        </p:nvCxnSpPr>
        <p:spPr>
          <a:xfrm rot="16200000" flipH="1">
            <a:off x="1162050" y="3333750"/>
            <a:ext cx="7620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382000" y="1066800"/>
            <a:ext cx="5036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Bar</a:t>
            </a:r>
            <a:endParaRPr lang="en-US" dirty="0"/>
          </a:p>
        </p:txBody>
      </p:sp>
      <p:cxnSp>
        <p:nvCxnSpPr>
          <p:cNvPr id="129" name="Straight Arrow Connector 128"/>
          <p:cNvCxnSpPr>
            <a:stCxn id="128" idx="1"/>
          </p:cNvCxnSpPr>
          <p:nvPr/>
        </p:nvCxnSpPr>
        <p:spPr>
          <a:xfrm rot="10800000" flipV="1">
            <a:off x="5715000" y="1251466"/>
            <a:ext cx="2667000" cy="156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8" idx="1"/>
          </p:cNvCxnSpPr>
          <p:nvPr/>
        </p:nvCxnSpPr>
        <p:spPr>
          <a:xfrm rot="10800000" flipV="1">
            <a:off x="7543800" y="1251466"/>
            <a:ext cx="838200" cy="149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10800000" flipV="1">
            <a:off x="8382000" y="1143000"/>
            <a:ext cx="76200" cy="149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342346" y="2209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4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3709698" y="218819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5</a:t>
            </a:r>
            <a:endParaRPr lang="en-US" dirty="0"/>
          </a:p>
        </p:txBody>
      </p:sp>
      <p:sp>
        <p:nvSpPr>
          <p:cNvPr id="115" name="Slide Number Placeholder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118" name="Date Placeholder 1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0" y="3648670"/>
            <a:ext cx="1041952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Imaginary </a:t>
            </a:r>
          </a:p>
          <a:p>
            <a:r>
              <a:rPr lang="en-US" sz="1600" dirty="0" smtClean="0"/>
              <a:t>Ordered</a:t>
            </a:r>
          </a:p>
          <a:p>
            <a:r>
              <a:rPr lang="en-US" sz="1600" dirty="0" smtClean="0"/>
              <a:t>List of </a:t>
            </a:r>
          </a:p>
          <a:p>
            <a:r>
              <a:rPr lang="en-US" sz="1600" dirty="0" smtClean="0"/>
              <a:t>Items</a:t>
            </a:r>
          </a:p>
        </p:txBody>
      </p:sp>
      <p:cxnSp>
        <p:nvCxnSpPr>
          <p:cNvPr id="122" name="Straight Arrow Connector 121"/>
          <p:cNvCxnSpPr>
            <a:stCxn id="120" idx="0"/>
            <a:endCxn id="88" idx="1"/>
          </p:cNvCxnSpPr>
          <p:nvPr/>
        </p:nvCxnSpPr>
        <p:spPr>
          <a:xfrm rot="5400000" flipH="1" flipV="1">
            <a:off x="512603" y="2942073"/>
            <a:ext cx="714970" cy="698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848600" y="3288268"/>
            <a:ext cx="492443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101" grpId="0"/>
      <p:bldP spid="102" grpId="0"/>
      <p:bldP spid="103" grpId="0"/>
      <p:bldP spid="104" grpId="0"/>
      <p:bldP spid="105" grpId="0"/>
      <p:bldP spid="106" grpId="0"/>
      <p:bldP spid="128" grpId="0" animBg="1"/>
      <p:bldP spid="144" grpId="0"/>
      <p:bldP spid="145" grpId="0"/>
      <p:bldP spid="120" grpId="0" animBg="1"/>
      <p:bldP spid="1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03592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BASH starts with an empty bar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 items arrive bars, grow up to size: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Coef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×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× 1/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where:</a:t>
            </a:r>
          </a:p>
          <a:p>
            <a:pPr lvl="1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the window size (i.e., number of items)</a:t>
            </a:r>
          </a:p>
          <a:p>
            <a:pPr lvl="1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i="1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the number of bars:  ≤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×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Coef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1.7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20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Inserting a New Item </a:t>
            </a:r>
            <a:r>
              <a:rPr lang="en-US" sz="4000" i="1" dirty="0" smtClean="0"/>
              <a:t>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Find </a:t>
            </a:r>
            <a:r>
              <a:rPr lang="en-US" sz="28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i-th</a:t>
            </a:r>
            <a:r>
              <a:rPr lang="en-US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bar where </a:t>
            </a:r>
            <a:r>
              <a:rPr lang="en-US" sz="28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B</a:t>
            </a:r>
            <a:r>
              <a:rPr lang="en-US" sz="20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en-US" sz="28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≤</a:t>
            </a:r>
            <a:r>
              <a:rPr lang="en-US" sz="2800" i="1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N</a:t>
            </a:r>
            <a:r>
              <a:rPr lang="en-US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&lt;B</a:t>
            </a:r>
            <a:r>
              <a:rPr lang="en-US" sz="2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en-US" sz="16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+</a:t>
            </a:r>
            <a:r>
              <a:rPr lang="en-US" sz="2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1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Insert </a:t>
            </a:r>
            <a:r>
              <a:rPr lang="en-US" sz="2400" i="1" dirty="0" smtClean="0"/>
              <a:t>N</a:t>
            </a:r>
            <a:r>
              <a:rPr lang="en-US" sz="2400" dirty="0" smtClean="0"/>
              <a:t> provided that size of bar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≤ </a:t>
            </a:r>
            <a:r>
              <a:rPr lang="en-US" sz="2400" i="1" dirty="0" err="1" smtClean="0"/>
              <a:t>Coef</a:t>
            </a:r>
            <a:r>
              <a:rPr lang="en-US" sz="2400" i="1" dirty="0" smtClean="0"/>
              <a:t> ×W/(B × p). 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74544" y="3755408"/>
            <a:ext cx="533400" cy="1828800"/>
            <a:chOff x="3886200" y="1524000"/>
            <a:chExt cx="533400" cy="1828800"/>
          </a:xfrm>
        </p:grpSpPr>
        <p:sp>
          <p:nvSpPr>
            <p:cNvPr id="5" name="Rectangle 4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9400" y="3755408"/>
            <a:ext cx="533400" cy="1828800"/>
            <a:chOff x="3886200" y="1524000"/>
            <a:chExt cx="533400" cy="1828800"/>
          </a:xfrm>
        </p:grpSpPr>
        <p:sp>
          <p:nvSpPr>
            <p:cNvPr id="13" name="Rectangle 12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15352" y="3755408"/>
            <a:ext cx="533400" cy="990600"/>
            <a:chOff x="3276600" y="2590800"/>
            <a:chExt cx="533400" cy="990600"/>
          </a:xfrm>
        </p:grpSpPr>
        <p:sp>
          <p:nvSpPr>
            <p:cNvPr id="21" name="Rectangle 20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01568" y="3755408"/>
            <a:ext cx="533400" cy="1828800"/>
            <a:chOff x="3886200" y="1524000"/>
            <a:chExt cx="533400" cy="1828800"/>
          </a:xfrm>
        </p:grpSpPr>
        <p:sp>
          <p:nvSpPr>
            <p:cNvPr id="27" name="Rectangle 26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97520" y="3755408"/>
            <a:ext cx="533400" cy="1219200"/>
            <a:chOff x="4648200" y="2590800"/>
            <a:chExt cx="533400" cy="1219200"/>
          </a:xfrm>
        </p:grpSpPr>
        <p:sp>
          <p:nvSpPr>
            <p:cNvPr id="35" name="Rectangle 34"/>
            <p:cNvSpPr/>
            <p:nvPr/>
          </p:nvSpPr>
          <p:spPr>
            <a:xfrm>
              <a:off x="4648200" y="2590800"/>
              <a:ext cx="533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244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244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244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24400" y="3200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244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78868" y="3755408"/>
            <a:ext cx="533400" cy="1828800"/>
            <a:chOff x="3886200" y="1524000"/>
            <a:chExt cx="533400" cy="1828800"/>
          </a:xfrm>
        </p:grpSpPr>
        <p:sp>
          <p:nvSpPr>
            <p:cNvPr id="42" name="Rectangle 41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05616" y="3755408"/>
            <a:ext cx="533400" cy="990600"/>
            <a:chOff x="3276600" y="2590800"/>
            <a:chExt cx="533400" cy="990600"/>
          </a:xfrm>
        </p:grpSpPr>
        <p:sp>
          <p:nvSpPr>
            <p:cNvPr id="50" name="Rectangle 49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24000" y="3755408"/>
            <a:ext cx="533400" cy="1828800"/>
            <a:chOff x="3886200" y="1524000"/>
            <a:chExt cx="533400" cy="1828800"/>
          </a:xfrm>
        </p:grpSpPr>
        <p:sp>
          <p:nvSpPr>
            <p:cNvPr id="56" name="Rectangle 55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01432" y="3755408"/>
            <a:ext cx="533400" cy="2362200"/>
            <a:chOff x="5867400" y="3733800"/>
            <a:chExt cx="533400" cy="2362200"/>
          </a:xfrm>
        </p:grpSpPr>
        <p:sp>
          <p:nvSpPr>
            <p:cNvPr id="64" name="Rectangle 63"/>
            <p:cNvSpPr/>
            <p:nvPr/>
          </p:nvSpPr>
          <p:spPr>
            <a:xfrm>
              <a:off x="5867400" y="3733800"/>
              <a:ext cx="5334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43600" y="3810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43600" y="3962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43600" y="42672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43600" y="449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36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43600" y="5486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43600" y="5105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436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90294" y="3755408"/>
            <a:ext cx="533400" cy="1219200"/>
            <a:chOff x="4648200" y="2590800"/>
            <a:chExt cx="533400" cy="1219200"/>
          </a:xfrm>
        </p:grpSpPr>
        <p:sp>
          <p:nvSpPr>
            <p:cNvPr id="74" name="Rectangle 73"/>
            <p:cNvSpPr/>
            <p:nvPr/>
          </p:nvSpPr>
          <p:spPr>
            <a:xfrm>
              <a:off x="4648200" y="2590800"/>
              <a:ext cx="533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7244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244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244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24400" y="3200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244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270557" y="4136408"/>
            <a:ext cx="492443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81" name="Rectangle 80"/>
          <p:cNvSpPr/>
          <p:nvPr/>
        </p:nvSpPr>
        <p:spPr>
          <a:xfrm>
            <a:off x="1447800" y="27432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68580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6172200" y="29718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16764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3622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8006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0480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3528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6576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43434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5715000" y="29934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05800" y="2743200"/>
            <a:ext cx="41549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914400" y="223140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0</a:t>
            </a:r>
            <a:r>
              <a:rPr lang="en-US" dirty="0" smtClean="0"/>
              <a:t>=min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905000" y="223140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590800" y="22314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276600" y="224307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3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6845518" y="3355358"/>
            <a:ext cx="6858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6200000" flipH="1">
            <a:off x="6256944" y="3355358"/>
            <a:ext cx="6858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H="1">
            <a:off x="5472466" y="3159742"/>
            <a:ext cx="762000" cy="42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H="1">
            <a:off x="4903810" y="3194998"/>
            <a:ext cx="685800" cy="435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4262934" y="3150074"/>
            <a:ext cx="762000" cy="448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6200000" flipH="1">
            <a:off x="3774458" y="3257550"/>
            <a:ext cx="685800" cy="3099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H="1">
            <a:off x="3326926" y="3400282"/>
            <a:ext cx="685800" cy="24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2762250" y="33934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2114550" y="33934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H="1">
            <a:off x="1390650" y="3355358"/>
            <a:ext cx="7620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570946" y="22314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4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572000" y="22098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05400" y="22098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i+1</a:t>
            </a:r>
            <a:endParaRPr lang="en-US" dirty="0"/>
          </a:p>
        </p:txBody>
      </p:sp>
      <p:grpSp>
        <p:nvGrpSpPr>
          <p:cNvPr id="110" name="Group 117"/>
          <p:cNvGrpSpPr/>
          <p:nvPr/>
        </p:nvGrpSpPr>
        <p:grpSpPr>
          <a:xfrm>
            <a:off x="5203208" y="3747448"/>
            <a:ext cx="533400" cy="1295400"/>
            <a:chOff x="6477000" y="5410200"/>
            <a:chExt cx="533400" cy="1295400"/>
          </a:xfrm>
        </p:grpSpPr>
        <p:sp>
          <p:nvSpPr>
            <p:cNvPr id="111" name="Rectangle 110"/>
            <p:cNvSpPr/>
            <p:nvPr/>
          </p:nvSpPr>
          <p:spPr>
            <a:xfrm>
              <a:off x="6477000" y="5410200"/>
              <a:ext cx="5334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553200" y="5576248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553200" y="5715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53200" y="5867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553200" y="6096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553200" y="6324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553200" y="5451144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058446" y="21336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dirty="0" err="1" smtClean="0"/>
              <a:t>max</a:t>
            </a:r>
            <a:endParaRPr lang="en-US" dirty="0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" name="Footer Placeholder 1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123" name="Date Placeholder 1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8270557" y="3200400"/>
            <a:ext cx="492443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867400" y="2221468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i+2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800600" y="2667000"/>
            <a:ext cx="57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Inserting an New Item </a:t>
            </a:r>
            <a:r>
              <a:rPr lang="en-US" i="1" dirty="0" smtClean="0"/>
              <a:t>in the </a:t>
            </a:r>
            <a:r>
              <a:rPr lang="en-US" i="1" dirty="0" err="1" smtClean="0"/>
              <a:t>i</a:t>
            </a:r>
            <a:r>
              <a:rPr lang="en-US" i="1" baseline="30000" dirty="0" err="1" smtClean="0"/>
              <a:t>th</a:t>
            </a:r>
            <a:r>
              <a:rPr lang="en-US" i="1" dirty="0" smtClean="0"/>
              <a:t>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498080" cy="48006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74544" y="2764808"/>
            <a:ext cx="533400" cy="1828800"/>
            <a:chOff x="3886200" y="1524000"/>
            <a:chExt cx="533400" cy="1828800"/>
          </a:xfrm>
        </p:grpSpPr>
        <p:sp>
          <p:nvSpPr>
            <p:cNvPr id="5" name="Rectangle 4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9400" y="2764808"/>
            <a:ext cx="533400" cy="1828800"/>
            <a:chOff x="3886200" y="1524000"/>
            <a:chExt cx="533400" cy="1828800"/>
          </a:xfrm>
        </p:grpSpPr>
        <p:sp>
          <p:nvSpPr>
            <p:cNvPr id="13" name="Rectangle 12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15352" y="2764808"/>
            <a:ext cx="533400" cy="990600"/>
            <a:chOff x="3276600" y="2590800"/>
            <a:chExt cx="533400" cy="990600"/>
          </a:xfrm>
        </p:grpSpPr>
        <p:sp>
          <p:nvSpPr>
            <p:cNvPr id="21" name="Rectangle 20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01568" y="2764808"/>
            <a:ext cx="533400" cy="1828800"/>
            <a:chOff x="3886200" y="1524000"/>
            <a:chExt cx="533400" cy="1828800"/>
          </a:xfrm>
        </p:grpSpPr>
        <p:sp>
          <p:nvSpPr>
            <p:cNvPr id="27" name="Rectangle 26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0"/>
          <p:cNvGrpSpPr/>
          <p:nvPr/>
        </p:nvGrpSpPr>
        <p:grpSpPr>
          <a:xfrm>
            <a:off x="7020878" y="2764808"/>
            <a:ext cx="533400" cy="1828800"/>
            <a:chOff x="3886200" y="1524000"/>
            <a:chExt cx="533400" cy="1828800"/>
          </a:xfrm>
        </p:grpSpPr>
        <p:sp>
          <p:nvSpPr>
            <p:cNvPr id="42" name="Rectangle 41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48"/>
          <p:cNvGrpSpPr/>
          <p:nvPr/>
        </p:nvGrpSpPr>
        <p:grpSpPr>
          <a:xfrm>
            <a:off x="4005616" y="2764808"/>
            <a:ext cx="533400" cy="990600"/>
            <a:chOff x="3276600" y="2590800"/>
            <a:chExt cx="533400" cy="990600"/>
          </a:xfrm>
        </p:grpSpPr>
        <p:sp>
          <p:nvSpPr>
            <p:cNvPr id="50" name="Rectangle 49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54"/>
          <p:cNvGrpSpPr/>
          <p:nvPr/>
        </p:nvGrpSpPr>
        <p:grpSpPr>
          <a:xfrm>
            <a:off x="1524000" y="2764808"/>
            <a:ext cx="533400" cy="1828800"/>
            <a:chOff x="3886200" y="1524000"/>
            <a:chExt cx="533400" cy="1828800"/>
          </a:xfrm>
        </p:grpSpPr>
        <p:sp>
          <p:nvSpPr>
            <p:cNvPr id="56" name="Rectangle 55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62"/>
          <p:cNvGrpSpPr/>
          <p:nvPr/>
        </p:nvGrpSpPr>
        <p:grpSpPr>
          <a:xfrm>
            <a:off x="5801432" y="2764808"/>
            <a:ext cx="533400" cy="2362200"/>
            <a:chOff x="5867400" y="3733800"/>
            <a:chExt cx="533400" cy="2362200"/>
          </a:xfrm>
        </p:grpSpPr>
        <p:sp>
          <p:nvSpPr>
            <p:cNvPr id="64" name="Rectangle 63"/>
            <p:cNvSpPr/>
            <p:nvPr/>
          </p:nvSpPr>
          <p:spPr>
            <a:xfrm>
              <a:off x="5867400" y="3733800"/>
              <a:ext cx="5334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43600" y="3810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43600" y="3962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43600" y="42672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43600" y="449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3600" y="4724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43600" y="5486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43600" y="5105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436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72"/>
          <p:cNvGrpSpPr/>
          <p:nvPr/>
        </p:nvGrpSpPr>
        <p:grpSpPr>
          <a:xfrm>
            <a:off x="6411278" y="2764808"/>
            <a:ext cx="533400" cy="1219200"/>
            <a:chOff x="4648200" y="2590800"/>
            <a:chExt cx="533400" cy="1219200"/>
          </a:xfrm>
        </p:grpSpPr>
        <p:sp>
          <p:nvSpPr>
            <p:cNvPr id="74" name="Rectangle 73"/>
            <p:cNvSpPr/>
            <p:nvPr/>
          </p:nvSpPr>
          <p:spPr>
            <a:xfrm>
              <a:off x="4648200" y="2590800"/>
              <a:ext cx="533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7244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244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244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24400" y="3200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244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143061" y="3048000"/>
            <a:ext cx="543739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81" name="Rectangle 80"/>
          <p:cNvSpPr/>
          <p:nvPr/>
        </p:nvSpPr>
        <p:spPr>
          <a:xfrm>
            <a:off x="1447800" y="1698008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≤ 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6826468" y="198916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61722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16764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3622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8006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0480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3528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6576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43434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5715000" y="20028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153400" y="1774208"/>
            <a:ext cx="41549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914400" y="124080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0</a:t>
            </a:r>
            <a:r>
              <a:rPr lang="en-US" dirty="0" smtClean="0"/>
              <a:t>=min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905000" y="124080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590800" y="12408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276600" y="125247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3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6833385" y="2310615"/>
            <a:ext cx="631208" cy="2771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6200000" flipH="1">
            <a:off x="6185685" y="2272515"/>
            <a:ext cx="707408" cy="2771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H="1">
            <a:off x="5472466" y="2169142"/>
            <a:ext cx="762000" cy="42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H="1">
            <a:off x="4903810" y="2204398"/>
            <a:ext cx="685800" cy="435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6200000" flipH="1">
            <a:off x="4262934" y="2159474"/>
            <a:ext cx="762000" cy="448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6200000" flipH="1">
            <a:off x="3774458" y="2266950"/>
            <a:ext cx="685800" cy="3099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H="1">
            <a:off x="3326926" y="2409682"/>
            <a:ext cx="685800" cy="24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2762250" y="24028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2114550" y="24028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H="1">
            <a:off x="1390650" y="2364758"/>
            <a:ext cx="7620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570946" y="12408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4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5105400" y="12192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867400" y="12192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i+1</a:t>
            </a:r>
            <a:endParaRPr lang="en-US" dirty="0"/>
          </a:p>
        </p:txBody>
      </p:sp>
      <p:grpSp>
        <p:nvGrpSpPr>
          <p:cNvPr id="39" name="Group 117"/>
          <p:cNvGrpSpPr/>
          <p:nvPr/>
        </p:nvGrpSpPr>
        <p:grpSpPr>
          <a:xfrm>
            <a:off x="5203208" y="2743200"/>
            <a:ext cx="533400" cy="1295400"/>
            <a:chOff x="6477000" y="5410200"/>
            <a:chExt cx="533400" cy="1295400"/>
          </a:xfrm>
        </p:grpSpPr>
        <p:sp>
          <p:nvSpPr>
            <p:cNvPr id="111" name="Rectangle 110"/>
            <p:cNvSpPr/>
            <p:nvPr/>
          </p:nvSpPr>
          <p:spPr>
            <a:xfrm>
              <a:off x="6477000" y="5410200"/>
              <a:ext cx="5334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553200" y="5576248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553200" y="5715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53200" y="5867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553200" y="6096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553200" y="6324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553200" y="5451144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Content Placeholder 2"/>
          <p:cNvSpPr txBox="1">
            <a:spLocks/>
          </p:cNvSpPr>
          <p:nvPr/>
        </p:nvSpPr>
        <p:spPr>
          <a:xfrm>
            <a:off x="1066800" y="5334000"/>
            <a:ext cx="75742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size of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 </a:t>
            </a:r>
            <a:r>
              <a:rPr lang="en-US" dirty="0" smtClean="0"/>
              <a:t>is larger than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×W/(B × p) we need</a:t>
            </a:r>
            <a:r>
              <a:rPr lang="en-US" i="1" dirty="0" smtClean="0"/>
              <a:t>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it.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i="1" dirty="0" smtClean="0"/>
              <a:t>But if we have already B × </a:t>
            </a:r>
            <a:r>
              <a:rPr lang="en-US" i="1" dirty="0" err="1" smtClean="0"/>
              <a:t>p</a:t>
            </a:r>
            <a:r>
              <a:rPr lang="en-US" i="1" dirty="0" smtClean="0"/>
              <a:t>  bar, then we must first make room for the new bar, by merging two existing  bars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" name="Group 130"/>
          <p:cNvGrpSpPr/>
          <p:nvPr/>
        </p:nvGrpSpPr>
        <p:grpSpPr>
          <a:xfrm>
            <a:off x="5799160" y="2756848"/>
            <a:ext cx="533400" cy="2438400"/>
            <a:chOff x="228600" y="4038600"/>
            <a:chExt cx="533400" cy="2438400"/>
          </a:xfrm>
        </p:grpSpPr>
        <p:sp>
          <p:nvSpPr>
            <p:cNvPr id="121" name="Rectangle 120"/>
            <p:cNvSpPr/>
            <p:nvPr/>
          </p:nvSpPr>
          <p:spPr>
            <a:xfrm>
              <a:off x="228600" y="4038600"/>
              <a:ext cx="5334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4800" y="4267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48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04800" y="449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04800" y="52578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04800" y="4800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04800" y="5867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058446" y="11430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dirty="0" err="1" smtClean="0"/>
              <a:t>max</a:t>
            </a:r>
            <a:endParaRPr lang="en-US" dirty="0"/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Mousavi</a:t>
            </a:r>
            <a:r>
              <a:rPr lang="en-US" dirty="0" smtClean="0"/>
              <a:t> and C. Zaniolo</a:t>
            </a:r>
            <a:endParaRPr lang="en-US" dirty="0"/>
          </a:p>
        </p:txBody>
      </p:sp>
      <p:sp>
        <p:nvSpPr>
          <p:cNvPr id="129" name="Date Placeholder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8153400" y="2133600"/>
            <a:ext cx="543739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133" name="Curved Connector 132"/>
          <p:cNvCxnSpPr/>
          <p:nvPr/>
        </p:nvCxnSpPr>
        <p:spPr>
          <a:xfrm flipV="1">
            <a:off x="5486400" y="4495800"/>
            <a:ext cx="1295400" cy="1524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Merging two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498080" cy="4800600"/>
          </a:xfrm>
        </p:spPr>
        <p:txBody>
          <a:bodyPr/>
          <a:lstStyle/>
          <a:p>
            <a:r>
              <a:rPr lang="en-US" sz="2400" dirty="0" smtClean="0"/>
              <a:t>We only merge when we need to make some room.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50744" y="3450608"/>
            <a:ext cx="533400" cy="1828800"/>
            <a:chOff x="3886200" y="1524000"/>
            <a:chExt cx="533400" cy="1828800"/>
          </a:xfrm>
        </p:grpSpPr>
        <p:sp>
          <p:nvSpPr>
            <p:cNvPr id="5" name="Rectangle 4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5600" y="3450608"/>
            <a:ext cx="533400" cy="1828800"/>
            <a:chOff x="3886200" y="1524000"/>
            <a:chExt cx="533400" cy="1828800"/>
          </a:xfrm>
        </p:grpSpPr>
        <p:sp>
          <p:nvSpPr>
            <p:cNvPr id="13" name="Rectangle 12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91552" y="3450608"/>
            <a:ext cx="533400" cy="990600"/>
            <a:chOff x="3276600" y="2590800"/>
            <a:chExt cx="533400" cy="990600"/>
          </a:xfrm>
        </p:grpSpPr>
        <p:sp>
          <p:nvSpPr>
            <p:cNvPr id="21" name="Rectangle 20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7768" y="3450608"/>
            <a:ext cx="533400" cy="1828800"/>
            <a:chOff x="3886200" y="1524000"/>
            <a:chExt cx="533400" cy="1828800"/>
          </a:xfrm>
        </p:grpSpPr>
        <p:sp>
          <p:nvSpPr>
            <p:cNvPr id="27" name="Rectangle 26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81312" y="3450608"/>
            <a:ext cx="533400" cy="1828800"/>
            <a:chOff x="3886200" y="1524000"/>
            <a:chExt cx="533400" cy="1828800"/>
          </a:xfrm>
        </p:grpSpPr>
        <p:sp>
          <p:nvSpPr>
            <p:cNvPr id="35" name="Rectangle 34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1816" y="3450608"/>
            <a:ext cx="533400" cy="990600"/>
            <a:chOff x="3276600" y="2590800"/>
            <a:chExt cx="533400" cy="990600"/>
          </a:xfrm>
        </p:grpSpPr>
        <p:sp>
          <p:nvSpPr>
            <p:cNvPr id="43" name="Rectangle 42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00200" y="3450608"/>
            <a:ext cx="533400" cy="1828800"/>
            <a:chOff x="3886200" y="1524000"/>
            <a:chExt cx="533400" cy="1828800"/>
          </a:xfrm>
        </p:grpSpPr>
        <p:sp>
          <p:nvSpPr>
            <p:cNvPr id="49" name="Rectangle 48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65"/>
          <p:cNvGrpSpPr/>
          <p:nvPr/>
        </p:nvGrpSpPr>
        <p:grpSpPr>
          <a:xfrm>
            <a:off x="6461234" y="3450608"/>
            <a:ext cx="533400" cy="1219200"/>
            <a:chOff x="4648200" y="2590800"/>
            <a:chExt cx="533400" cy="1219200"/>
          </a:xfrm>
        </p:grpSpPr>
        <p:sp>
          <p:nvSpPr>
            <p:cNvPr id="67" name="Rectangle 66"/>
            <p:cNvSpPr/>
            <p:nvPr/>
          </p:nvSpPr>
          <p:spPr>
            <a:xfrm>
              <a:off x="4648200" y="2590800"/>
              <a:ext cx="533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7244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244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244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24400" y="3200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7244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458200" y="3962400"/>
            <a:ext cx="543739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1524000" y="2383808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6934200" y="267496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6172200" y="26670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17526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24384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8768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1242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34290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37338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4196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57912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382000" y="2438400"/>
            <a:ext cx="41549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90600" y="192660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0</a:t>
            </a:r>
            <a:r>
              <a:rPr lang="en-US" dirty="0" smtClean="0"/>
              <a:t>=min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981200" y="192660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667000" y="19266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352800" y="193827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3</a:t>
            </a:r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 flipH="1">
            <a:off x="6947962" y="3050558"/>
            <a:ext cx="6858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6200000" flipH="1">
            <a:off x="6248763" y="2971437"/>
            <a:ext cx="707408" cy="2509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 flipH="1">
            <a:off x="5548666" y="2854942"/>
            <a:ext cx="762000" cy="42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 flipH="1">
            <a:off x="4980010" y="2890198"/>
            <a:ext cx="685800" cy="435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6200000" flipH="1">
            <a:off x="4339134" y="2845274"/>
            <a:ext cx="762000" cy="448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H="1">
            <a:off x="3850658" y="2952750"/>
            <a:ext cx="685800" cy="3099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3403126" y="3095482"/>
            <a:ext cx="685800" cy="24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>
            <a:off x="2838450" y="30886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2190750" y="30886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H="1">
            <a:off x="1466850" y="3050558"/>
            <a:ext cx="7620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7146" y="19266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4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181600" y="1905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943600" y="19050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i+1</a:t>
            </a:r>
            <a:endParaRPr lang="en-US" dirty="0"/>
          </a:p>
        </p:txBody>
      </p:sp>
      <p:grpSp>
        <p:nvGrpSpPr>
          <p:cNvPr id="57" name="Group 117"/>
          <p:cNvGrpSpPr/>
          <p:nvPr/>
        </p:nvGrpSpPr>
        <p:grpSpPr>
          <a:xfrm>
            <a:off x="5279408" y="3429000"/>
            <a:ext cx="533400" cy="1295400"/>
            <a:chOff x="6477000" y="5410200"/>
            <a:chExt cx="533400" cy="1295400"/>
          </a:xfrm>
        </p:grpSpPr>
        <p:sp>
          <p:nvSpPr>
            <p:cNvPr id="104" name="Rectangle 103"/>
            <p:cNvSpPr/>
            <p:nvPr/>
          </p:nvSpPr>
          <p:spPr>
            <a:xfrm>
              <a:off x="6477000" y="5410200"/>
              <a:ext cx="5334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553200" y="5576248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553200" y="5715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553200" y="5867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553200" y="6096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53200" y="6324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553200" y="5451144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110"/>
          <p:cNvGrpSpPr/>
          <p:nvPr/>
        </p:nvGrpSpPr>
        <p:grpSpPr>
          <a:xfrm>
            <a:off x="5867400" y="3450608"/>
            <a:ext cx="533400" cy="2438400"/>
            <a:chOff x="228600" y="4038600"/>
            <a:chExt cx="533400" cy="2438400"/>
          </a:xfrm>
        </p:grpSpPr>
        <p:sp>
          <p:nvSpPr>
            <p:cNvPr id="112" name="Rectangle 111"/>
            <p:cNvSpPr/>
            <p:nvPr/>
          </p:nvSpPr>
          <p:spPr>
            <a:xfrm>
              <a:off x="228600" y="4038600"/>
              <a:ext cx="5334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4800" y="4267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48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04800" y="449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04800" y="52578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04800" y="4800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04800" y="5867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3505200" y="4898408"/>
            <a:ext cx="533400" cy="990600"/>
            <a:chOff x="3276600" y="2590800"/>
            <a:chExt cx="533400" cy="990600"/>
          </a:xfrm>
          <a:solidFill>
            <a:schemeClr val="bg1">
              <a:lumMod val="75000"/>
            </a:schemeClr>
          </a:solidFill>
        </p:grpSpPr>
        <p:sp>
          <p:nvSpPr>
            <p:cNvPr id="120" name="Rectangle 119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Arrow Connector 124"/>
          <p:cNvCxnSpPr/>
          <p:nvPr/>
        </p:nvCxnSpPr>
        <p:spPr>
          <a:xfrm rot="16200000" flipH="1">
            <a:off x="3524250" y="4650758"/>
            <a:ext cx="457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295400" y="5431808"/>
            <a:ext cx="130792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Blocked Bar</a:t>
            </a:r>
            <a:endParaRPr lang="en-US" dirty="0"/>
          </a:p>
        </p:txBody>
      </p:sp>
      <p:cxnSp>
        <p:nvCxnSpPr>
          <p:cNvPr id="128" name="Straight Arrow Connector 127"/>
          <p:cNvCxnSpPr>
            <a:stCxn id="127" idx="3"/>
          </p:cNvCxnSpPr>
          <p:nvPr/>
        </p:nvCxnSpPr>
        <p:spPr>
          <a:xfrm flipV="1">
            <a:off x="2603322" y="5393708"/>
            <a:ext cx="901878" cy="2227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ontent Placeholder 2"/>
          <p:cNvSpPr txBox="1">
            <a:spLocks/>
          </p:cNvSpPr>
          <p:nvPr/>
        </p:nvSpPr>
        <p:spPr>
          <a:xfrm>
            <a:off x="1295400" y="5867400"/>
            <a:ext cx="749808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never add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blocked bar. We only remove old blocks until 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empty.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058446" y="19050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dirty="0" err="1" smtClean="0"/>
              <a:t>max</a:t>
            </a:r>
            <a:endParaRPr lang="en-US" dirty="0"/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9" name="Footer Placeholder 1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Mousavi</a:t>
            </a:r>
            <a:r>
              <a:rPr lang="en-US" dirty="0" smtClean="0"/>
              <a:t> and C. </a:t>
            </a:r>
            <a:r>
              <a:rPr lang="en-US" dirty="0" err="1" smtClean="0"/>
              <a:t>Zaniolo</a:t>
            </a:r>
            <a:endParaRPr lang="en-US" dirty="0"/>
          </a:p>
        </p:txBody>
      </p:sp>
      <p:sp>
        <p:nvSpPr>
          <p:cNvPr id="130" name="Date Placeholder 1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8382000" y="2819400"/>
            <a:ext cx="543739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Splitting a bar </a:t>
            </a:r>
            <a:endParaRPr lang="en-US" dirty="0"/>
          </a:p>
        </p:txBody>
      </p:sp>
      <p:grpSp>
        <p:nvGrpSpPr>
          <p:cNvPr id="4" name="Group 111"/>
          <p:cNvGrpSpPr/>
          <p:nvPr/>
        </p:nvGrpSpPr>
        <p:grpSpPr>
          <a:xfrm>
            <a:off x="2250744" y="3450608"/>
            <a:ext cx="533400" cy="1828800"/>
            <a:chOff x="3886200" y="1524000"/>
            <a:chExt cx="533400" cy="1828800"/>
          </a:xfrm>
        </p:grpSpPr>
        <p:sp>
          <p:nvSpPr>
            <p:cNvPr id="113" name="Rectangle 112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9"/>
          <p:cNvGrpSpPr/>
          <p:nvPr/>
        </p:nvGrpSpPr>
        <p:grpSpPr>
          <a:xfrm>
            <a:off x="2895600" y="3450608"/>
            <a:ext cx="533400" cy="1828800"/>
            <a:chOff x="3886200" y="1524000"/>
            <a:chExt cx="533400" cy="1828800"/>
          </a:xfrm>
        </p:grpSpPr>
        <p:sp>
          <p:nvSpPr>
            <p:cNvPr id="121" name="Rectangle 120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27"/>
          <p:cNvGrpSpPr/>
          <p:nvPr/>
        </p:nvGrpSpPr>
        <p:grpSpPr>
          <a:xfrm>
            <a:off x="3491552" y="3450608"/>
            <a:ext cx="533400" cy="990600"/>
            <a:chOff x="3276600" y="2590800"/>
            <a:chExt cx="533400" cy="990600"/>
          </a:xfrm>
        </p:grpSpPr>
        <p:sp>
          <p:nvSpPr>
            <p:cNvPr id="129" name="Rectangle 128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33"/>
          <p:cNvGrpSpPr/>
          <p:nvPr/>
        </p:nvGrpSpPr>
        <p:grpSpPr>
          <a:xfrm>
            <a:off x="4191000" y="3429000"/>
            <a:ext cx="533400" cy="1828800"/>
            <a:chOff x="3886200" y="1524000"/>
            <a:chExt cx="533400" cy="1828800"/>
          </a:xfrm>
        </p:grpSpPr>
        <p:sp>
          <p:nvSpPr>
            <p:cNvPr id="135" name="Rectangle 134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7315200" y="3450608"/>
            <a:ext cx="533400" cy="1828800"/>
            <a:chOff x="3886200" y="1524000"/>
            <a:chExt cx="533400" cy="1828800"/>
          </a:xfrm>
        </p:grpSpPr>
        <p:sp>
          <p:nvSpPr>
            <p:cNvPr id="143" name="Rectangle 142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55"/>
          <p:cNvGrpSpPr/>
          <p:nvPr/>
        </p:nvGrpSpPr>
        <p:grpSpPr>
          <a:xfrm>
            <a:off x="1600200" y="3450608"/>
            <a:ext cx="533400" cy="1828800"/>
            <a:chOff x="3886200" y="1524000"/>
            <a:chExt cx="533400" cy="1828800"/>
          </a:xfrm>
        </p:grpSpPr>
        <p:sp>
          <p:nvSpPr>
            <p:cNvPr id="157" name="Rectangle 156"/>
            <p:cNvSpPr/>
            <p:nvPr/>
          </p:nvSpPr>
          <p:spPr>
            <a:xfrm>
              <a:off x="3886200" y="1524000"/>
              <a:ext cx="5334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962400" y="1600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62400" y="17526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962400" y="1905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962400" y="2133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962400" y="2362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62400" y="27432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63"/>
          <p:cNvGrpSpPr/>
          <p:nvPr/>
        </p:nvGrpSpPr>
        <p:grpSpPr>
          <a:xfrm>
            <a:off x="6705600" y="3450608"/>
            <a:ext cx="533400" cy="1219200"/>
            <a:chOff x="4648200" y="2590800"/>
            <a:chExt cx="533400" cy="1219200"/>
          </a:xfrm>
        </p:grpSpPr>
        <p:sp>
          <p:nvSpPr>
            <p:cNvPr id="165" name="Rectangle 164"/>
            <p:cNvSpPr/>
            <p:nvPr/>
          </p:nvSpPr>
          <p:spPr>
            <a:xfrm>
              <a:off x="4648200" y="2590800"/>
              <a:ext cx="533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724400" y="2667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724400" y="2819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724400" y="2971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724400" y="3200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724400" y="3429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8458200" y="3831608"/>
            <a:ext cx="543739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72" name="Rectangle 171"/>
          <p:cNvSpPr/>
          <p:nvPr/>
        </p:nvSpPr>
        <p:spPr>
          <a:xfrm>
            <a:off x="1524000" y="2383808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 rot="5400000">
            <a:off x="6858000" y="267496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61722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17526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24384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48768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31242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37338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>
            <a:off x="44196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>
            <a:off x="5791200" y="268860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8305800" y="2460008"/>
            <a:ext cx="41549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990600" y="192660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0</a:t>
            </a:r>
            <a:r>
              <a:rPr lang="en-US" dirty="0" smtClean="0"/>
              <a:t>=min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1981200" y="192660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2667000" y="192660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3352800" y="193827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3</a:t>
            </a:r>
            <a:endParaRPr lang="en-US" dirty="0"/>
          </a:p>
        </p:txBody>
      </p:sp>
      <p:cxnSp>
        <p:nvCxnSpPr>
          <p:cNvPr id="188" name="Straight Arrow Connector 187"/>
          <p:cNvCxnSpPr/>
          <p:nvPr/>
        </p:nvCxnSpPr>
        <p:spPr>
          <a:xfrm rot="16200000" flipH="1">
            <a:off x="6828146" y="2696854"/>
            <a:ext cx="783608" cy="723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rot="16200000" flipH="1">
            <a:off x="6332846" y="2811154"/>
            <a:ext cx="783608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rot="16200000" flipH="1">
            <a:off x="5548666" y="2854942"/>
            <a:ext cx="762000" cy="42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endCxn id="202" idx="0"/>
          </p:cNvCxnSpPr>
          <p:nvPr/>
        </p:nvCxnSpPr>
        <p:spPr>
          <a:xfrm rot="16200000" flipH="1">
            <a:off x="4781550" y="3067050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35" idx="0"/>
          </p:cNvCxnSpPr>
          <p:nvPr/>
        </p:nvCxnSpPr>
        <p:spPr>
          <a:xfrm rot="16200000" flipH="1">
            <a:off x="4068454" y="3039754"/>
            <a:ext cx="740392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rot="5400000">
            <a:off x="3430422" y="3071030"/>
            <a:ext cx="707408" cy="517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rot="5400000">
            <a:off x="2838450" y="30886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rot="5400000">
            <a:off x="2190750" y="3088658"/>
            <a:ext cx="6858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16200000" flipH="1">
            <a:off x="1466850" y="3050558"/>
            <a:ext cx="7620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5181600" y="19050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i-1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5943600" y="19050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i+1</a:t>
            </a:r>
            <a:endParaRPr lang="en-US" dirty="0"/>
          </a:p>
        </p:txBody>
      </p:sp>
      <p:grpSp>
        <p:nvGrpSpPr>
          <p:cNvPr id="11" name="Group 117"/>
          <p:cNvGrpSpPr/>
          <p:nvPr/>
        </p:nvGrpSpPr>
        <p:grpSpPr>
          <a:xfrm>
            <a:off x="4876800" y="3429000"/>
            <a:ext cx="533400" cy="1295400"/>
            <a:chOff x="6477000" y="5410200"/>
            <a:chExt cx="533400" cy="1295400"/>
          </a:xfrm>
        </p:grpSpPr>
        <p:sp>
          <p:nvSpPr>
            <p:cNvPr id="202" name="Rectangle 201"/>
            <p:cNvSpPr/>
            <p:nvPr/>
          </p:nvSpPr>
          <p:spPr>
            <a:xfrm>
              <a:off x="6477000" y="5410200"/>
              <a:ext cx="5334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553200" y="5576248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553200" y="5715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553200" y="5867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553200" y="6096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553200" y="6324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553200" y="5451144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08"/>
          <p:cNvGrpSpPr/>
          <p:nvPr/>
        </p:nvGrpSpPr>
        <p:grpSpPr>
          <a:xfrm>
            <a:off x="5867400" y="3450608"/>
            <a:ext cx="533400" cy="2438400"/>
            <a:chOff x="228600" y="4038600"/>
            <a:chExt cx="533400" cy="2438400"/>
          </a:xfrm>
        </p:grpSpPr>
        <p:sp>
          <p:nvSpPr>
            <p:cNvPr id="210" name="Rectangle 209"/>
            <p:cNvSpPr/>
            <p:nvPr/>
          </p:nvSpPr>
          <p:spPr>
            <a:xfrm>
              <a:off x="228600" y="4038600"/>
              <a:ext cx="5334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04800" y="4267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048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04800" y="449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04800" y="52578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04800" y="4800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04800" y="5867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216"/>
          <p:cNvGrpSpPr/>
          <p:nvPr/>
        </p:nvGrpSpPr>
        <p:grpSpPr>
          <a:xfrm>
            <a:off x="3505200" y="4898408"/>
            <a:ext cx="533400" cy="990600"/>
            <a:chOff x="3276600" y="2590800"/>
            <a:chExt cx="533400" cy="990600"/>
          </a:xfrm>
          <a:solidFill>
            <a:schemeClr val="bg1">
              <a:lumMod val="75000"/>
            </a:schemeClr>
          </a:solidFill>
        </p:grpSpPr>
        <p:sp>
          <p:nvSpPr>
            <p:cNvPr id="218" name="Rectangle 217"/>
            <p:cNvSpPr/>
            <p:nvPr/>
          </p:nvSpPr>
          <p:spPr>
            <a:xfrm>
              <a:off x="3276600" y="2590800"/>
              <a:ext cx="533400" cy="990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352800" y="2667000"/>
              <a:ext cx="381000" cy="76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352800" y="2819400"/>
              <a:ext cx="381000" cy="76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52800" y="2971800"/>
              <a:ext cx="381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3" name="Straight Arrow Connector 222"/>
          <p:cNvCxnSpPr/>
          <p:nvPr/>
        </p:nvCxnSpPr>
        <p:spPr>
          <a:xfrm rot="16200000" flipH="1">
            <a:off x="3524250" y="4650758"/>
            <a:ext cx="457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37"/>
          <p:cNvGrpSpPr/>
          <p:nvPr/>
        </p:nvGrpSpPr>
        <p:grpSpPr>
          <a:xfrm>
            <a:off x="5486400" y="3429000"/>
            <a:ext cx="533400" cy="1524000"/>
            <a:chOff x="304800" y="3886200"/>
            <a:chExt cx="533400" cy="1524000"/>
          </a:xfrm>
        </p:grpSpPr>
        <p:sp>
          <p:nvSpPr>
            <p:cNvPr id="231" name="Rectangle 230"/>
            <p:cNvSpPr/>
            <p:nvPr/>
          </p:nvSpPr>
          <p:spPr>
            <a:xfrm>
              <a:off x="304800" y="3886200"/>
              <a:ext cx="533400" cy="15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810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81000" y="3962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81000" y="4343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81000" y="5029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810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38"/>
          <p:cNvGrpSpPr/>
          <p:nvPr/>
        </p:nvGrpSpPr>
        <p:grpSpPr>
          <a:xfrm>
            <a:off x="6096000" y="3429000"/>
            <a:ext cx="533400" cy="1524000"/>
            <a:chOff x="304800" y="3886200"/>
            <a:chExt cx="533400" cy="1524000"/>
          </a:xfrm>
        </p:grpSpPr>
        <p:sp>
          <p:nvSpPr>
            <p:cNvPr id="240" name="Rectangle 239"/>
            <p:cNvSpPr/>
            <p:nvPr/>
          </p:nvSpPr>
          <p:spPr>
            <a:xfrm>
              <a:off x="304800" y="3886200"/>
              <a:ext cx="533400" cy="15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810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81000" y="39624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81000" y="43434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81000" y="5029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810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6" name="Straight Arrow Connector 245"/>
          <p:cNvCxnSpPr/>
          <p:nvPr/>
        </p:nvCxnSpPr>
        <p:spPr>
          <a:xfrm rot="16200000" flipH="1">
            <a:off x="5810250" y="3028950"/>
            <a:ext cx="6858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rot="16200000" flipH="1">
            <a:off x="5353050" y="3028950"/>
            <a:ext cx="685800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>
            <a:off x="5334000" y="26670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5595428" y="1905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</a:t>
            </a:r>
            <a:endParaRPr lang="en-US" dirty="0"/>
          </a:p>
        </p:txBody>
      </p:sp>
      <p:sp>
        <p:nvSpPr>
          <p:cNvPr id="250" name="TextBox 249"/>
          <p:cNvSpPr txBox="1"/>
          <p:nvPr/>
        </p:nvSpPr>
        <p:spPr>
          <a:xfrm>
            <a:off x="8058446" y="19050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dirty="0" err="1" smtClean="0"/>
              <a:t>max</a:t>
            </a:r>
            <a:endParaRPr lang="en-US" dirty="0"/>
          </a:p>
        </p:txBody>
      </p: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1" name="Footer Placeholder 1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128" name="Date Placeholder 1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382000" y="2819400"/>
            <a:ext cx="543739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an EH structure into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67400"/>
            <a:ext cx="81534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It’s easy to show that the resulting structures are EHs as well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724400" y="1752600"/>
            <a:ext cx="838200" cy="3810000"/>
            <a:chOff x="228600" y="4038600"/>
            <a:chExt cx="533400" cy="2438400"/>
          </a:xfrm>
        </p:grpSpPr>
        <p:sp>
          <p:nvSpPr>
            <p:cNvPr id="5" name="Rectangle 4"/>
            <p:cNvSpPr/>
            <p:nvPr/>
          </p:nvSpPr>
          <p:spPr>
            <a:xfrm>
              <a:off x="228600" y="4038600"/>
              <a:ext cx="5334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42672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41148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4495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52578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4800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5867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8000" y="1752600"/>
            <a:ext cx="838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67743" y="2129790"/>
            <a:ext cx="598714" cy="12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67743" y="1878330"/>
            <a:ext cx="598714" cy="12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67743" y="2506980"/>
            <a:ext cx="598714" cy="251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67743" y="3638550"/>
            <a:ext cx="598714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7743" y="3009900"/>
            <a:ext cx="598714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24600" y="1676400"/>
            <a:ext cx="838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4343" y="2053590"/>
            <a:ext cx="598714" cy="12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4343" y="1802130"/>
            <a:ext cx="598714" cy="12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44343" y="2430780"/>
            <a:ext cx="598714" cy="251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44343" y="3562350"/>
            <a:ext cx="598714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44343" y="2933700"/>
            <a:ext cx="598714" cy="502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15" idx="3"/>
          </p:cNvCxnSpPr>
          <p:nvPr/>
        </p:nvCxnSpPr>
        <p:spPr>
          <a:xfrm rot="10800000" flipV="1">
            <a:off x="3766457" y="1931195"/>
            <a:ext cx="1077686" cy="1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2" idx="1"/>
          </p:cNvCxnSpPr>
          <p:nvPr/>
        </p:nvCxnSpPr>
        <p:spPr>
          <a:xfrm flipV="1">
            <a:off x="5442857" y="1864995"/>
            <a:ext cx="1001486" cy="304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78992" y="25908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1" idx="1"/>
          </p:cNvCxnSpPr>
          <p:nvPr/>
        </p:nvCxnSpPr>
        <p:spPr>
          <a:xfrm flipV="1">
            <a:off x="5410200" y="2116455"/>
            <a:ext cx="1034143" cy="3214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4" idx="3"/>
          </p:cNvCxnSpPr>
          <p:nvPr/>
        </p:nvCxnSpPr>
        <p:spPr>
          <a:xfrm rot="10800000">
            <a:off x="3766457" y="2192656"/>
            <a:ext cx="1066802" cy="4743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65344" y="32004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765344" y="40386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73304" y="50292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3" idx="1"/>
          </p:cNvCxnSpPr>
          <p:nvPr/>
        </p:nvCxnSpPr>
        <p:spPr>
          <a:xfrm flipV="1">
            <a:off x="5410200" y="2556510"/>
            <a:ext cx="1034143" cy="4319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5" idx="1"/>
          </p:cNvCxnSpPr>
          <p:nvPr/>
        </p:nvCxnSpPr>
        <p:spPr>
          <a:xfrm flipV="1">
            <a:off x="5334000" y="3185160"/>
            <a:ext cx="1110343" cy="6758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1"/>
          </p:cNvCxnSpPr>
          <p:nvPr/>
        </p:nvCxnSpPr>
        <p:spPr>
          <a:xfrm flipV="1">
            <a:off x="5257800" y="3813810"/>
            <a:ext cx="1186543" cy="9767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7" idx="3"/>
          </p:cNvCxnSpPr>
          <p:nvPr/>
        </p:nvCxnSpPr>
        <p:spPr>
          <a:xfrm rot="16200000" flipV="1">
            <a:off x="3675834" y="3980633"/>
            <a:ext cx="1367790" cy="11865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8" idx="3"/>
          </p:cNvCxnSpPr>
          <p:nvPr/>
        </p:nvCxnSpPr>
        <p:spPr>
          <a:xfrm rot="10800000">
            <a:off x="3766458" y="3261360"/>
            <a:ext cx="1153887" cy="10782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6" idx="3"/>
          </p:cNvCxnSpPr>
          <p:nvPr/>
        </p:nvCxnSpPr>
        <p:spPr>
          <a:xfrm rot="10800000">
            <a:off x="3766458" y="2632710"/>
            <a:ext cx="1121231" cy="7315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Merge Function (BASH-AL)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Researches\Histograms\Mer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772400" cy="54432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3254992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4163704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5015552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867400"/>
            <a:ext cx="8305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599" y="1752600"/>
            <a:ext cx="1447801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interval  1009-1221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514600"/>
            <a:ext cx="1447800" cy="646331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interval  1221-1278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715000"/>
            <a:ext cx="259577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interval  1009-1278 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7000" y="4274403"/>
            <a:ext cx="45720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the original EH algorithm can be executed to merge extra boxes.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Final Boundaries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6576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543800" y="3948752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0866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7526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4384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8768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1242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7338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4196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91200" y="39624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3733800"/>
            <a:ext cx="41549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2004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0</a:t>
            </a:r>
            <a:r>
              <a:rPr lang="en-US" dirty="0" smtClean="0"/>
              <a:t>=min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32004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32004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21206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3200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200" dirty="0" smtClean="0"/>
              <a:t>i4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5334000" y="3940792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58446" y="320040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</a:t>
            </a:r>
            <a:r>
              <a:rPr lang="en-US" dirty="0" err="1" smtClean="0"/>
              <a:t>max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247900" y="4305300"/>
            <a:ext cx="1600200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771900" y="4305300"/>
            <a:ext cx="1600200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295900" y="4305300"/>
            <a:ext cx="1600200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0" y="4507468"/>
            <a:ext cx="41549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896100" y="4305300"/>
            <a:ext cx="1600200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9400" y="51816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99528" y="51816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08344" y="51816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sz="1200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81248" y="520320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sz="1200" dirty="0" smtClean="0"/>
              <a:t>B-1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1295400" y="1371600"/>
            <a:ext cx="6553200" cy="4572000"/>
          </a:xfrm>
        </p:spPr>
        <p:txBody>
          <a:bodyPr/>
          <a:lstStyle/>
          <a:p>
            <a:r>
              <a:rPr lang="en-US" dirty="0" smtClean="0"/>
              <a:t>We assume that data items  are uniformly distributed in each bar.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Error definitions: </a:t>
            </a:r>
            <a:r>
              <a:rPr lang="en-US" i="1" dirty="0" err="1" smtClean="0"/>
              <a:t>ϵ</a:t>
            </a:r>
            <a:r>
              <a:rPr lang="en-US" i="1" dirty="0" smtClean="0"/>
              <a:t>-approximation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43088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027" i="1" dirty="0" smtClean="0"/>
              <a:t>An </a:t>
            </a:r>
            <a:r>
              <a:rPr lang="en-US" sz="3027" i="1" dirty="0" err="1" smtClean="0"/>
              <a:t>equi</a:t>
            </a:r>
            <a:r>
              <a:rPr lang="en-US" sz="3027" i="1" dirty="0" smtClean="0"/>
              <a:t>-depth histogram on a window </a:t>
            </a:r>
            <a:r>
              <a:rPr lang="en-US" sz="3027" dirty="0" smtClean="0"/>
              <a:t>of size </a:t>
            </a:r>
            <a:r>
              <a:rPr lang="en-US" sz="3027" i="1" dirty="0" smtClean="0"/>
              <a:t>W is a:</a:t>
            </a:r>
          </a:p>
          <a:p>
            <a:r>
              <a:rPr lang="en-US" sz="3027" b="1" i="1" dirty="0" smtClean="0"/>
              <a:t>size-based</a:t>
            </a:r>
            <a:r>
              <a:rPr lang="en-US" sz="3027" i="1" dirty="0" smtClean="0"/>
              <a:t> expected ϵ-approximate </a:t>
            </a:r>
            <a:r>
              <a:rPr lang="en-US" sz="3027" dirty="0" smtClean="0"/>
              <a:t>summary when the expected error on the reported number of items in each bucket</a:t>
            </a:r>
            <a:r>
              <a:rPr lang="en-US" sz="3027" i="1" dirty="0" smtClean="0"/>
              <a:t> is bounded by ϵ</a:t>
            </a:r>
            <a:r>
              <a:rPr lang="en-US" sz="1730" i="1" dirty="0" smtClean="0">
                <a:solidFill>
                  <a:prstClr val="black"/>
                </a:solidFill>
              </a:rPr>
              <a:t>×</a:t>
            </a:r>
            <a:r>
              <a:rPr lang="en-US" sz="3027" i="1" dirty="0" smtClean="0"/>
              <a:t>W/B.</a:t>
            </a:r>
          </a:p>
          <a:p>
            <a:r>
              <a:rPr lang="en-US" sz="3027" b="1" i="1" dirty="0" smtClean="0"/>
              <a:t>rank-based</a:t>
            </a:r>
            <a:r>
              <a:rPr lang="en-US" sz="3027" i="1" dirty="0" smtClean="0"/>
              <a:t> expected </a:t>
            </a:r>
            <a:r>
              <a:rPr lang="en-US" sz="3027" i="1" dirty="0" err="1" smtClean="0"/>
              <a:t>ϵ</a:t>
            </a:r>
            <a:r>
              <a:rPr lang="en-US" sz="3027" i="1" dirty="0" smtClean="0"/>
              <a:t>-approximate </a:t>
            </a:r>
            <a:r>
              <a:rPr lang="en-US" sz="3027" dirty="0" smtClean="0"/>
              <a:t>if the expected error of the </a:t>
            </a:r>
            <a:r>
              <a:rPr lang="en-US" sz="3027" b="1" dirty="0" smtClean="0"/>
              <a:t>rank</a:t>
            </a:r>
            <a:r>
              <a:rPr lang="en-US" sz="3027" dirty="0" smtClean="0"/>
              <a:t> of every reported boundary</a:t>
            </a:r>
            <a:r>
              <a:rPr lang="en-US" sz="3027" i="1" dirty="0" smtClean="0"/>
              <a:t> is bounded by ϵ</a:t>
            </a:r>
            <a:r>
              <a:rPr lang="en-US" sz="1730" i="1" dirty="0" smtClean="0">
                <a:solidFill>
                  <a:prstClr val="black"/>
                </a:solidFill>
              </a:rPr>
              <a:t>×</a:t>
            </a:r>
            <a:r>
              <a:rPr lang="en-US" sz="3027" i="1" dirty="0" smtClean="0"/>
              <a:t>W.</a:t>
            </a:r>
          </a:p>
          <a:p>
            <a:r>
              <a:rPr lang="en-US" sz="3027" b="1" i="1" dirty="0" smtClean="0"/>
              <a:t>boundary-based</a:t>
            </a:r>
            <a:r>
              <a:rPr lang="en-US" sz="3027" i="1" dirty="0" smtClean="0"/>
              <a:t> expected ϵ-</a:t>
            </a:r>
            <a:r>
              <a:rPr lang="en-US" sz="3027" dirty="0" smtClean="0"/>
              <a:t>approximate if the expected  </a:t>
            </a:r>
            <a:r>
              <a:rPr lang="en-US" sz="3027" b="1" dirty="0" smtClean="0"/>
              <a:t>value</a:t>
            </a:r>
            <a:r>
              <a:rPr lang="en-US" sz="3027" dirty="0" smtClean="0"/>
              <a:t> error for every reported boundary</a:t>
            </a:r>
            <a:r>
              <a:rPr lang="en-US" sz="3027" i="1" dirty="0" smtClean="0"/>
              <a:t> is bounded by ϵ</a:t>
            </a:r>
            <a:r>
              <a:rPr lang="en-US" sz="1730" i="1" dirty="0" smtClean="0">
                <a:solidFill>
                  <a:prstClr val="black"/>
                </a:solidFill>
              </a:rPr>
              <a:t>×</a:t>
            </a:r>
            <a:r>
              <a:rPr lang="en-US" sz="3027" i="1" dirty="0" smtClean="0"/>
              <a:t>S, where S is the diff between </a:t>
            </a:r>
            <a:r>
              <a:rPr lang="en-US" sz="3027" dirty="0" smtClean="0"/>
              <a:t>max and min values in </a:t>
            </a:r>
            <a:r>
              <a:rPr lang="en-US" sz="3027" i="1" dirty="0" smtClean="0"/>
              <a:t>W.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Histograms vs. </a:t>
            </a:r>
            <a:r>
              <a:rPr lang="en-US" dirty="0" err="1" smtClean="0"/>
              <a:t>Quantiles</a:t>
            </a:r>
            <a:endParaRPr lang="en-US" dirty="0" smtClean="0"/>
          </a:p>
          <a:p>
            <a:r>
              <a:rPr lang="en-US" dirty="0" smtClean="0"/>
              <a:t>Exponential Histogram structure</a:t>
            </a:r>
          </a:p>
          <a:p>
            <a:r>
              <a:rPr lang="en-US" dirty="0" smtClean="0"/>
              <a:t>BASH Algorithm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BASH by H. Mousavi and C.Zaniolo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Results: we proved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BASH-BL provides a size-based expected </a:t>
            </a:r>
            <a:r>
              <a:rPr lang="el-GR" sz="2800" dirty="0" smtClean="0"/>
              <a:t>ϵ</a:t>
            </a:r>
            <a:r>
              <a:rPr lang="en-US" sz="2800" dirty="0" smtClean="0"/>
              <a:t>-approximate </a:t>
            </a:r>
            <a:r>
              <a:rPr lang="en-US" sz="2800" dirty="0" err="1" smtClean="0"/>
              <a:t>equi</a:t>
            </a:r>
            <a:r>
              <a:rPr lang="en-US" sz="2800" dirty="0" smtClean="0"/>
              <a:t>-depth summary</a:t>
            </a:r>
          </a:p>
          <a:p>
            <a:r>
              <a:rPr lang="en-US" sz="2800" dirty="0" smtClean="0"/>
              <a:t>Average time complexity: </a:t>
            </a:r>
          </a:p>
          <a:p>
            <a:pPr lvl="1"/>
            <a:r>
              <a:rPr lang="pl-PL" sz="2400" dirty="0" smtClean="0"/>
              <a:t>O(log(B×p)+(B×p)/S)</a:t>
            </a:r>
            <a:r>
              <a:rPr lang="en-US" sz="2400" dirty="0" smtClean="0"/>
              <a:t> per single entry</a:t>
            </a:r>
          </a:p>
          <a:p>
            <a:pPr lvl="1"/>
            <a:r>
              <a:rPr lang="en-US" sz="2400" dirty="0" smtClean="0"/>
              <a:t>S ≥1 is the size of the window-slide</a:t>
            </a:r>
          </a:p>
          <a:p>
            <a:r>
              <a:rPr lang="en-US" sz="2800" dirty="0" smtClean="0"/>
              <a:t>Memory usage:</a:t>
            </a:r>
          </a:p>
          <a:p>
            <a:pPr lvl="1"/>
            <a:r>
              <a:rPr lang="en-US" sz="2400" dirty="0" smtClean="0"/>
              <a:t>Bounded by O(log(</a:t>
            </a:r>
            <a:r>
              <a:rPr lang="el-GR" sz="2400" dirty="0" smtClean="0"/>
              <a:t>ϵ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W/B)</a:t>
            </a:r>
            <a:r>
              <a:rPr lang="el-GR" sz="2400" dirty="0" smtClean="0"/>
              <a:t> </a:t>
            </a:r>
            <a:r>
              <a:rPr lang="pl-PL" sz="2400" dirty="0" smtClean="0"/>
              <a:t>×</a:t>
            </a:r>
            <a:r>
              <a:rPr lang="en-US" sz="2400" dirty="0" smtClean="0"/>
              <a:t>B/</a:t>
            </a:r>
            <a:r>
              <a:rPr lang="el-GR" sz="2400" dirty="0" smtClean="0"/>
              <a:t>ϵ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In practice, smaller than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compared our algorithms with one of the best existing ones called AM algorithm. </a:t>
            </a:r>
          </a:p>
          <a:p>
            <a:r>
              <a:rPr lang="en-US" dirty="0" smtClean="0"/>
              <a:t>Both BASH-BL and BASH-AL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Are at least 4 times faster than AM,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provide more accurate results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While using approximately the same amount of memory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the Data se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492" y="0"/>
            <a:ext cx="7991508" cy="689928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Running Time (for </a:t>
            </a:r>
            <a:r>
              <a:rPr lang="el-GR" sz="3600" dirty="0" smtClean="0"/>
              <a:t>ϵ</a:t>
            </a:r>
            <a:r>
              <a:rPr lang="en-US" sz="3600" dirty="0" smtClean="0"/>
              <a:t>=0.01, W=100K, B=20)</a:t>
            </a:r>
            <a:endParaRPr lang="en-US" sz="3600" dirty="0"/>
          </a:p>
        </p:txBody>
      </p:sp>
      <p:pic>
        <p:nvPicPr>
          <p:cNvPr id="9" name="Content Placeholder 8" descr="Tim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092" y="1295400"/>
            <a:ext cx="8139708" cy="5257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Usage</a:t>
            </a:r>
            <a:endParaRPr lang="en-US" dirty="0"/>
          </a:p>
        </p:txBody>
      </p:sp>
      <p:pic>
        <p:nvPicPr>
          <p:cNvPr id="7" name="Content Placeholder 6" descr="spac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970" y="1371600"/>
            <a:ext cx="8090764" cy="5105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Error</a:t>
            </a:r>
            <a:endParaRPr lang="en-US" dirty="0"/>
          </a:p>
        </p:txBody>
      </p:sp>
      <p:pic>
        <p:nvPicPr>
          <p:cNvPr id="7" name="Content Placeholder 6" descr="rank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8000488" cy="51031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Error</a:t>
            </a:r>
            <a:endParaRPr lang="en-US" dirty="0"/>
          </a:p>
        </p:txBody>
      </p:sp>
      <p:pic>
        <p:nvPicPr>
          <p:cNvPr id="9" name="Content Placeholder 8" descr="siz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27147"/>
            <a:ext cx="8183563" cy="522605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Error</a:t>
            </a:r>
            <a:endParaRPr lang="en-US" dirty="0"/>
          </a:p>
        </p:txBody>
      </p:sp>
      <p:pic>
        <p:nvPicPr>
          <p:cNvPr id="7" name="Content Placeholder 6" descr="bounda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8130687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changing window size on the running time (DS13)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Researches\Histograms\Technical report\images\WindowSize-Times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822" y="1600200"/>
            <a:ext cx="10689358" cy="653112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changing window size on the size error (DS13)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Researches\Histograms\Technical report\images\WindowSize-E2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801" y="1447800"/>
            <a:ext cx="11342199" cy="693001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43088" cy="55626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Equi</a:t>
            </a:r>
            <a:r>
              <a:rPr lang="en-US" sz="2800" b="1" dirty="0" smtClean="0"/>
              <a:t>-width</a:t>
            </a:r>
            <a:r>
              <a:rPr lang="en-US" sz="2800" dirty="0" smtClean="0"/>
              <a:t>:  all buckets have the same width, and the  number of items in each bucket is reported.</a:t>
            </a:r>
          </a:p>
          <a:p>
            <a:r>
              <a:rPr lang="en-US" sz="2800" b="1" i="1" dirty="0" err="1" smtClean="0"/>
              <a:t>Equi</a:t>
            </a:r>
            <a:r>
              <a:rPr lang="en-US" sz="2800" b="1" i="1" dirty="0" smtClean="0"/>
              <a:t>-depth, </a:t>
            </a:r>
            <a:r>
              <a:rPr lang="en-US" sz="2800" i="1" dirty="0" err="1" smtClean="0"/>
              <a:t>a.k.a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equi</a:t>
            </a:r>
            <a:r>
              <a:rPr lang="en-US" sz="2800" i="1" dirty="0" smtClean="0"/>
              <a:t>-height or </a:t>
            </a:r>
            <a:r>
              <a:rPr lang="en-US" sz="2800" i="1" dirty="0" err="1" smtClean="0"/>
              <a:t>equi</a:t>
            </a:r>
            <a:r>
              <a:rPr lang="en-US" sz="2800" i="1" dirty="0" smtClean="0"/>
              <a:t>-probable: </a:t>
            </a:r>
            <a:r>
              <a:rPr lang="en-US" sz="2800" dirty="0" smtClean="0"/>
              <a:t>All buckets must contain the same number of items and we must specify boundaries between buckets to achieve that.</a:t>
            </a:r>
          </a:p>
          <a:p>
            <a:r>
              <a:rPr lang="en-US" sz="2400" i="1" dirty="0" smtClean="0"/>
              <a:t>Computationally very challenging. No previous work of </a:t>
            </a:r>
            <a:r>
              <a:rPr lang="en-US" sz="2400" i="1" dirty="0" err="1" smtClean="0"/>
              <a:t>equi</a:t>
            </a:r>
            <a:r>
              <a:rPr lang="en-US" sz="2400" i="1" dirty="0" smtClean="0"/>
              <a:t>-depth histograms on windows.  Previous work only considered the related problem of </a:t>
            </a:r>
            <a:r>
              <a:rPr lang="en-US" sz="2400" b="1" i="1" dirty="0" err="1" smtClean="0"/>
              <a:t>Quantiles</a:t>
            </a:r>
            <a:r>
              <a:rPr lang="en-US" sz="2400" b="1" i="1" dirty="0" smtClean="0"/>
              <a:t>.</a:t>
            </a:r>
          </a:p>
          <a:p>
            <a:pPr lvl="1"/>
            <a:endParaRPr lang="en-US" sz="262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Boundary error for DS15 (Mix) data set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D:\Researches\Histograms\Technical report\images\T17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311" y="1447800"/>
            <a:ext cx="11271055" cy="6934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BASH by H. Mousavi and C.Zaniolo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Boundary error for the extended S&amp;P500 dataset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Researches\Histograms\Technical report\images\T22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326" y="1676400"/>
            <a:ext cx="10301926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BASH by H. Mousavi and C.Zaniolo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19288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BAr</a:t>
            </a:r>
            <a:r>
              <a:rPr lang="en-US" dirty="0" smtClean="0"/>
              <a:t> Splitting Histograms (BASH) compute expected sized-based </a:t>
            </a:r>
            <a:r>
              <a:rPr lang="el-GR" dirty="0" smtClean="0"/>
              <a:t>ϵ</a:t>
            </a:r>
            <a:r>
              <a:rPr lang="en-US" dirty="0" smtClean="0"/>
              <a:t>-approximate </a:t>
            </a:r>
            <a:r>
              <a:rPr lang="en-US" dirty="0" err="1" smtClean="0"/>
              <a:t>equi</a:t>
            </a:r>
            <a:r>
              <a:rPr lang="en-US" dirty="0" smtClean="0"/>
              <a:t>-depth histogram. Moreover,</a:t>
            </a:r>
          </a:p>
          <a:p>
            <a:pPr lvl="1"/>
            <a:r>
              <a:rPr lang="en-US" dirty="0" smtClean="0"/>
              <a:t>There is no need to know the min and max of values</a:t>
            </a:r>
          </a:p>
          <a:p>
            <a:pPr lvl="1"/>
            <a:r>
              <a:rPr lang="en-US" dirty="0" smtClean="0"/>
              <a:t>Is more than 4 times faster than previous approaches</a:t>
            </a:r>
          </a:p>
          <a:p>
            <a:pPr lvl="1"/>
            <a:r>
              <a:rPr lang="en-US" dirty="0" smtClean="0"/>
              <a:t>While typically requires smaller memory footprints</a:t>
            </a:r>
          </a:p>
          <a:p>
            <a:pPr lvl="1"/>
            <a:r>
              <a:rPr lang="en-US" dirty="0" smtClean="0"/>
              <a:t>Provides more accurate results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Reducing memory even further.</a:t>
            </a:r>
          </a:p>
          <a:p>
            <a:pPr lvl="1"/>
            <a:r>
              <a:rPr lang="en-US" dirty="0" smtClean="0"/>
              <a:t> Other Types of Histograms: Biased Histograms </a:t>
            </a:r>
            <a:r>
              <a:rPr lang="en-US" i="1" dirty="0" smtClean="0"/>
              <a:t>Compressed Histograms: </a:t>
            </a:r>
            <a:r>
              <a:rPr lang="en-US" i="1" dirty="0" err="1" smtClean="0"/>
              <a:t>MaxDiff</a:t>
            </a:r>
            <a:r>
              <a:rPr lang="en-US" i="1" dirty="0" smtClean="0"/>
              <a:t> Histograms,</a:t>
            </a:r>
            <a:r>
              <a:rPr lang="en-US" dirty="0" smtClean="0"/>
              <a:t> </a:t>
            </a:r>
            <a:r>
              <a:rPr lang="en-US" i="1" dirty="0" smtClean="0"/>
              <a:t>V-Optimal Histograms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BASH by H. Mousavi and C.Zaniolo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Thanks for listening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BASH by H. Mousavi and C.Zaniolo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2520" y="76200"/>
            <a:ext cx="7574280" cy="914400"/>
          </a:xfrm>
        </p:spPr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</a:t>
            </a:r>
            <a:r>
              <a:rPr lang="en-US" sz="2400" dirty="0" err="1" smtClean="0"/>
              <a:t>Arasu</a:t>
            </a:r>
            <a:r>
              <a:rPr lang="en-US" sz="2400" dirty="0" smtClean="0"/>
              <a:t> and G. S. </a:t>
            </a:r>
            <a:r>
              <a:rPr lang="en-US" sz="2400" dirty="0" err="1" smtClean="0"/>
              <a:t>Manku</a:t>
            </a:r>
            <a:r>
              <a:rPr lang="en-US" sz="2400" dirty="0" smtClean="0"/>
              <a:t>.  </a:t>
            </a:r>
            <a:r>
              <a:rPr lang="en-US" sz="2400" b="1" dirty="0" smtClean="0"/>
              <a:t>Approximate counts and </a:t>
            </a:r>
            <a:r>
              <a:rPr lang="en-US" sz="2400" b="1" dirty="0" err="1" smtClean="0"/>
              <a:t>quantiles</a:t>
            </a:r>
            <a:r>
              <a:rPr lang="en-US" sz="2400" b="1" dirty="0" smtClean="0"/>
              <a:t> over sliding windows. </a:t>
            </a:r>
            <a:r>
              <a:rPr lang="en-US" sz="2400" dirty="0" smtClean="0"/>
              <a:t>In </a:t>
            </a:r>
            <a:r>
              <a:rPr lang="en-US" sz="2400" i="1" dirty="0" smtClean="0"/>
              <a:t>PODS, pages 286–296, </a:t>
            </a:r>
            <a:r>
              <a:rPr lang="en-US" sz="2400" dirty="0" smtClean="0"/>
              <a:t>2004.</a:t>
            </a:r>
          </a:p>
          <a:p>
            <a:r>
              <a:rPr lang="en-US" sz="2400" dirty="0" smtClean="0"/>
              <a:t>M. </a:t>
            </a:r>
            <a:r>
              <a:rPr lang="en-US" sz="2400" dirty="0" err="1" smtClean="0"/>
              <a:t>Datar</a:t>
            </a:r>
            <a:r>
              <a:rPr lang="en-US" sz="2400" dirty="0" smtClean="0"/>
              <a:t>, A. </a:t>
            </a:r>
            <a:r>
              <a:rPr lang="en-US" sz="2400" dirty="0" err="1" smtClean="0"/>
              <a:t>Gionis</a:t>
            </a:r>
            <a:r>
              <a:rPr lang="en-US" sz="2400" dirty="0" smtClean="0"/>
              <a:t>, P. </a:t>
            </a:r>
            <a:r>
              <a:rPr lang="en-US" sz="2400" dirty="0" err="1" smtClean="0"/>
              <a:t>Indyk</a:t>
            </a:r>
            <a:r>
              <a:rPr lang="en-US" sz="2400" dirty="0" smtClean="0"/>
              <a:t>, and R. </a:t>
            </a:r>
            <a:r>
              <a:rPr lang="en-US" sz="2400" dirty="0" err="1" smtClean="0"/>
              <a:t>Motwani</a:t>
            </a:r>
            <a:r>
              <a:rPr lang="en-US" sz="2400" dirty="0" smtClean="0"/>
              <a:t>. </a:t>
            </a:r>
            <a:r>
              <a:rPr lang="en-US" sz="2400" b="1" dirty="0" smtClean="0"/>
              <a:t>Maintaining stream statistics over sliding windows. </a:t>
            </a:r>
            <a:r>
              <a:rPr lang="en-US" sz="2400" i="1" dirty="0" smtClean="0"/>
              <a:t>SIAM J. </a:t>
            </a:r>
            <a:r>
              <a:rPr lang="en-US" sz="2400" i="1" dirty="0" err="1" smtClean="0"/>
              <a:t>Comput</a:t>
            </a:r>
            <a:r>
              <a:rPr lang="en-US" sz="2400" i="1" dirty="0" smtClean="0"/>
              <a:t>., </a:t>
            </a:r>
            <a:r>
              <a:rPr lang="en-US" sz="2400" dirty="0" smtClean="0"/>
              <a:t>31(6):1794–1813, 2002.</a:t>
            </a:r>
          </a:p>
          <a:p>
            <a:r>
              <a:rPr lang="en-US" sz="2400" dirty="0" smtClean="0"/>
              <a:t>M. Greenwald and S. </a:t>
            </a:r>
            <a:r>
              <a:rPr lang="en-US" sz="2400" dirty="0" err="1" smtClean="0"/>
              <a:t>Khanna</a:t>
            </a:r>
            <a:r>
              <a:rPr lang="en-US" sz="2400" dirty="0" smtClean="0"/>
              <a:t>. </a:t>
            </a:r>
            <a:r>
              <a:rPr lang="en-US" sz="2400" b="1" dirty="0" smtClean="0"/>
              <a:t>Space-efficient online computation of </a:t>
            </a:r>
            <a:r>
              <a:rPr lang="en-US" sz="2400" b="1" dirty="0" err="1" smtClean="0"/>
              <a:t>quantile</a:t>
            </a:r>
            <a:r>
              <a:rPr lang="en-US" sz="2400" b="1" dirty="0" smtClean="0"/>
              <a:t> summaries</a:t>
            </a:r>
            <a:r>
              <a:rPr lang="en-US" sz="2400" dirty="0" smtClean="0"/>
              <a:t>. In </a:t>
            </a:r>
            <a:r>
              <a:rPr lang="en-US" sz="2400" i="1" dirty="0" smtClean="0"/>
              <a:t>SIGMOD Conference, pages 58–66, 2001.</a:t>
            </a:r>
          </a:p>
          <a:p>
            <a:r>
              <a:rPr lang="en-US" sz="2400" dirty="0" smtClean="0"/>
              <a:t>X. Lin, H. Lu, J. </a:t>
            </a:r>
            <a:r>
              <a:rPr lang="en-US" sz="2400" dirty="0" err="1" smtClean="0"/>
              <a:t>Xu</a:t>
            </a:r>
            <a:r>
              <a:rPr lang="en-US" sz="2400" dirty="0" smtClean="0"/>
              <a:t>, and J. X. Yu. </a:t>
            </a:r>
            <a:r>
              <a:rPr lang="en-US" sz="2400" b="1" dirty="0" smtClean="0"/>
              <a:t>Continuously maintaining </a:t>
            </a:r>
            <a:r>
              <a:rPr lang="en-US" sz="2400" b="1" dirty="0" err="1" smtClean="0"/>
              <a:t>quantile</a:t>
            </a:r>
            <a:r>
              <a:rPr lang="en-US" sz="2400" b="1" dirty="0" smtClean="0"/>
              <a:t> summaries of the most recent n elements over a data stream</a:t>
            </a:r>
            <a:r>
              <a:rPr lang="en-US" sz="2400" dirty="0" smtClean="0"/>
              <a:t>. In </a:t>
            </a:r>
            <a:r>
              <a:rPr lang="en-US" sz="2400" i="1" dirty="0" smtClean="0"/>
              <a:t>ICDE, pages 362–374, 2004.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565608" cy="2286000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/>
              <a:t>Fast computation of approximate biased histograms on sliding windows over </a:t>
            </a:r>
            <a:r>
              <a:rPr lang="en-US" sz="3200" b="1" dirty="0" smtClean="0"/>
              <a:t>data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33600" y="3276600"/>
            <a:ext cx="6845592" cy="1905000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b</a:t>
            </a:r>
            <a:r>
              <a:rPr lang="it-IT" sz="3600" dirty="0" smtClean="0"/>
              <a:t>y:</a:t>
            </a:r>
          </a:p>
          <a:p>
            <a:pPr algn="ctr"/>
            <a:endParaRPr lang="it-IT" sz="3600" i="1" dirty="0"/>
          </a:p>
          <a:p>
            <a:pPr algn="ctr"/>
            <a:r>
              <a:rPr lang="it-IT" sz="3600" i="1" dirty="0" smtClean="0"/>
              <a:t>Hamid </a:t>
            </a:r>
            <a:r>
              <a:rPr lang="it-IT" sz="3600" i="1" dirty="0"/>
              <a:t>Mousavi </a:t>
            </a:r>
            <a:r>
              <a:rPr lang="it-IT" sz="3600" i="1" dirty="0" smtClean="0"/>
              <a:t>and </a:t>
            </a:r>
            <a:r>
              <a:rPr lang="it-IT" i="1" dirty="0" smtClean="0"/>
              <a:t>Carlo Zaniolo</a:t>
            </a:r>
          </a:p>
          <a:p>
            <a:pPr algn="ctr"/>
            <a:endParaRPr lang="it-IT" sz="2800" i="1" u="sng" dirty="0" smtClean="0"/>
          </a:p>
          <a:p>
            <a:pPr algn="ctr"/>
            <a:r>
              <a:rPr lang="en-US" sz="2400" dirty="0"/>
              <a:t>SSDBM 2013 (best paper award)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35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903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Biased Synopses for A Better Estimation at Tails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1295400"/>
            <a:ext cx="7498080" cy="4800600"/>
          </a:xfrm>
        </p:spPr>
        <p:txBody>
          <a:bodyPr/>
          <a:lstStyle/>
          <a:p>
            <a:r>
              <a:rPr lang="en-US" dirty="0" smtClean="0"/>
              <a:t>Probability of precipitation amounts*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36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pic>
        <p:nvPicPr>
          <p:cNvPr id="1026" name="Picture 2" descr="C:\Academic\Research\Histograms - Baised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27902"/>
            <a:ext cx="6400800" cy="3991898"/>
          </a:xfrm>
          <a:prstGeom prst="rect">
            <a:avLst/>
          </a:prstGeom>
          <a:noFill/>
        </p:spPr>
      </p:pic>
      <p:pic>
        <p:nvPicPr>
          <p:cNvPr id="1027" name="Picture 3" descr="C:\Academic\Research\Histograms - Baised\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27902"/>
            <a:ext cx="6400800" cy="3991897"/>
          </a:xfrm>
          <a:prstGeom prst="rect">
            <a:avLst/>
          </a:prstGeom>
          <a:noFill/>
        </p:spPr>
      </p:pic>
      <p:pic>
        <p:nvPicPr>
          <p:cNvPr id="1028" name="Picture 4" descr="C:\Academic\Research\Histograms - Baised\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27902"/>
            <a:ext cx="6400800" cy="399189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6488668"/>
            <a:ext cx="432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* The data is taken from www.ncdc.noaa.gov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8645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r>
              <a:rPr lang="en-US" dirty="0" smtClean="0"/>
              <a:t>Biased Histograms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37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95400" y="3810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0386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/>
          <p:nvPr/>
        </p:nvGrpSpPr>
        <p:grpSpPr>
          <a:xfrm>
            <a:off x="1470134" y="864326"/>
            <a:ext cx="8668575" cy="3180814"/>
            <a:chOff x="1515854" y="1752600"/>
            <a:chExt cx="8668575" cy="3180814"/>
          </a:xfrm>
        </p:grpSpPr>
        <p:sp>
          <p:nvSpPr>
            <p:cNvPr id="7" name="Arc 6"/>
            <p:cNvSpPr/>
            <p:nvPr/>
          </p:nvSpPr>
          <p:spPr>
            <a:xfrm rot="10800000">
              <a:off x="1768367" y="2102069"/>
              <a:ext cx="8416062" cy="2663112"/>
            </a:xfrm>
            <a:prstGeom prst="arc">
              <a:avLst>
                <a:gd name="adj1" fmla="val 18511416"/>
                <a:gd name="adj2" fmla="val 21411974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1922840">
              <a:off x="1551689" y="2076988"/>
              <a:ext cx="4756959" cy="2856426"/>
            </a:xfrm>
            <a:prstGeom prst="arc">
              <a:avLst>
                <a:gd name="adj1" fmla="val 20181192"/>
                <a:gd name="adj2" fmla="val 21152043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15854" y="1752600"/>
              <a:ext cx="107534" cy="12954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53000" y="4724400"/>
              <a:ext cx="3581400" cy="13281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295400" y="1931472"/>
            <a:ext cx="685800" cy="210712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1200" y="3303072"/>
            <a:ext cx="1143000" cy="73552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4200" y="3684072"/>
            <a:ext cx="1447800" cy="350044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1200" y="3880922"/>
            <a:ext cx="838200" cy="153194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0" y="3836472"/>
            <a:ext cx="1219200" cy="19050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3915847"/>
            <a:ext cx="762000" cy="122752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3944422"/>
            <a:ext cx="585790" cy="9525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79569" y="3966647"/>
            <a:ext cx="554831" cy="69572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2400" y="4114800"/>
            <a:ext cx="54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en-US" sz="1400" i="1" dirty="0" smtClean="0">
                <a:solidFill>
                  <a:prstClr val="black"/>
                </a:solidFill>
                <a:latin typeface="Gill Sans MT"/>
              </a:rPr>
              <a:t>ϕ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Gill Sans MT"/>
              </a:rPr>
              <a:t>(%90)</a:t>
            </a:r>
            <a:endParaRPr lang="en-US" sz="1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2461" y="4114800"/>
            <a:ext cx="54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en-US" sz="1400" i="1" dirty="0" smtClean="0">
                <a:solidFill>
                  <a:prstClr val="black"/>
                </a:solidFill>
                <a:latin typeface="Gill Sans MT"/>
              </a:rPr>
              <a:t>ϕ</a:t>
            </a:r>
            <a:r>
              <a:rPr lang="en-US" sz="1400" baseline="30000" dirty="0" smtClean="0">
                <a:solidFill>
                  <a:prstClr val="black"/>
                </a:solidFill>
                <a:latin typeface="Gill Sans MT"/>
              </a:rPr>
              <a:t>2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Gill Sans MT"/>
              </a:rPr>
              <a:t>(%81)</a:t>
            </a:r>
            <a:endParaRPr lang="en-US" sz="1200" baseline="30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4114800"/>
            <a:ext cx="54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en-US" sz="1400" i="1" dirty="0" smtClean="0">
                <a:solidFill>
                  <a:prstClr val="black"/>
                </a:solidFill>
                <a:latin typeface="Gill Sans MT"/>
              </a:rPr>
              <a:t>ϕ</a:t>
            </a:r>
            <a:r>
              <a:rPr lang="en-US" sz="1400" baseline="30000" dirty="0" smtClean="0">
                <a:solidFill>
                  <a:prstClr val="black"/>
                </a:solidFill>
                <a:latin typeface="Gill Sans MT"/>
              </a:rPr>
              <a:t>3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Gill Sans MT"/>
              </a:rPr>
              <a:t>(%73)</a:t>
            </a:r>
            <a:endParaRPr lang="en-US" sz="1200" baseline="30000" dirty="0" smtClean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4114800"/>
            <a:ext cx="543739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en-US" sz="1400" i="1" dirty="0" smtClean="0">
                <a:solidFill>
                  <a:prstClr val="black"/>
                </a:solidFill>
                <a:latin typeface="Gill Sans MT"/>
              </a:rPr>
              <a:t>ϕ</a:t>
            </a:r>
            <a:r>
              <a:rPr lang="en-US" sz="1400" baseline="30000" dirty="0" smtClean="0">
                <a:solidFill>
                  <a:prstClr val="black"/>
                </a:solidFill>
                <a:latin typeface="Gill Sans MT"/>
              </a:rPr>
              <a:t>4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Gill Sans MT"/>
              </a:rPr>
              <a:t>(%65)</a:t>
            </a:r>
            <a:endParaRPr lang="en-US" sz="1200" baseline="30000" dirty="0" smtClean="0">
              <a:solidFill>
                <a:prstClr val="black"/>
              </a:solidFill>
              <a:latin typeface="Gill Sans MT"/>
            </a:endParaRPr>
          </a:p>
          <a:p>
            <a:endParaRPr lang="en-US" sz="1400" baseline="30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3061" y="4114800"/>
            <a:ext cx="543739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en-US" sz="1400" i="1" dirty="0" smtClean="0">
                <a:solidFill>
                  <a:prstClr val="black"/>
                </a:solidFill>
                <a:latin typeface="Gill Sans MT"/>
              </a:rPr>
              <a:t>ϕ</a:t>
            </a:r>
            <a:r>
              <a:rPr lang="en-US" sz="1400" baseline="30000" dirty="0" smtClean="0">
                <a:solidFill>
                  <a:prstClr val="black"/>
                </a:solidFill>
                <a:latin typeface="Gill Sans MT"/>
              </a:rPr>
              <a:t>5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Gill Sans MT"/>
              </a:rPr>
              <a:t>(%59)</a:t>
            </a:r>
            <a:endParaRPr lang="en-US" sz="1200" baseline="30000" dirty="0" smtClean="0">
              <a:solidFill>
                <a:prstClr val="black"/>
              </a:solidFill>
              <a:latin typeface="Gill Sans MT"/>
            </a:endParaRPr>
          </a:p>
          <a:p>
            <a:endParaRPr lang="en-US" sz="1400" baseline="30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85261" y="4114800"/>
            <a:ext cx="543739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en-US" sz="1400" i="1" dirty="0" smtClean="0">
                <a:solidFill>
                  <a:prstClr val="black"/>
                </a:solidFill>
                <a:latin typeface="Gill Sans MT"/>
              </a:rPr>
              <a:t>ϕ</a:t>
            </a:r>
            <a:r>
              <a:rPr lang="en-US" sz="1400" baseline="30000" dirty="0" smtClean="0">
                <a:solidFill>
                  <a:prstClr val="black"/>
                </a:solidFill>
                <a:latin typeface="Gill Sans MT"/>
              </a:rPr>
              <a:t>6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Gill Sans MT"/>
              </a:rPr>
              <a:t>(%53)</a:t>
            </a:r>
            <a:endParaRPr lang="en-US" sz="1200" baseline="30000" dirty="0" smtClean="0">
              <a:solidFill>
                <a:prstClr val="black"/>
              </a:solidFill>
              <a:latin typeface="Gill Sans MT"/>
            </a:endParaRPr>
          </a:p>
          <a:p>
            <a:endParaRPr lang="en-US" sz="1400" baseline="30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4114800"/>
            <a:ext cx="543739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en-US" sz="1400" i="1" dirty="0" smtClean="0">
                <a:solidFill>
                  <a:prstClr val="black"/>
                </a:solidFill>
                <a:latin typeface="Gill Sans MT"/>
              </a:rPr>
              <a:t>ϕ</a:t>
            </a:r>
            <a:r>
              <a:rPr lang="en-US" sz="1400" baseline="30000" dirty="0" smtClean="0">
                <a:solidFill>
                  <a:prstClr val="black"/>
                </a:solidFill>
                <a:latin typeface="Gill Sans MT"/>
              </a:rPr>
              <a:t>7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Gill Sans MT"/>
              </a:rPr>
              <a:t>(%48)</a:t>
            </a:r>
            <a:endParaRPr lang="en-US" sz="1200" baseline="30000" dirty="0" smtClean="0">
              <a:solidFill>
                <a:prstClr val="black"/>
              </a:solidFill>
              <a:latin typeface="Gill Sans MT"/>
            </a:endParaRPr>
          </a:p>
          <a:p>
            <a:endParaRPr lang="en-US" sz="1400" baseline="30000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905000" y="1626674"/>
            <a:ext cx="1752600" cy="76199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810000" y="1702872"/>
            <a:ext cx="76200" cy="2133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1333540"/>
            <a:ext cx="9144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Buckets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895600" y="1702872"/>
            <a:ext cx="838200" cy="1676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5400" y="48006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We exponentially decrease the bucket size once approaching the biased point with the factor of </a:t>
            </a:r>
            <a:r>
              <a:rPr lang="en-US" sz="2000" i="1" dirty="0" smtClean="0">
                <a:solidFill>
                  <a:prstClr val="black"/>
                </a:solidFill>
                <a:latin typeface="Gill Sans MT"/>
              </a:rPr>
              <a:t>ϕ.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  For the rest of the presentation </a:t>
            </a:r>
            <a:r>
              <a:rPr lang="en-US" sz="2000" i="1" dirty="0" smtClean="0">
                <a:solidFill>
                  <a:prstClr val="black"/>
                </a:solidFill>
                <a:latin typeface="Gill Sans MT"/>
              </a:rPr>
              <a:t>ϕ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is called the biased factor.</a:t>
            </a:r>
            <a:endParaRPr lang="en-US" sz="2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038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6" grpId="0" animBg="1"/>
      <p:bldP spid="18" grpId="0" animBg="1"/>
      <p:bldP spid="20" grpId="0" animBg="1"/>
      <p:bldP spid="22" grpId="0" animBg="1"/>
      <p:bldP spid="23" grpId="0"/>
      <p:bldP spid="25" grpId="0"/>
      <p:bldP spid="26" grpId="0"/>
      <p:bldP spid="27" grpId="0"/>
      <p:bldP spid="29" grpId="0"/>
      <p:bldP spid="33" grpId="0"/>
      <p:bldP spid="34" grpId="0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54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Biased </a:t>
            </a:r>
            <a:r>
              <a:rPr lang="en-US" sz="2800" b="1" dirty="0" smtClean="0"/>
              <a:t>Histograms: many </a:t>
            </a:r>
            <a:r>
              <a:rPr lang="en-US" sz="2800" b="1" dirty="0"/>
              <a:t>c</a:t>
            </a:r>
            <a:r>
              <a:rPr lang="en-US" sz="2800" b="1" dirty="0" smtClean="0"/>
              <a:t>ritical </a:t>
            </a:r>
            <a:r>
              <a:rPr lang="en-US" sz="2800" b="1" dirty="0"/>
              <a:t>a</a:t>
            </a:r>
            <a:r>
              <a:rPr lang="en-US" sz="2800" b="1" dirty="0" smtClean="0"/>
              <a:t>pplications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866888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Network performance monitoring systems need to watch the </a:t>
            </a:r>
            <a:r>
              <a:rPr lang="en-US" sz="2800" dirty="0" smtClean="0"/>
              <a:t>round-trip time (</a:t>
            </a:r>
            <a:r>
              <a:rPr lang="en-US" sz="2400" dirty="0" smtClean="0"/>
              <a:t>RTT)</a:t>
            </a:r>
            <a:r>
              <a:rPr lang="en-US" sz="2800" dirty="0" smtClean="0"/>
              <a:t> </a:t>
            </a:r>
            <a:r>
              <a:rPr lang="en-US" sz="2800" dirty="0" smtClean="0"/>
              <a:t>distribution with a biased interest over the tail of the </a:t>
            </a:r>
            <a:r>
              <a:rPr lang="en-US" sz="2400" dirty="0" smtClean="0"/>
              <a:t>RTT</a:t>
            </a:r>
            <a:r>
              <a:rPr lang="en-US" sz="2800" dirty="0" smtClean="0"/>
              <a:t>s to detect suspicious or malicious behaviors.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Efficiently partitioning large datasets in which data items in the tail of distribution are more costly to handle.  (Web Graph)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38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9666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3914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An accurate and efficient algorithm to maintain </a:t>
            </a:r>
          </a:p>
          <a:p>
            <a:r>
              <a:rPr lang="el-GR" b="1" dirty="0" smtClean="0">
                <a:cs typeface="Arial"/>
              </a:rPr>
              <a:t>ε</a:t>
            </a:r>
            <a:r>
              <a:rPr lang="en-US" b="1" dirty="0" smtClean="0">
                <a:cs typeface="Arial"/>
              </a:rPr>
              <a:t>-approximate </a:t>
            </a:r>
          </a:p>
          <a:p>
            <a:r>
              <a:rPr lang="en-US" b="1" dirty="0" smtClean="0"/>
              <a:t>biased histograms </a:t>
            </a:r>
          </a:p>
          <a:p>
            <a:r>
              <a:rPr lang="en-US" dirty="0" smtClean="0"/>
              <a:t>on</a:t>
            </a:r>
            <a:r>
              <a:rPr lang="en-US" b="1" dirty="0" smtClean="0"/>
              <a:t> sliding windows</a:t>
            </a:r>
            <a:r>
              <a:rPr lang="en-US" dirty="0" smtClean="0"/>
              <a:t> over data streams,</a:t>
            </a:r>
          </a:p>
          <a:p>
            <a:r>
              <a:rPr lang="en-US" dirty="0" smtClean="0"/>
              <a:t>by </a:t>
            </a:r>
            <a:r>
              <a:rPr lang="en-US" b="1" dirty="0" smtClean="0"/>
              <a:t>biased sampling </a:t>
            </a:r>
            <a:r>
              <a:rPr lang="en-US" dirty="0" smtClean="0"/>
              <a:t>techniques to adjust to the memory and CPU requirements.</a:t>
            </a:r>
          </a:p>
          <a:p>
            <a:pPr>
              <a:buNone/>
            </a:pPr>
            <a:r>
              <a:rPr lang="en-US" dirty="0" smtClean="0"/>
              <a:t>Our technique is called Bar Splitting Biased Histogram or </a:t>
            </a:r>
            <a:r>
              <a:rPr lang="en-US" b="1" dirty="0" smtClean="0"/>
              <a:t>BSBH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39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6273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914400"/>
          </a:xfrm>
        </p:spPr>
        <p:txBody>
          <a:bodyPr/>
          <a:lstStyle/>
          <a:p>
            <a:r>
              <a:rPr lang="en-US" dirty="0" err="1" smtClean="0"/>
              <a:t>Quantiles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1534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problem akin to </a:t>
            </a:r>
            <a:r>
              <a:rPr lang="en-US" sz="2400" dirty="0" err="1" smtClean="0"/>
              <a:t>equi</a:t>
            </a:r>
            <a:r>
              <a:rPr lang="en-US" sz="2400" dirty="0" smtClean="0"/>
              <a:t>-depth histograms;</a:t>
            </a:r>
          </a:p>
          <a:p>
            <a:pPr lvl="1"/>
            <a:r>
              <a:rPr lang="en-US" sz="2000" dirty="0" smtClean="0"/>
              <a:t>Query:  find the item that occupies a given position in a sorted list of </a:t>
            </a:r>
            <a:r>
              <a:rPr lang="en-US" sz="2000" i="1" dirty="0" smtClean="0"/>
              <a:t>N items.</a:t>
            </a:r>
          </a:p>
          <a:p>
            <a:pPr lvl="1"/>
            <a:r>
              <a:rPr lang="en-US" sz="2000" dirty="0" smtClean="0"/>
              <a:t>Thus given a </a:t>
            </a:r>
            <a:r>
              <a:rPr lang="el-GR" sz="2000" dirty="0" smtClean="0"/>
              <a:t>ϕ,</a:t>
            </a:r>
            <a:r>
              <a:rPr lang="en-US" sz="2000" dirty="0" smtClean="0"/>
              <a:t> 0 ≤ ϕ ≤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/>
              <a:t>, that describes the scaled rank of an item in the list, the </a:t>
            </a:r>
            <a:r>
              <a:rPr lang="en-US" sz="2000" dirty="0" err="1" smtClean="0"/>
              <a:t>quantile</a:t>
            </a:r>
            <a:r>
              <a:rPr lang="en-US" sz="2000" dirty="0" smtClean="0"/>
              <a:t> algorithm must return the </a:t>
            </a:r>
            <a:r>
              <a:rPr lang="en-US" sz="2400" baseline="30000" dirty="0" smtClean="0"/>
              <a:t>⌈</a:t>
            </a:r>
            <a:r>
              <a:rPr lang="en-US" sz="2000" dirty="0" smtClean="0"/>
              <a:t>ϕN</a:t>
            </a:r>
            <a:r>
              <a:rPr lang="en-US" sz="2400" baseline="30000" dirty="0" smtClean="0"/>
              <a:t>⌉</a:t>
            </a:r>
            <a:r>
              <a:rPr lang="en-US" sz="2000" i="1" dirty="0" smtClean="0"/>
              <a:t>-</a:t>
            </a:r>
            <a:r>
              <a:rPr lang="en-US" sz="2000" i="1" dirty="0" err="1" smtClean="0"/>
              <a:t>th</a:t>
            </a:r>
            <a:r>
              <a:rPr lang="en-US" sz="2000" i="1" dirty="0" smtClean="0"/>
              <a:t> item in </a:t>
            </a:r>
            <a:r>
              <a:rPr lang="en-US" sz="2000" dirty="0" smtClean="0"/>
              <a:t>the list.</a:t>
            </a:r>
          </a:p>
          <a:p>
            <a:r>
              <a:rPr lang="en-US" sz="2400" dirty="0" err="1" smtClean="0"/>
              <a:t>Quantile</a:t>
            </a:r>
            <a:r>
              <a:rPr lang="en-US" sz="2400" dirty="0" smtClean="0"/>
              <a:t> algorithms guarantee an </a:t>
            </a:r>
            <a:r>
              <a:rPr lang="el-GR" sz="2400" dirty="0" smtClean="0"/>
              <a:t>ϵ</a:t>
            </a:r>
            <a:r>
              <a:rPr lang="en-US" sz="2400" dirty="0" smtClean="0"/>
              <a:t>-approximate answer for any given </a:t>
            </a:r>
            <a:r>
              <a:rPr lang="el-GR" sz="2400" dirty="0" smtClean="0"/>
              <a:t>ϕ</a:t>
            </a:r>
            <a:endParaRPr lang="en-US" sz="2400" dirty="0" smtClean="0"/>
          </a:p>
          <a:p>
            <a:pPr lvl="1"/>
            <a:r>
              <a:rPr lang="en-US" sz="2000" i="1" dirty="0" smtClean="0"/>
              <a:t>[Greenwald et al. 2001]:</a:t>
            </a:r>
            <a:r>
              <a:rPr lang="en-US" sz="2000" dirty="0" smtClean="0"/>
              <a:t> Proposed an algorithm called GK for the whole history of the stream.</a:t>
            </a:r>
          </a:p>
          <a:p>
            <a:pPr lvl="1"/>
            <a:r>
              <a:rPr lang="en-US" sz="2000" i="1" dirty="0" smtClean="0"/>
              <a:t>[</a:t>
            </a:r>
            <a:r>
              <a:rPr lang="en-US" sz="2000" i="1" dirty="0" err="1" smtClean="0"/>
              <a:t>Arasu</a:t>
            </a:r>
            <a:r>
              <a:rPr lang="en-US" sz="2000" i="1" dirty="0" smtClean="0"/>
              <a:t> et al. 2004]:</a:t>
            </a:r>
            <a:r>
              <a:rPr lang="en-US" sz="2000" dirty="0" smtClean="0"/>
              <a:t> used GK to solve the problem on sliding windows. We refer to this algorithm as AM.</a:t>
            </a:r>
          </a:p>
          <a:p>
            <a:pPr lvl="1"/>
            <a:r>
              <a:rPr lang="en-US" sz="2000" i="1" dirty="0" smtClean="0"/>
              <a:t>[Lin et al. 2004]:</a:t>
            </a:r>
            <a:r>
              <a:rPr lang="en-US" sz="2000" dirty="0" smtClean="0"/>
              <a:t> also used GK for the sliding window case; however, with higher space usage.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714488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formalized the concept of approximate Biased Histograms.</a:t>
            </a:r>
          </a:p>
          <a:p>
            <a:r>
              <a:rPr lang="en-US" dirty="0" smtClean="0"/>
              <a:t>We proposed a new algorithm for generating approximate Biased Histograms which:</a:t>
            </a:r>
          </a:p>
          <a:p>
            <a:pPr lvl="1"/>
            <a:r>
              <a:rPr lang="en-US" dirty="0" smtClean="0"/>
              <a:t>works efficiently for data streams with sliding windows (no previous work for that),</a:t>
            </a:r>
          </a:p>
          <a:p>
            <a:pPr lvl="1"/>
            <a:r>
              <a:rPr lang="en-US" dirty="0" smtClean="0"/>
              <a:t>outperforms previous approaches for the entire data streams, and</a:t>
            </a:r>
          </a:p>
          <a:p>
            <a:pPr lvl="1"/>
            <a:r>
              <a:rPr lang="en-US" dirty="0" smtClean="0"/>
              <a:t>adapts to memory and CPU requirements by exploiting biased sampling. </a:t>
            </a:r>
          </a:p>
          <a:p>
            <a:r>
              <a:rPr lang="en-US" dirty="0" smtClean="0"/>
              <a:t>We proved that BSBH is able to construct </a:t>
            </a:r>
            <a:r>
              <a:rPr lang="el-GR" dirty="0" smtClean="0"/>
              <a:t>ε</a:t>
            </a:r>
            <a:r>
              <a:rPr lang="en-US" dirty="0" smtClean="0"/>
              <a:t>-approximate biased histogram for the case of having to concept shifts.</a:t>
            </a:r>
            <a:endParaRPr lang="en-US" b="1" dirty="0" smtClean="0"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Hamid Mousavi</a:t>
            </a:r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pPr/>
              <a:t>40</a:t>
            </a:fld>
            <a:endParaRPr lang="en-US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CCBF9">
                    <a:shade val="50000"/>
                    <a:satMod val="200000"/>
                  </a:srgbClr>
                </a:solidFill>
                <a:latin typeface="Gill Sans MT"/>
              </a:rPr>
              <a:t>UCLA, CSD,  Winter 2014</a:t>
            </a:r>
            <a:endParaRPr lang="en-US" dirty="0">
              <a:solidFill>
                <a:srgbClr val="ACCBF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8162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066800"/>
          </a:xfrm>
        </p:spPr>
        <p:txBody>
          <a:bodyPr/>
          <a:lstStyle/>
          <a:p>
            <a:r>
              <a:rPr lang="en-US" dirty="0" smtClean="0"/>
              <a:t>Rank Error vs. Size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171688" cy="3048000"/>
          </a:xfrm>
        </p:spPr>
        <p:txBody>
          <a:bodyPr>
            <a:normAutofit/>
          </a:bodyPr>
          <a:lstStyle/>
          <a:p>
            <a:r>
              <a:rPr lang="en-US" i="1" dirty="0" smtClean="0"/>
              <a:t>Algorithms A</a:t>
            </a:r>
            <a:r>
              <a:rPr lang="en-US" i="1" dirty="0" smtClean="0">
                <a:latin typeface="Arial"/>
              </a:rPr>
              <a:t>1</a:t>
            </a:r>
            <a:r>
              <a:rPr lang="en-US" i="1" dirty="0" smtClean="0"/>
              <a:t> and A2 construct two 5-bucket </a:t>
            </a:r>
            <a:r>
              <a:rPr lang="en-US" i="1" dirty="0" err="1" smtClean="0"/>
              <a:t>equi</a:t>
            </a:r>
            <a:r>
              <a:rPr lang="en-US" i="1" dirty="0" smtClean="0"/>
              <a:t>-depth histograms as follows:</a:t>
            </a:r>
          </a:p>
          <a:p>
            <a:pPr lvl="1">
              <a:buNone/>
            </a:pPr>
            <a:r>
              <a:rPr lang="en-US" dirty="0" smtClean="0"/>
              <a:t>       Bucket sizes        Boundaries Ranks</a:t>
            </a:r>
          </a:p>
          <a:p>
            <a:pPr lvl="1">
              <a:buNone/>
            </a:pPr>
            <a:r>
              <a:rPr lang="en-US" i="1" dirty="0" smtClean="0"/>
              <a:t>A</a:t>
            </a:r>
            <a:r>
              <a:rPr lang="en-US" i="1" dirty="0" smtClean="0">
                <a:latin typeface="Arial"/>
              </a:rPr>
              <a:t>1</a:t>
            </a:r>
            <a:r>
              <a:rPr lang="en-US" dirty="0" smtClean="0"/>
              <a:t>:  5, 10, 10, 10, 15 </a:t>
            </a:r>
            <a:r>
              <a:rPr lang="en-US" dirty="0" smtClean="0">
                <a:sym typeface="Wingdings" pitchFamily="2" charset="2"/>
              </a:rPr>
              <a:t>   </a:t>
            </a:r>
            <a:r>
              <a:rPr lang="en-US" dirty="0" smtClean="0"/>
              <a:t>5, 15, 25, 35, 50</a:t>
            </a:r>
          </a:p>
          <a:p>
            <a:pPr lvl="1">
              <a:buNone/>
            </a:pPr>
            <a:r>
              <a:rPr lang="en-US" i="1" dirty="0" smtClean="0"/>
              <a:t>A2</a:t>
            </a:r>
            <a:r>
              <a:rPr lang="en-US" dirty="0" smtClean="0"/>
              <a:t>:  5, 20,  1,  19, 5   </a:t>
            </a:r>
            <a:r>
              <a:rPr lang="en-US" dirty="0" smtClean="0">
                <a:sym typeface="Wingdings" pitchFamily="2" charset="2"/>
              </a:rPr>
              <a:t>   5, 25, 26, 45, 50</a:t>
            </a:r>
            <a:endParaRPr lang="en-US" dirty="0" smtClean="0"/>
          </a:p>
        </p:txBody>
      </p:sp>
      <p:pic>
        <p:nvPicPr>
          <p:cNvPr id="3074" name="Picture 2" descr="D:\Researches\Histograms\SizeVsRankE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55216"/>
            <a:ext cx="5410200" cy="287351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981200" y="28956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37338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25146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371600" y="3124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733800" y="3124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00800" y="3124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Quantiles</a:t>
            </a:r>
            <a:r>
              <a:rPr lang="en-US" dirty="0" smtClean="0"/>
              <a:t> as </a:t>
            </a:r>
            <a:r>
              <a:rPr lang="en-US" dirty="0" err="1" smtClean="0"/>
              <a:t>Equi</a:t>
            </a:r>
            <a:r>
              <a:rPr lang="en-US" dirty="0" smtClean="0"/>
              <a:t>-depth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compute the </a:t>
            </a:r>
            <a:r>
              <a:rPr lang="en-US" sz="2800" i="1" dirty="0" smtClean="0"/>
              <a:t>B -</a:t>
            </a:r>
            <a:r>
              <a:rPr lang="en-US" sz="2800" i="1" dirty="0" smtClean="0">
                <a:latin typeface="Arial"/>
                <a:cs typeface="Arial"/>
              </a:rPr>
              <a:t>1</a:t>
            </a:r>
            <a:r>
              <a:rPr lang="en-US" sz="2800" i="1" dirty="0" smtClean="0"/>
              <a:t> boundaries of any </a:t>
            </a:r>
            <a:r>
              <a:rPr lang="en-US" sz="2800" i="1" dirty="0" err="1" smtClean="0"/>
              <a:t>equi</a:t>
            </a:r>
            <a:r>
              <a:rPr lang="en-US" sz="2800" i="1" dirty="0" smtClean="0"/>
              <a:t>-depth </a:t>
            </a:r>
            <a:r>
              <a:rPr lang="en-US" sz="2800" dirty="0" smtClean="0"/>
              <a:t>histograms, we could employ a </a:t>
            </a:r>
            <a:r>
              <a:rPr lang="en-US" sz="2800" dirty="0" err="1" smtClean="0"/>
              <a:t>quantile</a:t>
            </a:r>
            <a:r>
              <a:rPr lang="en-US" sz="2800" dirty="0" smtClean="0"/>
              <a:t> structure and report  </a:t>
            </a:r>
            <a:r>
              <a:rPr lang="el-GR" sz="2800" i="1" dirty="0" smtClean="0"/>
              <a:t>ϕ-</a:t>
            </a:r>
            <a:r>
              <a:rPr lang="en-US" sz="2800" i="1" dirty="0" err="1" smtClean="0"/>
              <a:t>quantiles</a:t>
            </a:r>
            <a:r>
              <a:rPr lang="en-US" sz="2800" i="1" dirty="0" smtClean="0"/>
              <a:t> for </a:t>
            </a:r>
            <a:r>
              <a:rPr lang="el-GR" sz="2400" i="1" dirty="0" smtClean="0">
                <a:latin typeface="Arial"/>
                <a:cs typeface="Arial"/>
              </a:rPr>
              <a:t>ϕ = </a:t>
            </a:r>
            <a:r>
              <a:rPr lang="en-US" sz="2400" i="1" dirty="0" smtClean="0">
                <a:latin typeface="Arial"/>
                <a:cs typeface="Arial"/>
              </a:rPr>
              <a:t>1/B , </a:t>
            </a:r>
            <a:r>
              <a:rPr lang="el-GR" sz="2400" i="1" dirty="0" smtClean="0">
                <a:latin typeface="Arial"/>
                <a:cs typeface="Arial"/>
              </a:rPr>
              <a:t>ϕ = </a:t>
            </a:r>
            <a:r>
              <a:rPr lang="en-US" sz="2400" i="1" dirty="0" smtClean="0">
                <a:latin typeface="Arial"/>
                <a:cs typeface="Arial"/>
              </a:rPr>
              <a:t>2/B , … </a:t>
            </a:r>
            <a:endParaRPr lang="en-US" sz="2400" i="1" dirty="0" smtClean="0"/>
          </a:p>
          <a:p>
            <a:r>
              <a:rPr lang="en-US" sz="2800" dirty="0" smtClean="0"/>
              <a:t>However, on data streams:</a:t>
            </a:r>
          </a:p>
          <a:p>
            <a:pPr lvl="1"/>
            <a:r>
              <a:rPr lang="en-US" sz="2400" dirty="0" err="1" smtClean="0"/>
              <a:t>Quantile</a:t>
            </a:r>
            <a:r>
              <a:rPr lang="en-US" sz="2400" dirty="0" smtClean="0"/>
              <a:t> algorithms over sliding windows are </a:t>
            </a:r>
            <a:r>
              <a:rPr lang="en-US" sz="2400" b="1" dirty="0" smtClean="0"/>
              <a:t>too</a:t>
            </a:r>
            <a:r>
              <a:rPr lang="en-US" sz="2400" dirty="0" smtClean="0"/>
              <a:t> </a:t>
            </a:r>
            <a:r>
              <a:rPr lang="en-US" sz="2400" b="1" dirty="0" smtClean="0"/>
              <a:t>slow</a:t>
            </a:r>
            <a:r>
              <a:rPr lang="en-US" sz="2400" dirty="0" smtClean="0"/>
              <a:t>, since they derive more information than is needed to derive boundaries,</a:t>
            </a:r>
          </a:p>
          <a:p>
            <a:pPr lvl="1"/>
            <a:r>
              <a:rPr lang="en-US" sz="2400" dirty="0" err="1" smtClean="0"/>
              <a:t>Quantiles</a:t>
            </a:r>
            <a:r>
              <a:rPr lang="en-US" sz="2400" dirty="0" smtClean="0"/>
              <a:t> algorithms focus on minimizing the </a:t>
            </a:r>
            <a:r>
              <a:rPr lang="en-US" sz="2400" b="1" dirty="0" smtClean="0"/>
              <a:t>rank error</a:t>
            </a:r>
            <a:r>
              <a:rPr lang="en-US" sz="2400" dirty="0" smtClean="0"/>
              <a:t>, while in </a:t>
            </a:r>
            <a:r>
              <a:rPr lang="en-US" sz="2400" dirty="0" err="1" smtClean="0"/>
              <a:t>equi</a:t>
            </a:r>
            <a:r>
              <a:rPr lang="en-US" sz="2400" dirty="0" smtClean="0"/>
              <a:t>-depth histograms we want to minimize the </a:t>
            </a:r>
            <a:r>
              <a:rPr lang="en-US" sz="2400" b="1" dirty="0" smtClean="0"/>
              <a:t>bucket size error.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BASH Algorithm: </a:t>
            </a:r>
            <a:br>
              <a:rPr lang="en-US" dirty="0" smtClean="0"/>
            </a:br>
            <a:r>
              <a:rPr lang="en-US" dirty="0" smtClean="0"/>
              <a:t>Goals and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79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BASH constructs </a:t>
            </a:r>
            <a:r>
              <a:rPr lang="en-US" sz="2400" dirty="0" err="1" smtClean="0"/>
              <a:t>equi</a:t>
            </a:r>
            <a:r>
              <a:rPr lang="en-US" sz="2400" dirty="0" smtClean="0"/>
              <a:t>-depth histograms</a:t>
            </a:r>
          </a:p>
          <a:p>
            <a:pPr lvl="1"/>
            <a:r>
              <a:rPr lang="en-US" sz="2000" dirty="0" smtClean="0"/>
              <a:t>For </a:t>
            </a:r>
            <a:r>
              <a:rPr lang="en-US" sz="2000" b="1" dirty="0" smtClean="0"/>
              <a:t>data streams over sliding windows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b="1" dirty="0" smtClean="0"/>
              <a:t>faster</a:t>
            </a:r>
            <a:r>
              <a:rPr lang="en-US" sz="2000" dirty="0" smtClean="0"/>
              <a:t> algorithm</a:t>
            </a:r>
          </a:p>
          <a:p>
            <a:pPr lvl="1"/>
            <a:r>
              <a:rPr lang="en-US" sz="2000" dirty="0" smtClean="0"/>
              <a:t>Producing more </a:t>
            </a:r>
            <a:r>
              <a:rPr lang="en-US" sz="2000" b="1" dirty="0" smtClean="0"/>
              <a:t>accurate results</a:t>
            </a:r>
            <a:endParaRPr lang="en-US" sz="2000" dirty="0" smtClean="0"/>
          </a:p>
          <a:p>
            <a:pPr lvl="1"/>
            <a:r>
              <a:rPr lang="en-US" sz="2000" dirty="0" smtClean="0"/>
              <a:t>Using a </a:t>
            </a:r>
            <a:r>
              <a:rPr lang="en-US" sz="2000" b="1" dirty="0" smtClean="0"/>
              <a:t>reasonable amount of memory</a:t>
            </a:r>
            <a:endParaRPr lang="en-US" sz="2000" dirty="0" smtClean="0"/>
          </a:p>
          <a:p>
            <a:r>
              <a:rPr lang="en-US" sz="2400" dirty="0" smtClean="0"/>
              <a:t>This kind of histograms have many applications, e.g.:</a:t>
            </a:r>
          </a:p>
          <a:p>
            <a:pPr lvl="1"/>
            <a:r>
              <a:rPr lang="en-US" sz="2000" dirty="0" smtClean="0"/>
              <a:t>Query optimization,</a:t>
            </a:r>
          </a:p>
          <a:p>
            <a:pPr lvl="1"/>
            <a:r>
              <a:rPr lang="en-US" sz="2000" dirty="0" smtClean="0"/>
              <a:t>Approximate query answering,</a:t>
            </a:r>
          </a:p>
          <a:p>
            <a:pPr lvl="1"/>
            <a:r>
              <a:rPr lang="en-US" sz="2000" dirty="0" smtClean="0"/>
              <a:t>Distribution fitting</a:t>
            </a:r>
          </a:p>
          <a:p>
            <a:pPr lvl="1"/>
            <a:r>
              <a:rPr lang="en-US" sz="2000" dirty="0" smtClean="0"/>
              <a:t>Parallel database partitioning</a:t>
            </a:r>
          </a:p>
          <a:p>
            <a:r>
              <a:rPr lang="en-US" sz="2400" dirty="0" smtClean="0"/>
              <a:t> BASH builds on the EH Sketch [</a:t>
            </a:r>
            <a:r>
              <a:rPr lang="en-US" sz="2400" i="1" dirty="0" err="1" smtClean="0"/>
              <a:t>Datar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Gionis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Indyk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Motwani</a:t>
            </a:r>
            <a:r>
              <a:rPr lang="en-US" sz="2400" dirty="0" smtClean="0"/>
              <a:t>: </a:t>
            </a:r>
            <a:r>
              <a:rPr lang="en-US" sz="2000" dirty="0" smtClean="0">
                <a:latin typeface="Arial"/>
                <a:cs typeface="Arial"/>
              </a:rPr>
              <a:t>SIAM J. </a:t>
            </a:r>
            <a:r>
              <a:rPr lang="en-US" sz="2000" dirty="0" err="1" smtClean="0">
                <a:latin typeface="Arial"/>
                <a:cs typeface="Arial"/>
              </a:rPr>
              <a:t>Comput</a:t>
            </a:r>
            <a:r>
              <a:rPr lang="en-US" sz="2000" dirty="0" smtClean="0">
                <a:latin typeface="Arial"/>
                <a:cs typeface="Arial"/>
              </a:rPr>
              <a:t>. 2002]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9808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EH Sketch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019288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Counting the number of </a:t>
            </a:r>
            <a:r>
              <a:rPr lang="en-US" dirty="0" smtClean="0">
                <a:latin typeface="Arial"/>
                <a:cs typeface="Arial"/>
              </a:rPr>
              <a:t>1’s in a 0-1 </a:t>
            </a:r>
            <a:r>
              <a:rPr lang="en-US" dirty="0" smtClean="0"/>
              <a:t>stream</a:t>
            </a:r>
          </a:p>
          <a:p>
            <a:r>
              <a:rPr lang="en-US" sz="2800" dirty="0" smtClean="0"/>
              <a:t>Is trivial for the whole data stream, but </a:t>
            </a:r>
          </a:p>
          <a:p>
            <a:r>
              <a:rPr lang="en-US" sz="2800" dirty="0" smtClean="0"/>
              <a:t>Over a sliding windows we must memorize the whole window to detect expiring items, … or</a:t>
            </a:r>
          </a:p>
          <a:p>
            <a:r>
              <a:rPr lang="en-US" sz="2800" dirty="0" smtClean="0"/>
              <a:t>Use approximation to reduce memory usage</a:t>
            </a:r>
          </a:p>
          <a:p>
            <a:pPr lvl="1"/>
            <a:r>
              <a:rPr lang="en-US" sz="2400" dirty="0" smtClean="0"/>
              <a:t>   EH Sketches require:</a:t>
            </a:r>
          </a:p>
          <a:p>
            <a:pPr lvl="1"/>
            <a:r>
              <a:rPr lang="en-US" sz="2400" i="1" dirty="0" smtClean="0">
                <a:latin typeface="Arial"/>
              </a:rPr>
              <a:t>O(1/</a:t>
            </a:r>
            <a:r>
              <a:rPr lang="en-US" sz="2400" i="1" dirty="0" smtClean="0"/>
              <a:t>δ </a:t>
            </a:r>
            <a:r>
              <a:rPr lang="en-US" sz="2400" i="1" dirty="0" smtClean="0">
                <a:latin typeface="Arial"/>
              </a:rPr>
              <a:t>log(W)) </a:t>
            </a:r>
            <a:r>
              <a:rPr lang="en-US" sz="2400" dirty="0" smtClean="0"/>
              <a:t>memory for </a:t>
            </a:r>
            <a:r>
              <a:rPr lang="en-US" sz="2400" i="1" dirty="0" smtClean="0"/>
              <a:t>δ-approximation </a:t>
            </a:r>
            <a:r>
              <a:rPr lang="en-US" sz="2400" dirty="0" smtClean="0"/>
              <a:t>on a window of size W--i.e. the error is guarantee to be less than </a:t>
            </a:r>
            <a:r>
              <a:rPr lang="en-US" sz="2400" i="1" dirty="0" smtClean="0"/>
              <a:t>δ.</a:t>
            </a:r>
          </a:p>
          <a:p>
            <a:pPr lvl="1"/>
            <a:r>
              <a:rPr lang="en-US" sz="2400" i="1" dirty="0" smtClean="0">
                <a:latin typeface="Arial"/>
              </a:rPr>
              <a:t>Sketch contains boxes of size 2</a:t>
            </a:r>
            <a:r>
              <a:rPr lang="en-US" sz="2400" i="1" baseline="30000" dirty="0" smtClean="0">
                <a:latin typeface="Arial"/>
              </a:rPr>
              <a:t>0</a:t>
            </a:r>
            <a:r>
              <a:rPr lang="en-US" sz="2400" i="1" dirty="0" smtClean="0">
                <a:latin typeface="Arial"/>
              </a:rPr>
              <a:t>, 2</a:t>
            </a:r>
            <a:r>
              <a:rPr lang="en-US" sz="2400" i="1" baseline="30000" dirty="0" smtClean="0">
                <a:latin typeface="Arial"/>
              </a:rPr>
              <a:t>1</a:t>
            </a:r>
            <a:r>
              <a:rPr lang="en-US" sz="2400" i="1" dirty="0" smtClean="0">
                <a:latin typeface="Arial"/>
              </a:rPr>
              <a:t> … 2</a:t>
            </a:r>
            <a:r>
              <a:rPr lang="en-US" sz="2400" i="1" baseline="30000" dirty="0" smtClean="0">
                <a:latin typeface="Arial"/>
              </a:rPr>
              <a:t>j </a:t>
            </a:r>
            <a:r>
              <a:rPr lang="en-US" sz="2400" i="1" dirty="0" smtClean="0">
                <a:latin typeface="Arial"/>
              </a:rPr>
              <a:t> </a:t>
            </a:r>
          </a:p>
          <a:p>
            <a:pPr lvl="1"/>
            <a:r>
              <a:rPr lang="en-US" sz="2400" i="1" dirty="0" smtClean="0">
                <a:latin typeface="Arial"/>
              </a:rPr>
              <a:t>At most </a:t>
            </a:r>
            <a:r>
              <a:rPr lang="en-US" sz="2400" i="1" dirty="0" smtClean="0"/>
              <a:t> K/2+</a:t>
            </a:r>
            <a:r>
              <a:rPr lang="en-US" sz="2400" i="1" dirty="0" smtClean="0">
                <a:latin typeface="Arial"/>
                <a:cs typeface="Arial"/>
              </a:rPr>
              <a:t>1</a:t>
            </a:r>
            <a:r>
              <a:rPr lang="en-US" sz="2400" i="1" dirty="0" smtClean="0"/>
              <a:t> (or K/2+2)  boxes for each size </a:t>
            </a:r>
            <a:r>
              <a:rPr lang="en-US" sz="2400" i="1" dirty="0" err="1" smtClean="0"/>
              <a:t>j</a:t>
            </a:r>
            <a:r>
              <a:rPr lang="en-US" sz="2400" i="1" dirty="0" smtClean="0"/>
              <a:t>, where </a:t>
            </a:r>
            <a:r>
              <a:rPr lang="en-US" sz="2400" i="1" dirty="0" smtClean="0">
                <a:latin typeface="Arial"/>
              </a:rPr>
              <a:t>K=1/</a:t>
            </a:r>
            <a:r>
              <a:rPr lang="en-US" sz="2400" i="1" dirty="0" smtClean="0"/>
              <a:t>δ: </a:t>
            </a:r>
          </a:p>
          <a:p>
            <a:pPr lvl="1"/>
            <a:r>
              <a:rPr lang="en-US" sz="2162" dirty="0" smtClean="0"/>
              <a:t>Otherwise  the boxes are merged into a  larger box.  </a:t>
            </a:r>
            <a:endParaRPr lang="en-US" sz="2162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Mousavi</a:t>
            </a:r>
            <a:r>
              <a:rPr lang="en-US" dirty="0" smtClean="0"/>
              <a:t> and C. Zaniolo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Adding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1,0,1 </a:t>
            </a:r>
            <a:r>
              <a:rPr lang="en-US" sz="3600" dirty="0" smtClean="0"/>
              <a:t>to an EH Sketch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k=2; k/2+2=3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Researches\Histograms\E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20710"/>
            <a:ext cx="8001000" cy="60134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762000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count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019800" y="9906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 flipV="1">
            <a:off x="5257800" y="946666"/>
            <a:ext cx="2057400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rot="10800000" flipV="1">
            <a:off x="5715000" y="946666"/>
            <a:ext cx="1600200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90600" y="2283370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3200400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" y="4114800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" y="5042848"/>
            <a:ext cx="830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" y="5875360"/>
            <a:ext cx="8305800" cy="98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534400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638800" y="6305550"/>
            <a:ext cx="2895600" cy="476250"/>
          </a:xfrm>
        </p:spPr>
        <p:txBody>
          <a:bodyPr/>
          <a:lstStyle/>
          <a:p>
            <a:r>
              <a:rPr lang="en-US" smtClean="0"/>
              <a:t>H. Mousavi and C. Zaniolo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5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Time-Stamp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</a:t>
            </a:r>
            <a:r>
              <a:rPr lang="en-US" dirty="0" smtClean="0"/>
              <a:t>-Splitting Histograms </a:t>
            </a:r>
            <a:r>
              <a:rPr lang="en-US" sz="4000" dirty="0" smtClean="0"/>
              <a:t>(</a:t>
            </a:r>
            <a:r>
              <a:rPr lang="en-US" sz="4000" b="1" dirty="0" smtClean="0"/>
              <a:t>BASH</a:t>
            </a:r>
            <a:r>
              <a:rPr lang="en-US" sz="4000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Instead of counting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/>
              <a:t>’s in 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0-1</a:t>
            </a:r>
            <a:r>
              <a:rPr lang="en-US" sz="2800" dirty="0" smtClean="0"/>
              <a:t>stream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smtClean="0"/>
              <a:t>count the number of values in interval [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-18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a Histograms with B buckets </a:t>
            </a:r>
          </a:p>
          <a:p>
            <a:pPr lvl="1"/>
            <a:r>
              <a:rPr lang="en-US" dirty="0" smtClean="0"/>
              <a:t>For accuracy we need </a:t>
            </a:r>
            <a:r>
              <a:rPr lang="en-US" i="1" dirty="0" err="1" smtClean="0"/>
              <a:t>p</a:t>
            </a:r>
            <a:r>
              <a:rPr lang="en-US" dirty="0" err="1" smtClean="0"/>
              <a:t>×B</a:t>
            </a:r>
            <a:r>
              <a:rPr lang="en-US" dirty="0" smtClean="0"/>
              <a:t>  intervals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is the expansion factor ~ 6 or 7</a:t>
            </a:r>
          </a:p>
          <a:p>
            <a:pPr lvl="1"/>
            <a:r>
              <a:rPr lang="en-US" dirty="0" smtClean="0"/>
              <a:t>An interval will be called a </a:t>
            </a:r>
            <a:r>
              <a:rPr lang="en-US" b="1" i="1" dirty="0" smtClean="0"/>
              <a:t>bar.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Mousavi and C. Zaniolo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5587</TotalTime>
  <Words>2299</Words>
  <Application>Microsoft Macintosh PowerPoint</Application>
  <PresentationFormat>On-screen Show (4:3)</PresentationFormat>
  <Paragraphs>396</Paragraphs>
  <Slides>41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Solstice</vt:lpstr>
      <vt:lpstr>1_Solstice</vt:lpstr>
      <vt:lpstr>  From Counting Sketches to Equi-Depth Histograms  </vt:lpstr>
      <vt:lpstr>Outline</vt:lpstr>
      <vt:lpstr>Histograms</vt:lpstr>
      <vt:lpstr>Quantiles</vt:lpstr>
      <vt:lpstr>Quantiles as Equi-depth Histograms</vt:lpstr>
      <vt:lpstr>The BASH Algorithm:  Goals and Contributions</vt:lpstr>
      <vt:lpstr>The EH Sketch  </vt:lpstr>
      <vt:lpstr>Adding 1,0,1 to an EH Sketch k=2; k/2+2=3</vt:lpstr>
      <vt:lpstr>BAr-Splitting Histograms (BASH)</vt:lpstr>
      <vt:lpstr>General Idea: the number of items in  each bar is  approx.  W/(p×B)</vt:lpstr>
      <vt:lpstr>Initialization Phase</vt:lpstr>
      <vt:lpstr>Inserting a New Item N:</vt:lpstr>
      <vt:lpstr>Inserting an New Item in the ith bar</vt:lpstr>
      <vt:lpstr>Merging two bars</vt:lpstr>
      <vt:lpstr>Splitting a bar </vt:lpstr>
      <vt:lpstr>Divide an EH structure into Two</vt:lpstr>
      <vt:lpstr>Alternative Merge Function (BASH-AL)</vt:lpstr>
      <vt:lpstr>Computing Final Boundaries </vt:lpstr>
      <vt:lpstr>Error definitions: ϵ-approximation</vt:lpstr>
      <vt:lpstr>Theoretical Results: we proved that</vt:lpstr>
      <vt:lpstr>Experimental results</vt:lpstr>
      <vt:lpstr>PowerPoint Presentation</vt:lpstr>
      <vt:lpstr>Running Time (for ϵ=0.01, W=100K, B=20)</vt:lpstr>
      <vt:lpstr>Memory Usage</vt:lpstr>
      <vt:lpstr>Rank Error</vt:lpstr>
      <vt:lpstr>Size Error</vt:lpstr>
      <vt:lpstr>Boundary Error</vt:lpstr>
      <vt:lpstr>Effect of changing window size on the running time (DS13)</vt:lpstr>
      <vt:lpstr>Effect of changing window size on the size error (DS13)</vt:lpstr>
      <vt:lpstr>Boundary error for DS15 (Mix) data set</vt:lpstr>
      <vt:lpstr>Boundary error for the extended S&amp;P500 dataset</vt:lpstr>
      <vt:lpstr>Conclusion and Future Works</vt:lpstr>
      <vt:lpstr> questions?</vt:lpstr>
      <vt:lpstr>References:</vt:lpstr>
      <vt:lpstr> Fast computation of approximate biased histograms on sliding windows over data</vt:lpstr>
      <vt:lpstr>Biased Synopses for A Better Estimation at Tails </vt:lpstr>
      <vt:lpstr>Biased Histograms</vt:lpstr>
      <vt:lpstr>Biased Histograms: many critical applications</vt:lpstr>
      <vt:lpstr>Our Contributions:</vt:lpstr>
      <vt:lpstr>Conclusion</vt:lpstr>
      <vt:lpstr>Rank Error vs. Size Error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and Space-Efficient Computation of Equi-Depth Histograms for Data Streams</dc:title>
  <dc:creator>carlo</dc:creator>
  <cp:lastModifiedBy>Carlo Zaniolo</cp:lastModifiedBy>
  <cp:revision>546</cp:revision>
  <dcterms:created xsi:type="dcterms:W3CDTF">2012-04-25T20:24:46Z</dcterms:created>
  <dcterms:modified xsi:type="dcterms:W3CDTF">2015-01-26T22:42:43Z</dcterms:modified>
</cp:coreProperties>
</file>