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805" r:id="rId1"/>
  </p:sldMasterIdLst>
  <p:notesMasterIdLst>
    <p:notesMasterId r:id="rId7"/>
  </p:notesMasterIdLst>
  <p:handoutMasterIdLst>
    <p:handoutMasterId r:id="rId8"/>
  </p:handoutMasterIdLst>
  <p:sldIdLst>
    <p:sldId id="256" r:id="rId2"/>
    <p:sldId id="267" r:id="rId3"/>
    <p:sldId id="268" r:id="rId4"/>
    <p:sldId id="269" r:id="rId5"/>
    <p:sldId id="273" r:id="rId6"/>
  </p:sldIdLst>
  <p:sldSz cx="10158413" cy="7621588"/>
  <p:notesSz cx="6858000" cy="9144000"/>
  <p:defaultTextStyle>
    <a:defPPr>
      <a:defRPr lang="en-GB"/>
    </a:defPPr>
    <a:lvl1pPr algn="l" defTabSz="457191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Arial Unicode MS" charset="0"/>
      </a:defRPr>
    </a:lvl1pPr>
    <a:lvl2pPr marL="742936" indent="-285744" algn="l" defTabSz="457191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Arial Unicode MS" charset="0"/>
      </a:defRPr>
    </a:lvl2pPr>
    <a:lvl3pPr marL="1142977" indent="-228595" algn="l" defTabSz="457191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Arial Unicode MS" charset="0"/>
      </a:defRPr>
    </a:lvl3pPr>
    <a:lvl4pPr marL="1600168" indent="-228595" algn="l" defTabSz="457191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Arial Unicode MS" charset="0"/>
      </a:defRPr>
    </a:lvl4pPr>
    <a:lvl5pPr marL="2057358" indent="-228595" algn="l" defTabSz="457191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Arial Unicode MS" charset="0"/>
      </a:defRPr>
    </a:lvl5pPr>
    <a:lvl6pPr marL="2285954" algn="l" defTabSz="914382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Arial Unicode MS" charset="0"/>
      </a:defRPr>
    </a:lvl6pPr>
    <a:lvl7pPr marL="2743146" algn="l" defTabSz="914382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Arial Unicode MS" charset="0"/>
      </a:defRPr>
    </a:lvl7pPr>
    <a:lvl8pPr marL="3200336" algn="l" defTabSz="914382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Arial Unicode MS" charset="0"/>
      </a:defRPr>
    </a:lvl8pPr>
    <a:lvl9pPr marL="3657527" algn="l" defTabSz="914382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6" autoAdjust="0"/>
  </p:normalViewPr>
  <p:slideViewPr>
    <p:cSldViewPr>
      <p:cViewPr varScale="1">
        <p:scale>
          <a:sx n="30" d="100"/>
          <a:sy n="30" d="100"/>
        </p:scale>
        <p:origin x="-28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256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B0EC282-A595-4E64-A99B-5A81A38B488B}" type="datetime1">
              <a:rPr lang="en-US"/>
              <a:pPr>
                <a:defRPr/>
              </a:pPr>
              <a:t>1/11/17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9ACD407-8775-4F51-9B79-512CC6037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85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802CE18-AA9F-462B-9F75-7E3C9BA8E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67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191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1pPr>
    <a:lvl2pPr marL="742936" indent="-285744" algn="l" defTabSz="457191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09" charset="0"/>
        <a:ea typeface="ＭＳ Ｐゴシック" pitchFamily="-109" charset="-128"/>
        <a:cs typeface="+mn-cs"/>
      </a:defRPr>
    </a:lvl2pPr>
    <a:lvl3pPr marL="1142977" indent="-228595" algn="l" defTabSz="457191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09" charset="0"/>
        <a:ea typeface="ＭＳ Ｐゴシック" pitchFamily="-109" charset="-128"/>
        <a:cs typeface="+mn-cs"/>
      </a:defRPr>
    </a:lvl3pPr>
    <a:lvl4pPr marL="1600168" indent="-228595" algn="l" defTabSz="457191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09" charset="0"/>
        <a:ea typeface="ＭＳ Ｐゴシック" pitchFamily="-109" charset="-128"/>
        <a:cs typeface="+mn-cs"/>
      </a:defRPr>
    </a:lvl4pPr>
    <a:lvl5pPr marL="2057358" indent="-228595" algn="l" defTabSz="457191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5954" algn="l" defTabSz="4571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46" algn="l" defTabSz="4571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36" algn="l" defTabSz="4571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27" algn="l" defTabSz="4571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951A9AB-C5AE-43C2-9D7B-39348D0B607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222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9000"/>
          </a:xfrm>
          <a:ln/>
        </p:spPr>
      </p:sp>
      <p:sp>
        <p:nvSpPr>
          <p:cNvPr id="5222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C492E00-46D0-473D-9D55-6DA20D056C1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734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9000"/>
          </a:xfrm>
          <a:ln/>
        </p:spPr>
      </p:sp>
      <p:sp>
        <p:nvSpPr>
          <p:cNvPr id="5734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344C3FF-E8BB-42D5-ABC4-74D9E02F4D3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837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9000"/>
          </a:xfrm>
          <a:ln/>
        </p:spPr>
      </p:sp>
      <p:sp>
        <p:nvSpPr>
          <p:cNvPr id="5837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8B982EC-13E5-4A97-BC02-6AA1FCC43BC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939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9000"/>
          </a:xfrm>
          <a:ln/>
        </p:spPr>
      </p:sp>
      <p:sp>
        <p:nvSpPr>
          <p:cNvPr id="5939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405C88F-96BA-4986-840A-BCBE6F91EB6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34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9000"/>
          </a:xfrm>
          <a:ln/>
        </p:spPr>
      </p:sp>
      <p:sp>
        <p:nvSpPr>
          <p:cNvPr id="634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881" y="2367635"/>
            <a:ext cx="8634651" cy="1633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762" y="4318900"/>
            <a:ext cx="7110889" cy="1947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385745-4F32-4B91-8EBE-CBB307B9A8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12F59-51A1-4F67-8AE9-AED654DB5A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4849" y="305220"/>
            <a:ext cx="2285643" cy="65030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921" y="305220"/>
            <a:ext cx="6687622" cy="65030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E4926-3BB7-40AE-A4BE-7B37A8E8CE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76275"/>
            <a:ext cx="8634413" cy="127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762000" y="6942138"/>
            <a:ext cx="2116138" cy="508000"/>
          </a:xfrm>
          <a:prstGeom prst="rect">
            <a:avLst/>
          </a:prstGeom>
        </p:spPr>
        <p:txBody>
          <a:bodyPr vert="horz" wrap="square" lIns="91418" tIns="45708" rIns="91418" bIns="45708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470277" y="6942138"/>
            <a:ext cx="3217863" cy="508000"/>
          </a:xfrm>
          <a:prstGeom prst="rect">
            <a:avLst/>
          </a:prstGeom>
        </p:spPr>
        <p:txBody>
          <a:bodyPr vert="horz" wrap="square" lIns="91418" tIns="45708" rIns="91418" bIns="45708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5D089-6EED-4088-A039-F7DA17E3F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DD488-DDC6-40BE-9836-810AD89CC4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447" y="4897579"/>
            <a:ext cx="8634651" cy="1513732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447" y="3230357"/>
            <a:ext cx="8634651" cy="166722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79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39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19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99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79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5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38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E97459-CD39-4EFC-8301-F8E70F0915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921" y="1778372"/>
            <a:ext cx="4486632" cy="50298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3860" y="1778372"/>
            <a:ext cx="4486632" cy="50298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6B46FD-9CF1-436B-AD63-AE1ECF1FAC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20" y="1706036"/>
            <a:ext cx="4488397" cy="71099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85" indent="0">
              <a:buNone/>
              <a:defRPr sz="2200" b="1"/>
            </a:lvl2pPr>
            <a:lvl3pPr marL="1015970" indent="0">
              <a:buNone/>
              <a:defRPr sz="2000" b="1"/>
            </a:lvl3pPr>
            <a:lvl4pPr marL="1523955" indent="0">
              <a:buNone/>
              <a:defRPr sz="1800" b="1"/>
            </a:lvl4pPr>
            <a:lvl5pPr marL="2031940" indent="0">
              <a:buNone/>
              <a:defRPr sz="1800" b="1"/>
            </a:lvl5pPr>
            <a:lvl6pPr marL="2539925" indent="0">
              <a:buNone/>
              <a:defRPr sz="1800" b="1"/>
            </a:lvl6pPr>
            <a:lvl7pPr marL="3047910" indent="0">
              <a:buNone/>
              <a:defRPr sz="1800" b="1"/>
            </a:lvl7pPr>
            <a:lvl8pPr marL="3555893" indent="0">
              <a:buNone/>
              <a:defRPr sz="1800" b="1"/>
            </a:lvl8pPr>
            <a:lvl9pPr marL="406387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20" y="2417031"/>
            <a:ext cx="4488397" cy="439123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33" y="1706036"/>
            <a:ext cx="4490160" cy="71099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85" indent="0">
              <a:buNone/>
              <a:defRPr sz="2200" b="1"/>
            </a:lvl2pPr>
            <a:lvl3pPr marL="1015970" indent="0">
              <a:buNone/>
              <a:defRPr sz="2000" b="1"/>
            </a:lvl3pPr>
            <a:lvl4pPr marL="1523955" indent="0">
              <a:buNone/>
              <a:defRPr sz="1800" b="1"/>
            </a:lvl4pPr>
            <a:lvl5pPr marL="2031940" indent="0">
              <a:buNone/>
              <a:defRPr sz="1800" b="1"/>
            </a:lvl5pPr>
            <a:lvl6pPr marL="2539925" indent="0">
              <a:buNone/>
              <a:defRPr sz="1800" b="1"/>
            </a:lvl6pPr>
            <a:lvl7pPr marL="3047910" indent="0">
              <a:buNone/>
              <a:defRPr sz="1800" b="1"/>
            </a:lvl7pPr>
            <a:lvl8pPr marL="3555893" indent="0">
              <a:buNone/>
              <a:defRPr sz="1800" b="1"/>
            </a:lvl8pPr>
            <a:lvl9pPr marL="406387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333" y="2417031"/>
            <a:ext cx="4490160" cy="439123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E483B-AC01-4D9D-97AC-C6C7DCF09B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38216-D835-432B-9673-DBAC25EF3A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A9A58-C733-4BBB-9BEC-02F970848D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21" y="303452"/>
            <a:ext cx="3342048" cy="129143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657" y="303455"/>
            <a:ext cx="5678835" cy="650481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921" y="1594891"/>
            <a:ext cx="3342048" cy="5213378"/>
          </a:xfrm>
        </p:spPr>
        <p:txBody>
          <a:bodyPr/>
          <a:lstStyle>
            <a:lvl1pPr marL="0" indent="0">
              <a:buNone/>
              <a:defRPr sz="1600"/>
            </a:lvl1pPr>
            <a:lvl2pPr marL="507985" indent="0">
              <a:buNone/>
              <a:defRPr sz="1300"/>
            </a:lvl2pPr>
            <a:lvl3pPr marL="1015970" indent="0">
              <a:buNone/>
              <a:defRPr sz="1100"/>
            </a:lvl3pPr>
            <a:lvl4pPr marL="1523955" indent="0">
              <a:buNone/>
              <a:defRPr sz="1000"/>
            </a:lvl4pPr>
            <a:lvl5pPr marL="2031940" indent="0">
              <a:buNone/>
              <a:defRPr sz="1000"/>
            </a:lvl5pPr>
            <a:lvl6pPr marL="2539925" indent="0">
              <a:buNone/>
              <a:defRPr sz="1000"/>
            </a:lvl6pPr>
            <a:lvl7pPr marL="3047910" indent="0">
              <a:buNone/>
              <a:defRPr sz="1000"/>
            </a:lvl7pPr>
            <a:lvl8pPr marL="3555893" indent="0">
              <a:buNone/>
              <a:defRPr sz="1000"/>
            </a:lvl8pPr>
            <a:lvl9pPr marL="406387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3891B-715A-45E5-89C5-2C5A8A0F3D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120" y="5335112"/>
            <a:ext cx="6095048" cy="6298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120" y="681004"/>
            <a:ext cx="6095048" cy="4572953"/>
          </a:xfrm>
        </p:spPr>
        <p:txBody>
          <a:bodyPr/>
          <a:lstStyle>
            <a:lvl1pPr marL="0" indent="0">
              <a:buNone/>
              <a:defRPr sz="3600"/>
            </a:lvl1pPr>
            <a:lvl2pPr marL="507985" indent="0">
              <a:buNone/>
              <a:defRPr sz="3100"/>
            </a:lvl2pPr>
            <a:lvl3pPr marL="1015970" indent="0">
              <a:buNone/>
              <a:defRPr sz="2700"/>
            </a:lvl3pPr>
            <a:lvl4pPr marL="1523955" indent="0">
              <a:buNone/>
              <a:defRPr sz="2200"/>
            </a:lvl4pPr>
            <a:lvl5pPr marL="2031940" indent="0">
              <a:buNone/>
              <a:defRPr sz="2200"/>
            </a:lvl5pPr>
            <a:lvl6pPr marL="2539925" indent="0">
              <a:buNone/>
              <a:defRPr sz="2200"/>
            </a:lvl6pPr>
            <a:lvl7pPr marL="3047910" indent="0">
              <a:buNone/>
              <a:defRPr sz="2200"/>
            </a:lvl7pPr>
            <a:lvl8pPr marL="3555893" indent="0">
              <a:buNone/>
              <a:defRPr sz="2200"/>
            </a:lvl8pPr>
            <a:lvl9pPr marL="4063877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120" y="5964952"/>
            <a:ext cx="6095048" cy="894477"/>
          </a:xfrm>
        </p:spPr>
        <p:txBody>
          <a:bodyPr/>
          <a:lstStyle>
            <a:lvl1pPr marL="0" indent="0">
              <a:buNone/>
              <a:defRPr sz="1600"/>
            </a:lvl1pPr>
            <a:lvl2pPr marL="507985" indent="0">
              <a:buNone/>
              <a:defRPr sz="1300"/>
            </a:lvl2pPr>
            <a:lvl3pPr marL="1015970" indent="0">
              <a:buNone/>
              <a:defRPr sz="1100"/>
            </a:lvl3pPr>
            <a:lvl4pPr marL="1523955" indent="0">
              <a:buNone/>
              <a:defRPr sz="1000"/>
            </a:lvl4pPr>
            <a:lvl5pPr marL="2031940" indent="0">
              <a:buNone/>
              <a:defRPr sz="1000"/>
            </a:lvl5pPr>
            <a:lvl6pPr marL="2539925" indent="0">
              <a:buNone/>
              <a:defRPr sz="1000"/>
            </a:lvl6pPr>
            <a:lvl7pPr marL="3047910" indent="0">
              <a:buNone/>
              <a:defRPr sz="1000"/>
            </a:lvl7pPr>
            <a:lvl8pPr marL="3555893" indent="0">
              <a:buNone/>
              <a:defRPr sz="1000"/>
            </a:lvl8pPr>
            <a:lvl9pPr marL="406387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1445D-F80D-4880-BCCF-17519FD473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921" y="305219"/>
            <a:ext cx="9142572" cy="1270265"/>
          </a:xfrm>
          <a:prstGeom prst="rect">
            <a:avLst/>
          </a:prstGeom>
        </p:spPr>
        <p:txBody>
          <a:bodyPr vert="horz" lIns="101575" tIns="50787" rIns="101575" bIns="5078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21" y="1778372"/>
            <a:ext cx="9142572" cy="5029896"/>
          </a:xfrm>
          <a:prstGeom prst="rect">
            <a:avLst/>
          </a:prstGeom>
        </p:spPr>
        <p:txBody>
          <a:bodyPr vert="horz" lIns="101575" tIns="50787" rIns="101575" bIns="507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921" y="7064086"/>
            <a:ext cx="2370296" cy="405779"/>
          </a:xfrm>
          <a:prstGeom prst="rect">
            <a:avLst/>
          </a:prstGeom>
        </p:spPr>
        <p:txBody>
          <a:bodyPr vert="horz" lIns="101575" tIns="50787" rIns="101575" bIns="5078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85071-A7B3-9C4D-AF92-3577D7916548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0791" y="7064086"/>
            <a:ext cx="3216831" cy="405779"/>
          </a:xfrm>
          <a:prstGeom prst="rect">
            <a:avLst/>
          </a:prstGeom>
        </p:spPr>
        <p:txBody>
          <a:bodyPr vert="horz" lIns="101575" tIns="50787" rIns="101575" bIns="5078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0196" y="7064086"/>
            <a:ext cx="2370296" cy="405779"/>
          </a:xfrm>
          <a:prstGeom prst="rect">
            <a:avLst/>
          </a:prstGeom>
        </p:spPr>
        <p:txBody>
          <a:bodyPr vert="horz" lIns="101575" tIns="50787" rIns="101575" bIns="5078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771E0C9-304A-48AB-A577-9305B9243C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hf hdr="0" ftr="0" dt="0"/>
  <p:txStyles>
    <p:titleStyle>
      <a:lvl1pPr algn="ctr" defTabSz="50798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88" indent="-380988" algn="l" defTabSz="50798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5476" indent="-317490" algn="l" defTabSz="507985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9962" indent="-253992" algn="l" defTabSz="5079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7947" indent="-253992" algn="l" defTabSz="507985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932" indent="-253992" algn="l" defTabSz="507985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17" indent="-253992" algn="l" defTabSz="50798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01" indent="-253992" algn="l" defTabSz="50798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886" indent="-253992" algn="l" defTabSz="50798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870" indent="-253992" algn="l" defTabSz="50798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7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85" algn="l" defTabSz="507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70" algn="l" defTabSz="507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55" algn="l" defTabSz="507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40" algn="l" defTabSz="507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25" algn="l" defTabSz="507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10" algn="l" defTabSz="507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893" algn="l" defTabSz="507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877" algn="l" defTabSz="507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640" y="1333500"/>
            <a:ext cx="8828087" cy="1038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3213" y="4040188"/>
            <a:ext cx="7242175" cy="23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>
          <a:xfrm>
            <a:off x="964405" y="1524794"/>
            <a:ext cx="8382001" cy="2338388"/>
          </a:xfrm>
        </p:spPr>
        <p:txBody>
          <a:bodyPr lIns="0" tIns="0" rIns="0" bIns="0" anchor="t">
            <a:normAutofit fontScale="90000"/>
          </a:bodyPr>
          <a:lstStyle/>
          <a:p>
            <a:pPr algn="l">
              <a:lnSpc>
                <a:spcPct val="95000"/>
              </a:lnSpc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4800" dirty="0" smtClean="0">
                <a:solidFill>
                  <a:srgbClr val="006633"/>
                </a:solidFill>
                <a:latin typeface="Arial" charset="0"/>
              </a:rPr>
              <a:t>Expressive Power:</a:t>
            </a:r>
            <a:br>
              <a:rPr lang="en-US" sz="4800" dirty="0" smtClean="0">
                <a:solidFill>
                  <a:srgbClr val="006633"/>
                </a:solidFill>
                <a:latin typeface="Arial" charset="0"/>
              </a:rPr>
            </a:br>
            <a:r>
              <a:rPr lang="en-US" sz="4800" dirty="0" smtClean="0">
                <a:solidFill>
                  <a:srgbClr val="006633"/>
                </a:solidFill>
                <a:latin typeface="Arial" charset="0"/>
              </a:rPr>
              <a:t> the benefits of ordering and the challenge of blocking operators.</a:t>
            </a:r>
            <a:br>
              <a:rPr lang="en-US" sz="4800" dirty="0" smtClean="0">
                <a:solidFill>
                  <a:srgbClr val="006633"/>
                </a:solidFill>
                <a:latin typeface="Arial" charset="0"/>
              </a:rPr>
            </a:br>
            <a:endParaRPr lang="en-US" sz="4800" dirty="0">
              <a:solidFill>
                <a:srgbClr val="006633"/>
              </a:solidFill>
              <a:latin typeface="Arial" charset="0"/>
            </a:endParaRPr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fld id="{0CD8FC42-35B4-452C-AE74-D0DB70D5CF15}" type="slidenum">
              <a:rPr lang="en-US" smtClean="0"/>
              <a:pPr>
                <a:tabLst>
                  <a:tab pos="0" algn="l"/>
                  <a:tab pos="914382" algn="l"/>
                  <a:tab pos="1828764" algn="l"/>
                  <a:tab pos="2743146" algn="l"/>
                  <a:tab pos="3657527" algn="l"/>
                  <a:tab pos="4571909" algn="l"/>
                  <a:tab pos="5486291" algn="l"/>
                  <a:tab pos="6400672" algn="l"/>
                  <a:tab pos="7315054" algn="l"/>
                  <a:tab pos="8229435" algn="l"/>
                  <a:tab pos="9143817" algn="l"/>
                  <a:tab pos="10058198" algn="l"/>
                </a:tabLst>
              </a:pPr>
              <a:t>1</a:t>
            </a:fld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752" y="242888"/>
            <a:ext cx="9155113" cy="688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000" y="6846890"/>
            <a:ext cx="9144000" cy="2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554038" y="346075"/>
            <a:ext cx="9505950" cy="1255713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  <a:defRPr/>
            </a:pPr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Expressive Power and Extensibility </a:t>
            </a:r>
            <a:r>
              <a:rPr lang="en-US" sz="3700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en-US" sz="3700" dirty="0">
                <a:solidFill>
                  <a:srgbClr val="FF0000"/>
                </a:solidFill>
                <a:latin typeface="Arial" charset="0"/>
              </a:rPr>
            </a:b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by UDA functions </a:t>
            </a:r>
            <a:endParaRPr lang="en-US" sz="37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1510" name="Slide Number Placeholder 8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fld id="{5BC20BCD-9A64-4C61-B43F-916DF63FB383}" type="slidenum">
              <a:rPr lang="en-US" smtClean="0"/>
              <a:pPr>
                <a:tabLst>
                  <a:tab pos="0" algn="l"/>
                  <a:tab pos="914382" algn="l"/>
                  <a:tab pos="1828764" algn="l"/>
                  <a:tab pos="2743146" algn="l"/>
                  <a:tab pos="3657527" algn="l"/>
                  <a:tab pos="4571909" algn="l"/>
                  <a:tab pos="5486291" algn="l"/>
                  <a:tab pos="6400672" algn="l"/>
                  <a:tab pos="7315054" algn="l"/>
                  <a:tab pos="8229435" algn="l"/>
                  <a:tab pos="9143817" algn="l"/>
                  <a:tab pos="10058198" algn="l"/>
                </a:tabLst>
              </a:pPr>
              <a:t>2</a:t>
            </a:fld>
            <a:endParaRPr lang="en-US" dirty="0" smtClean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166813" y="1677988"/>
            <a:ext cx="8991600" cy="4648200"/>
          </a:xfrm>
        </p:spPr>
        <p:txBody>
          <a:bodyPr lIns="0" tIns="0" rIns="0" bIns="0">
            <a:normAutofit fontScale="92500"/>
          </a:bodyPr>
          <a:lstStyle/>
          <a:p>
            <a:pPr marL="457191" lvl="1" indent="-342893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  <a:defRPr/>
            </a:pPr>
            <a:r>
              <a:rPr lang="en-US" sz="2700" dirty="0">
                <a:latin typeface="Arial" charset="0"/>
              </a:rPr>
              <a:t>UDAs are needed to express mining algorithms. </a:t>
            </a:r>
          </a:p>
          <a:p>
            <a:pPr marL="457191" lvl="1" indent="-342893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  <a:defRPr/>
            </a:pPr>
            <a:r>
              <a:rPr lang="en-US" sz="2700" dirty="0">
                <a:latin typeface="Arial" charset="0"/>
              </a:rPr>
              <a:t>UDAs  can be written in:</a:t>
            </a:r>
          </a:p>
          <a:p>
            <a:pPr marL="857233" lvl="2" indent="-342893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  <a:defRPr/>
            </a:pPr>
            <a:r>
              <a:rPr lang="en-US" sz="2300" b="1" dirty="0">
                <a:latin typeface="Arial" charset="0"/>
              </a:rPr>
              <a:t>An external PL (as other DBMS &amp; DSMS do), or </a:t>
            </a:r>
          </a:p>
          <a:p>
            <a:pPr marL="857233" lvl="2" indent="-342893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  <a:defRPr/>
            </a:pPr>
            <a:r>
              <a:rPr lang="en-US" sz="2300" b="1" dirty="0">
                <a:latin typeface="Arial" charset="0"/>
              </a:rPr>
              <a:t>In SQL itself (then SQL becomes Turing-Complete!)</a:t>
            </a:r>
          </a:p>
          <a:p>
            <a:pPr marL="457191" lvl="1" indent="-342893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  <a:defRPr/>
            </a:pPr>
            <a:r>
              <a:rPr lang="en-US" sz="2700" dirty="0">
                <a:latin typeface="Arial" charset="0"/>
              </a:rPr>
              <a:t>Using  the following template:</a:t>
            </a:r>
          </a:p>
          <a:p>
            <a:pPr marL="855647" lvl="2" indent="-285744">
              <a:lnSpc>
                <a:spcPct val="150000"/>
              </a:lnSpc>
              <a:spcBef>
                <a:spcPct val="0"/>
              </a:spcBef>
              <a:buClr>
                <a:srgbClr val="0868F4"/>
              </a:buClr>
              <a:buSzPct val="80000"/>
              <a:buFont typeface="Courier New" charset="0"/>
              <a:buChar char="o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  <a:defRPr/>
            </a:pP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INITIALIZE</a:t>
            </a:r>
            <a:r>
              <a:rPr lang="en-US" sz="2200" dirty="0">
                <a:latin typeface="Arial" charset="0"/>
              </a:rPr>
              <a:t>: the first </a:t>
            </a:r>
            <a:r>
              <a:rPr lang="en-US" sz="2200" dirty="0" err="1">
                <a:latin typeface="Arial" charset="0"/>
              </a:rPr>
              <a:t>tuple</a:t>
            </a:r>
            <a:endParaRPr lang="en-US" sz="2200" dirty="0">
              <a:latin typeface="Arial" charset="0"/>
            </a:endParaRPr>
          </a:p>
          <a:p>
            <a:pPr marL="855647" lvl="2" indent="-285744">
              <a:lnSpc>
                <a:spcPct val="150000"/>
              </a:lnSpc>
              <a:spcBef>
                <a:spcPct val="0"/>
              </a:spcBef>
              <a:buClr>
                <a:srgbClr val="0868F4"/>
              </a:buClr>
              <a:buSzPct val="80000"/>
              <a:buFont typeface="Courier New" charset="0"/>
              <a:buChar char="o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  <a:defRPr/>
            </a:pP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ITERATE</a:t>
            </a:r>
            <a:r>
              <a:rPr lang="en-US" sz="2200" dirty="0">
                <a:latin typeface="Arial" charset="0"/>
              </a:rPr>
              <a:t>: each subsequent </a:t>
            </a:r>
            <a:r>
              <a:rPr lang="en-US" sz="2200" dirty="0" err="1">
                <a:latin typeface="Arial" charset="0"/>
              </a:rPr>
              <a:t>tuples</a:t>
            </a:r>
            <a:endParaRPr lang="en-US" sz="2200" dirty="0">
              <a:latin typeface="Arial" charset="0"/>
            </a:endParaRPr>
          </a:p>
          <a:p>
            <a:pPr marL="855647" lvl="2" indent="-285744">
              <a:lnSpc>
                <a:spcPct val="150000"/>
              </a:lnSpc>
              <a:spcBef>
                <a:spcPct val="0"/>
              </a:spcBef>
              <a:buClr>
                <a:srgbClr val="0868F4"/>
              </a:buClr>
              <a:buSzPct val="80000"/>
              <a:buFont typeface="Courier New" charset="0"/>
              <a:buChar char="o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  <a:defRPr/>
            </a:pP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TERMINATE</a:t>
            </a:r>
            <a:r>
              <a:rPr lang="en-US" sz="2200" dirty="0">
                <a:latin typeface="Arial" charset="0"/>
              </a:rPr>
              <a:t> : After the end of the relation/stream</a:t>
            </a:r>
          </a:p>
          <a:p>
            <a:pPr marL="457191" lvl="1" indent="-342893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  <a:defRPr/>
            </a:pPr>
            <a:r>
              <a:rPr lang="en-US" sz="2700" dirty="0">
                <a:latin typeface="Arial" charset="0"/>
              </a:rPr>
              <a:t>UDAs are invoked in the same way as built-in aggregates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ular Callout 13"/>
          <p:cNvSpPr/>
          <p:nvPr/>
        </p:nvSpPr>
        <p:spPr bwMode="auto">
          <a:xfrm rot="10800000">
            <a:off x="277815" y="5259388"/>
            <a:ext cx="4191000" cy="1600200"/>
          </a:xfrm>
          <a:prstGeom prst="wedgeRoundRectCallout">
            <a:avLst>
              <a:gd name="adj1" fmla="val -3863"/>
              <a:gd name="adj2" fmla="val 68214"/>
              <a:gd name="adj3" fmla="val 16667"/>
            </a:avLst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8" tIns="45708" rIns="91418" bIns="45708"/>
          <a:lstStyle/>
          <a:p>
            <a:pPr>
              <a:buFont typeface="Times New Roman" pitchFamily="-109" charset="0"/>
              <a:buNone/>
              <a:defRPr/>
            </a:pPr>
            <a:endParaRPr lang="en-US">
              <a:latin typeface="Times New Roman" pitchFamily="-109" charset="0"/>
            </a:endParaRPr>
          </a:p>
        </p:txBody>
      </p:sp>
      <p:sp>
        <p:nvSpPr>
          <p:cNvPr id="10" name="Oval Callout 9"/>
          <p:cNvSpPr/>
          <p:nvPr/>
        </p:nvSpPr>
        <p:spPr bwMode="auto">
          <a:xfrm>
            <a:off x="6500813" y="457994"/>
            <a:ext cx="3226593" cy="1828800"/>
          </a:xfrm>
          <a:prstGeom prst="wedgeEllipseCallout">
            <a:avLst>
              <a:gd name="adj1" fmla="val -101947"/>
              <a:gd name="adj2" fmla="val 4178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accent3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8" tIns="45708" rIns="91418" bIns="45708"/>
          <a:lstStyle/>
          <a:p>
            <a:pPr>
              <a:buFont typeface="Times New Roman" pitchFamily="-109" charset="0"/>
              <a:buNone/>
              <a:defRPr/>
            </a:pPr>
            <a:endParaRPr lang="en-US">
              <a:latin typeface="Times New Roman" pitchFamily="-109" charset="0"/>
            </a:endParaRP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006" y="0"/>
            <a:ext cx="9155113" cy="688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000" y="6846890"/>
            <a:ext cx="9144000" cy="2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2534" name="Rectangle 4"/>
          <p:cNvSpPr>
            <a:spLocks noGrp="1" noChangeArrowheads="1"/>
          </p:cNvSpPr>
          <p:nvPr>
            <p:ph type="title"/>
          </p:nvPr>
        </p:nvSpPr>
        <p:spPr>
          <a:xfrm>
            <a:off x="1082675" y="306389"/>
            <a:ext cx="9075738" cy="884236"/>
          </a:xfrm>
        </p:spPr>
        <p:txBody>
          <a:bodyPr lIns="0" tIns="0" rIns="0" bIns="0" anchor="t">
            <a:normAutofit fontScale="90000"/>
          </a:bodyPr>
          <a:lstStyle/>
          <a:p>
            <a:pPr algn="l">
              <a:lnSpc>
                <a:spcPct val="95000"/>
              </a:lnSpc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3800" dirty="0">
                <a:solidFill>
                  <a:srgbClr val="006633"/>
                </a:solidFill>
                <a:latin typeface="Arial" charset="0"/>
              </a:rPr>
              <a:t>UDA Example: </a:t>
            </a:r>
            <a:br>
              <a:rPr lang="en-US" sz="3800" dirty="0">
                <a:solidFill>
                  <a:srgbClr val="006633"/>
                </a:solidFill>
                <a:latin typeface="Arial" charset="0"/>
              </a:rPr>
            </a:br>
            <a:r>
              <a:rPr lang="en-US" sz="3800" dirty="0">
                <a:solidFill>
                  <a:srgbClr val="006633"/>
                </a:solidFill>
                <a:latin typeface="Arial" charset="0"/>
              </a:rPr>
              <a:t>same as SQL AVG</a:t>
            </a:r>
          </a:p>
        </p:txBody>
      </p:sp>
      <p:sp>
        <p:nvSpPr>
          <p:cNvPr id="22537" name="Slide Number Placeholder 8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fld id="{26A141B6-CB5E-4010-A044-79CED77066D5}" type="slidenum">
              <a:rPr lang="en-US" smtClean="0"/>
              <a:pPr>
                <a:tabLst>
                  <a:tab pos="0" algn="l"/>
                  <a:tab pos="914382" algn="l"/>
                  <a:tab pos="1828764" algn="l"/>
                  <a:tab pos="2743146" algn="l"/>
                  <a:tab pos="3657527" algn="l"/>
                  <a:tab pos="4571909" algn="l"/>
                  <a:tab pos="5486291" algn="l"/>
                  <a:tab pos="6400672" algn="l"/>
                  <a:tab pos="7315054" algn="l"/>
                  <a:tab pos="8229435" algn="l"/>
                  <a:tab pos="9143817" algn="l"/>
                  <a:tab pos="10058198" algn="l"/>
                </a:tabLst>
              </a:pPr>
              <a:t>3</a:t>
            </a:fld>
            <a:endParaRPr lang="en-US" dirty="0" smtClean="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497806" y="1524794"/>
            <a:ext cx="8524875" cy="4419600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  <a:defRPr/>
            </a:pPr>
            <a:r>
              <a:rPr lang="en-US" sz="2400" dirty="0">
                <a:latin typeface="'courier new'" pitchFamily="32" charset="0"/>
              </a:rPr>
              <a:t>AGGREGATE </a:t>
            </a:r>
            <a:r>
              <a:rPr lang="en-US" sz="2400" dirty="0" err="1">
                <a:latin typeface="'courier new'" pitchFamily="32" charset="0"/>
              </a:rPr>
              <a:t>myavg(Next</a:t>
            </a:r>
            <a:r>
              <a:rPr lang="en-US" sz="2400" dirty="0">
                <a:latin typeface="'courier new'" pitchFamily="32" charset="0"/>
              </a:rPr>
              <a:t> Real) : Real </a:t>
            </a:r>
            <a:br>
              <a:rPr lang="en-US" sz="2400" dirty="0">
                <a:latin typeface="'courier new'" pitchFamily="32" charset="0"/>
              </a:rPr>
            </a:br>
            <a:r>
              <a:rPr lang="en-US" sz="2400" dirty="0" smtClean="0">
                <a:latin typeface="'courier new'" pitchFamily="32" charset="0"/>
              </a:rPr>
              <a:t>{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  <a:defRPr/>
            </a:pPr>
            <a:r>
              <a:rPr lang="en-US" sz="2400" dirty="0" smtClean="0">
                <a:latin typeface="'courier new'" pitchFamily="32" charset="0"/>
              </a:rPr>
              <a:t> </a:t>
            </a:r>
            <a:r>
              <a:rPr lang="en-US" sz="2400" dirty="0">
                <a:latin typeface="'courier new'" pitchFamily="32" charset="0"/>
              </a:rPr>
              <a:t>TABLE </a:t>
            </a:r>
            <a:r>
              <a:rPr lang="en-US" sz="2400" dirty="0" err="1">
                <a:latin typeface="'courier new'" pitchFamily="32" charset="0"/>
              </a:rPr>
              <a:t>state(tsum</a:t>
            </a:r>
            <a:r>
              <a:rPr lang="en-US" sz="2400" dirty="0">
                <a:latin typeface="'courier new'" pitchFamily="32" charset="0"/>
              </a:rPr>
              <a:t> Real, </a:t>
            </a:r>
            <a:r>
              <a:rPr lang="en-US" sz="2400" dirty="0" err="1">
                <a:latin typeface="'courier new'" pitchFamily="32" charset="0"/>
              </a:rPr>
              <a:t>cnt</a:t>
            </a:r>
            <a:r>
              <a:rPr lang="en-US" sz="2400" dirty="0">
                <a:latin typeface="'courier new'" pitchFamily="32" charset="0"/>
              </a:rPr>
              <a:t> </a:t>
            </a:r>
            <a:r>
              <a:rPr lang="en-US" sz="2400" dirty="0" err="1">
                <a:latin typeface="'courier new'" pitchFamily="32" charset="0"/>
              </a:rPr>
              <a:t>Int</a:t>
            </a:r>
            <a:r>
              <a:rPr lang="en-US" sz="2400" dirty="0">
                <a:latin typeface="'courier new'" pitchFamily="32" charset="0"/>
              </a:rPr>
              <a:t>);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  <a:defRPr/>
            </a:pPr>
            <a:r>
              <a:rPr lang="en-US" sz="2400" b="1" dirty="0">
                <a:latin typeface="'courier new'" pitchFamily="32" charset="0"/>
              </a:rPr>
              <a:t>  INITIALIZE</a:t>
            </a:r>
            <a:r>
              <a:rPr lang="en-US" sz="2400" dirty="0">
                <a:latin typeface="'courier new'" pitchFamily="32" charset="0"/>
              </a:rPr>
              <a:t>: {  INSERT INTO state VALUES (Next, 1)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  <a:defRPr/>
            </a:pPr>
            <a:r>
              <a:rPr lang="en-US" sz="2400" dirty="0">
                <a:latin typeface="'courier new'" pitchFamily="32" charset="0"/>
              </a:rPr>
              <a:t>                         }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  <a:defRPr/>
            </a:pPr>
            <a:r>
              <a:rPr lang="en-US" sz="2400" b="1" dirty="0">
                <a:latin typeface="'courier new'" pitchFamily="32" charset="0"/>
              </a:rPr>
              <a:t>  ITERATE</a:t>
            </a:r>
            <a:r>
              <a:rPr lang="en-US" sz="2400" dirty="0">
                <a:latin typeface="'courier new'" pitchFamily="32" charset="0"/>
              </a:rPr>
              <a:t>: {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  <a:defRPr/>
            </a:pPr>
            <a:r>
              <a:rPr lang="en-US" sz="2400" dirty="0">
                <a:latin typeface="'courier new'" pitchFamily="32" charset="0"/>
              </a:rPr>
              <a:t>    UPDATE state SET </a:t>
            </a:r>
            <a:r>
              <a:rPr lang="en-US" sz="2400" dirty="0" err="1">
                <a:latin typeface="'courier new'" pitchFamily="32" charset="0"/>
              </a:rPr>
              <a:t>tsum</a:t>
            </a:r>
            <a:r>
              <a:rPr lang="en-US" sz="2400" dirty="0">
                <a:latin typeface="'courier new'" pitchFamily="32" charset="0"/>
              </a:rPr>
              <a:t> = </a:t>
            </a:r>
            <a:r>
              <a:rPr lang="en-US" sz="2400" dirty="0" err="1">
                <a:latin typeface="'courier new'" pitchFamily="32" charset="0"/>
              </a:rPr>
              <a:t>tsum+Next</a:t>
            </a:r>
            <a:r>
              <a:rPr lang="en-US" sz="2400" dirty="0">
                <a:latin typeface="'courier new'" pitchFamily="32" charset="0"/>
              </a:rPr>
              <a:t>, </a:t>
            </a:r>
            <a:r>
              <a:rPr lang="en-US" sz="2400" dirty="0" err="1">
                <a:latin typeface="'courier new'" pitchFamily="32" charset="0"/>
              </a:rPr>
              <a:t>cnt</a:t>
            </a:r>
            <a:r>
              <a:rPr lang="en-US" sz="2400" dirty="0">
                <a:latin typeface="'courier new'" pitchFamily="32" charset="0"/>
              </a:rPr>
              <a:t> = cnt+1;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  <a:defRPr/>
            </a:pPr>
            <a:r>
              <a:rPr lang="en-US" sz="2400" dirty="0">
                <a:latin typeface="'courier new'" pitchFamily="32" charset="0"/>
              </a:rPr>
              <a:t>                     }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  <a:defRPr/>
            </a:pPr>
            <a:r>
              <a:rPr lang="en-US" sz="2400" b="1" dirty="0">
                <a:latin typeface="'courier new'" pitchFamily="32" charset="0"/>
              </a:rPr>
              <a:t>  TERMINATE</a:t>
            </a:r>
            <a:r>
              <a:rPr lang="en-US" sz="2400" dirty="0">
                <a:latin typeface="'courier new'" pitchFamily="32" charset="0"/>
              </a:rPr>
              <a:t>: {</a:t>
            </a:r>
          </a:p>
          <a:p>
            <a:pPr marL="400042" lvl="1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  <a:defRPr/>
            </a:pPr>
            <a:r>
              <a:rPr lang="en-US" sz="2000" dirty="0">
                <a:solidFill>
                  <a:srgbClr val="990033"/>
                </a:solidFill>
                <a:latin typeface="'courier new'" pitchFamily="32" charset="0"/>
              </a:rPr>
              <a:t>  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'courier new'" pitchFamily="32" charset="0"/>
              </a:rPr>
              <a:t>INSERT INTO RETURN </a:t>
            </a:r>
            <a:r>
              <a:rPr lang="en-US" sz="2400" dirty="0">
                <a:latin typeface="'courier new'" pitchFamily="32" charset="0"/>
              </a:rPr>
              <a:t>SELECT </a:t>
            </a:r>
            <a:r>
              <a:rPr lang="en-US" sz="2400" dirty="0" err="1">
                <a:latin typeface="'courier new'" pitchFamily="32" charset="0"/>
              </a:rPr>
              <a:t>tsum</a:t>
            </a:r>
            <a:r>
              <a:rPr lang="en-US" sz="2400" dirty="0">
                <a:latin typeface="'courier new'" pitchFamily="32" charset="0"/>
              </a:rPr>
              <a:t>/</a:t>
            </a:r>
            <a:r>
              <a:rPr lang="en-US" sz="2400" dirty="0" err="1">
                <a:latin typeface="'courier new'" pitchFamily="32" charset="0"/>
              </a:rPr>
              <a:t>cnt</a:t>
            </a:r>
            <a:r>
              <a:rPr lang="en-US" sz="2400" dirty="0">
                <a:latin typeface="'courier new'" pitchFamily="32" charset="0"/>
              </a:rPr>
              <a:t> FROM state</a:t>
            </a:r>
            <a:r>
              <a:rPr lang="en-US" sz="2000" dirty="0">
                <a:latin typeface="'courier new'" pitchFamily="32" charset="0"/>
              </a:rPr>
              <a:t>; </a:t>
            </a:r>
            <a:r>
              <a:rPr lang="en-US" sz="2400" dirty="0">
                <a:latin typeface="'courier new'" pitchFamily="32" charset="0"/>
              </a:rPr>
              <a:t>}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  <a:defRPr/>
            </a:pPr>
            <a:r>
              <a:rPr lang="en-US" sz="2400" dirty="0">
                <a:latin typeface="'courier new'" pitchFamily="32" charset="0"/>
              </a:rPr>
              <a:t>}</a:t>
            </a:r>
            <a:endParaRPr lang="en-US" sz="2000" dirty="0">
              <a:latin typeface="'courier new'" pitchFamily="32" charset="0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430213" y="5487990"/>
            <a:ext cx="3810000" cy="143288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191" lvl="1" indent="-342893">
              <a:lnSpc>
                <a:spcPct val="95000"/>
              </a:lnSpc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  <a:defRPr/>
            </a:pPr>
            <a:r>
              <a:rPr lang="en-US" dirty="0">
                <a:solidFill>
                  <a:srgbClr val="7030A0"/>
                </a:solidFill>
                <a:latin typeface="Comic Sans MS" charset="0"/>
              </a:rPr>
              <a:t>Blocking UDAs can be applied </a:t>
            </a:r>
          </a:p>
          <a:p>
            <a:pPr marL="457191" lvl="1" indent="-342893">
              <a:lnSpc>
                <a:spcPct val="95000"/>
              </a:lnSpc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  <a:defRPr/>
            </a:pPr>
            <a:r>
              <a:rPr lang="en-US" dirty="0">
                <a:solidFill>
                  <a:srgbClr val="7030A0"/>
                </a:solidFill>
                <a:latin typeface="Comic Sans MS" charset="0"/>
              </a:rPr>
              <a:t>to data streams only if we use </a:t>
            </a:r>
            <a:r>
              <a:rPr lang="en-US" b="1" dirty="0">
                <a:solidFill>
                  <a:srgbClr val="7030A0"/>
                </a:solidFill>
                <a:latin typeface="Comic Sans MS" charset="0"/>
              </a:rPr>
              <a:t>Windows</a:t>
            </a:r>
            <a:r>
              <a:rPr lang="en-US" dirty="0">
                <a:solidFill>
                  <a:srgbClr val="7030A0"/>
                </a:solidFill>
                <a:latin typeface="Comic Sans MS" charset="0"/>
              </a:rPr>
              <a:t> 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84206" y="686594"/>
            <a:ext cx="2667000" cy="122109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91418" tIns="45708" rIns="91418" bIns="45708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The ‘state’ </a:t>
            </a:r>
          </a:p>
          <a:p>
            <a:pPr>
              <a:defRPr/>
            </a:pP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table stores the computation state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1" name="Oval Callout 10"/>
          <p:cNvSpPr/>
          <p:nvPr/>
        </p:nvSpPr>
        <p:spPr bwMode="auto">
          <a:xfrm>
            <a:off x="5078415" y="5106988"/>
            <a:ext cx="4419600" cy="1676400"/>
          </a:xfrm>
          <a:prstGeom prst="wedgeEllipseCallout">
            <a:avLst>
              <a:gd name="adj1" fmla="val -104020"/>
              <a:gd name="adj2" fmla="val -58970"/>
            </a:avLst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accent3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8" tIns="45708" rIns="91418" bIns="45708"/>
          <a:lstStyle/>
          <a:p>
            <a:pPr>
              <a:buFont typeface="Times New Roman" pitchFamily="-109" charset="0"/>
              <a:buNone/>
              <a:defRPr/>
            </a:pPr>
            <a:endParaRPr lang="en-US">
              <a:latin typeface="Times New Roman" pitchFamily="-109" charset="0"/>
            </a:endParaRPr>
          </a:p>
        </p:txBody>
      </p:sp>
      <p:sp>
        <p:nvSpPr>
          <p:cNvPr id="22540" name="TextBox 11"/>
          <p:cNvSpPr txBox="1">
            <a:spLocks noChangeArrowheads="1"/>
          </p:cNvSpPr>
          <p:nvPr/>
        </p:nvSpPr>
        <p:spPr bwMode="auto">
          <a:xfrm>
            <a:off x="5307013" y="5411787"/>
            <a:ext cx="5486400" cy="101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8" tIns="45708" rIns="91418" bIns="45708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Arial" charset="0"/>
                <a:cs typeface="Arial" charset="0"/>
              </a:rPr>
              <a:t>INSERT INTO RETURN</a:t>
            </a:r>
          </a:p>
          <a:p>
            <a:r>
              <a:rPr lang="en-US" sz="2000" dirty="0">
                <a:solidFill>
                  <a:srgbClr val="7030A0"/>
                </a:solidFill>
                <a:latin typeface="Arial" charset="0"/>
                <a:cs typeface="Arial" charset="0"/>
              </a:rPr>
              <a:t>the value produced by the </a:t>
            </a:r>
            <a:r>
              <a:rPr lang="en-US" sz="2000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UDA</a:t>
            </a:r>
          </a:p>
          <a:p>
            <a:r>
              <a:rPr lang="en-US" sz="2000" dirty="0">
                <a:solidFill>
                  <a:srgbClr val="7030A0"/>
                </a:solidFill>
                <a:latin typeface="Arial" charset="0"/>
                <a:cs typeface="Arial" charset="0"/>
              </a:rPr>
              <a:t>In TERMINATE this is 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  <a:cs typeface="Arial" charset="0"/>
              </a:rPr>
              <a:t>blocking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752" y="242888"/>
            <a:ext cx="9155113" cy="688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000" y="6846890"/>
            <a:ext cx="9144000" cy="2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1775" y="2009777"/>
            <a:ext cx="3938588" cy="552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63777" y="1841502"/>
            <a:ext cx="3938588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>
          <a:xfrm>
            <a:off x="507206" y="610394"/>
            <a:ext cx="9055100" cy="1165225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4700" dirty="0" smtClean="0">
                <a:solidFill>
                  <a:srgbClr val="006633"/>
                </a:solidFill>
                <a:latin typeface="Arial" charset="0"/>
              </a:rPr>
              <a:t>Windows:</a:t>
            </a:r>
            <a:endParaRPr lang="en-US" sz="4700" dirty="0">
              <a:solidFill>
                <a:srgbClr val="006633"/>
              </a:solidFill>
              <a:latin typeface="Arial" charset="0"/>
            </a:endParaRPr>
          </a:p>
        </p:txBody>
      </p:sp>
      <p:sp>
        <p:nvSpPr>
          <p:cNvPr id="23582" name="Slide Number Placeholder 31"/>
          <p:cNvSpPr>
            <a:spLocks noGrp="1"/>
          </p:cNvSpPr>
          <p:nvPr>
            <p:ph type="sldNum" idx="12"/>
          </p:nvPr>
        </p:nvSpPr>
        <p:spPr>
          <a:xfrm>
            <a:off x="7669214" y="6859590"/>
            <a:ext cx="2117725" cy="508000"/>
          </a:xfrm>
          <a:noFill/>
        </p:spPr>
        <p:txBody>
          <a:bodyPr/>
          <a:lstStyle/>
          <a:p>
            <a:pPr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fld id="{BE5084A8-679A-4E87-91B3-788D3BD5D302}" type="slidenum">
              <a:rPr lang="en-US" smtClean="0"/>
              <a:pPr>
                <a:tabLst>
                  <a:tab pos="0" algn="l"/>
                  <a:tab pos="914382" algn="l"/>
                  <a:tab pos="1828764" algn="l"/>
                  <a:tab pos="2743146" algn="l"/>
                  <a:tab pos="3657527" algn="l"/>
                  <a:tab pos="4571909" algn="l"/>
                  <a:tab pos="5486291" algn="l"/>
                  <a:tab pos="6400672" algn="l"/>
                  <a:tab pos="7315054" algn="l"/>
                  <a:tab pos="8229435" algn="l"/>
                  <a:tab pos="9143817" algn="l"/>
                  <a:tab pos="10058198" algn="l"/>
                </a:tabLst>
              </a:pPr>
              <a:t>4</a:t>
            </a:fld>
            <a:endParaRPr lang="en-US" dirty="0" smtClean="0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1103313" y="1296194"/>
            <a:ext cx="9055100" cy="955675"/>
          </a:xfrm>
        </p:spPr>
        <p:txBody>
          <a:bodyPr lIns="0" tIns="0" rIns="0" bIns="0"/>
          <a:lstStyle/>
          <a:p>
            <a:pPr marL="457191" lvl="1" indent="-342893">
              <a:lnSpc>
                <a:spcPct val="95000"/>
              </a:lnSpc>
              <a:spcBef>
                <a:spcPct val="0"/>
              </a:spcBef>
              <a:buNone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endParaRPr lang="en-US" sz="3300" dirty="0" smtClean="0"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endParaRPr lang="en-US" sz="3300" dirty="0">
              <a:latin typeface="Arial" charset="0"/>
            </a:endParaRPr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84275" y="1936750"/>
            <a:ext cx="4997450" cy="2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84275" y="2444750"/>
            <a:ext cx="6691314" cy="2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80140" y="1936750"/>
            <a:ext cx="2117725" cy="2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63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80140" y="2444750"/>
            <a:ext cx="2117725" cy="2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64" name="Picture 1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512890" y="2190753"/>
            <a:ext cx="106362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65" name="Picture 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66888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66" name="Picture 1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20888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67" name="Picture 1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100888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68" name="Picture 1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354888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69" name="Picture 17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608888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70" name="Picture 18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444750" y="2190753"/>
            <a:ext cx="106363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71" name="Picture 19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338888" y="2190753"/>
            <a:ext cx="106362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72" name="Picture 20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121025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73" name="Picture 2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375025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74" name="Picture 2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629025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75" name="Picture 2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137025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76" name="Picture 2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391025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77" name="Picture 2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645025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78" name="Picture 26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153025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79" name="Picture 2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407025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80" name="Picture 28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661026" y="2190753"/>
            <a:ext cx="107950" cy="10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582613" y="2759076"/>
            <a:ext cx="9278937" cy="3928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191" lvl="1" indent="-342893">
              <a:lnSpc>
                <a:spcPct val="95000"/>
              </a:lnSpc>
              <a:spcAft>
                <a:spcPts val="600"/>
              </a:spcAft>
              <a:buFont typeface="Arial" charset="0"/>
              <a:buChar char="•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r>
              <a:rPr lang="en-US" sz="3300" dirty="0">
                <a:solidFill>
                  <a:srgbClr val="000000"/>
                </a:solidFill>
                <a:latin typeface="Arial" charset="0"/>
              </a:rPr>
              <a:t>Windowed </a:t>
            </a:r>
            <a:r>
              <a:rPr lang="en-US" sz="3300" dirty="0" smtClean="0">
                <a:solidFill>
                  <a:srgbClr val="000000"/>
                </a:solidFill>
                <a:latin typeface="Arial" charset="0"/>
              </a:rPr>
              <a:t>Query</a:t>
            </a:r>
          </a:p>
          <a:p>
            <a:pPr>
              <a:lnSpc>
                <a:spcPct val="95000"/>
              </a:lnSpc>
              <a:spcAft>
                <a:spcPts val="600"/>
              </a:spcAft>
              <a:buClrTx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r>
              <a:rPr lang="en-US" sz="2200" b="1" dirty="0" smtClean="0">
                <a:solidFill>
                  <a:srgbClr val="000000"/>
                </a:solidFill>
                <a:latin typeface="'courier new'" pitchFamily="32" charset="0"/>
              </a:rPr>
              <a:t>	SELECT </a:t>
            </a:r>
            <a:r>
              <a:rPr lang="en-US" sz="2200" b="1" dirty="0" err="1">
                <a:solidFill>
                  <a:srgbClr val="000000"/>
                </a:solidFill>
                <a:latin typeface="'courier new'" pitchFamily="32" charset="0"/>
              </a:rPr>
              <a:t>myavg(price</a:t>
            </a:r>
            <a:r>
              <a:rPr lang="en-US" sz="2200" b="1" dirty="0">
                <a:solidFill>
                  <a:srgbClr val="000000"/>
                </a:solidFill>
                <a:latin typeface="'courier new'" pitchFamily="32" charset="0"/>
              </a:rPr>
              <a:t>) </a:t>
            </a:r>
            <a:r>
              <a:rPr lang="en-US" sz="2200" b="1" dirty="0">
                <a:solidFill>
                  <a:srgbClr val="990033"/>
                </a:solidFill>
                <a:latin typeface="'courier new'" pitchFamily="32" charset="0"/>
              </a:rPr>
              <a:t>OVER (ROWS 9 PRECEDING) </a:t>
            </a:r>
            <a:endParaRPr lang="en-US" sz="2200" b="1" dirty="0" smtClean="0">
              <a:solidFill>
                <a:srgbClr val="990033"/>
              </a:solidFill>
              <a:latin typeface="'courier new'" pitchFamily="32" charset="0"/>
            </a:endParaRPr>
          </a:p>
          <a:p>
            <a:pPr>
              <a:lnSpc>
                <a:spcPct val="95000"/>
              </a:lnSpc>
              <a:buClrTx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r>
              <a:rPr lang="en-US" sz="2200" b="1" dirty="0" smtClean="0">
                <a:solidFill>
                  <a:srgbClr val="000000"/>
                </a:solidFill>
                <a:latin typeface="'courier new'" pitchFamily="32" charset="0"/>
              </a:rPr>
              <a:t>	FROM </a:t>
            </a:r>
            <a:r>
              <a:rPr lang="en-US" sz="2200" b="1" dirty="0" err="1">
                <a:solidFill>
                  <a:srgbClr val="000000"/>
                </a:solidFill>
                <a:latin typeface="'courier new'" pitchFamily="32" charset="0"/>
              </a:rPr>
              <a:t>OpenAuction</a:t>
            </a:r>
            <a:endParaRPr lang="en-US" sz="2200" b="1" dirty="0" smtClean="0">
              <a:solidFill>
                <a:srgbClr val="000000"/>
              </a:solidFill>
              <a:latin typeface="'courier new'" pitchFamily="32" charset="0"/>
            </a:endParaRPr>
          </a:p>
          <a:p>
            <a:pPr marL="855647" lvl="2" indent="-285744">
              <a:lnSpc>
                <a:spcPct val="95000"/>
              </a:lnSpc>
              <a:buSzPct val="80000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endParaRPr lang="en-US" sz="2300" dirty="0" smtClean="0">
              <a:solidFill>
                <a:srgbClr val="000000"/>
              </a:solidFill>
              <a:latin typeface="Arial" charset="0"/>
            </a:endParaRPr>
          </a:p>
          <a:p>
            <a:pPr marL="457191" lvl="1" indent="-342893">
              <a:lnSpc>
                <a:spcPct val="95000"/>
              </a:lnSpc>
              <a:buFont typeface="Arial" charset="0"/>
              <a:buChar char="•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r>
              <a:rPr lang="en-US" sz="3300" dirty="0">
                <a:solidFill>
                  <a:srgbClr val="000000"/>
                </a:solidFill>
                <a:latin typeface="Arial" charset="0"/>
              </a:rPr>
              <a:t>SQL:2003 OLAP functions for built-ins only</a:t>
            </a:r>
          </a:p>
          <a:p>
            <a:pPr marL="855647" lvl="2" indent="-285744">
              <a:lnSpc>
                <a:spcPct val="95000"/>
              </a:lnSpc>
              <a:buSzPct val="80000"/>
              <a:buFont typeface="Courier New" charset="0"/>
              <a:buChar char="o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Other </a:t>
            </a:r>
            <a:r>
              <a:rPr lang="en-US" sz="2300" dirty="0" err="1" smtClean="0">
                <a:solidFill>
                  <a:srgbClr val="000000"/>
                </a:solidFill>
                <a:latin typeface="Arial" charset="0"/>
              </a:rPr>
              <a:t>DSMSs</a:t>
            </a:r>
            <a:endParaRPr lang="en-US" sz="2300" dirty="0" smtClean="0">
              <a:solidFill>
                <a:srgbClr val="000000"/>
              </a:solidFill>
              <a:latin typeface="Arial" charset="0"/>
            </a:endParaRPr>
          </a:p>
          <a:p>
            <a:pPr marL="457191" lvl="1" indent="-342893">
              <a:lnSpc>
                <a:spcPct val="95000"/>
              </a:lnSpc>
              <a:buFont typeface="Arial" charset="0"/>
              <a:buChar char="•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r>
              <a:rPr lang="en-US" sz="3300" dirty="0" smtClean="0">
                <a:solidFill>
                  <a:srgbClr val="000000"/>
                </a:solidFill>
                <a:latin typeface="Arial" charset="0"/>
              </a:rPr>
              <a:t>Window types</a:t>
            </a:r>
          </a:p>
          <a:p>
            <a:pPr marL="855647" lvl="2" indent="-285744">
              <a:lnSpc>
                <a:spcPct val="95000"/>
              </a:lnSpc>
              <a:buSzPct val="80000"/>
              <a:buFont typeface="Courier New" charset="0"/>
              <a:buChar char="o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r>
              <a:rPr lang="en-US" sz="2300" dirty="0" smtClean="0">
                <a:solidFill>
                  <a:srgbClr val="000000"/>
                </a:solidFill>
                <a:latin typeface="Arial" charset="0"/>
              </a:rPr>
              <a:t>Logical, physical, unlimited, partition by, </a:t>
            </a:r>
          </a:p>
          <a:p>
            <a:pPr marL="855647" lvl="2" indent="-285744">
              <a:lnSpc>
                <a:spcPct val="95000"/>
              </a:lnSpc>
              <a:buSzPct val="80000"/>
              <a:buFont typeface="Courier New" charset="0"/>
              <a:buChar char="o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r>
              <a:rPr lang="en-US" sz="2300" dirty="0" smtClean="0">
                <a:solidFill>
                  <a:srgbClr val="000000"/>
                </a:solidFill>
                <a:latin typeface="Arial" charset="0"/>
              </a:rPr>
              <a:t>(DSMS) slides, tumbles.</a:t>
            </a:r>
          </a:p>
          <a:p>
            <a:pPr marL="855647" lvl="2" indent="-285744">
              <a:lnSpc>
                <a:spcPct val="95000"/>
              </a:lnSpc>
              <a:buSzPct val="80000"/>
              <a:buFont typeface="Courier New" charset="0"/>
              <a:buChar char="o"/>
              <a:tabLst>
                <a:tab pos="457191" algn="l"/>
                <a:tab pos="1371572" algn="l"/>
                <a:tab pos="2285954" algn="l"/>
                <a:tab pos="3200336" algn="l"/>
                <a:tab pos="4114718" algn="l"/>
                <a:tab pos="5029100" algn="l"/>
                <a:tab pos="5943482" algn="l"/>
                <a:tab pos="6857863" algn="l"/>
                <a:tab pos="7772244" algn="l"/>
                <a:tab pos="8686626" algn="l"/>
                <a:tab pos="9601008" algn="l"/>
                <a:tab pos="10515390" algn="l"/>
              </a:tabLst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752" y="242888"/>
            <a:ext cx="9155113" cy="688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000" y="6846890"/>
            <a:ext cx="9144000" cy="2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552452" y="358777"/>
            <a:ext cx="9055100" cy="1165225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4700" dirty="0">
                <a:solidFill>
                  <a:srgbClr val="006633"/>
                </a:solidFill>
                <a:latin typeface="Arial" charset="0"/>
              </a:rPr>
              <a:t>Generic </a:t>
            </a:r>
            <a:r>
              <a:rPr lang="en-US" sz="4700" dirty="0" err="1">
                <a:solidFill>
                  <a:srgbClr val="006633"/>
                </a:solidFill>
                <a:latin typeface="Arial" charset="0"/>
              </a:rPr>
              <a:t>NBC</a:t>
            </a:r>
            <a:r>
              <a:rPr lang="en-US" dirty="0" err="1" smtClean="0">
                <a:solidFill>
                  <a:srgbClr val="006633"/>
                </a:solidFill>
                <a:latin typeface="Arial" charset="0"/>
              </a:rPr>
              <a:t>lassifier</a:t>
            </a:r>
            <a:r>
              <a:rPr lang="en-US" sz="4700" dirty="0">
                <a:solidFill>
                  <a:srgbClr val="006633"/>
                </a:solidFill>
                <a:latin typeface="Arial" charset="0"/>
              </a:rPr>
              <a:t> (Training)</a:t>
            </a:r>
          </a:p>
        </p:txBody>
      </p:sp>
      <p:sp>
        <p:nvSpPr>
          <p:cNvPr id="27654" name="Slide Number Placeholder 7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fld id="{0ACF7FCE-FB2A-41F2-8099-0CD900DAAEF4}" type="slidenum">
              <a:rPr lang="en-US" smtClean="0"/>
              <a:pPr>
                <a:tabLst>
                  <a:tab pos="0" algn="l"/>
                  <a:tab pos="914382" algn="l"/>
                  <a:tab pos="1828764" algn="l"/>
                  <a:tab pos="2743146" algn="l"/>
                  <a:tab pos="3657527" algn="l"/>
                  <a:tab pos="4571909" algn="l"/>
                  <a:tab pos="5486291" algn="l"/>
                  <a:tab pos="6400672" algn="l"/>
                  <a:tab pos="7315054" algn="l"/>
                  <a:tab pos="8229435" algn="l"/>
                  <a:tab pos="9143817" algn="l"/>
                  <a:tab pos="10058198" algn="l"/>
                </a:tabLst>
              </a:pPr>
              <a:t>5</a:t>
            </a:fld>
            <a:endParaRPr lang="en-US" dirty="0" smtClean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888206" y="1296194"/>
            <a:ext cx="9055100" cy="5270500"/>
          </a:xfrm>
        </p:spPr>
        <p:txBody>
          <a:bodyPr lIns="0" tIns="0" rIns="0" bIns="0">
            <a:no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latin typeface="'courier new'" pitchFamily="32" charset="0"/>
              </a:rPr>
              <a:t>TABLE </a:t>
            </a:r>
            <a:r>
              <a:rPr lang="en-US" sz="1800" dirty="0" err="1" smtClean="0">
                <a:latin typeface="'courier new'" pitchFamily="32" charset="0"/>
              </a:rPr>
              <a:t>DescriptorTbl(Col</a:t>
            </a:r>
            <a:r>
              <a:rPr lang="en-US" sz="1800" dirty="0" smtClean="0">
                <a:latin typeface="'courier new'" pitchFamily="32" charset="0"/>
              </a:rPr>
              <a:t> INT, Val INT, Dec INT, </a:t>
            </a:r>
            <a:r>
              <a:rPr lang="en-US" sz="1800" dirty="0" err="1" smtClean="0">
                <a:latin typeface="'courier new'" pitchFamily="32" charset="0"/>
              </a:rPr>
              <a:t>normCnt</a:t>
            </a:r>
            <a:r>
              <a:rPr lang="en-US" sz="1800" dirty="0" smtClean="0">
                <a:latin typeface="'courier new'" pitchFamily="32" charset="0"/>
              </a:rPr>
              <a:t> REAL);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endParaRPr lang="en-US" sz="1800" dirty="0" smtClean="0">
              <a:latin typeface="'courier new'" pitchFamily="32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solidFill>
                  <a:srgbClr val="0868F4"/>
                </a:solidFill>
                <a:latin typeface="'courier new'" pitchFamily="32" charset="0"/>
              </a:rPr>
              <a:t>WINDOW</a:t>
            </a:r>
            <a:r>
              <a:rPr lang="en-US" sz="1800" dirty="0" smtClean="0">
                <a:latin typeface="'courier new'" pitchFamily="32" charset="0"/>
              </a:rPr>
              <a:t> AGGREGATE 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solidFill>
                  <a:srgbClr val="FF0000"/>
                </a:solidFill>
                <a:latin typeface="'courier new'" pitchFamily="32" charset="0"/>
              </a:rPr>
              <a:t>	    </a:t>
            </a:r>
            <a:r>
              <a:rPr lang="en-US" sz="1800" dirty="0" err="1" smtClean="0">
                <a:solidFill>
                  <a:srgbClr val="FF0000"/>
                </a:solidFill>
                <a:latin typeface="'courier new'" pitchFamily="32" charset="0"/>
              </a:rPr>
              <a:t>LearnNB</a:t>
            </a:r>
            <a:r>
              <a:rPr lang="en-US" sz="1800" dirty="0" err="1" smtClean="0">
                <a:latin typeface="'courier new'" pitchFamily="32" charset="0"/>
              </a:rPr>
              <a:t>(col</a:t>
            </a:r>
            <a:r>
              <a:rPr lang="en-US" sz="1800" dirty="0" smtClean="0">
                <a:latin typeface="'courier new'" pitchFamily="32" charset="0"/>
              </a:rPr>
              <a:t> INT, </a:t>
            </a:r>
            <a:r>
              <a:rPr lang="en-US" sz="1800" dirty="0" err="1" smtClean="0">
                <a:latin typeface="'courier new'" pitchFamily="32" charset="0"/>
              </a:rPr>
              <a:t>val</a:t>
            </a:r>
            <a:r>
              <a:rPr lang="en-US" sz="1800" dirty="0" smtClean="0">
                <a:latin typeface="'courier new'" pitchFamily="32" charset="0"/>
              </a:rPr>
              <a:t> Char, </a:t>
            </a:r>
            <a:r>
              <a:rPr lang="en-US" sz="1800" dirty="0" err="1" smtClean="0">
                <a:latin typeface="'courier new'" pitchFamily="32" charset="0"/>
              </a:rPr>
              <a:t>totCols</a:t>
            </a:r>
            <a:r>
              <a:rPr lang="en-US" sz="1800" dirty="0" smtClean="0">
                <a:latin typeface="'courier new'" pitchFamily="32" charset="0"/>
              </a:rPr>
              <a:t> INT, </a:t>
            </a:r>
            <a:r>
              <a:rPr lang="en-US" sz="1800" dirty="0" err="1" smtClean="0">
                <a:latin typeface="'courier new'" pitchFamily="32" charset="0"/>
              </a:rPr>
              <a:t>classVal</a:t>
            </a:r>
            <a:r>
              <a:rPr lang="en-US" sz="1800" dirty="0" smtClean="0">
                <a:latin typeface="'courier new'" pitchFamily="32" charset="0"/>
              </a:rPr>
              <a:t> INT) : INT 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solidFill>
                  <a:srgbClr val="0868F4"/>
                </a:solidFill>
                <a:latin typeface="'courier new'" pitchFamily="32" charset="0"/>
              </a:rPr>
              <a:t>  </a:t>
            </a:r>
            <a:r>
              <a:rPr lang="en-US" sz="1800" dirty="0" smtClean="0">
                <a:latin typeface="'courier new'" pitchFamily="32" charset="0"/>
              </a:rPr>
              <a:t>{</a:t>
            </a:r>
            <a:endParaRPr lang="en-US" sz="1800" dirty="0" smtClean="0">
              <a:solidFill>
                <a:srgbClr val="0868F4"/>
              </a:solidFill>
              <a:latin typeface="'courier new'" pitchFamily="32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solidFill>
                  <a:srgbClr val="0868F4"/>
                </a:solidFill>
                <a:latin typeface="'courier new'" pitchFamily="32" charset="0"/>
              </a:rPr>
              <a:t>    INITIALIZE: ITERATE:</a:t>
            </a:r>
            <a:r>
              <a:rPr lang="en-US" sz="1800" dirty="0" smtClean="0">
                <a:latin typeface="'courier new'" pitchFamily="32" charset="0"/>
              </a:rPr>
              <a:t> {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latin typeface="'courier new'" pitchFamily="32" charset="0"/>
              </a:rPr>
              <a:t>    	UPDATE </a:t>
            </a:r>
            <a:r>
              <a:rPr lang="en-US" sz="1800" dirty="0" err="1" smtClean="0">
                <a:latin typeface="'courier new'" pitchFamily="32" charset="0"/>
              </a:rPr>
              <a:t>DescriptorTbl</a:t>
            </a:r>
            <a:r>
              <a:rPr lang="en-US" sz="1800" dirty="0" smtClean="0">
                <a:latin typeface="'courier new'" pitchFamily="32" charset="0"/>
              </a:rPr>
              <a:t> SET </a:t>
            </a:r>
            <a:r>
              <a:rPr lang="en-US" sz="1800" dirty="0" err="1" smtClean="0">
                <a:latin typeface="'courier new'" pitchFamily="32" charset="0"/>
              </a:rPr>
              <a:t>normCnt</a:t>
            </a:r>
            <a:r>
              <a:rPr lang="en-US" sz="1800" dirty="0" smtClean="0">
                <a:latin typeface="'courier new'" pitchFamily="32" charset="0"/>
              </a:rPr>
              <a:t> = </a:t>
            </a:r>
            <a:r>
              <a:rPr lang="en-US" sz="1800" dirty="0" err="1" smtClean="0">
                <a:latin typeface="'courier new'" pitchFamily="32" charset="0"/>
              </a:rPr>
              <a:t>normCnt</a:t>
            </a:r>
            <a:r>
              <a:rPr lang="en-US" sz="1800" dirty="0" smtClean="0">
                <a:latin typeface="'courier new'" pitchFamily="32" charset="0"/>
              </a:rPr>
              <a:t> + 1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latin typeface="'courier new'" pitchFamily="32" charset="0"/>
              </a:rPr>
              <a:t>      	               WHERE Col = </a:t>
            </a:r>
            <a:r>
              <a:rPr lang="en-US" sz="1800" dirty="0" err="1" smtClean="0">
                <a:latin typeface="'courier new'" pitchFamily="32" charset="0"/>
              </a:rPr>
              <a:t>col</a:t>
            </a:r>
            <a:r>
              <a:rPr lang="en-US" sz="1800" dirty="0" smtClean="0">
                <a:latin typeface="'courier new'" pitchFamily="32" charset="0"/>
              </a:rPr>
              <a:t> AND Val = </a:t>
            </a:r>
            <a:r>
              <a:rPr lang="en-US" sz="1800" dirty="0" err="1" smtClean="0">
                <a:latin typeface="'courier new'" pitchFamily="32" charset="0"/>
              </a:rPr>
              <a:t>val</a:t>
            </a:r>
            <a:r>
              <a:rPr lang="en-US" sz="1800" dirty="0" smtClean="0">
                <a:latin typeface="'courier new'" pitchFamily="32" charset="0"/>
              </a:rPr>
              <a:t> AND Dec = </a:t>
            </a:r>
            <a:r>
              <a:rPr lang="en-US" sz="1800" dirty="0" err="1" smtClean="0">
                <a:latin typeface="'courier new'" pitchFamily="32" charset="0"/>
              </a:rPr>
              <a:t>classVal</a:t>
            </a:r>
            <a:r>
              <a:rPr lang="en-US" sz="1800" dirty="0" smtClean="0">
                <a:latin typeface="'courier new'" pitchFamily="32" charset="0"/>
              </a:rPr>
              <a:t>;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latin typeface="'courier new'" pitchFamily="32" charset="0"/>
              </a:rPr>
              <a:t>  	INSERT INTO </a:t>
            </a:r>
            <a:r>
              <a:rPr lang="en-US" sz="1800" dirty="0" err="1" smtClean="0">
                <a:latin typeface="'courier new'" pitchFamily="32" charset="0"/>
              </a:rPr>
              <a:t>DescriptorTbl</a:t>
            </a:r>
            <a:r>
              <a:rPr lang="en-US" sz="1800" dirty="0" smtClean="0">
                <a:latin typeface="'courier new'" pitchFamily="32" charset="0"/>
              </a:rPr>
              <a:t> VALUES (</a:t>
            </a:r>
            <a:r>
              <a:rPr lang="en-US" sz="1800" dirty="0" err="1" smtClean="0">
                <a:latin typeface="'courier new'" pitchFamily="32" charset="0"/>
              </a:rPr>
              <a:t>col</a:t>
            </a:r>
            <a:r>
              <a:rPr lang="en-US" sz="1800" dirty="0" smtClean="0">
                <a:latin typeface="'courier new'" pitchFamily="32" charset="0"/>
              </a:rPr>
              <a:t>, </a:t>
            </a:r>
            <a:r>
              <a:rPr lang="en-US" sz="1800" dirty="0" err="1" smtClean="0">
                <a:latin typeface="'courier new'" pitchFamily="32" charset="0"/>
              </a:rPr>
              <a:t>val</a:t>
            </a:r>
            <a:r>
              <a:rPr lang="en-US" sz="1800" dirty="0" smtClean="0">
                <a:latin typeface="'courier new'" pitchFamily="32" charset="0"/>
              </a:rPr>
              <a:t>,  </a:t>
            </a:r>
            <a:r>
              <a:rPr lang="en-US" sz="1800" dirty="0" err="1" smtClean="0">
                <a:latin typeface="'courier new'" pitchFamily="32" charset="0"/>
              </a:rPr>
              <a:t>classVal</a:t>
            </a:r>
            <a:r>
              <a:rPr lang="en-US" sz="1800" dirty="0" smtClean="0">
                <a:latin typeface="'courier new'" pitchFamily="32" charset="0"/>
              </a:rPr>
              <a:t>, 1) 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latin typeface="'courier new'" pitchFamily="32" charset="0"/>
              </a:rPr>
              <a:t>		WHERE SQLCODE &lt;&gt; 0;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latin typeface="'courier new'" pitchFamily="32" charset="0"/>
              </a:rPr>
              <a:t>  				}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solidFill>
                  <a:srgbClr val="0868F4"/>
                </a:solidFill>
                <a:latin typeface="'courier new'" pitchFamily="32" charset="0"/>
              </a:rPr>
              <a:t>  EXPIRE:</a:t>
            </a:r>
            <a:r>
              <a:rPr lang="en-US" sz="1800" dirty="0" smtClean="0">
                <a:latin typeface="'courier new'" pitchFamily="32" charset="0"/>
              </a:rPr>
              <a:t> {  UPDATE </a:t>
            </a:r>
            <a:r>
              <a:rPr lang="en-US" sz="1800" dirty="0" err="1" smtClean="0">
                <a:latin typeface="'courier new'" pitchFamily="32" charset="0"/>
              </a:rPr>
              <a:t>DescriptorTbl</a:t>
            </a:r>
            <a:r>
              <a:rPr lang="en-US" sz="1800" dirty="0" smtClean="0">
                <a:latin typeface="'courier new'" pitchFamily="32" charset="0"/>
              </a:rPr>
              <a:t> SET </a:t>
            </a:r>
            <a:r>
              <a:rPr lang="en-US" sz="1800" dirty="0" err="1" smtClean="0">
                <a:latin typeface="'courier new'" pitchFamily="32" charset="0"/>
              </a:rPr>
              <a:t>normCnt</a:t>
            </a:r>
            <a:r>
              <a:rPr lang="en-US" sz="1800" dirty="0" smtClean="0">
                <a:latin typeface="'courier new'" pitchFamily="32" charset="0"/>
              </a:rPr>
              <a:t> = </a:t>
            </a:r>
            <a:r>
              <a:rPr lang="en-US" sz="1800" dirty="0" err="1" smtClean="0">
                <a:latin typeface="'courier new'" pitchFamily="32" charset="0"/>
              </a:rPr>
              <a:t>normCnt</a:t>
            </a:r>
            <a:r>
              <a:rPr lang="en-US" sz="1800" dirty="0" smtClean="0">
                <a:latin typeface="'courier new'" pitchFamily="32" charset="0"/>
              </a:rPr>
              <a:t> - 1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latin typeface="'courier new'" pitchFamily="32" charset="0"/>
              </a:rPr>
              <a:t>       		    WHERE Col = </a:t>
            </a:r>
            <a:r>
              <a:rPr lang="en-US" sz="1800" dirty="0" err="1" smtClean="0">
                <a:latin typeface="'courier new'" pitchFamily="32" charset="0"/>
              </a:rPr>
              <a:t>oldest().col</a:t>
            </a:r>
            <a:r>
              <a:rPr lang="en-US" sz="1800" dirty="0" smtClean="0">
                <a:latin typeface="'courier new'" pitchFamily="32" charset="0"/>
              </a:rPr>
              <a:t> AND Val = </a:t>
            </a:r>
            <a:r>
              <a:rPr lang="en-US" sz="1800" dirty="0" err="1" smtClean="0">
                <a:latin typeface="'courier new'" pitchFamily="32" charset="0"/>
              </a:rPr>
              <a:t>oldest().val</a:t>
            </a:r>
            <a:r>
              <a:rPr lang="en-US" sz="1800" dirty="0" smtClean="0">
                <a:latin typeface="'courier new'" pitchFamily="32" charset="0"/>
              </a:rPr>
              <a:t> 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latin typeface="'courier new'" pitchFamily="32" charset="0"/>
              </a:rPr>
              <a:t>         		    AND De</a:t>
            </a:r>
            <a:r>
              <a:rPr lang="en-US" sz="1800" dirty="0" smtClean="0">
                <a:latin typeface="Apple Casual"/>
                <a:cs typeface="Apple Casual"/>
              </a:rPr>
              <a:t>c = </a:t>
            </a:r>
            <a:r>
              <a:rPr lang="en-US" sz="1800" dirty="0" err="1" smtClean="0">
                <a:latin typeface="Apple Casual"/>
                <a:cs typeface="Apple Casual"/>
              </a:rPr>
              <a:t>oldest</a:t>
            </a:r>
            <a:r>
              <a:rPr lang="en-US" sz="1800" dirty="0" err="1" smtClean="0">
                <a:latin typeface="'courier new'" pitchFamily="32" charset="0"/>
              </a:rPr>
              <a:t>().classVal</a:t>
            </a:r>
            <a:r>
              <a:rPr lang="en-US" sz="1800" dirty="0" smtClean="0">
                <a:latin typeface="'courier new'" pitchFamily="32" charset="0"/>
              </a:rPr>
              <a:t>  }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  <a:tabLst>
                <a:tab pos="0" algn="l"/>
                <a:tab pos="914382" algn="l"/>
                <a:tab pos="1828764" algn="l"/>
                <a:tab pos="2743146" algn="l"/>
                <a:tab pos="3657527" algn="l"/>
                <a:tab pos="4571909" algn="l"/>
                <a:tab pos="5486291" algn="l"/>
                <a:tab pos="6400672" algn="l"/>
                <a:tab pos="7315054" algn="l"/>
                <a:tab pos="8229435" algn="l"/>
                <a:tab pos="9143817" algn="l"/>
                <a:tab pos="10058198" algn="l"/>
              </a:tabLst>
            </a:pPr>
            <a:r>
              <a:rPr lang="en-US" sz="1800" dirty="0" smtClean="0">
                <a:latin typeface="'courier new'" pitchFamily="32" charset="0"/>
              </a:rPr>
              <a:t>  }  </a:t>
            </a:r>
            <a:endParaRPr lang="en-US" sz="1800" dirty="0">
              <a:latin typeface="'courier new'" pitchFamily="3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83606" y="5563394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E.g. for </a:t>
            </a:r>
            <a:r>
              <a:rPr lang="en-US" dirty="0" err="1" smtClean="0">
                <a:solidFill>
                  <a:schemeClr val="tx1"/>
                </a:solidFill>
              </a:rPr>
              <a:t>DescriptorTbl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</TotalTime>
  <Words>172</Words>
  <Application>Microsoft Macintosh PowerPoint</Application>
  <PresentationFormat>Custom</PresentationFormat>
  <Paragraphs>66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Expressive Power:  the benefits of ordering and the challenge of blocking operators. </vt:lpstr>
      <vt:lpstr>Expressive Power and Extensibility  by UDA functions </vt:lpstr>
      <vt:lpstr>UDA Example:  same as SQL AVG</vt:lpstr>
      <vt:lpstr>Windows:</vt:lpstr>
      <vt:lpstr>Generic NBClassifier (Training)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Carlo Zaniolo</cp:lastModifiedBy>
  <cp:revision>104</cp:revision>
  <cp:lastPrinted>1601-01-01T00:00:00Z</cp:lastPrinted>
  <dcterms:created xsi:type="dcterms:W3CDTF">2012-05-03T20:50:50Z</dcterms:created>
  <dcterms:modified xsi:type="dcterms:W3CDTF">2017-01-12T01:36:50Z</dcterms:modified>
</cp:coreProperties>
</file>