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2" r:id="rId5"/>
    <p:sldId id="273" r:id="rId6"/>
    <p:sldId id="275" r:id="rId7"/>
    <p:sldId id="276" r:id="rId8"/>
    <p:sldId id="260" r:id="rId9"/>
    <p:sldId id="261" r:id="rId10"/>
    <p:sldId id="279" r:id="rId11"/>
    <p:sldId id="280" r:id="rId12"/>
    <p:sldId id="304" r:id="rId13"/>
    <p:sldId id="271" r:id="rId14"/>
    <p:sldId id="281" r:id="rId15"/>
    <p:sldId id="294" r:id="rId16"/>
    <p:sldId id="295" r:id="rId17"/>
    <p:sldId id="296" r:id="rId18"/>
    <p:sldId id="297" r:id="rId19"/>
    <p:sldId id="298" r:id="rId20"/>
    <p:sldId id="299" r:id="rId21"/>
    <p:sldId id="300" r:id="rId22"/>
    <p:sldId id="301" r:id="rId23"/>
    <p:sldId id="282" r:id="rId24"/>
    <p:sldId id="283" r:id="rId25"/>
    <p:sldId id="284" r:id="rId26"/>
    <p:sldId id="285" r:id="rId27"/>
    <p:sldId id="286" r:id="rId28"/>
    <p:sldId id="287" r:id="rId29"/>
    <p:sldId id="288" r:id="rId30"/>
    <p:sldId id="289" r:id="rId31"/>
    <p:sldId id="290" r:id="rId32"/>
    <p:sldId id="291" r:id="rId33"/>
    <p:sldId id="293" r:id="rId34"/>
    <p:sldId id="302" r:id="rId35"/>
    <p:sldId id="303" r:id="rId36"/>
    <p:sldId id="305" r:id="rId37"/>
    <p:sldId id="306" r:id="rId38"/>
    <p:sldId id="30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2" d="100"/>
          <a:sy n="82"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167946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411101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A5942F-9F6E-4D5C-AB49-A29BE5827D7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722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9F9CD21-CDFA-4821-8F83-8143D058E69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79890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9F9CD21-CDFA-4821-8F83-8143D058E69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A5942F-9F6E-4D5C-AB49-A29BE5827D7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063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9F9CD21-CDFA-4821-8F83-8143D058E69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227351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207424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4380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413674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F9CD21-CDFA-4821-8F83-8143D058E69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190848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9CD21-CDFA-4821-8F83-8143D058E69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125522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9CD21-CDFA-4821-8F83-8143D058E692}"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75339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9CD21-CDFA-4821-8F83-8143D058E692}"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57278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9CD21-CDFA-4821-8F83-8143D058E692}"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362905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F9CD21-CDFA-4821-8F83-8143D058E69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30030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F9CD21-CDFA-4821-8F83-8143D058E69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A5942F-9F6E-4D5C-AB49-A29BE5827D7C}" type="slidenum">
              <a:rPr lang="en-US" smtClean="0"/>
              <a:t>‹#›</a:t>
            </a:fld>
            <a:endParaRPr lang="en-US"/>
          </a:p>
        </p:txBody>
      </p:sp>
    </p:spTree>
    <p:extLst>
      <p:ext uri="{BB962C8B-B14F-4D97-AF65-F5344CB8AC3E}">
        <p14:creationId xmlns:p14="http://schemas.microsoft.com/office/powerpoint/2010/main" val="402588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F9CD21-CDFA-4821-8F83-8143D058E692}" type="datetimeFigureOut">
              <a:rPr lang="en-US" smtClean="0"/>
              <a:t>11/26/2018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BA5942F-9F6E-4D5C-AB49-A29BE5827D7C}" type="slidenum">
              <a:rPr lang="en-US" smtClean="0"/>
              <a:t>‹#›</a:t>
            </a:fld>
            <a:endParaRPr lang="en-US"/>
          </a:p>
        </p:txBody>
      </p:sp>
    </p:spTree>
    <p:extLst>
      <p:ext uri="{BB962C8B-B14F-4D97-AF65-F5344CB8AC3E}">
        <p14:creationId xmlns:p14="http://schemas.microsoft.com/office/powerpoint/2010/main" val="2241306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E81-4187-4BA1-9145-B9D57C5C4993}"/>
              </a:ext>
            </a:extLst>
          </p:cNvPr>
          <p:cNvSpPr>
            <a:spLocks noGrp="1"/>
          </p:cNvSpPr>
          <p:nvPr>
            <p:ph type="ctrTitle"/>
          </p:nvPr>
        </p:nvSpPr>
        <p:spPr>
          <a:xfrm>
            <a:off x="2416493" y="1884680"/>
            <a:ext cx="8915399" cy="2262781"/>
          </a:xfrm>
        </p:spPr>
        <p:txBody>
          <a:bodyPr/>
          <a:lstStyle/>
          <a:p>
            <a:r>
              <a:rPr lang="en-US" dirty="0"/>
              <a:t>Clustering on Data Streams</a:t>
            </a:r>
          </a:p>
        </p:txBody>
      </p:sp>
      <p:sp>
        <p:nvSpPr>
          <p:cNvPr id="3" name="Subtitle 2">
            <a:extLst>
              <a:ext uri="{FF2B5EF4-FFF2-40B4-BE49-F238E27FC236}">
                <a16:creationId xmlns:a16="http://schemas.microsoft.com/office/drawing/2014/main" id="{191D725D-87AB-44E3-B55F-F687C927DC47}"/>
              </a:ext>
            </a:extLst>
          </p:cNvPr>
          <p:cNvSpPr>
            <a:spLocks noGrp="1"/>
          </p:cNvSpPr>
          <p:nvPr>
            <p:ph type="subTitle" idx="1"/>
          </p:nvPr>
        </p:nvSpPr>
        <p:spPr/>
        <p:txBody>
          <a:bodyPr/>
          <a:lstStyle/>
          <a:p>
            <a:r>
              <a:rPr lang="en-US" dirty="0" err="1"/>
              <a:t>Parth</a:t>
            </a:r>
            <a:r>
              <a:rPr lang="en-US" dirty="0"/>
              <a:t> Doshi</a:t>
            </a:r>
          </a:p>
          <a:p>
            <a:r>
              <a:rPr lang="en-US" dirty="0"/>
              <a:t>Pratik Nichat</a:t>
            </a:r>
          </a:p>
        </p:txBody>
      </p:sp>
    </p:spTree>
    <p:extLst>
      <p:ext uri="{BB962C8B-B14F-4D97-AF65-F5344CB8AC3E}">
        <p14:creationId xmlns:p14="http://schemas.microsoft.com/office/powerpoint/2010/main" val="400663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01D92-AE72-4E66-8851-9B3957901680}"/>
              </a:ext>
            </a:extLst>
          </p:cNvPr>
          <p:cNvSpPr>
            <a:spLocks noGrp="1"/>
          </p:cNvSpPr>
          <p:nvPr>
            <p:ph type="title"/>
          </p:nvPr>
        </p:nvSpPr>
        <p:spPr/>
        <p:txBody>
          <a:bodyPr/>
          <a:lstStyle/>
          <a:p>
            <a:r>
              <a:rPr lang="en-US" dirty="0"/>
              <a:t>Data Abstraction Step</a:t>
            </a:r>
          </a:p>
        </p:txBody>
      </p:sp>
      <p:sp>
        <p:nvSpPr>
          <p:cNvPr id="4" name="Content Placeholder 3">
            <a:extLst>
              <a:ext uri="{FF2B5EF4-FFF2-40B4-BE49-F238E27FC236}">
                <a16:creationId xmlns:a16="http://schemas.microsoft.com/office/drawing/2014/main" id="{46DF472D-09B7-4DF9-8548-A9786FE17CC0}"/>
              </a:ext>
            </a:extLst>
          </p:cNvPr>
          <p:cNvSpPr>
            <a:spLocks noGrp="1"/>
          </p:cNvSpPr>
          <p:nvPr>
            <p:ph idx="1"/>
          </p:nvPr>
        </p:nvSpPr>
        <p:spPr>
          <a:xfrm>
            <a:off x="2355532" y="1615440"/>
            <a:ext cx="8915400" cy="3777622"/>
          </a:xfrm>
        </p:spPr>
        <p:txBody>
          <a:bodyPr/>
          <a:lstStyle/>
          <a:p>
            <a:r>
              <a:rPr lang="en-US" dirty="0"/>
              <a:t>Data Structures</a:t>
            </a:r>
          </a:p>
          <a:p>
            <a:pPr marL="0" indent="0">
              <a:buNone/>
            </a:pPr>
            <a:r>
              <a:rPr lang="en-US" dirty="0"/>
              <a:t>Considering that the entire stream cannot be stored in the main memory, special data structures must be employed for incrementally summarizing the stream.</a:t>
            </a:r>
          </a:p>
          <a:p>
            <a:pPr marL="0" indent="0">
              <a:buNone/>
            </a:pPr>
            <a:r>
              <a:rPr lang="en-US" dirty="0"/>
              <a:t>Commonly used data structures:</a:t>
            </a:r>
          </a:p>
          <a:p>
            <a:pPr>
              <a:buAutoNum type="arabicParenR"/>
            </a:pPr>
            <a:r>
              <a:rPr lang="en-US" dirty="0"/>
              <a:t>Feature vectors</a:t>
            </a:r>
          </a:p>
          <a:p>
            <a:pPr>
              <a:buAutoNum type="arabicParenR"/>
            </a:pPr>
            <a:r>
              <a:rPr lang="en-US" dirty="0"/>
              <a:t>Prototype array</a:t>
            </a:r>
          </a:p>
          <a:p>
            <a:pPr>
              <a:buAutoNum type="arabicParenR"/>
            </a:pPr>
            <a:r>
              <a:rPr lang="en-US" dirty="0"/>
              <a:t>Coreset trees</a:t>
            </a:r>
          </a:p>
          <a:p>
            <a:pPr>
              <a:buAutoNum type="arabicParenR"/>
            </a:pPr>
            <a:r>
              <a:rPr lang="en-US" dirty="0"/>
              <a:t>Grids</a:t>
            </a:r>
          </a:p>
          <a:p>
            <a:pPr marL="0" indent="0">
              <a:buNone/>
            </a:pPr>
            <a:endParaRPr lang="en-US" dirty="0"/>
          </a:p>
        </p:txBody>
      </p:sp>
    </p:spTree>
    <p:extLst>
      <p:ext uri="{BB962C8B-B14F-4D97-AF65-F5344CB8AC3E}">
        <p14:creationId xmlns:p14="http://schemas.microsoft.com/office/powerpoint/2010/main" val="7176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B73E-492B-413F-A59B-CBE9A391FC0B}"/>
              </a:ext>
            </a:extLst>
          </p:cNvPr>
          <p:cNvSpPr>
            <a:spLocks noGrp="1"/>
          </p:cNvSpPr>
          <p:nvPr>
            <p:ph type="title"/>
          </p:nvPr>
        </p:nvSpPr>
        <p:spPr>
          <a:xfrm>
            <a:off x="2196685" y="512350"/>
            <a:ext cx="8911687" cy="1280890"/>
          </a:xfrm>
        </p:spPr>
        <p:txBody>
          <a:bodyPr/>
          <a:lstStyle/>
          <a:p>
            <a:r>
              <a:rPr lang="en-US" dirty="0"/>
              <a:t>CF Tree</a:t>
            </a:r>
          </a:p>
        </p:txBody>
      </p:sp>
      <p:sp>
        <p:nvSpPr>
          <p:cNvPr id="3" name="Content Placeholder 2">
            <a:extLst>
              <a:ext uri="{FF2B5EF4-FFF2-40B4-BE49-F238E27FC236}">
                <a16:creationId xmlns:a16="http://schemas.microsoft.com/office/drawing/2014/main" id="{802294E5-0E5C-4AA1-972B-3D4AFE3A5769}"/>
              </a:ext>
            </a:extLst>
          </p:cNvPr>
          <p:cNvSpPr>
            <a:spLocks noGrp="1"/>
          </p:cNvSpPr>
          <p:nvPr>
            <p:ph idx="1"/>
          </p:nvPr>
        </p:nvSpPr>
        <p:spPr>
          <a:xfrm>
            <a:off x="2196685" y="1686560"/>
            <a:ext cx="8915400" cy="3777622"/>
          </a:xfrm>
        </p:spPr>
        <p:txBody>
          <a:bodyPr/>
          <a:lstStyle/>
          <a:p>
            <a:r>
              <a:rPr lang="en-US" dirty="0"/>
              <a:t>Data structure: Feature Vector</a:t>
            </a:r>
          </a:p>
          <a:p>
            <a:r>
              <a:rPr lang="en-US" dirty="0"/>
              <a:t>First introduced in BIRCH clustering algorithm</a:t>
            </a:r>
          </a:p>
          <a:p>
            <a:r>
              <a:rPr lang="en-US" dirty="0"/>
              <a:t>Called Clustering Feature(CF) vector</a:t>
            </a:r>
          </a:p>
          <a:p>
            <a:r>
              <a:rPr lang="en-US" dirty="0"/>
              <a:t>Has 3 components :</a:t>
            </a:r>
          </a:p>
          <a:p>
            <a:pPr>
              <a:buAutoNum type="arabicParenR"/>
            </a:pPr>
            <a:r>
              <a:rPr lang="en-US" dirty="0"/>
              <a:t>N – number of data objects</a:t>
            </a:r>
          </a:p>
          <a:p>
            <a:pPr>
              <a:buAutoNum type="arabicParenR"/>
            </a:pPr>
            <a:r>
              <a:rPr lang="en-US" dirty="0"/>
              <a:t>LS – linear sum of data objects</a:t>
            </a:r>
          </a:p>
          <a:p>
            <a:pPr>
              <a:buAutoNum type="arabicParenR"/>
            </a:pPr>
            <a:r>
              <a:rPr lang="en-US" dirty="0"/>
              <a:t>SS – sum of squared data objects</a:t>
            </a:r>
          </a:p>
          <a:p>
            <a:r>
              <a:rPr lang="en-US" dirty="0"/>
              <a:t>These three components help us to compute cluster measures, such as cluster mean, radius and diameter.</a:t>
            </a:r>
          </a:p>
          <a:p>
            <a:pPr marL="0" indent="0">
              <a:buNone/>
            </a:pPr>
            <a:endParaRPr lang="en-US" dirty="0"/>
          </a:p>
        </p:txBody>
      </p:sp>
      <p:pic>
        <p:nvPicPr>
          <p:cNvPr id="4" name="Picture 3">
            <a:extLst>
              <a:ext uri="{FF2B5EF4-FFF2-40B4-BE49-F238E27FC236}">
                <a16:creationId xmlns:a16="http://schemas.microsoft.com/office/drawing/2014/main" id="{B2F53D5B-5A45-4E2A-AFF7-3F55100EFBD1}"/>
              </a:ext>
            </a:extLst>
          </p:cNvPr>
          <p:cNvPicPr>
            <a:picLocks noChangeAspect="1"/>
          </p:cNvPicPr>
          <p:nvPr/>
        </p:nvPicPr>
        <p:blipFill>
          <a:blip r:embed="rId2"/>
          <a:stretch>
            <a:fillRect/>
          </a:stretch>
        </p:blipFill>
        <p:spPr>
          <a:xfrm>
            <a:off x="7786003" y="1719675"/>
            <a:ext cx="3324225" cy="2495550"/>
          </a:xfrm>
          <a:prstGeom prst="rect">
            <a:avLst/>
          </a:prstGeom>
        </p:spPr>
      </p:pic>
    </p:spTree>
    <p:extLst>
      <p:ext uri="{BB962C8B-B14F-4D97-AF65-F5344CB8AC3E}">
        <p14:creationId xmlns:p14="http://schemas.microsoft.com/office/powerpoint/2010/main" val="352919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B73E-492B-413F-A59B-CBE9A391FC0B}"/>
              </a:ext>
            </a:extLst>
          </p:cNvPr>
          <p:cNvSpPr>
            <a:spLocks noGrp="1"/>
          </p:cNvSpPr>
          <p:nvPr>
            <p:ph type="title"/>
          </p:nvPr>
        </p:nvSpPr>
        <p:spPr>
          <a:xfrm>
            <a:off x="2196685" y="512350"/>
            <a:ext cx="8911687" cy="1280890"/>
          </a:xfrm>
        </p:spPr>
        <p:txBody>
          <a:bodyPr/>
          <a:lstStyle/>
          <a:p>
            <a:r>
              <a:rPr lang="en-US" dirty="0"/>
              <a:t>CF Tree</a:t>
            </a:r>
          </a:p>
        </p:txBody>
      </p:sp>
      <p:sp>
        <p:nvSpPr>
          <p:cNvPr id="3" name="Content Placeholder 2">
            <a:extLst>
              <a:ext uri="{FF2B5EF4-FFF2-40B4-BE49-F238E27FC236}">
                <a16:creationId xmlns:a16="http://schemas.microsoft.com/office/drawing/2014/main" id="{802294E5-0E5C-4AA1-972B-3D4AFE3A5769}"/>
              </a:ext>
            </a:extLst>
          </p:cNvPr>
          <p:cNvSpPr>
            <a:spLocks noGrp="1"/>
          </p:cNvSpPr>
          <p:nvPr>
            <p:ph idx="1"/>
          </p:nvPr>
        </p:nvSpPr>
        <p:spPr>
          <a:xfrm>
            <a:off x="2192972" y="1371965"/>
            <a:ext cx="8915400" cy="1280890"/>
          </a:xfrm>
        </p:spPr>
        <p:txBody>
          <a:bodyPr/>
          <a:lstStyle/>
          <a:p>
            <a:pPr marL="0" indent="0">
              <a:buNone/>
            </a:pPr>
            <a:r>
              <a:rPr lang="en-US" i="1" dirty="0"/>
              <a:t>Incrementality</a:t>
            </a:r>
            <a:r>
              <a:rPr lang="en-US" dirty="0"/>
              <a:t>. A new object </a:t>
            </a:r>
            <a:r>
              <a:rPr lang="en-US" b="1" dirty="0" err="1"/>
              <a:t>x</a:t>
            </a:r>
            <a:r>
              <a:rPr lang="en-US" i="1" dirty="0" err="1"/>
              <a:t>j</a:t>
            </a:r>
            <a:r>
              <a:rPr lang="en-US" i="1" dirty="0"/>
              <a:t> </a:t>
            </a:r>
            <a:r>
              <a:rPr lang="en-US" dirty="0"/>
              <a:t>can be easily inserted into CF vector by updating</a:t>
            </a:r>
          </a:p>
          <a:p>
            <a:pPr marL="0" indent="0">
              <a:buNone/>
            </a:pPr>
            <a:r>
              <a:rPr lang="en-US" dirty="0"/>
              <a:t>Its statistic summaries as follows.</a:t>
            </a:r>
          </a:p>
        </p:txBody>
      </p:sp>
      <p:sp>
        <p:nvSpPr>
          <p:cNvPr id="5" name="Rectangle 4">
            <a:extLst>
              <a:ext uri="{FF2B5EF4-FFF2-40B4-BE49-F238E27FC236}">
                <a16:creationId xmlns:a16="http://schemas.microsoft.com/office/drawing/2014/main" id="{336A0F66-CAE7-442A-8BFB-83FF22DF48C0}"/>
              </a:ext>
            </a:extLst>
          </p:cNvPr>
          <p:cNvSpPr/>
          <p:nvPr/>
        </p:nvSpPr>
        <p:spPr>
          <a:xfrm>
            <a:off x="2196683" y="3708689"/>
            <a:ext cx="8440835" cy="646331"/>
          </a:xfrm>
          <a:prstGeom prst="rect">
            <a:avLst/>
          </a:prstGeom>
        </p:spPr>
        <p:txBody>
          <a:bodyPr wrap="square">
            <a:spAutoFit/>
          </a:bodyPr>
          <a:lstStyle/>
          <a:p>
            <a:r>
              <a:rPr lang="en-US" i="1" dirty="0"/>
              <a:t>Additivity</a:t>
            </a:r>
            <a:r>
              <a:rPr lang="en-US" dirty="0"/>
              <a:t>. Two disjoint vectors CF1 and CF2 can be easily merged into CF3 by summing up their components.</a:t>
            </a:r>
          </a:p>
        </p:txBody>
      </p:sp>
      <p:pic>
        <p:nvPicPr>
          <p:cNvPr id="6" name="Picture 5">
            <a:extLst>
              <a:ext uri="{FF2B5EF4-FFF2-40B4-BE49-F238E27FC236}">
                <a16:creationId xmlns:a16="http://schemas.microsoft.com/office/drawing/2014/main" id="{72DDC0B0-87DB-4F08-A23A-457518F032DC}"/>
              </a:ext>
            </a:extLst>
          </p:cNvPr>
          <p:cNvPicPr>
            <a:picLocks noChangeAspect="1"/>
          </p:cNvPicPr>
          <p:nvPr/>
        </p:nvPicPr>
        <p:blipFill rotWithShape="1">
          <a:blip r:embed="rId2"/>
          <a:srcRect l="44417" t="47851" r="39666" b="44445"/>
          <a:stretch/>
        </p:blipFill>
        <p:spPr>
          <a:xfrm>
            <a:off x="4869729" y="2652855"/>
            <a:ext cx="3094745" cy="842550"/>
          </a:xfrm>
          <a:prstGeom prst="rect">
            <a:avLst/>
          </a:prstGeom>
        </p:spPr>
      </p:pic>
      <p:pic>
        <p:nvPicPr>
          <p:cNvPr id="7" name="Picture 6">
            <a:extLst>
              <a:ext uri="{FF2B5EF4-FFF2-40B4-BE49-F238E27FC236}">
                <a16:creationId xmlns:a16="http://schemas.microsoft.com/office/drawing/2014/main" id="{9FE50BC8-DC3F-4022-BD3A-CA1EE975700B}"/>
              </a:ext>
            </a:extLst>
          </p:cNvPr>
          <p:cNvPicPr>
            <a:picLocks noChangeAspect="1"/>
          </p:cNvPicPr>
          <p:nvPr/>
        </p:nvPicPr>
        <p:blipFill rotWithShape="1">
          <a:blip r:embed="rId3"/>
          <a:srcRect l="45000" t="62370" r="40167" b="29333"/>
          <a:stretch/>
        </p:blipFill>
        <p:spPr>
          <a:xfrm>
            <a:off x="4896517" y="4615195"/>
            <a:ext cx="3067957" cy="965200"/>
          </a:xfrm>
          <a:prstGeom prst="rect">
            <a:avLst/>
          </a:prstGeom>
        </p:spPr>
      </p:pic>
    </p:spTree>
    <p:extLst>
      <p:ext uri="{BB962C8B-B14F-4D97-AF65-F5344CB8AC3E}">
        <p14:creationId xmlns:p14="http://schemas.microsoft.com/office/powerpoint/2010/main" val="43489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CF-Trees  </a:t>
            </a:r>
          </a:p>
        </p:txBody>
      </p:sp>
      <p:sp>
        <p:nvSpPr>
          <p:cNvPr id="3" name="Content Placeholder 2"/>
          <p:cNvSpPr>
            <a:spLocks noGrp="1"/>
          </p:cNvSpPr>
          <p:nvPr>
            <p:ph idx="1"/>
          </p:nvPr>
        </p:nvSpPr>
        <p:spPr>
          <a:xfrm>
            <a:off x="6473536" y="1845733"/>
            <a:ext cx="4682144" cy="4196881"/>
          </a:xfrm>
        </p:spPr>
        <p:txBody>
          <a:bodyPr/>
          <a:lstStyle/>
          <a:p>
            <a:r>
              <a:rPr lang="en-US" dirty="0"/>
              <a:t>Height balanced tree (B+ Tree)</a:t>
            </a:r>
          </a:p>
          <a:p>
            <a:r>
              <a:rPr lang="en-US" dirty="0"/>
              <a:t>Each non-leaf node contains at most B entries, having each a CF vector and a pointer to a child node.</a:t>
            </a:r>
          </a:p>
          <a:p>
            <a:r>
              <a:rPr lang="en-US" dirty="0"/>
              <a:t>Every leaf node contains at most L entries, where each entry is a CF vector.</a:t>
            </a:r>
          </a:p>
          <a:p>
            <a:r>
              <a:rPr lang="en-US" dirty="0"/>
              <a:t>Adjacent figure depicts the CF tree structure, where every non-leaf node represents a cluster consisting of sub clusters (its entries). </a:t>
            </a:r>
          </a:p>
        </p:txBody>
      </p:sp>
      <p:pic>
        <p:nvPicPr>
          <p:cNvPr id="5" name="Picture 4"/>
          <p:cNvPicPr>
            <a:picLocks noChangeAspect="1"/>
          </p:cNvPicPr>
          <p:nvPr/>
        </p:nvPicPr>
        <p:blipFill>
          <a:blip r:embed="rId2"/>
          <a:stretch>
            <a:fillRect/>
          </a:stretch>
        </p:blipFill>
        <p:spPr>
          <a:xfrm>
            <a:off x="1130476" y="1642534"/>
            <a:ext cx="4866750" cy="4196881"/>
          </a:xfrm>
          <a:prstGeom prst="rect">
            <a:avLst/>
          </a:prstGeom>
        </p:spPr>
      </p:pic>
    </p:spTree>
    <p:extLst>
      <p:ext uri="{BB962C8B-B14F-4D97-AF65-F5344CB8AC3E}">
        <p14:creationId xmlns:p14="http://schemas.microsoft.com/office/powerpoint/2010/main" val="213452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6172-188E-4BBC-88C6-A5911B77E491}"/>
              </a:ext>
            </a:extLst>
          </p:cNvPr>
          <p:cNvSpPr>
            <a:spLocks noGrp="1"/>
          </p:cNvSpPr>
          <p:nvPr>
            <p:ph type="title"/>
          </p:nvPr>
        </p:nvSpPr>
        <p:spPr>
          <a:xfrm>
            <a:off x="2308445" y="502190"/>
            <a:ext cx="8911687" cy="1280890"/>
          </a:xfrm>
        </p:spPr>
        <p:txBody>
          <a:bodyPr/>
          <a:lstStyle/>
          <a:p>
            <a:r>
              <a:rPr lang="en-US" dirty="0"/>
              <a:t>CF-Trees </a:t>
            </a:r>
          </a:p>
        </p:txBody>
      </p:sp>
      <p:sp>
        <p:nvSpPr>
          <p:cNvPr id="3" name="Content Placeholder 2">
            <a:extLst>
              <a:ext uri="{FF2B5EF4-FFF2-40B4-BE49-F238E27FC236}">
                <a16:creationId xmlns:a16="http://schemas.microsoft.com/office/drawing/2014/main" id="{9CCC5B9F-96B5-4881-859C-3379FD38B5D9}"/>
              </a:ext>
            </a:extLst>
          </p:cNvPr>
          <p:cNvSpPr>
            <a:spLocks noGrp="1"/>
          </p:cNvSpPr>
          <p:nvPr>
            <p:ph idx="1"/>
          </p:nvPr>
        </p:nvSpPr>
        <p:spPr>
          <a:xfrm>
            <a:off x="2172652" y="1315987"/>
            <a:ext cx="8915400" cy="4483475"/>
          </a:xfrm>
        </p:spPr>
        <p:txBody>
          <a:bodyPr>
            <a:normAutofit fontScale="92500" lnSpcReduction="10000"/>
          </a:bodyPr>
          <a:lstStyle/>
          <a:p>
            <a:r>
              <a:rPr lang="en-US" dirty="0"/>
              <a:t>In the initial phase of BIRCH, the dataset is incrementally scanned to build a CF tree in-memory.</a:t>
            </a:r>
          </a:p>
          <a:p>
            <a:r>
              <a:rPr lang="en-US" dirty="0"/>
              <a:t>When a new object arrives, it descends the CF tree from the root to the leaves by choosing in each non-leaf node its closest CF entry(closeness is deﬁned by the Euclidean distance between new objects and the centroids of CF entries in non-leaf nodes). </a:t>
            </a:r>
          </a:p>
          <a:p>
            <a:r>
              <a:rPr lang="en-US" dirty="0"/>
              <a:t>In a leaf node, the closest entry is selected and tested to verify whether it can absorb the new object.</a:t>
            </a:r>
          </a:p>
          <a:p>
            <a:pPr marL="0" indent="0">
              <a:buNone/>
            </a:pPr>
            <a:r>
              <a:rPr lang="en-US" dirty="0"/>
              <a:t>	if absorbed – CF vector is updated</a:t>
            </a:r>
          </a:p>
          <a:p>
            <a:pPr marL="0" indent="0">
              <a:buNone/>
            </a:pPr>
            <a:r>
              <a:rPr lang="en-US" dirty="0"/>
              <a:t>	else a new CF entry is created (with just 1 object)</a:t>
            </a:r>
          </a:p>
          <a:p>
            <a:pPr marL="0" indent="0">
              <a:buNone/>
            </a:pPr>
            <a:r>
              <a:rPr lang="en-US" dirty="0"/>
              <a:t>If there is no space for a new CF entry in leaf node, leaf is split into two leaves and farthest pair of CF entries is used as  seed to the new leaves.</a:t>
            </a:r>
          </a:p>
          <a:p>
            <a:pPr marL="0" indent="0">
              <a:buNone/>
            </a:pPr>
            <a:endParaRPr lang="en-US" dirty="0"/>
          </a:p>
          <a:p>
            <a:pPr marL="0" indent="0">
              <a:buNone/>
            </a:pPr>
            <a:r>
              <a:rPr lang="en-US" dirty="0"/>
              <a:t>Afterwards, update each non leaf node entry in the path until root.</a:t>
            </a:r>
          </a:p>
        </p:txBody>
      </p:sp>
    </p:spTree>
    <p:extLst>
      <p:ext uri="{BB962C8B-B14F-4D97-AF65-F5344CB8AC3E}">
        <p14:creationId xmlns:p14="http://schemas.microsoft.com/office/powerpoint/2010/main" val="155659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Prototype Array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483568"/>
            <a:ext cx="8985347" cy="4152122"/>
          </a:xfrm>
        </p:spPr>
        <p:txBody>
          <a:bodyPr>
            <a:normAutofit/>
          </a:bodyPr>
          <a:lstStyle/>
          <a:p>
            <a:r>
              <a:rPr lang="en-US" dirty="0"/>
              <a:t>Some data stream clustering algorithms use a simplified summarization structure, called prototype array. It is an array of prototypes (e.g., medoids or centroids) that summarizes the data partition.</a:t>
            </a:r>
          </a:p>
          <a:p>
            <a:r>
              <a:rPr lang="en-US" dirty="0"/>
              <a:t>Usually algorithms employ an array of prototypes for summarizing the stream by dividing the data stream into chunks of size m. Each chunk of m objects is summarized in 2k representative objects by using a variant of the k-medoids algorithm </a:t>
            </a:r>
          </a:p>
          <a:p>
            <a:r>
              <a:rPr lang="en-US" dirty="0"/>
              <a:t>The process of compressing the description of the data objects is repeated until an array of m prototypes is obtained. Next, these m prototypes are further compressed (clustered) into 2k prototypes</a:t>
            </a:r>
          </a:p>
        </p:txBody>
      </p:sp>
    </p:spTree>
    <p:extLst>
      <p:ext uri="{BB962C8B-B14F-4D97-AF65-F5344CB8AC3E}">
        <p14:creationId xmlns:p14="http://schemas.microsoft.com/office/powerpoint/2010/main" val="340793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Prototype Array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483568"/>
            <a:ext cx="8985347" cy="4152122"/>
          </a:xfrm>
        </p:spPr>
        <p:txBody>
          <a:bodyPr>
            <a:normAutofit/>
          </a:bodyPr>
          <a:lstStyle/>
          <a:p>
            <a:r>
              <a:rPr lang="en-US" dirty="0"/>
              <a:t>The same process is repeated until one gets m prototypes.</a:t>
            </a:r>
          </a:p>
          <a:p>
            <a:endParaRPr lang="en-US" dirty="0"/>
          </a:p>
        </p:txBody>
      </p:sp>
      <p:pic>
        <p:nvPicPr>
          <p:cNvPr id="4" name="Picture 3">
            <a:extLst>
              <a:ext uri="{FF2B5EF4-FFF2-40B4-BE49-F238E27FC236}">
                <a16:creationId xmlns:a16="http://schemas.microsoft.com/office/drawing/2014/main" id="{B5784B2A-72D9-416B-BFF1-A8EAB95EFE66}"/>
              </a:ext>
            </a:extLst>
          </p:cNvPr>
          <p:cNvPicPr>
            <a:picLocks noChangeAspect="1"/>
          </p:cNvPicPr>
          <p:nvPr/>
        </p:nvPicPr>
        <p:blipFill rotWithShape="1">
          <a:blip r:embed="rId2"/>
          <a:srcRect l="25102" t="21881" r="40842" b="36007"/>
          <a:stretch/>
        </p:blipFill>
        <p:spPr>
          <a:xfrm>
            <a:off x="3088432" y="1988190"/>
            <a:ext cx="5579706" cy="3836830"/>
          </a:xfrm>
          <a:prstGeom prst="rect">
            <a:avLst/>
          </a:prstGeom>
        </p:spPr>
      </p:pic>
    </p:spTree>
    <p:extLst>
      <p:ext uri="{BB962C8B-B14F-4D97-AF65-F5344CB8AC3E}">
        <p14:creationId xmlns:p14="http://schemas.microsoft.com/office/powerpoint/2010/main" val="22919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Coreset Tree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483567"/>
            <a:ext cx="8985347" cy="4665305"/>
          </a:xfrm>
        </p:spPr>
        <p:txBody>
          <a:bodyPr>
            <a:normAutofit/>
          </a:bodyPr>
          <a:lstStyle/>
          <a:p>
            <a:r>
              <a:rPr lang="en-US" dirty="0"/>
              <a:t>The data structure used for coreset tree is a binary tree  in which each tree node </a:t>
            </a:r>
            <a:r>
              <a:rPr lang="en-US" dirty="0" err="1"/>
              <a:t>i</a:t>
            </a:r>
            <a:r>
              <a:rPr lang="en-US" dirty="0"/>
              <a:t> contains the following components:</a:t>
            </a:r>
          </a:p>
          <a:p>
            <a:pPr marL="400050" indent="-400050">
              <a:buFont typeface="+mj-lt"/>
              <a:buAutoNum type="romanLcPeriod"/>
            </a:pPr>
            <a:r>
              <a:rPr lang="en-US" dirty="0"/>
              <a:t>a set of objects, </a:t>
            </a:r>
            <a:r>
              <a:rPr lang="en-US" dirty="0" err="1"/>
              <a:t>Ei</a:t>
            </a:r>
            <a:r>
              <a:rPr lang="en-US" dirty="0"/>
              <a:t> ; </a:t>
            </a:r>
          </a:p>
          <a:p>
            <a:pPr marL="400050" indent="-400050">
              <a:buFont typeface="+mj-lt"/>
              <a:buAutoNum type="romanLcPeriod"/>
            </a:pPr>
            <a:r>
              <a:rPr lang="en-US" dirty="0"/>
              <a:t>a prototype of </a:t>
            </a:r>
            <a:r>
              <a:rPr lang="en-US" dirty="0" err="1"/>
              <a:t>Ei</a:t>
            </a:r>
            <a:r>
              <a:rPr lang="en-US" dirty="0"/>
              <a:t> , </a:t>
            </a:r>
            <a:r>
              <a:rPr lang="en-US" dirty="0" err="1"/>
              <a:t>Xpi</a:t>
            </a:r>
            <a:r>
              <a:rPr lang="en-US" dirty="0"/>
              <a:t> ; </a:t>
            </a:r>
          </a:p>
          <a:p>
            <a:pPr marL="400050" indent="-400050">
              <a:buFont typeface="+mj-lt"/>
              <a:buAutoNum type="romanLcPeriod"/>
            </a:pPr>
            <a:r>
              <a:rPr lang="en-US" dirty="0"/>
              <a:t>the number of objects in </a:t>
            </a:r>
            <a:r>
              <a:rPr lang="en-US" dirty="0" err="1"/>
              <a:t>Ei</a:t>
            </a:r>
            <a:r>
              <a:rPr lang="en-US" dirty="0"/>
              <a:t> , Ni ; </a:t>
            </a:r>
          </a:p>
          <a:p>
            <a:pPr marL="400050" indent="-400050">
              <a:buFont typeface="+mj-lt"/>
              <a:buAutoNum type="romanLcPeriod"/>
            </a:pPr>
            <a:r>
              <a:rPr lang="en-US" dirty="0"/>
              <a:t>and the sum of squared distances of the objects in </a:t>
            </a:r>
            <a:r>
              <a:rPr lang="en-US" dirty="0" err="1"/>
              <a:t>Ei</a:t>
            </a:r>
            <a:r>
              <a:rPr lang="en-US" dirty="0"/>
              <a:t> to </a:t>
            </a:r>
            <a:r>
              <a:rPr lang="en-US" dirty="0" err="1"/>
              <a:t>Xpi</a:t>
            </a:r>
            <a:r>
              <a:rPr lang="en-US" dirty="0"/>
              <a:t> , </a:t>
            </a:r>
            <a:r>
              <a:rPr lang="en-US" dirty="0" err="1"/>
              <a:t>SSEi</a:t>
            </a:r>
            <a:r>
              <a:rPr lang="en-US" dirty="0"/>
              <a:t> . </a:t>
            </a:r>
          </a:p>
          <a:p>
            <a:pPr marL="0" indent="0">
              <a:buNone/>
            </a:pPr>
            <a:endParaRPr lang="en-US" dirty="0"/>
          </a:p>
          <a:p>
            <a:pPr marL="0" indent="0">
              <a:buNone/>
            </a:pPr>
            <a:r>
              <a:rPr lang="en-US" dirty="0" err="1"/>
              <a:t>Ei</a:t>
            </a:r>
            <a:r>
              <a:rPr lang="en-US" dirty="0"/>
              <a:t> only has to be stored in the leaf nodes of the coreset tree, because the objects of an inner node are implicitly defined as the union of the objects of its child nodes.</a:t>
            </a:r>
          </a:p>
        </p:txBody>
      </p:sp>
    </p:spTree>
    <p:extLst>
      <p:ext uri="{BB962C8B-B14F-4D97-AF65-F5344CB8AC3E}">
        <p14:creationId xmlns:p14="http://schemas.microsoft.com/office/powerpoint/2010/main" val="394106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Coreset Tree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483567"/>
            <a:ext cx="8985347" cy="4665305"/>
          </a:xfrm>
        </p:spPr>
        <p:txBody>
          <a:bodyPr>
            <a:normAutofit/>
          </a:bodyPr>
          <a:lstStyle/>
          <a:p>
            <a:r>
              <a:rPr lang="en-US" dirty="0"/>
              <a:t>The coreset tree structure is responsible for reducing 2m objects to m objects. The construction of this structure is defined as follows. </a:t>
            </a:r>
          </a:p>
          <a:p>
            <a:r>
              <a:rPr lang="en-US" dirty="0"/>
              <a:t>First, the tree has only the root node v, which contains all the 2m objects in </a:t>
            </a:r>
            <a:r>
              <a:rPr lang="en-US" dirty="0" err="1"/>
              <a:t>Ev</a:t>
            </a:r>
            <a:r>
              <a:rPr lang="en-US" dirty="0"/>
              <a:t>. The prototype of the root node </a:t>
            </a:r>
            <a:r>
              <a:rPr lang="en-US" dirty="0" err="1"/>
              <a:t>Xpv</a:t>
            </a:r>
            <a:r>
              <a:rPr lang="en-US" dirty="0"/>
              <a:t> is chosen randomly from </a:t>
            </a:r>
            <a:r>
              <a:rPr lang="en-US" dirty="0" err="1"/>
              <a:t>Ev</a:t>
            </a:r>
            <a:r>
              <a:rPr lang="en-US" dirty="0"/>
              <a:t> and Nv = |</a:t>
            </a:r>
            <a:r>
              <a:rPr lang="en-US" dirty="0" err="1"/>
              <a:t>Ev</a:t>
            </a:r>
            <a:r>
              <a:rPr lang="en-US" dirty="0"/>
              <a:t>| = 2m.  Afterwards, two child nodes for v are created, namely: v1 and v2. </a:t>
            </a:r>
          </a:p>
          <a:p>
            <a:r>
              <a:rPr lang="en-US" dirty="0"/>
              <a:t>To create these nodes, the object that is farthest away from the </a:t>
            </a:r>
            <a:r>
              <a:rPr lang="en-US" dirty="0" err="1"/>
              <a:t>protoype</a:t>
            </a:r>
            <a:r>
              <a:rPr lang="en-US" dirty="0"/>
              <a:t> object is selected.</a:t>
            </a:r>
          </a:p>
          <a:p>
            <a:r>
              <a:rPr lang="en-US" dirty="0"/>
              <a:t>After the object has been selected, the next step is to distribute the objects in </a:t>
            </a:r>
            <a:r>
              <a:rPr lang="en-US" dirty="0" err="1"/>
              <a:t>Ev</a:t>
            </a:r>
            <a:r>
              <a:rPr lang="en-US" dirty="0"/>
              <a:t> to Ev1 and Ev2  such that </a:t>
            </a:r>
          </a:p>
        </p:txBody>
      </p:sp>
      <p:pic>
        <p:nvPicPr>
          <p:cNvPr id="4" name="Picture 3">
            <a:extLst>
              <a:ext uri="{FF2B5EF4-FFF2-40B4-BE49-F238E27FC236}">
                <a16:creationId xmlns:a16="http://schemas.microsoft.com/office/drawing/2014/main" id="{528B8C96-21F4-4D5B-8FBF-C907654BF595}"/>
              </a:ext>
            </a:extLst>
          </p:cNvPr>
          <p:cNvPicPr>
            <a:picLocks noChangeAspect="1"/>
          </p:cNvPicPr>
          <p:nvPr/>
        </p:nvPicPr>
        <p:blipFill rotWithShape="1">
          <a:blip r:embed="rId2"/>
          <a:srcRect l="21267" t="59864" r="36020" b="34694"/>
          <a:stretch/>
        </p:blipFill>
        <p:spPr>
          <a:xfrm>
            <a:off x="2762217" y="4828589"/>
            <a:ext cx="8462118" cy="606491"/>
          </a:xfrm>
          <a:prstGeom prst="rect">
            <a:avLst/>
          </a:prstGeom>
        </p:spPr>
      </p:pic>
    </p:spTree>
    <p:extLst>
      <p:ext uri="{BB962C8B-B14F-4D97-AF65-F5344CB8AC3E}">
        <p14:creationId xmlns:p14="http://schemas.microsoft.com/office/powerpoint/2010/main" val="378014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Coreset Tree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483567"/>
            <a:ext cx="8985347" cy="4665305"/>
          </a:xfrm>
        </p:spPr>
        <p:txBody>
          <a:bodyPr>
            <a:normAutofit/>
          </a:bodyPr>
          <a:lstStyle/>
          <a:p>
            <a:r>
              <a:rPr lang="en-US" dirty="0"/>
              <a:t>So now we have two nodes and the summary statistics of both the nodes are updated accordingly. </a:t>
            </a:r>
          </a:p>
          <a:p>
            <a:r>
              <a:rPr lang="en-US" dirty="0"/>
              <a:t>This process is known as the expansion step and is continued until there are m leaf nodes.</a:t>
            </a:r>
          </a:p>
          <a:p>
            <a:r>
              <a:rPr lang="en-US" dirty="0"/>
              <a:t>When there are multiple leaf nodes, the decision on which one to expand first depends on the ratio of SSE of child to SSE of root.</a:t>
            </a:r>
          </a:p>
        </p:txBody>
      </p:sp>
    </p:spTree>
    <p:extLst>
      <p:ext uri="{BB962C8B-B14F-4D97-AF65-F5344CB8AC3E}">
        <p14:creationId xmlns:p14="http://schemas.microsoft.com/office/powerpoint/2010/main" val="209809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DCA9-6752-4DE8-A683-601117E65AFF}"/>
              </a:ext>
            </a:extLst>
          </p:cNvPr>
          <p:cNvSpPr>
            <a:spLocks noGrp="1"/>
          </p:cNvSpPr>
          <p:nvPr>
            <p:ph type="title"/>
          </p:nvPr>
        </p:nvSpPr>
        <p:spPr/>
        <p:txBody>
          <a:bodyPr/>
          <a:lstStyle/>
          <a:p>
            <a:r>
              <a:rPr lang="en-US" dirty="0"/>
              <a:t>Clustering</a:t>
            </a:r>
          </a:p>
        </p:txBody>
      </p:sp>
      <p:sp>
        <p:nvSpPr>
          <p:cNvPr id="3" name="Content Placeholder 2">
            <a:extLst>
              <a:ext uri="{FF2B5EF4-FFF2-40B4-BE49-F238E27FC236}">
                <a16:creationId xmlns:a16="http://schemas.microsoft.com/office/drawing/2014/main" id="{1B991AFC-F064-47FA-BC2F-758528C49557}"/>
              </a:ext>
            </a:extLst>
          </p:cNvPr>
          <p:cNvSpPr>
            <a:spLocks noGrp="1"/>
          </p:cNvSpPr>
          <p:nvPr>
            <p:ph idx="1"/>
          </p:nvPr>
        </p:nvSpPr>
        <p:spPr>
          <a:xfrm>
            <a:off x="2507932" y="1462333"/>
            <a:ext cx="8915400" cy="3777622"/>
          </a:xfrm>
        </p:spPr>
        <p:txBody>
          <a:bodyPr/>
          <a:lstStyle/>
          <a:p>
            <a:r>
              <a:rPr lang="en-US" dirty="0"/>
              <a:t>Clustering in data mining is the grouping of a particular set of objects based on their characteristics, aggregating them according to their similarities.</a:t>
            </a:r>
          </a:p>
          <a:p>
            <a:r>
              <a:rPr lang="en-US" dirty="0"/>
              <a:t>Methods include </a:t>
            </a:r>
            <a:r>
              <a:rPr lang="en-US" dirty="0" err="1"/>
              <a:t>kmeans</a:t>
            </a:r>
            <a:r>
              <a:rPr lang="en-US" dirty="0"/>
              <a:t>, k-</a:t>
            </a:r>
            <a:r>
              <a:rPr lang="en-US" dirty="0" err="1"/>
              <a:t>mediods</a:t>
            </a:r>
            <a:r>
              <a:rPr lang="en-US" dirty="0"/>
              <a:t>, </a:t>
            </a:r>
            <a:r>
              <a:rPr lang="en-US" dirty="0" err="1"/>
              <a:t>dbscan</a:t>
            </a:r>
            <a:r>
              <a:rPr lang="en-US" dirty="0"/>
              <a:t> etc.</a:t>
            </a:r>
          </a:p>
        </p:txBody>
      </p:sp>
      <p:pic>
        <p:nvPicPr>
          <p:cNvPr id="4" name="Picture 3">
            <a:extLst>
              <a:ext uri="{FF2B5EF4-FFF2-40B4-BE49-F238E27FC236}">
                <a16:creationId xmlns:a16="http://schemas.microsoft.com/office/drawing/2014/main" id="{DF20EB76-3CAC-46A0-9630-94E262485F52}"/>
              </a:ext>
            </a:extLst>
          </p:cNvPr>
          <p:cNvPicPr>
            <a:picLocks noChangeAspect="1"/>
          </p:cNvPicPr>
          <p:nvPr/>
        </p:nvPicPr>
        <p:blipFill rotWithShape="1">
          <a:blip r:embed="rId2"/>
          <a:srcRect t="1577" b="1"/>
          <a:stretch/>
        </p:blipFill>
        <p:spPr>
          <a:xfrm>
            <a:off x="3123537" y="3506856"/>
            <a:ext cx="6278787" cy="2903370"/>
          </a:xfrm>
          <a:prstGeom prst="rect">
            <a:avLst/>
          </a:prstGeom>
        </p:spPr>
      </p:pic>
    </p:spTree>
    <p:extLst>
      <p:ext uri="{BB962C8B-B14F-4D97-AF65-F5344CB8AC3E}">
        <p14:creationId xmlns:p14="http://schemas.microsoft.com/office/powerpoint/2010/main" val="3808507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Coreset Tree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483567"/>
            <a:ext cx="8985347" cy="4665305"/>
          </a:xfrm>
        </p:spPr>
        <p:txBody>
          <a:bodyPr>
            <a:normAutofit lnSpcReduction="10000"/>
          </a:bodyPr>
          <a:lstStyle/>
          <a:p>
            <a:r>
              <a:rPr lang="en-US" dirty="0" err="1"/>
              <a:t>StreamKM</a:t>
            </a:r>
            <a:r>
              <a:rPr lang="en-US" dirty="0"/>
              <a:t>++ is a two-step algorithm, that is, merge and reduce.</a:t>
            </a:r>
          </a:p>
          <a:p>
            <a:r>
              <a:rPr lang="en-US" dirty="0"/>
              <a:t>The reduce step is performed by the coreset tree, considering that it reduces 2m objects to m objects. </a:t>
            </a:r>
          </a:p>
          <a:p>
            <a:r>
              <a:rPr lang="en-US" dirty="0"/>
              <a:t>The merge step is performed by another data structure, namely the bucket set, which is a set of L buckets (also named buffers), where L is an input parameter. </a:t>
            </a:r>
          </a:p>
          <a:p>
            <a:r>
              <a:rPr lang="en-US" dirty="0"/>
              <a:t>Each bucket can store m objects. When a new object arrives, it is stored in the first bucket. If the first bucket is full, all of its data are moved to the second bucket.</a:t>
            </a:r>
          </a:p>
          <a:p>
            <a:r>
              <a:rPr lang="en-US" dirty="0"/>
              <a:t>If the second bucket is full, a merge step is computed, that is, the </a:t>
            </a:r>
            <a:r>
              <a:rPr lang="en-US" i="1" dirty="0"/>
              <a:t>m </a:t>
            </a:r>
            <a:r>
              <a:rPr lang="en-US" dirty="0"/>
              <a:t>objects in the first bucket are merged with the </a:t>
            </a:r>
            <a:r>
              <a:rPr lang="en-US" i="1" dirty="0"/>
              <a:t>m </a:t>
            </a:r>
            <a:r>
              <a:rPr lang="en-US" dirty="0"/>
              <a:t>objects in the second bucket, resulting in 2</a:t>
            </a:r>
            <a:r>
              <a:rPr lang="en-US" i="1" dirty="0"/>
              <a:t>m </a:t>
            </a:r>
            <a:r>
              <a:rPr lang="en-US" dirty="0"/>
              <a:t>objects, which, by their turn, are reduced by the construction of a coreset tree, as previously detailed. </a:t>
            </a:r>
          </a:p>
          <a:p>
            <a:r>
              <a:rPr lang="en-US" dirty="0"/>
              <a:t>The resulting </a:t>
            </a:r>
            <a:r>
              <a:rPr lang="en-US" i="1" dirty="0"/>
              <a:t>m </a:t>
            </a:r>
            <a:r>
              <a:rPr lang="en-US" dirty="0"/>
              <a:t>objects are stored in the third bucket, unless it is also </a:t>
            </a:r>
            <a:r>
              <a:rPr lang="en-US" dirty="0" err="1"/>
              <a:t>full,and</a:t>
            </a:r>
            <a:r>
              <a:rPr lang="en-US" dirty="0"/>
              <a:t> then again a new merge-and-reduce step is needed</a:t>
            </a:r>
          </a:p>
        </p:txBody>
      </p:sp>
    </p:spTree>
    <p:extLst>
      <p:ext uri="{BB962C8B-B14F-4D97-AF65-F5344CB8AC3E}">
        <p14:creationId xmlns:p14="http://schemas.microsoft.com/office/powerpoint/2010/main" val="162893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a:xfrm>
            <a:off x="2592925" y="446496"/>
            <a:ext cx="8911687" cy="732064"/>
          </a:xfrm>
        </p:spPr>
        <p:txBody>
          <a:bodyPr>
            <a:normAutofit/>
          </a:bodyPr>
          <a:lstStyle/>
          <a:p>
            <a:r>
              <a:rPr lang="en-US" dirty="0"/>
              <a:t>Grid	</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a:xfrm>
            <a:off x="2519265" y="1096347"/>
            <a:ext cx="8985347" cy="4665305"/>
          </a:xfrm>
        </p:spPr>
        <p:txBody>
          <a:bodyPr>
            <a:normAutofit/>
          </a:bodyPr>
          <a:lstStyle/>
          <a:p>
            <a:r>
              <a:rPr lang="en-US" dirty="0"/>
              <a:t>Some data stream clustering algorithms perform data summarization through grids that is, by partitioning the </a:t>
            </a:r>
            <a:r>
              <a:rPr lang="en-US" i="1" dirty="0"/>
              <a:t>n</a:t>
            </a:r>
            <a:r>
              <a:rPr lang="en-US" dirty="0"/>
              <a:t>-dimensional feature space into density grid cells.</a:t>
            </a:r>
          </a:p>
          <a:p>
            <a:r>
              <a:rPr lang="en-US" dirty="0"/>
              <a:t>For instance, </a:t>
            </a:r>
            <a:r>
              <a:rPr lang="en-US" i="1" dirty="0"/>
              <a:t>D-Stream </a:t>
            </a:r>
            <a:r>
              <a:rPr lang="en-US" dirty="0"/>
              <a:t>maps each data stream object into density grid cells. Each object at time </a:t>
            </a:r>
            <a:r>
              <a:rPr lang="en-US" i="1" dirty="0"/>
              <a:t>t </a:t>
            </a:r>
            <a:r>
              <a:rPr lang="en-US" dirty="0"/>
              <a:t>is associated to a density coefficient that decreases over time. </a:t>
            </a:r>
          </a:p>
          <a:p>
            <a:r>
              <a:rPr lang="en-US" dirty="0"/>
              <a:t>The density of a grid cell </a:t>
            </a:r>
            <a:r>
              <a:rPr lang="en-US" i="1" dirty="0"/>
              <a:t>g </a:t>
            </a:r>
            <a:r>
              <a:rPr lang="en-US" dirty="0"/>
              <a:t>at time </a:t>
            </a:r>
            <a:r>
              <a:rPr lang="en-US" i="1" dirty="0"/>
              <a:t>t</a:t>
            </a:r>
            <a:r>
              <a:rPr lang="en-US" dirty="0"/>
              <a:t>, </a:t>
            </a:r>
            <a:r>
              <a:rPr lang="en-US" i="1" dirty="0"/>
              <a:t>D</a:t>
            </a:r>
            <a:r>
              <a:rPr lang="en-US" dirty="0"/>
              <a:t>(</a:t>
            </a:r>
            <a:r>
              <a:rPr lang="en-US" i="1" dirty="0"/>
              <a:t>g, t</a:t>
            </a:r>
            <a:r>
              <a:rPr lang="en-US" dirty="0"/>
              <a:t>), is given by the sum of the adjusted densities of each object that is mapped to </a:t>
            </a:r>
            <a:r>
              <a:rPr lang="en-US" i="1" dirty="0"/>
              <a:t>g </a:t>
            </a:r>
            <a:r>
              <a:rPr lang="en-US" dirty="0"/>
              <a:t>at or before time </a:t>
            </a:r>
            <a:r>
              <a:rPr lang="en-US" i="1" dirty="0"/>
              <a:t>t </a:t>
            </a:r>
            <a:r>
              <a:rPr lang="en-US" dirty="0"/>
              <a:t>(</a:t>
            </a:r>
            <a:r>
              <a:rPr lang="en-US" i="1" dirty="0"/>
              <a:t>E</a:t>
            </a:r>
            <a:r>
              <a:rPr lang="en-US" dirty="0"/>
              <a:t>(</a:t>
            </a:r>
            <a:r>
              <a:rPr lang="en-US" i="1" dirty="0"/>
              <a:t>g, t</a:t>
            </a:r>
            <a:r>
              <a:rPr lang="en-US" dirty="0"/>
              <a:t>)),</a:t>
            </a:r>
          </a:p>
          <a:p>
            <a:r>
              <a:rPr lang="en-US" dirty="0"/>
              <a:t>Each grid cell is represented by a tuple </a:t>
            </a:r>
            <a:r>
              <a:rPr lang="en-US" i="1" dirty="0"/>
              <a:t>&lt;</a:t>
            </a:r>
            <a:r>
              <a:rPr lang="en-US" i="1" dirty="0" err="1"/>
              <a:t>tg</a:t>
            </a:r>
            <a:r>
              <a:rPr lang="en-US" i="1" dirty="0"/>
              <a:t>, tm, D, label, status&gt;</a:t>
            </a:r>
            <a:r>
              <a:rPr lang="en-US" dirty="0"/>
              <a:t>, where </a:t>
            </a:r>
            <a:r>
              <a:rPr lang="en-US" i="1" dirty="0" err="1"/>
              <a:t>tg</a:t>
            </a:r>
            <a:r>
              <a:rPr lang="en-US" i="1" dirty="0"/>
              <a:t> </a:t>
            </a:r>
            <a:r>
              <a:rPr lang="en-US" dirty="0"/>
              <a:t>is the last time the grid cell was updated, </a:t>
            </a:r>
            <a:r>
              <a:rPr lang="en-US" i="1" dirty="0"/>
              <a:t>tm </a:t>
            </a:r>
            <a:r>
              <a:rPr lang="en-US" dirty="0"/>
              <a:t>is the last time the grid cell was removed from the hash table that holds the valid grid cells, </a:t>
            </a:r>
            <a:r>
              <a:rPr lang="en-US" i="1" dirty="0"/>
              <a:t>D </a:t>
            </a:r>
            <a:r>
              <a:rPr lang="en-US" dirty="0"/>
              <a:t>is the grid cell density at its last update, </a:t>
            </a:r>
            <a:r>
              <a:rPr lang="en-US" i="1" dirty="0"/>
              <a:t>label </a:t>
            </a:r>
            <a:r>
              <a:rPr lang="en-US" dirty="0"/>
              <a:t>is the class label of the grid cell, and </a:t>
            </a:r>
            <a:r>
              <a:rPr lang="en-US" i="1" dirty="0"/>
              <a:t>status </a:t>
            </a:r>
            <a:r>
              <a:rPr lang="en-US" dirty="0"/>
              <a:t>indicates whether the grid cell is </a:t>
            </a:r>
            <a:r>
              <a:rPr lang="en-US" i="1" dirty="0"/>
              <a:t>NORMAL </a:t>
            </a:r>
            <a:r>
              <a:rPr lang="en-US" dirty="0"/>
              <a:t>or </a:t>
            </a:r>
            <a:r>
              <a:rPr lang="en-US" i="1" dirty="0"/>
              <a:t>SPORADIC</a:t>
            </a:r>
          </a:p>
          <a:p>
            <a:endParaRPr lang="en-US" dirty="0"/>
          </a:p>
        </p:txBody>
      </p:sp>
      <p:pic>
        <p:nvPicPr>
          <p:cNvPr id="4" name="Content Placeholder 3">
            <a:extLst>
              <a:ext uri="{FF2B5EF4-FFF2-40B4-BE49-F238E27FC236}">
                <a16:creationId xmlns:a16="http://schemas.microsoft.com/office/drawing/2014/main" id="{DF586152-D046-41BC-A946-7584DC0AAE6E}"/>
              </a:ext>
            </a:extLst>
          </p:cNvPr>
          <p:cNvPicPr>
            <a:picLocks noChangeAspect="1"/>
          </p:cNvPicPr>
          <p:nvPr/>
        </p:nvPicPr>
        <p:blipFill rotWithShape="1">
          <a:blip r:embed="rId2"/>
          <a:srcRect l="34640" t="29494" r="47243" b="56804"/>
          <a:stretch/>
        </p:blipFill>
        <p:spPr>
          <a:xfrm>
            <a:off x="5596850" y="5432228"/>
            <a:ext cx="2302010" cy="979275"/>
          </a:xfrm>
          <a:prstGeom prst="rect">
            <a:avLst/>
          </a:prstGeom>
        </p:spPr>
      </p:pic>
    </p:spTree>
    <p:extLst>
      <p:ext uri="{BB962C8B-B14F-4D97-AF65-F5344CB8AC3E}">
        <p14:creationId xmlns:p14="http://schemas.microsoft.com/office/powerpoint/2010/main" val="39979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Grid	</a:t>
            </a:r>
          </a:p>
        </p:txBody>
      </p:sp>
      <p:sp>
        <p:nvSpPr>
          <p:cNvPr id="5" name="Content Placeholder 4">
            <a:extLst>
              <a:ext uri="{FF2B5EF4-FFF2-40B4-BE49-F238E27FC236}">
                <a16:creationId xmlns:a16="http://schemas.microsoft.com/office/drawing/2014/main" id="{EBFEBDE1-ADF2-4BB8-A348-A33DF10B4B52}"/>
              </a:ext>
            </a:extLst>
          </p:cNvPr>
          <p:cNvSpPr>
            <a:spLocks noGrp="1"/>
          </p:cNvSpPr>
          <p:nvPr>
            <p:ph idx="1"/>
          </p:nvPr>
        </p:nvSpPr>
        <p:spPr>
          <a:xfrm>
            <a:off x="2589212" y="1418253"/>
            <a:ext cx="8915400" cy="4492969"/>
          </a:xfrm>
        </p:spPr>
        <p:txBody>
          <a:bodyPr>
            <a:normAutofit/>
          </a:bodyPr>
          <a:lstStyle/>
          <a:p>
            <a:r>
              <a:rPr lang="en-US" dirty="0"/>
              <a:t>The grid cells maintenance is performed during the online phase. A grid cell can become sparse if it does not receive new objects for a long time. In contrast, a sparse grid cell can become dense if it receives new objects.</a:t>
            </a:r>
          </a:p>
          <a:p>
            <a:r>
              <a:rPr lang="en-US" dirty="0"/>
              <a:t>At fixed intervals of time (dynamic parameter gap), the grid cells are inspected with regard to their status. Considering that the number of grid cells may be large, especially in high-dimensional streams, only the grid cells that are not empty are stored. Additionally, grid cells with few objects are treated as outliers (</a:t>
            </a:r>
            <a:r>
              <a:rPr lang="en-US" i="1" dirty="0"/>
              <a:t>status </a:t>
            </a:r>
            <a:r>
              <a:rPr lang="en-US" dirty="0"/>
              <a:t>= SPORADIC).</a:t>
            </a:r>
          </a:p>
          <a:p>
            <a:r>
              <a:rPr lang="en-US" dirty="0"/>
              <a:t>Sporadic grid cells are periodically removed from the list of valid grid cells. Also, during the online phase, when a new </a:t>
            </a:r>
            <a:r>
              <a:rPr lang="en-US" i="1" dirty="0"/>
              <a:t>n</a:t>
            </a:r>
            <a:r>
              <a:rPr lang="en-US" dirty="0"/>
              <a:t>-dimensional object arrives, it is mapped into its corresponding grid cell </a:t>
            </a:r>
            <a:r>
              <a:rPr lang="en-US" i="1" dirty="0"/>
              <a:t>g</a:t>
            </a:r>
            <a:r>
              <a:rPr lang="en-US" dirty="0"/>
              <a:t>. If </a:t>
            </a:r>
            <a:r>
              <a:rPr lang="en-US" i="1" dirty="0"/>
              <a:t>g </a:t>
            </a:r>
            <a:r>
              <a:rPr lang="en-US" dirty="0"/>
              <a:t>is not in the list of valid grid cells (structured as a hash table), it is inserted in it and its corresponding summary is updated</a:t>
            </a:r>
          </a:p>
        </p:txBody>
      </p:sp>
    </p:spTree>
    <p:extLst>
      <p:ext uri="{BB962C8B-B14F-4D97-AF65-F5344CB8AC3E}">
        <p14:creationId xmlns:p14="http://schemas.microsoft.com/office/powerpoint/2010/main" val="291557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C776-87C6-4CA1-B061-5FDB1D7F745E}"/>
              </a:ext>
            </a:extLst>
          </p:cNvPr>
          <p:cNvSpPr>
            <a:spLocks noGrp="1"/>
          </p:cNvSpPr>
          <p:nvPr>
            <p:ph type="title"/>
          </p:nvPr>
        </p:nvSpPr>
        <p:spPr>
          <a:xfrm>
            <a:off x="2298285" y="1264190"/>
            <a:ext cx="8911687" cy="1280890"/>
          </a:xfrm>
        </p:spPr>
        <p:txBody>
          <a:bodyPr/>
          <a:lstStyle/>
          <a:p>
            <a:r>
              <a:rPr lang="en-US" dirty="0"/>
              <a:t>Scalable k-means / Extended k-means</a:t>
            </a:r>
          </a:p>
        </p:txBody>
      </p:sp>
      <p:sp>
        <p:nvSpPr>
          <p:cNvPr id="3" name="Content Placeholder 2">
            <a:extLst>
              <a:ext uri="{FF2B5EF4-FFF2-40B4-BE49-F238E27FC236}">
                <a16:creationId xmlns:a16="http://schemas.microsoft.com/office/drawing/2014/main" id="{F21DEF86-63BD-4E6D-8B9B-0CA60A2DC63B}"/>
              </a:ext>
            </a:extLst>
          </p:cNvPr>
          <p:cNvSpPr>
            <a:spLocks noGrp="1"/>
          </p:cNvSpPr>
          <p:nvPr>
            <p:ph idx="1"/>
          </p:nvPr>
        </p:nvSpPr>
        <p:spPr/>
        <p:txBody>
          <a:bodyPr/>
          <a:lstStyle/>
          <a:p>
            <a:r>
              <a:rPr lang="en-US" dirty="0"/>
              <a:t>Employs a CF vector structure to enable the application of the k-means algorithm in very large datasets.</a:t>
            </a:r>
          </a:p>
          <a:p>
            <a:r>
              <a:rPr lang="en-US" dirty="0"/>
              <a:t>The basic idea is that the objects in the dataset are not equally important to the clustering process.</a:t>
            </a:r>
          </a:p>
          <a:p>
            <a:r>
              <a:rPr lang="en-US" dirty="0"/>
              <a:t>This algorithm stores data objects in a block (buffer) in the main memory. Through the CF vectors, it discards objects that were previously statistically summarized into buffer. </a:t>
            </a:r>
          </a:p>
          <a:p>
            <a:r>
              <a:rPr lang="en-US" dirty="0"/>
              <a:t>When the block is full, an extended version of k-means is executed over the stored data. This extended version of k-means, named Extended k-means, can handle with both single data objects and sufﬁcient statistics of summarized data. </a:t>
            </a:r>
          </a:p>
        </p:txBody>
      </p:sp>
      <p:sp>
        <p:nvSpPr>
          <p:cNvPr id="5" name="Rectangle 4">
            <a:extLst>
              <a:ext uri="{FF2B5EF4-FFF2-40B4-BE49-F238E27FC236}">
                <a16:creationId xmlns:a16="http://schemas.microsoft.com/office/drawing/2014/main" id="{E5C58D6E-8331-4EB0-BDD3-4243178D40D3}"/>
              </a:ext>
            </a:extLst>
          </p:cNvPr>
          <p:cNvSpPr/>
          <p:nvPr/>
        </p:nvSpPr>
        <p:spPr>
          <a:xfrm>
            <a:off x="1728194" y="300447"/>
            <a:ext cx="7131326" cy="646331"/>
          </a:xfrm>
          <a:prstGeom prst="rect">
            <a:avLst/>
          </a:prstGeom>
        </p:spPr>
        <p:txBody>
          <a:bodyPr wrap="square">
            <a:spAutoFit/>
          </a:bodyPr>
          <a:lstStyle/>
          <a:p>
            <a:r>
              <a:rPr lang="en-US" sz="3600" u="sng" dirty="0"/>
              <a:t>Application of Data Structures</a:t>
            </a:r>
          </a:p>
        </p:txBody>
      </p:sp>
    </p:spTree>
    <p:extLst>
      <p:ext uri="{BB962C8B-B14F-4D97-AF65-F5344CB8AC3E}">
        <p14:creationId xmlns:p14="http://schemas.microsoft.com/office/powerpoint/2010/main" val="304173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091D-E48C-4498-B917-E093CAEC57A3}"/>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B8646213-53E3-45A3-8128-EEC58CADF90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43615D1-96D7-494D-BE3A-31BA193176FF}"/>
              </a:ext>
            </a:extLst>
          </p:cNvPr>
          <p:cNvPicPr>
            <a:picLocks noChangeAspect="1"/>
          </p:cNvPicPr>
          <p:nvPr/>
        </p:nvPicPr>
        <p:blipFill rotWithShape="1">
          <a:blip r:embed="rId2"/>
          <a:srcRect t="1492"/>
          <a:stretch/>
        </p:blipFill>
        <p:spPr>
          <a:xfrm>
            <a:off x="2589211" y="1583291"/>
            <a:ext cx="9025273" cy="4878239"/>
          </a:xfrm>
          <a:prstGeom prst="rect">
            <a:avLst/>
          </a:prstGeom>
        </p:spPr>
      </p:pic>
    </p:spTree>
    <p:extLst>
      <p:ext uri="{BB962C8B-B14F-4D97-AF65-F5344CB8AC3E}">
        <p14:creationId xmlns:p14="http://schemas.microsoft.com/office/powerpoint/2010/main" val="258327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B24B-5B47-4BEA-937C-60EEDC28C50F}"/>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54991243-4A3B-4AEB-B2E7-40188B951C39}"/>
              </a:ext>
            </a:extLst>
          </p:cNvPr>
          <p:cNvSpPr>
            <a:spLocks noGrp="1"/>
          </p:cNvSpPr>
          <p:nvPr>
            <p:ph idx="1"/>
          </p:nvPr>
        </p:nvSpPr>
        <p:spPr/>
        <p:txBody>
          <a:bodyPr/>
          <a:lstStyle/>
          <a:p>
            <a:r>
              <a:rPr lang="en-US" dirty="0"/>
              <a:t>Compression step 2</a:t>
            </a:r>
          </a:p>
          <a:p>
            <a:pPr marL="0" indent="0">
              <a:buNone/>
            </a:pPr>
            <a:r>
              <a:rPr lang="en-US" dirty="0"/>
              <a:t>Applied to those objects that were not discarded in the primary compression.</a:t>
            </a:r>
          </a:p>
          <a:p>
            <a:pPr marL="0" indent="0">
              <a:buNone/>
            </a:pPr>
            <a:r>
              <a:rPr lang="en-US" dirty="0"/>
              <a:t>Objective is to release space in memory to store new objects.</a:t>
            </a:r>
          </a:p>
          <a:p>
            <a:r>
              <a:rPr lang="en-US" dirty="0"/>
              <a:t>Objects are clustered by k means into user defined clusters k2.</a:t>
            </a:r>
          </a:p>
          <a:p>
            <a:r>
              <a:rPr lang="en-US" dirty="0"/>
              <a:t>Each of the  K2 clusters is evaluated to check whether variance of a cluster is below a threshold </a:t>
            </a:r>
            <a:r>
              <a:rPr lang="el-GR" dirty="0"/>
              <a:t>β</a:t>
            </a:r>
            <a:r>
              <a:rPr lang="en-US" dirty="0"/>
              <a:t>.</a:t>
            </a:r>
          </a:p>
          <a:p>
            <a:r>
              <a:rPr lang="en-US" dirty="0"/>
              <a:t>The statistical summary (CF Vector) of the clusters that meet this criterion are stored in the buffer, along with CF vectors from compression step 1.</a:t>
            </a:r>
          </a:p>
          <a:p>
            <a:r>
              <a:rPr lang="en-US" dirty="0"/>
              <a:t>The CF vectors that don’t meet the aforementioned criteria are permanently discarded.</a:t>
            </a:r>
          </a:p>
        </p:txBody>
      </p:sp>
    </p:spTree>
    <p:extLst>
      <p:ext uri="{BB962C8B-B14F-4D97-AF65-F5344CB8AC3E}">
        <p14:creationId xmlns:p14="http://schemas.microsoft.com/office/powerpoint/2010/main" val="414461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6042-8208-4731-851C-F926C2671468}"/>
              </a:ext>
            </a:extLst>
          </p:cNvPr>
          <p:cNvSpPr>
            <a:spLocks noGrp="1"/>
          </p:cNvSpPr>
          <p:nvPr>
            <p:ph type="title"/>
          </p:nvPr>
        </p:nvSpPr>
        <p:spPr/>
        <p:txBody>
          <a:bodyPr/>
          <a:lstStyle/>
          <a:p>
            <a:r>
              <a:rPr lang="en-US" dirty="0"/>
              <a:t>Single Pass k-means</a:t>
            </a:r>
          </a:p>
        </p:txBody>
      </p:sp>
      <p:sp>
        <p:nvSpPr>
          <p:cNvPr id="3" name="Content Placeholder 2">
            <a:extLst>
              <a:ext uri="{FF2B5EF4-FFF2-40B4-BE49-F238E27FC236}">
                <a16:creationId xmlns:a16="http://schemas.microsoft.com/office/drawing/2014/main" id="{80815E90-5987-4B0E-ABC8-8CC2AE976C83}"/>
              </a:ext>
            </a:extLst>
          </p:cNvPr>
          <p:cNvSpPr>
            <a:spLocks noGrp="1"/>
          </p:cNvSpPr>
          <p:nvPr>
            <p:ph idx="1"/>
          </p:nvPr>
        </p:nvSpPr>
        <p:spPr/>
        <p:txBody>
          <a:bodyPr/>
          <a:lstStyle/>
          <a:p>
            <a:r>
              <a:rPr lang="en-US" dirty="0"/>
              <a:t>Simplification of Scalable k-means.</a:t>
            </a:r>
          </a:p>
          <a:p>
            <a:r>
              <a:rPr lang="en-US" dirty="0"/>
              <a:t>This does not employ the compression steps of Scalable k-means. </a:t>
            </a:r>
          </a:p>
          <a:p>
            <a:r>
              <a:rPr lang="en-US" dirty="0"/>
              <a:t>Instead, in each iteration of the algorithm, all objects in the buffer are discarded after the summary statistics are computed, and only the summary statistics of the k-means clusters are kept in the buffer. </a:t>
            </a:r>
          </a:p>
        </p:txBody>
      </p:sp>
    </p:spTree>
    <p:extLst>
      <p:ext uri="{BB962C8B-B14F-4D97-AF65-F5344CB8AC3E}">
        <p14:creationId xmlns:p14="http://schemas.microsoft.com/office/powerpoint/2010/main" val="254861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98C2-348E-410B-9D89-35341CBFC91C}"/>
              </a:ext>
            </a:extLst>
          </p:cNvPr>
          <p:cNvSpPr>
            <a:spLocks noGrp="1"/>
          </p:cNvSpPr>
          <p:nvPr>
            <p:ph type="title"/>
          </p:nvPr>
        </p:nvSpPr>
        <p:spPr/>
        <p:txBody>
          <a:bodyPr/>
          <a:lstStyle/>
          <a:p>
            <a:r>
              <a:rPr lang="en-US" dirty="0" err="1"/>
              <a:t>CluStream</a:t>
            </a:r>
            <a:r>
              <a:rPr lang="en-US" dirty="0"/>
              <a:t> Algorithm</a:t>
            </a:r>
          </a:p>
        </p:txBody>
      </p:sp>
      <p:sp>
        <p:nvSpPr>
          <p:cNvPr id="3" name="Content Placeholder 2">
            <a:extLst>
              <a:ext uri="{FF2B5EF4-FFF2-40B4-BE49-F238E27FC236}">
                <a16:creationId xmlns:a16="http://schemas.microsoft.com/office/drawing/2014/main" id="{21152925-96C4-440C-AFF6-51639D898D96}"/>
              </a:ext>
            </a:extLst>
          </p:cNvPr>
          <p:cNvSpPr>
            <a:spLocks noGrp="1"/>
          </p:cNvSpPr>
          <p:nvPr>
            <p:ph idx="1"/>
          </p:nvPr>
        </p:nvSpPr>
        <p:spPr>
          <a:xfrm>
            <a:off x="2589212" y="1540190"/>
            <a:ext cx="8915400" cy="4693700"/>
          </a:xfrm>
        </p:spPr>
        <p:txBody>
          <a:bodyPr>
            <a:normAutofit/>
          </a:bodyPr>
          <a:lstStyle/>
          <a:p>
            <a:r>
              <a:rPr lang="en-US" dirty="0"/>
              <a:t>CF Vector concept is extended and named </a:t>
            </a:r>
            <a:r>
              <a:rPr lang="en-US" dirty="0" err="1"/>
              <a:t>microcluster</a:t>
            </a:r>
            <a:r>
              <a:rPr lang="en-US" dirty="0"/>
              <a:t>.</a:t>
            </a:r>
          </a:p>
          <a:p>
            <a:r>
              <a:rPr lang="en-US" dirty="0"/>
              <a:t>Each </a:t>
            </a:r>
            <a:r>
              <a:rPr lang="en-US" dirty="0" err="1"/>
              <a:t>microcluster</a:t>
            </a:r>
            <a:r>
              <a:rPr lang="en-US" dirty="0"/>
              <a:t> has 5 components:</a:t>
            </a:r>
          </a:p>
          <a:p>
            <a:pPr>
              <a:buAutoNum type="arabicParenR"/>
            </a:pPr>
            <a:r>
              <a:rPr lang="en-US" dirty="0"/>
              <a:t>N – number of data objects</a:t>
            </a:r>
          </a:p>
          <a:p>
            <a:pPr>
              <a:buAutoNum type="arabicParenR"/>
            </a:pPr>
            <a:r>
              <a:rPr lang="en-US" dirty="0"/>
              <a:t>LS – linear sum of data objects</a:t>
            </a:r>
          </a:p>
          <a:p>
            <a:pPr>
              <a:buAutoNum type="arabicParenR"/>
            </a:pPr>
            <a:r>
              <a:rPr lang="en-US" dirty="0"/>
              <a:t>SS – sum of squared data objects</a:t>
            </a:r>
          </a:p>
          <a:p>
            <a:pPr>
              <a:buAutoNum type="arabicParenR"/>
            </a:pPr>
            <a:r>
              <a:rPr lang="en-US" dirty="0"/>
              <a:t>LST – sum of the timestamps</a:t>
            </a:r>
          </a:p>
          <a:p>
            <a:pPr>
              <a:buAutoNum type="arabicParenR"/>
            </a:pPr>
            <a:r>
              <a:rPr lang="en-US" dirty="0"/>
              <a:t>SST – sum of squares of the timestamps</a:t>
            </a:r>
          </a:p>
          <a:p>
            <a:pPr marL="0" indent="0">
              <a:buNone/>
            </a:pPr>
            <a:endParaRPr lang="en-US" dirty="0"/>
          </a:p>
          <a:p>
            <a:pPr marL="0" indent="0">
              <a:buNone/>
            </a:pPr>
            <a:r>
              <a:rPr lang="en-US" dirty="0"/>
              <a:t>The online phase stores q </a:t>
            </a:r>
            <a:r>
              <a:rPr lang="en-US" dirty="0" err="1"/>
              <a:t>microclusters</a:t>
            </a:r>
            <a:r>
              <a:rPr lang="en-US" dirty="0"/>
              <a:t> in memory, where q is an input parameter. </a:t>
            </a:r>
          </a:p>
          <a:p>
            <a:pPr marL="0" indent="0">
              <a:buNone/>
            </a:pPr>
            <a:r>
              <a:rPr lang="en-US" dirty="0"/>
              <a:t>Each </a:t>
            </a:r>
            <a:r>
              <a:rPr lang="en-US" dirty="0" err="1"/>
              <a:t>microcluster</a:t>
            </a:r>
            <a:r>
              <a:rPr lang="en-US" dirty="0"/>
              <a:t> has maximum boundary – Std. deviation of the mean distance of the cluster objects to their centroids multiplied by a factor f.</a:t>
            </a:r>
          </a:p>
        </p:txBody>
      </p:sp>
      <p:pic>
        <p:nvPicPr>
          <p:cNvPr id="4" name="Picture 3">
            <a:extLst>
              <a:ext uri="{FF2B5EF4-FFF2-40B4-BE49-F238E27FC236}">
                <a16:creationId xmlns:a16="http://schemas.microsoft.com/office/drawing/2014/main" id="{B54712C4-5FDA-45BF-B242-ABB63F9A0908}"/>
              </a:ext>
            </a:extLst>
          </p:cNvPr>
          <p:cNvPicPr>
            <a:picLocks noChangeAspect="1"/>
          </p:cNvPicPr>
          <p:nvPr/>
        </p:nvPicPr>
        <p:blipFill>
          <a:blip r:embed="rId2"/>
          <a:stretch>
            <a:fillRect/>
          </a:stretch>
        </p:blipFill>
        <p:spPr>
          <a:xfrm>
            <a:off x="7533148" y="2090737"/>
            <a:ext cx="4139279" cy="2676526"/>
          </a:xfrm>
          <a:prstGeom prst="rect">
            <a:avLst/>
          </a:prstGeom>
        </p:spPr>
      </p:pic>
    </p:spTree>
    <p:extLst>
      <p:ext uri="{BB962C8B-B14F-4D97-AF65-F5344CB8AC3E}">
        <p14:creationId xmlns:p14="http://schemas.microsoft.com/office/powerpoint/2010/main" val="2956822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BE4-F91B-4022-9B6E-DD80D1B7D4F2}"/>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3C3DE822-2B0F-493B-A646-85A14F02B193}"/>
              </a:ext>
            </a:extLst>
          </p:cNvPr>
          <p:cNvSpPr>
            <a:spLocks noGrp="1"/>
          </p:cNvSpPr>
          <p:nvPr>
            <p:ph idx="1"/>
          </p:nvPr>
        </p:nvSpPr>
        <p:spPr/>
        <p:txBody>
          <a:bodyPr/>
          <a:lstStyle/>
          <a:p>
            <a:r>
              <a:rPr lang="en-US" dirty="0"/>
              <a:t>For each new object, the closest </a:t>
            </a:r>
            <a:r>
              <a:rPr lang="en-US" dirty="0" err="1"/>
              <a:t>microcluster</a:t>
            </a:r>
            <a:r>
              <a:rPr lang="en-US" dirty="0"/>
              <a:t> (According to Euclidean distance) is selected to absorb it.</a:t>
            </a:r>
          </a:p>
          <a:p>
            <a:endParaRPr lang="en-US" dirty="0"/>
          </a:p>
        </p:txBody>
      </p:sp>
      <p:pic>
        <p:nvPicPr>
          <p:cNvPr id="4" name="Picture 3">
            <a:extLst>
              <a:ext uri="{FF2B5EF4-FFF2-40B4-BE49-F238E27FC236}">
                <a16:creationId xmlns:a16="http://schemas.microsoft.com/office/drawing/2014/main" id="{A7CCA5CB-6000-4B40-A5D3-1F66CDD50D14}"/>
              </a:ext>
            </a:extLst>
          </p:cNvPr>
          <p:cNvPicPr>
            <a:picLocks noChangeAspect="1"/>
          </p:cNvPicPr>
          <p:nvPr/>
        </p:nvPicPr>
        <p:blipFill>
          <a:blip r:embed="rId2"/>
          <a:stretch>
            <a:fillRect/>
          </a:stretch>
        </p:blipFill>
        <p:spPr>
          <a:xfrm>
            <a:off x="2711366" y="2793685"/>
            <a:ext cx="8181223" cy="3443321"/>
          </a:xfrm>
          <a:prstGeom prst="rect">
            <a:avLst/>
          </a:prstGeom>
        </p:spPr>
      </p:pic>
    </p:spTree>
    <p:extLst>
      <p:ext uri="{BB962C8B-B14F-4D97-AF65-F5344CB8AC3E}">
        <p14:creationId xmlns:p14="http://schemas.microsoft.com/office/powerpoint/2010/main" val="3592833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AD3-7710-4259-B282-6991FCF0C1F4}"/>
              </a:ext>
            </a:extLst>
          </p:cNvPr>
          <p:cNvSpPr>
            <a:spLocks noGrp="1"/>
          </p:cNvSpPr>
          <p:nvPr>
            <p:ph type="title"/>
          </p:nvPr>
        </p:nvSpPr>
        <p:spPr/>
        <p:txBody>
          <a:bodyPr/>
          <a:lstStyle/>
          <a:p>
            <a:r>
              <a:rPr lang="en-US" dirty="0"/>
              <a:t>Window Models</a:t>
            </a:r>
          </a:p>
        </p:txBody>
      </p:sp>
      <p:sp>
        <p:nvSpPr>
          <p:cNvPr id="3" name="Content Placeholder 2">
            <a:extLst>
              <a:ext uri="{FF2B5EF4-FFF2-40B4-BE49-F238E27FC236}">
                <a16:creationId xmlns:a16="http://schemas.microsoft.com/office/drawing/2014/main" id="{48596D43-0EE2-4591-AF3A-9FECBAE482D2}"/>
              </a:ext>
            </a:extLst>
          </p:cNvPr>
          <p:cNvSpPr>
            <a:spLocks noGrp="1"/>
          </p:cNvSpPr>
          <p:nvPr>
            <p:ph idx="1"/>
          </p:nvPr>
        </p:nvSpPr>
        <p:spPr/>
        <p:txBody>
          <a:bodyPr/>
          <a:lstStyle/>
          <a:p>
            <a:r>
              <a:rPr lang="en-US" dirty="0"/>
              <a:t>In most data stream scenarios, more recent information from the stream can reﬂect the emerging of new trends or changes on the data distribution.</a:t>
            </a:r>
          </a:p>
          <a:p>
            <a:r>
              <a:rPr lang="en-US" dirty="0"/>
              <a:t>This information can be used to explain the evolution of the process under observation. Systems that give equal importance to outdated and recent data do not capture the evolving characteristics of stream data.</a:t>
            </a:r>
          </a:p>
          <a:p>
            <a:r>
              <a:rPr lang="en-US" dirty="0"/>
              <a:t>Moving window techniques have been proposed to partially address this problem.</a:t>
            </a:r>
          </a:p>
        </p:txBody>
      </p:sp>
    </p:spTree>
    <p:extLst>
      <p:ext uri="{BB962C8B-B14F-4D97-AF65-F5344CB8AC3E}">
        <p14:creationId xmlns:p14="http://schemas.microsoft.com/office/powerpoint/2010/main" val="75226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C70D-0F6C-45A3-82A8-6976F493C66D}"/>
              </a:ext>
            </a:extLst>
          </p:cNvPr>
          <p:cNvSpPr>
            <a:spLocks noGrp="1"/>
          </p:cNvSpPr>
          <p:nvPr>
            <p:ph type="title"/>
          </p:nvPr>
        </p:nvSpPr>
        <p:spPr>
          <a:xfrm>
            <a:off x="2592925" y="946778"/>
            <a:ext cx="8911687" cy="1280890"/>
          </a:xfrm>
        </p:spPr>
        <p:txBody>
          <a:bodyPr/>
          <a:lstStyle/>
          <a:p>
            <a:r>
              <a:rPr lang="en-US" dirty="0"/>
              <a:t>Data streams and clustering</a:t>
            </a:r>
          </a:p>
        </p:txBody>
      </p:sp>
      <p:sp>
        <p:nvSpPr>
          <p:cNvPr id="3" name="Content Placeholder 2">
            <a:extLst>
              <a:ext uri="{FF2B5EF4-FFF2-40B4-BE49-F238E27FC236}">
                <a16:creationId xmlns:a16="http://schemas.microsoft.com/office/drawing/2014/main" id="{7C0EAFFF-D5A9-483F-AFE1-F6FB868B7D51}"/>
              </a:ext>
            </a:extLst>
          </p:cNvPr>
          <p:cNvSpPr>
            <a:spLocks noGrp="1"/>
          </p:cNvSpPr>
          <p:nvPr>
            <p:ph idx="1"/>
          </p:nvPr>
        </p:nvSpPr>
        <p:spPr>
          <a:xfrm>
            <a:off x="2457132" y="1859280"/>
            <a:ext cx="8915400" cy="3777622"/>
          </a:xfrm>
        </p:spPr>
        <p:txBody>
          <a:bodyPr/>
          <a:lstStyle/>
          <a:p>
            <a:r>
              <a:rPr lang="en-US" dirty="0"/>
              <a:t>Continuous, massive, unbounded sequences of data objects that are continuously generated at a rapid rate are said to be data streams.</a:t>
            </a:r>
          </a:p>
          <a:p>
            <a:r>
              <a:rPr lang="en-US" dirty="0"/>
              <a:t>The problem of data stream clustering is defined as:</a:t>
            </a:r>
          </a:p>
          <a:p>
            <a:pPr marL="0" indent="0">
              <a:buNone/>
            </a:pPr>
            <a:r>
              <a:rPr lang="en-US" b="1" dirty="0"/>
              <a:t>	Input:</a:t>
            </a:r>
            <a:r>
              <a:rPr lang="en-US" dirty="0"/>
              <a:t> a sequence of </a:t>
            </a:r>
            <a:r>
              <a:rPr lang="en-US" i="1" dirty="0"/>
              <a:t>n</a:t>
            </a:r>
            <a:r>
              <a:rPr lang="en-US" dirty="0"/>
              <a:t> points in metric space and an integer </a:t>
            </a:r>
            <a:r>
              <a:rPr lang="en-US" i="1" dirty="0"/>
              <a:t>k</a:t>
            </a:r>
            <a:r>
              <a:rPr lang="en-US" dirty="0"/>
              <a:t>.</a:t>
            </a:r>
            <a:br>
              <a:rPr lang="en-US" dirty="0"/>
            </a:br>
            <a:r>
              <a:rPr lang="en-US" dirty="0"/>
              <a:t>	</a:t>
            </a:r>
            <a:r>
              <a:rPr lang="en-US" b="1" dirty="0"/>
              <a:t>Output:</a:t>
            </a:r>
            <a:r>
              <a:rPr lang="en-US" dirty="0"/>
              <a:t> </a:t>
            </a:r>
            <a:r>
              <a:rPr lang="en-US" i="1" dirty="0"/>
              <a:t>k</a:t>
            </a:r>
            <a:r>
              <a:rPr lang="en-US" dirty="0"/>
              <a:t> centers in the set of the </a:t>
            </a:r>
            <a:r>
              <a:rPr lang="en-US" i="1" dirty="0"/>
              <a:t>n</a:t>
            </a:r>
            <a:r>
              <a:rPr lang="en-US" dirty="0"/>
              <a:t> points so as to minimize the sum of 	distances from data points to their closest cluster centers.</a:t>
            </a:r>
          </a:p>
          <a:p>
            <a:pPr marL="0" indent="0">
              <a:buNone/>
            </a:pPr>
            <a:r>
              <a:rPr lang="en-US" dirty="0"/>
              <a:t>	This is the streaming version of the </a:t>
            </a:r>
            <a:r>
              <a:rPr lang="en-US" b="1" dirty="0"/>
              <a:t>k-median</a:t>
            </a:r>
            <a:r>
              <a:rPr lang="en-US" dirty="0"/>
              <a:t> problem.</a:t>
            </a:r>
          </a:p>
          <a:p>
            <a:endParaRPr lang="en-US" dirty="0"/>
          </a:p>
        </p:txBody>
      </p:sp>
    </p:spTree>
    <p:extLst>
      <p:ext uri="{BB962C8B-B14F-4D97-AF65-F5344CB8AC3E}">
        <p14:creationId xmlns:p14="http://schemas.microsoft.com/office/powerpoint/2010/main" val="64689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9DBF-5609-4426-89AA-FC3B7B6FC49E}"/>
              </a:ext>
            </a:extLst>
          </p:cNvPr>
          <p:cNvSpPr>
            <a:spLocks noGrp="1"/>
          </p:cNvSpPr>
          <p:nvPr>
            <p:ph type="title"/>
          </p:nvPr>
        </p:nvSpPr>
        <p:spPr/>
        <p:txBody>
          <a:bodyPr/>
          <a:lstStyle/>
          <a:p>
            <a:r>
              <a:rPr lang="en-US" dirty="0"/>
              <a:t>Sliding Window Model</a:t>
            </a:r>
          </a:p>
        </p:txBody>
      </p:sp>
      <p:sp>
        <p:nvSpPr>
          <p:cNvPr id="3" name="Content Placeholder 2">
            <a:extLst>
              <a:ext uri="{FF2B5EF4-FFF2-40B4-BE49-F238E27FC236}">
                <a16:creationId xmlns:a16="http://schemas.microsoft.com/office/drawing/2014/main" id="{AE3519F7-DA70-49B1-933F-0DBA672FCE69}"/>
              </a:ext>
            </a:extLst>
          </p:cNvPr>
          <p:cNvSpPr>
            <a:spLocks noGrp="1"/>
          </p:cNvSpPr>
          <p:nvPr>
            <p:ph idx="1"/>
          </p:nvPr>
        </p:nvSpPr>
        <p:spPr>
          <a:xfrm>
            <a:off x="2589212" y="1424009"/>
            <a:ext cx="8915400" cy="3777622"/>
          </a:xfrm>
        </p:spPr>
        <p:txBody>
          <a:bodyPr/>
          <a:lstStyle/>
          <a:p>
            <a:r>
              <a:rPr lang="en-US" dirty="0"/>
              <a:t>In the sliding-window model, only the most recent information from the data stream are stored in a data structure whose size can be variable or ﬁxed.</a:t>
            </a:r>
          </a:p>
          <a:p>
            <a:r>
              <a:rPr lang="en-US" dirty="0"/>
              <a:t>This data structure is usually a ﬁrst in, ﬁrst out (FIFO) structure, which considers the objects from the current period of time up to a certain period in the past. </a:t>
            </a:r>
          </a:p>
          <a:p>
            <a:r>
              <a:rPr lang="en-US" dirty="0"/>
              <a:t>The organization and manipulation of objects are based on the principles of queue processing, where the ﬁrst object added to the queue will be the ﬁrst one to be removed. </a:t>
            </a:r>
          </a:p>
        </p:txBody>
      </p:sp>
      <p:pic>
        <p:nvPicPr>
          <p:cNvPr id="4" name="Picture 3">
            <a:extLst>
              <a:ext uri="{FF2B5EF4-FFF2-40B4-BE49-F238E27FC236}">
                <a16:creationId xmlns:a16="http://schemas.microsoft.com/office/drawing/2014/main" id="{EAF93F78-47C1-4198-9906-A36AACB3A6C6}"/>
              </a:ext>
            </a:extLst>
          </p:cNvPr>
          <p:cNvPicPr>
            <a:picLocks noChangeAspect="1"/>
          </p:cNvPicPr>
          <p:nvPr/>
        </p:nvPicPr>
        <p:blipFill>
          <a:blip r:embed="rId2"/>
          <a:stretch>
            <a:fillRect/>
          </a:stretch>
        </p:blipFill>
        <p:spPr>
          <a:xfrm>
            <a:off x="6096000" y="4005626"/>
            <a:ext cx="5110047" cy="2155630"/>
          </a:xfrm>
          <a:prstGeom prst="rect">
            <a:avLst/>
          </a:prstGeom>
        </p:spPr>
      </p:pic>
    </p:spTree>
    <p:extLst>
      <p:ext uri="{BB962C8B-B14F-4D97-AF65-F5344CB8AC3E}">
        <p14:creationId xmlns:p14="http://schemas.microsoft.com/office/powerpoint/2010/main" val="77593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49AA-7075-43C7-A685-8715DFDFD74F}"/>
              </a:ext>
            </a:extLst>
          </p:cNvPr>
          <p:cNvSpPr>
            <a:spLocks noGrp="1"/>
          </p:cNvSpPr>
          <p:nvPr>
            <p:ph type="title"/>
          </p:nvPr>
        </p:nvSpPr>
        <p:spPr/>
        <p:txBody>
          <a:bodyPr/>
          <a:lstStyle/>
          <a:p>
            <a:r>
              <a:rPr lang="en-US" dirty="0"/>
              <a:t>Damped Window Model</a:t>
            </a:r>
          </a:p>
        </p:txBody>
      </p:sp>
      <p:sp>
        <p:nvSpPr>
          <p:cNvPr id="3" name="Content Placeholder 2">
            <a:extLst>
              <a:ext uri="{FF2B5EF4-FFF2-40B4-BE49-F238E27FC236}">
                <a16:creationId xmlns:a16="http://schemas.microsoft.com/office/drawing/2014/main" id="{5D753CA0-7FAC-478F-854E-1FBC5CD3DC32}"/>
              </a:ext>
            </a:extLst>
          </p:cNvPr>
          <p:cNvSpPr>
            <a:spLocks noGrp="1"/>
          </p:cNvSpPr>
          <p:nvPr>
            <p:ph idx="1"/>
          </p:nvPr>
        </p:nvSpPr>
        <p:spPr>
          <a:xfrm>
            <a:off x="2589212" y="1540189"/>
            <a:ext cx="8915400" cy="3777622"/>
          </a:xfrm>
        </p:spPr>
        <p:txBody>
          <a:bodyPr/>
          <a:lstStyle/>
          <a:p>
            <a:r>
              <a:rPr lang="en-US" dirty="0"/>
              <a:t>Considers the most recent information by associating weights to objects from the data stream </a:t>
            </a:r>
          </a:p>
          <a:p>
            <a:r>
              <a:rPr lang="en-US" dirty="0"/>
              <a:t>More recent objects receive higher weight than older objects, and the weights of the objects decrease with time.</a:t>
            </a:r>
          </a:p>
          <a:p>
            <a:r>
              <a:rPr lang="en-US" dirty="0"/>
              <a:t>The weight of the objects exponentially decays from black (most recent) to white (expired). </a:t>
            </a:r>
          </a:p>
          <a:p>
            <a:r>
              <a:rPr lang="en-US" dirty="0"/>
              <a:t>This model is usually adopted in density-based clustering algorithms </a:t>
            </a:r>
          </a:p>
        </p:txBody>
      </p:sp>
      <p:pic>
        <p:nvPicPr>
          <p:cNvPr id="4" name="Picture 3">
            <a:extLst>
              <a:ext uri="{FF2B5EF4-FFF2-40B4-BE49-F238E27FC236}">
                <a16:creationId xmlns:a16="http://schemas.microsoft.com/office/drawing/2014/main" id="{6F4F5558-D586-4C8A-B379-DD6C4FF999B4}"/>
              </a:ext>
            </a:extLst>
          </p:cNvPr>
          <p:cNvPicPr>
            <a:picLocks noChangeAspect="1"/>
          </p:cNvPicPr>
          <p:nvPr/>
        </p:nvPicPr>
        <p:blipFill>
          <a:blip r:embed="rId2"/>
          <a:stretch>
            <a:fillRect/>
          </a:stretch>
        </p:blipFill>
        <p:spPr>
          <a:xfrm>
            <a:off x="3834313" y="4133723"/>
            <a:ext cx="6015539" cy="2319393"/>
          </a:xfrm>
          <a:prstGeom prst="rect">
            <a:avLst/>
          </a:prstGeom>
        </p:spPr>
      </p:pic>
    </p:spTree>
    <p:extLst>
      <p:ext uri="{BB962C8B-B14F-4D97-AF65-F5344CB8AC3E}">
        <p14:creationId xmlns:p14="http://schemas.microsoft.com/office/powerpoint/2010/main" val="181019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0B5-17C7-496C-82A7-28B6923D55BD}"/>
              </a:ext>
            </a:extLst>
          </p:cNvPr>
          <p:cNvSpPr>
            <a:spLocks noGrp="1"/>
          </p:cNvSpPr>
          <p:nvPr>
            <p:ph type="title"/>
          </p:nvPr>
        </p:nvSpPr>
        <p:spPr/>
        <p:txBody>
          <a:bodyPr/>
          <a:lstStyle/>
          <a:p>
            <a:r>
              <a:rPr lang="en-US" dirty="0"/>
              <a:t>Landmark Window Model</a:t>
            </a:r>
          </a:p>
        </p:txBody>
      </p:sp>
      <p:sp>
        <p:nvSpPr>
          <p:cNvPr id="3" name="Content Placeholder 2">
            <a:extLst>
              <a:ext uri="{FF2B5EF4-FFF2-40B4-BE49-F238E27FC236}">
                <a16:creationId xmlns:a16="http://schemas.microsoft.com/office/drawing/2014/main" id="{6B029A62-7EE4-44FD-AC37-D612CDE49F5D}"/>
              </a:ext>
            </a:extLst>
          </p:cNvPr>
          <p:cNvSpPr>
            <a:spLocks noGrp="1"/>
          </p:cNvSpPr>
          <p:nvPr>
            <p:ph idx="1"/>
          </p:nvPr>
        </p:nvSpPr>
        <p:spPr>
          <a:xfrm>
            <a:off x="1155032" y="1264555"/>
            <a:ext cx="10353293" cy="3777622"/>
          </a:xfrm>
        </p:spPr>
        <p:txBody>
          <a:bodyPr/>
          <a:lstStyle/>
          <a:p>
            <a:r>
              <a:rPr lang="en-US" dirty="0"/>
              <a:t>Processing a stream based on landmark windows requires handling disjoint portions of the streams (chunks), which are separated by landmarks (relevant objects). </a:t>
            </a:r>
          </a:p>
          <a:p>
            <a:r>
              <a:rPr lang="en-US" dirty="0"/>
              <a:t>Landmarks can be deﬁned either in terms of time (e.g., on daily or weekly basis) or in terms of the number of elements observed since the previous landmark.</a:t>
            </a:r>
          </a:p>
          <a:p>
            <a:r>
              <a:rPr lang="en-US" dirty="0"/>
              <a:t> All objects that arrived after the landmark are kept or summarized into a window of recent data. When a new landmark is reached, all objects kept into the window are removed and the new objects from the current landmark are kept in the window until a new landmark is reached.</a:t>
            </a:r>
          </a:p>
        </p:txBody>
      </p:sp>
      <p:pic>
        <p:nvPicPr>
          <p:cNvPr id="4" name="Picture 3">
            <a:extLst>
              <a:ext uri="{FF2B5EF4-FFF2-40B4-BE49-F238E27FC236}">
                <a16:creationId xmlns:a16="http://schemas.microsoft.com/office/drawing/2014/main" id="{7D158C11-9D65-4D4C-A8DF-F7E90960E8BC}"/>
              </a:ext>
            </a:extLst>
          </p:cNvPr>
          <p:cNvPicPr>
            <a:picLocks noChangeAspect="1"/>
          </p:cNvPicPr>
          <p:nvPr/>
        </p:nvPicPr>
        <p:blipFill>
          <a:blip r:embed="rId2"/>
          <a:stretch>
            <a:fillRect/>
          </a:stretch>
        </p:blipFill>
        <p:spPr>
          <a:xfrm>
            <a:off x="3568573" y="3938935"/>
            <a:ext cx="5783973" cy="2524750"/>
          </a:xfrm>
          <a:prstGeom prst="rect">
            <a:avLst/>
          </a:prstGeom>
        </p:spPr>
      </p:pic>
    </p:spTree>
    <p:extLst>
      <p:ext uri="{BB962C8B-B14F-4D97-AF65-F5344CB8AC3E}">
        <p14:creationId xmlns:p14="http://schemas.microsoft.com/office/powerpoint/2010/main" val="188032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0B5-17C7-496C-82A7-28B6923D55BD}"/>
              </a:ext>
            </a:extLst>
          </p:cNvPr>
          <p:cNvSpPr>
            <a:spLocks noGrp="1"/>
          </p:cNvSpPr>
          <p:nvPr>
            <p:ph type="title"/>
          </p:nvPr>
        </p:nvSpPr>
        <p:spPr/>
        <p:txBody>
          <a:bodyPr/>
          <a:lstStyle/>
          <a:p>
            <a:r>
              <a:rPr lang="en-US" dirty="0"/>
              <a:t>Outlier Detection</a:t>
            </a:r>
            <a:br>
              <a:rPr lang="en-US" dirty="0"/>
            </a:br>
            <a:endParaRPr lang="en-US" dirty="0"/>
          </a:p>
        </p:txBody>
      </p:sp>
      <p:sp>
        <p:nvSpPr>
          <p:cNvPr id="3" name="Content Placeholder 2">
            <a:extLst>
              <a:ext uri="{FF2B5EF4-FFF2-40B4-BE49-F238E27FC236}">
                <a16:creationId xmlns:a16="http://schemas.microsoft.com/office/drawing/2014/main" id="{6B029A62-7EE4-44FD-AC37-D612CDE49F5D}"/>
              </a:ext>
            </a:extLst>
          </p:cNvPr>
          <p:cNvSpPr>
            <a:spLocks noGrp="1"/>
          </p:cNvSpPr>
          <p:nvPr>
            <p:ph idx="1"/>
          </p:nvPr>
        </p:nvSpPr>
        <p:spPr>
          <a:xfrm>
            <a:off x="1151319" y="2001674"/>
            <a:ext cx="10353293" cy="3777622"/>
          </a:xfrm>
        </p:spPr>
        <p:txBody>
          <a:bodyPr/>
          <a:lstStyle/>
          <a:p>
            <a:r>
              <a:rPr lang="en-US" dirty="0"/>
              <a:t>Besides the requirements of being incremental and fast, data stream clustering algorithms should also be able to properly handle outliers throughout the stream </a:t>
            </a:r>
          </a:p>
          <a:p>
            <a:r>
              <a:rPr lang="en-US" dirty="0"/>
              <a:t>Outliers are objects that deviate from the general behavior of a data model and can occur due to different causes, such as problems in data collection, storage and transmission errors, fraudulent activities, or changes in the behavior of the system.</a:t>
            </a:r>
          </a:p>
          <a:p>
            <a:r>
              <a:rPr lang="en-US" dirty="0"/>
              <a:t>Outlier detection is extremely difficult to implement in theory because there it is difficult to identify the deviant behavior is characteristic of a new cluster or is actually noise and should be eliminated from the Database.</a:t>
            </a:r>
          </a:p>
        </p:txBody>
      </p:sp>
    </p:spTree>
    <p:extLst>
      <p:ext uri="{BB962C8B-B14F-4D97-AF65-F5344CB8AC3E}">
        <p14:creationId xmlns:p14="http://schemas.microsoft.com/office/powerpoint/2010/main" val="329086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0B5-17C7-496C-82A7-28B6923D55BD}"/>
              </a:ext>
            </a:extLst>
          </p:cNvPr>
          <p:cNvSpPr>
            <a:spLocks noGrp="1"/>
          </p:cNvSpPr>
          <p:nvPr>
            <p:ph type="title"/>
          </p:nvPr>
        </p:nvSpPr>
        <p:spPr/>
        <p:txBody>
          <a:bodyPr/>
          <a:lstStyle/>
          <a:p>
            <a:r>
              <a:rPr lang="en-US" dirty="0"/>
              <a:t>Offline Clustering</a:t>
            </a:r>
          </a:p>
        </p:txBody>
      </p:sp>
      <p:sp>
        <p:nvSpPr>
          <p:cNvPr id="3" name="Content Placeholder 2">
            <a:extLst>
              <a:ext uri="{FF2B5EF4-FFF2-40B4-BE49-F238E27FC236}">
                <a16:creationId xmlns:a16="http://schemas.microsoft.com/office/drawing/2014/main" id="{6B029A62-7EE4-44FD-AC37-D612CDE49F5D}"/>
              </a:ext>
            </a:extLst>
          </p:cNvPr>
          <p:cNvSpPr>
            <a:spLocks noGrp="1"/>
          </p:cNvSpPr>
          <p:nvPr>
            <p:ph idx="1"/>
          </p:nvPr>
        </p:nvSpPr>
        <p:spPr>
          <a:xfrm>
            <a:off x="1151319" y="2001674"/>
            <a:ext cx="10353293" cy="3777622"/>
          </a:xfrm>
        </p:spPr>
        <p:txBody>
          <a:bodyPr>
            <a:normAutofit/>
          </a:bodyPr>
          <a:lstStyle/>
          <a:p>
            <a:r>
              <a:rPr lang="en-US" dirty="0"/>
              <a:t>The last step is the  clustering step, which typically involves the application of a </a:t>
            </a:r>
            <a:r>
              <a:rPr lang="en-US" i="1" dirty="0"/>
              <a:t>standard </a:t>
            </a:r>
            <a:r>
              <a:rPr lang="en-US" dirty="0"/>
              <a:t>clustering algorithm to find clusters on the previously generated statistical summaries.</a:t>
            </a:r>
          </a:p>
          <a:p>
            <a:endParaRPr lang="en-US" dirty="0"/>
          </a:p>
          <a:p>
            <a:r>
              <a:rPr lang="en-US" dirty="0"/>
              <a:t>One of the most popular algorithms for data clustering is </a:t>
            </a:r>
            <a:r>
              <a:rPr lang="en-US" i="1" dirty="0"/>
              <a:t>k</a:t>
            </a:r>
            <a:r>
              <a:rPr lang="en-US" dirty="0"/>
              <a:t>-means due to its simplicity, scalability, and empirical success in many real-word applications Not surprisingly, </a:t>
            </a:r>
            <a:r>
              <a:rPr lang="en-US" i="1" dirty="0"/>
              <a:t>k</a:t>
            </a:r>
            <a:r>
              <a:rPr lang="en-US" dirty="0"/>
              <a:t>-means and its variants are widely used in data stream scenarios</a:t>
            </a:r>
          </a:p>
        </p:txBody>
      </p:sp>
    </p:spTree>
    <p:extLst>
      <p:ext uri="{BB962C8B-B14F-4D97-AF65-F5344CB8AC3E}">
        <p14:creationId xmlns:p14="http://schemas.microsoft.com/office/powerpoint/2010/main" val="1874515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0B5-17C7-496C-82A7-28B6923D55BD}"/>
              </a:ext>
            </a:extLst>
          </p:cNvPr>
          <p:cNvSpPr>
            <a:spLocks noGrp="1"/>
          </p:cNvSpPr>
          <p:nvPr>
            <p:ph type="title"/>
          </p:nvPr>
        </p:nvSpPr>
        <p:spPr/>
        <p:txBody>
          <a:bodyPr/>
          <a:lstStyle/>
          <a:p>
            <a:r>
              <a:rPr lang="en-US" dirty="0"/>
              <a:t>Offline Clustering</a:t>
            </a:r>
          </a:p>
        </p:txBody>
      </p:sp>
      <p:sp>
        <p:nvSpPr>
          <p:cNvPr id="3" name="Content Placeholder 2">
            <a:extLst>
              <a:ext uri="{FF2B5EF4-FFF2-40B4-BE49-F238E27FC236}">
                <a16:creationId xmlns:a16="http://schemas.microsoft.com/office/drawing/2014/main" id="{6B029A62-7EE4-44FD-AC37-D612CDE49F5D}"/>
              </a:ext>
            </a:extLst>
          </p:cNvPr>
          <p:cNvSpPr>
            <a:spLocks noGrp="1"/>
          </p:cNvSpPr>
          <p:nvPr>
            <p:ph idx="1"/>
          </p:nvPr>
        </p:nvSpPr>
        <p:spPr>
          <a:xfrm>
            <a:off x="1151319" y="1334278"/>
            <a:ext cx="10353293" cy="5001207"/>
          </a:xfrm>
        </p:spPr>
        <p:txBody>
          <a:bodyPr>
            <a:normAutofit/>
          </a:bodyPr>
          <a:lstStyle/>
          <a:p>
            <a:pPr marL="0" indent="0">
              <a:buNone/>
            </a:pPr>
            <a:r>
              <a:rPr lang="en-US" sz="2400" b="1" dirty="0"/>
              <a:t>APPROACHES</a:t>
            </a:r>
          </a:p>
          <a:p>
            <a:pPr marL="0" indent="0">
              <a:buNone/>
            </a:pPr>
            <a:endParaRPr lang="en-US" sz="2400" b="1" dirty="0"/>
          </a:p>
          <a:p>
            <a:r>
              <a:rPr lang="en-US" b="1" dirty="0"/>
              <a:t>Approach 1</a:t>
            </a:r>
          </a:p>
          <a:p>
            <a:pPr marL="0" indent="0">
              <a:buNone/>
            </a:pPr>
            <a:r>
              <a:rPr lang="en-US" dirty="0"/>
              <a:t>	Calculate the centroid of each CF vector—</a:t>
            </a:r>
            <a:r>
              <a:rPr lang="en-US" i="1" dirty="0"/>
              <a:t>LS N </a:t>
            </a:r>
            <a:r>
              <a:rPr lang="en-US" dirty="0"/>
              <a:t>—and consider each centroid as an 	object to be clustered by </a:t>
            </a:r>
            <a:r>
              <a:rPr lang="en-US" i="1" dirty="0"/>
              <a:t>k</a:t>
            </a:r>
            <a:r>
              <a:rPr lang="en-US" dirty="0"/>
              <a:t>-means.</a:t>
            </a:r>
          </a:p>
          <a:p>
            <a:r>
              <a:rPr lang="en-US" b="1" dirty="0"/>
              <a:t>Approach 2</a:t>
            </a:r>
          </a:p>
          <a:p>
            <a:pPr marL="0" indent="0">
              <a:buNone/>
            </a:pPr>
            <a:r>
              <a:rPr lang="en-US" dirty="0"/>
              <a:t>	Do the same as before, but weighting each object (CF vector centroid) proportionally 	to </a:t>
            </a:r>
            <a:r>
              <a:rPr lang="en-US" i="1" dirty="0"/>
              <a:t>N</a:t>
            </a:r>
            <a:r>
              <a:rPr lang="en-US" dirty="0"/>
              <a:t>, so that CF vectors with more objects will have a higher influence on the centroid 	calculation process performed by </a:t>
            </a:r>
            <a:r>
              <a:rPr lang="en-US" i="1" dirty="0"/>
              <a:t>k</a:t>
            </a:r>
            <a:r>
              <a:rPr lang="en-US" dirty="0"/>
              <a:t>-means.</a:t>
            </a:r>
          </a:p>
          <a:p>
            <a:r>
              <a:rPr lang="en-US" b="1" dirty="0"/>
              <a:t>Approach 3</a:t>
            </a:r>
          </a:p>
          <a:p>
            <a:pPr marL="0" indent="0">
              <a:buNone/>
            </a:pPr>
            <a:r>
              <a:rPr lang="en-US" dirty="0"/>
              <a:t>	Apply the clustering algorithm directly to the CF vectors, since their components keep 	the sufficient statistics for calculating most of the required distances and quality metrics.</a:t>
            </a:r>
          </a:p>
        </p:txBody>
      </p:sp>
    </p:spTree>
    <p:extLst>
      <p:ext uri="{BB962C8B-B14F-4D97-AF65-F5344CB8AC3E}">
        <p14:creationId xmlns:p14="http://schemas.microsoft.com/office/powerpoint/2010/main" val="326778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3CD3-7897-4D3F-A6F9-EF3E97A17A4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E98B1CD-7768-45EC-B759-C0E46664CC0F}"/>
              </a:ext>
            </a:extLst>
          </p:cNvPr>
          <p:cNvSpPr>
            <a:spLocks noGrp="1"/>
          </p:cNvSpPr>
          <p:nvPr>
            <p:ph idx="1"/>
          </p:nvPr>
        </p:nvSpPr>
        <p:spPr/>
        <p:txBody>
          <a:bodyPr/>
          <a:lstStyle/>
          <a:p>
            <a:r>
              <a:rPr lang="en-US" dirty="0"/>
              <a:t>The paper describes the techniques used for clustering streams of data using two prominent steps – data abstraction(online step) and clustering step(offline step).</a:t>
            </a:r>
          </a:p>
          <a:p>
            <a:r>
              <a:rPr lang="en-US" dirty="0"/>
              <a:t>The paper details the data structures used for summarizing the data streams which are used afterwards directly for the offline clustering step.</a:t>
            </a:r>
          </a:p>
          <a:p>
            <a:r>
              <a:rPr lang="en-US" dirty="0"/>
              <a:t>We saw the three prominent techniques used in the offline clustering step to actually cluster the data stream.</a:t>
            </a:r>
          </a:p>
          <a:p>
            <a:r>
              <a:rPr lang="en-US" dirty="0"/>
              <a:t>The paper briefly gives a glance at the window models that can be used to store the summarized data in case memory is a constraint.</a:t>
            </a:r>
          </a:p>
          <a:p>
            <a:endParaRPr lang="en-US" dirty="0"/>
          </a:p>
        </p:txBody>
      </p:sp>
    </p:spTree>
    <p:extLst>
      <p:ext uri="{BB962C8B-B14F-4D97-AF65-F5344CB8AC3E}">
        <p14:creationId xmlns:p14="http://schemas.microsoft.com/office/powerpoint/2010/main" val="922523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D0E1-B08F-4784-BC25-E43398C2226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C94CA72-B068-4C1C-AA4B-83DEC1B7A857}"/>
              </a:ext>
            </a:extLst>
          </p:cNvPr>
          <p:cNvSpPr>
            <a:spLocks noGrp="1"/>
          </p:cNvSpPr>
          <p:nvPr>
            <p:ph idx="1"/>
          </p:nvPr>
        </p:nvSpPr>
        <p:spPr>
          <a:xfrm>
            <a:off x="2589212" y="1219200"/>
            <a:ext cx="8915400" cy="5353050"/>
          </a:xfrm>
        </p:spPr>
        <p:txBody>
          <a:bodyPr>
            <a:normAutofit fontScale="47500" lnSpcReduction="20000"/>
          </a:bodyPr>
          <a:lstStyle/>
          <a:p>
            <a:r>
              <a:rPr lang="da-DK" dirty="0"/>
              <a:t>J. A. Silva et al. </a:t>
            </a:r>
            <a:r>
              <a:rPr lang="en-US" dirty="0"/>
              <a:t>Data Stream Clustering: A Survey. ACM Computing Surveys, Vol. 46, No. 1, Article 13, Publication date: October 2013.</a:t>
            </a:r>
          </a:p>
          <a:p>
            <a:r>
              <a:rPr lang="en-US" dirty="0"/>
              <a:t>ACKERMANN,M.R.,MARTENS,M.,RAUPACH,C.,SWIERKOT,K.,LAMMERSEN,C.,ANDSOHLER,C.2012. </a:t>
            </a:r>
            <a:r>
              <a:rPr lang="en-US" dirty="0" err="1"/>
              <a:t>StreamKM</a:t>
            </a:r>
            <a:r>
              <a:rPr lang="en-US" dirty="0"/>
              <a:t>++: A clustering algorithm for data streams. ACM J. </a:t>
            </a:r>
            <a:r>
              <a:rPr lang="en-US" dirty="0" err="1"/>
              <a:t>Exper</a:t>
            </a:r>
            <a:r>
              <a:rPr lang="en-US" dirty="0"/>
              <a:t>. Algor. 17, 1. </a:t>
            </a:r>
          </a:p>
          <a:p>
            <a:r>
              <a:rPr lang="en-US" dirty="0"/>
              <a:t>AGGARWAL, C. C. 2007. Data Streams – Models and Algorithms. Springer. </a:t>
            </a:r>
          </a:p>
          <a:p>
            <a:r>
              <a:rPr lang="en-US" dirty="0"/>
              <a:t>ARTHUR, D.AND VASSILVITSKII, S. 2007. K-means++: The advantages of careful seeding. In Proceedings of the 18th Annual ACM-SIAM Symposium on Discrete Algorithms. 1027–1035.</a:t>
            </a:r>
          </a:p>
          <a:p>
            <a:r>
              <a:rPr lang="en-US" dirty="0"/>
              <a:t>BRADLEY, P. S.AND FAYYAD, U. M. 1998a. Reﬁning initial points for k-means clustering. In Proceedings of the 15th International Conference on Machine Learning (ICML’98). Morgan Kaufmann Publishers, San Francisco, 91–99. </a:t>
            </a:r>
          </a:p>
          <a:p>
            <a:r>
              <a:rPr lang="en-US" dirty="0"/>
              <a:t>BENTLEY, J. L. 1975. Multidimensional binary search trees used for associative searching. Comm. ACM 18, 9, 509–517. </a:t>
            </a:r>
          </a:p>
          <a:p>
            <a:r>
              <a:rPr lang="en-US" dirty="0"/>
              <a:t>CSERNEL, B., CLEROT, F.,AND HEBRAIL, G. 2006. </a:t>
            </a:r>
            <a:r>
              <a:rPr lang="en-US" dirty="0" err="1"/>
              <a:t>Datastream</a:t>
            </a:r>
            <a:r>
              <a:rPr lang="en-US" dirty="0"/>
              <a:t> clustering over tilted windows through sampling. In Proceedings of the Knowledge Discovery from Data Streams Workshop (ECML/PKDD). </a:t>
            </a:r>
          </a:p>
          <a:p>
            <a:r>
              <a:rPr lang="en-US" dirty="0"/>
              <a:t>GUHA, S., MISHRA, N., MOTWANI, R.,AND O’CALLAGHAN, L. 2000. Clustering data streams. In Proceedings of the IEEE Symposium on Foundations of Computer Science. 359–366.</a:t>
            </a:r>
          </a:p>
          <a:p>
            <a:r>
              <a:rPr lang="en-US" dirty="0"/>
              <a:t>HAR-PELED, S.AND MAZUMDAR, S. 2004. On coresets for k-means and k-median clustering. In Proceedings of the 36th Annual ACM Symposium on Theory of Computing. 291–300. </a:t>
            </a:r>
          </a:p>
          <a:p>
            <a:r>
              <a:rPr lang="en-US" dirty="0"/>
              <a:t>KHALILIAN, M.AND MUSTAPHA, N. 2010. Data stream clustering: challenges and issues. In Proceedings of International Multi Conference of Engineers and Computer Scientists. 566–569. </a:t>
            </a:r>
          </a:p>
          <a:p>
            <a:r>
              <a:rPr lang="en-US" dirty="0"/>
              <a:t>KRANEN,P.,ASSENT,I.,BALDAUF,C.,ANDSEIDL,T.2011.Theclustree:Indexing micro clusters for anytime stream mining. </a:t>
            </a:r>
            <a:r>
              <a:rPr lang="en-US" dirty="0" err="1"/>
              <a:t>Knowl</a:t>
            </a:r>
            <a:r>
              <a:rPr lang="en-US" dirty="0"/>
              <a:t>. Inf. Syst. 29, 2, 249–272. </a:t>
            </a:r>
          </a:p>
          <a:p>
            <a:r>
              <a:rPr lang="en-US" dirty="0"/>
              <a:t>LUHR, S.AND LAZARESCU, M. 2009. Incremental clustering of dynamic data streams using connectivity based representative points. Data </a:t>
            </a:r>
            <a:r>
              <a:rPr lang="en-US" dirty="0" err="1"/>
              <a:t>Knowl</a:t>
            </a:r>
            <a:r>
              <a:rPr lang="en-US" dirty="0"/>
              <a:t>. </a:t>
            </a:r>
            <a:r>
              <a:rPr lang="en-US" dirty="0" err="1"/>
              <a:t>Engin</a:t>
            </a:r>
            <a:r>
              <a:rPr lang="en-US" dirty="0"/>
              <a:t>. 68, 1–27. </a:t>
            </a:r>
          </a:p>
          <a:p>
            <a:r>
              <a:rPr lang="en-US" dirty="0"/>
              <a:t>DE MAESSCHALCK, R., JOUAN-RIMBAUD, D.,AND MASSART, D. L. 2000. The </a:t>
            </a:r>
            <a:r>
              <a:rPr lang="en-US" dirty="0" err="1"/>
              <a:t>mahalanobis</a:t>
            </a:r>
            <a:r>
              <a:rPr lang="en-US" dirty="0"/>
              <a:t> distance. Chemometrics </a:t>
            </a:r>
            <a:r>
              <a:rPr lang="en-US" dirty="0" err="1"/>
              <a:t>Intell</a:t>
            </a:r>
            <a:r>
              <a:rPr lang="en-US" dirty="0"/>
              <a:t>. Laboratory Syst. 50, 1–18. </a:t>
            </a:r>
          </a:p>
          <a:p>
            <a:r>
              <a:rPr lang="en-US" dirty="0"/>
              <a:t>MAHDIRAJI, A. R. 2009. Clustering data stream: A survey of algorithms. Int. J. </a:t>
            </a:r>
            <a:r>
              <a:rPr lang="en-US" dirty="0" err="1"/>
              <a:t>Knowl</a:t>
            </a:r>
            <a:r>
              <a:rPr lang="en-US" dirty="0"/>
              <a:t>.-Based </a:t>
            </a:r>
            <a:r>
              <a:rPr lang="en-US" dirty="0" err="1"/>
              <a:t>Intell</a:t>
            </a:r>
            <a:r>
              <a:rPr lang="en-US" dirty="0"/>
              <a:t>. </a:t>
            </a:r>
            <a:r>
              <a:rPr lang="en-US" dirty="0" err="1"/>
              <a:t>Engin</a:t>
            </a:r>
            <a:r>
              <a:rPr lang="en-US" dirty="0"/>
              <a:t>. Syst. 13, 2, 39–44. </a:t>
            </a:r>
            <a:br>
              <a:rPr lang="en-US" dirty="0"/>
            </a:br>
            <a:endParaRPr lang="en-US" dirty="0"/>
          </a:p>
          <a:p>
            <a:r>
              <a:rPr lang="en-US" dirty="0"/>
              <a:t>SILVA, J. A.AND HRUSCHKA, E. R. 2011. Extending k-means-based algorithms for evolving data streams with variable number of clusters. In Proceedings of the 4th International Conference on Machine Learning and Applications (ICMLA’11). Vol. 2. 14–19. </a:t>
            </a:r>
          </a:p>
          <a:p>
            <a:r>
              <a:rPr lang="en-US" dirty="0"/>
              <a:t>ZHANG,T.,RAMAKRISHNAN,R.,ANDLIVNY,M.1997.BIRCH:A new data clustering algorithm and its applications. Data Mining </a:t>
            </a:r>
            <a:r>
              <a:rPr lang="en-US" dirty="0" err="1"/>
              <a:t>Knowl</a:t>
            </a:r>
            <a:r>
              <a:rPr lang="en-US" dirty="0"/>
              <a:t>. </a:t>
            </a:r>
            <a:r>
              <a:rPr lang="en-US" dirty="0" err="1"/>
              <a:t>Discov</a:t>
            </a:r>
            <a:r>
              <a:rPr lang="en-US" dirty="0"/>
              <a:t>. 1, 2, 141–182. </a:t>
            </a:r>
          </a:p>
        </p:txBody>
      </p:sp>
    </p:spTree>
    <p:extLst>
      <p:ext uri="{BB962C8B-B14F-4D97-AF65-F5344CB8AC3E}">
        <p14:creationId xmlns:p14="http://schemas.microsoft.com/office/powerpoint/2010/main" val="3969992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7D11-01D3-4DDC-B830-5C2125D3B380}"/>
              </a:ext>
            </a:extLst>
          </p:cNvPr>
          <p:cNvSpPr>
            <a:spLocks noGrp="1"/>
          </p:cNvSpPr>
          <p:nvPr>
            <p:ph type="title"/>
          </p:nvPr>
        </p:nvSpPr>
        <p:spPr/>
        <p:txBody>
          <a:bodyPr/>
          <a:lstStyle/>
          <a:p>
            <a:r>
              <a:rPr lang="en-US" dirty="0"/>
              <a:t>ANY QUESTIONS ?</a:t>
            </a:r>
          </a:p>
        </p:txBody>
      </p:sp>
      <p:sp>
        <p:nvSpPr>
          <p:cNvPr id="3" name="Content Placeholder 2">
            <a:extLst>
              <a:ext uri="{FF2B5EF4-FFF2-40B4-BE49-F238E27FC236}">
                <a16:creationId xmlns:a16="http://schemas.microsoft.com/office/drawing/2014/main" id="{4D3F93AD-D6B2-484E-94CF-2E5B85A7F9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1121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BE9D-4608-48E7-873E-4B99FF140C45}"/>
              </a:ext>
            </a:extLst>
          </p:cNvPr>
          <p:cNvSpPr>
            <a:spLocks noGrp="1"/>
          </p:cNvSpPr>
          <p:nvPr>
            <p:ph type="title"/>
          </p:nvPr>
        </p:nvSpPr>
        <p:spPr/>
        <p:txBody>
          <a:bodyPr/>
          <a:lstStyle/>
          <a:p>
            <a:r>
              <a:rPr lang="en-US" dirty="0"/>
              <a:t>Issues in data streams</a:t>
            </a:r>
          </a:p>
        </p:txBody>
      </p:sp>
      <p:sp>
        <p:nvSpPr>
          <p:cNvPr id="3" name="Content Placeholder 2">
            <a:extLst>
              <a:ext uri="{FF2B5EF4-FFF2-40B4-BE49-F238E27FC236}">
                <a16:creationId xmlns:a16="http://schemas.microsoft.com/office/drawing/2014/main" id="{0C518B58-D810-43CC-838C-3A42771C3EDE}"/>
              </a:ext>
            </a:extLst>
          </p:cNvPr>
          <p:cNvSpPr>
            <a:spLocks noGrp="1"/>
          </p:cNvSpPr>
          <p:nvPr>
            <p:ph idx="1"/>
          </p:nvPr>
        </p:nvSpPr>
        <p:spPr>
          <a:xfrm>
            <a:off x="2192972" y="1645920"/>
            <a:ext cx="8915400" cy="3777622"/>
          </a:xfrm>
        </p:spPr>
        <p:txBody>
          <a:bodyPr/>
          <a:lstStyle/>
          <a:p>
            <a:pPr marL="0" indent="0">
              <a:buNone/>
            </a:pPr>
            <a:r>
              <a:rPr lang="en-US" dirty="0"/>
              <a:t>For data stream mining, the successful development of algorithms has to take into account the following restrictions:</a:t>
            </a:r>
          </a:p>
          <a:p>
            <a:pPr marL="0" indent="0">
              <a:buNone/>
            </a:pPr>
            <a:r>
              <a:rPr lang="en-US" dirty="0"/>
              <a:t>(1) Data objects arrive continuously. </a:t>
            </a:r>
          </a:p>
          <a:p>
            <a:pPr marL="0" indent="0">
              <a:buNone/>
            </a:pPr>
            <a:r>
              <a:rPr lang="en-US" dirty="0"/>
              <a:t>(2) There is no control over the order in which the data objects should be processed. </a:t>
            </a:r>
          </a:p>
          <a:p>
            <a:pPr marL="0" indent="0">
              <a:buNone/>
            </a:pPr>
            <a:r>
              <a:rPr lang="en-US" dirty="0"/>
              <a:t>(3) The size of a stream is (potentially) unbounded. </a:t>
            </a:r>
          </a:p>
          <a:p>
            <a:pPr marL="0" indent="0">
              <a:buNone/>
            </a:pPr>
            <a:r>
              <a:rPr lang="en-US" dirty="0"/>
              <a:t>(4) Data objects are discarded after they have been processed. In practice, one can store part of the data for a given period of time, using a forgetting mechanism to discard them later. </a:t>
            </a:r>
          </a:p>
          <a:p>
            <a:pPr marL="0" indent="0">
              <a:buNone/>
            </a:pPr>
            <a:r>
              <a:rPr lang="en-US" dirty="0"/>
              <a:t>(5) The unknown data generation process is possibly nonstationary, that is, its probability distribution may change over time.</a:t>
            </a:r>
          </a:p>
        </p:txBody>
      </p:sp>
    </p:spTree>
    <p:extLst>
      <p:ext uri="{BB962C8B-B14F-4D97-AF65-F5344CB8AC3E}">
        <p14:creationId xmlns:p14="http://schemas.microsoft.com/office/powerpoint/2010/main" val="28411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583B-D0C8-4761-BBE1-9CAF90BAB7A0}"/>
              </a:ext>
            </a:extLst>
          </p:cNvPr>
          <p:cNvSpPr>
            <a:spLocks noGrp="1"/>
          </p:cNvSpPr>
          <p:nvPr>
            <p:ph type="title"/>
          </p:nvPr>
        </p:nvSpPr>
        <p:spPr>
          <a:xfrm>
            <a:off x="2034125" y="534933"/>
            <a:ext cx="8911687" cy="1280890"/>
          </a:xfrm>
        </p:spPr>
        <p:txBody>
          <a:bodyPr>
            <a:normAutofit fontScale="90000"/>
          </a:bodyPr>
          <a:lstStyle/>
          <a:p>
            <a:r>
              <a:rPr lang="en-US" dirty="0"/>
              <a:t>Data Stream Clustering: A Survey</a:t>
            </a:r>
            <a:br>
              <a:rPr lang="en-US" dirty="0"/>
            </a:br>
            <a:r>
              <a:rPr lang="en-US" sz="1200" dirty="0"/>
              <a:t>JONATHAN A. SILVA, University of Sao Paulo ELAINE R. FARIA, University of Sao Paulo and Federal University of Uberlandia RODRIGO C. BARROS, EDUARDO R. HRUSCHKA, and ANDRE CARVALHO, University of Sao Paulo JOAO GAMA, University of Porto</a:t>
            </a:r>
            <a:br>
              <a:rPr lang="en-US" sz="1200" dirty="0"/>
            </a:br>
            <a:endParaRPr lang="en-US" sz="1200" dirty="0"/>
          </a:p>
        </p:txBody>
      </p:sp>
      <p:sp>
        <p:nvSpPr>
          <p:cNvPr id="3" name="Content Placeholder 2">
            <a:extLst>
              <a:ext uri="{FF2B5EF4-FFF2-40B4-BE49-F238E27FC236}">
                <a16:creationId xmlns:a16="http://schemas.microsoft.com/office/drawing/2014/main" id="{1373E020-FA68-4EE9-8286-0FCD49B4D634}"/>
              </a:ext>
            </a:extLst>
          </p:cNvPr>
          <p:cNvSpPr>
            <a:spLocks noGrp="1"/>
          </p:cNvSpPr>
          <p:nvPr>
            <p:ph idx="1"/>
          </p:nvPr>
        </p:nvSpPr>
        <p:spPr>
          <a:xfrm>
            <a:off x="2030412" y="1905000"/>
            <a:ext cx="8915400" cy="3777622"/>
          </a:xfrm>
        </p:spPr>
        <p:txBody>
          <a:bodyPr/>
          <a:lstStyle/>
          <a:p>
            <a:r>
              <a:rPr lang="en-US" dirty="0"/>
              <a:t>The paper presents a survey of data stream clustering algorithms, providing a thorough discussion of the main design components of state-of-the-art algorithms. </a:t>
            </a:r>
          </a:p>
          <a:p>
            <a:r>
              <a:rPr lang="en-US" dirty="0"/>
              <a:t>The design components include data structures and mechanisms that can be used to efficiently store and retrieve data objects, keep track of the latest ones and detect anomalies. </a:t>
            </a:r>
          </a:p>
          <a:p>
            <a:r>
              <a:rPr lang="en-US" dirty="0"/>
              <a:t>This paper is particularly focused on algorithms for clustering data streams. </a:t>
            </a:r>
          </a:p>
        </p:txBody>
      </p:sp>
    </p:spTree>
    <p:extLst>
      <p:ext uri="{BB962C8B-B14F-4D97-AF65-F5344CB8AC3E}">
        <p14:creationId xmlns:p14="http://schemas.microsoft.com/office/powerpoint/2010/main" val="310452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0EBF-B8E1-4F55-9701-D594D990B32F}"/>
              </a:ext>
            </a:extLst>
          </p:cNvPr>
          <p:cNvSpPr>
            <a:spLocks noGrp="1"/>
          </p:cNvSpPr>
          <p:nvPr>
            <p:ph type="title"/>
          </p:nvPr>
        </p:nvSpPr>
        <p:spPr/>
        <p:txBody>
          <a:bodyPr/>
          <a:lstStyle/>
          <a:p>
            <a:r>
              <a:rPr lang="en-US" dirty="0"/>
              <a:t>Clustering problem</a:t>
            </a:r>
          </a:p>
        </p:txBody>
      </p:sp>
      <p:sp>
        <p:nvSpPr>
          <p:cNvPr id="3" name="Content Placeholder 2">
            <a:extLst>
              <a:ext uri="{FF2B5EF4-FFF2-40B4-BE49-F238E27FC236}">
                <a16:creationId xmlns:a16="http://schemas.microsoft.com/office/drawing/2014/main" id="{72917D26-C76D-4428-9602-4EB2EB19ADCC}"/>
              </a:ext>
            </a:extLst>
          </p:cNvPr>
          <p:cNvSpPr>
            <a:spLocks noGrp="1"/>
          </p:cNvSpPr>
          <p:nvPr>
            <p:ph idx="1"/>
          </p:nvPr>
        </p:nvSpPr>
        <p:spPr>
          <a:xfrm>
            <a:off x="2071052" y="1625600"/>
            <a:ext cx="8915400" cy="3777622"/>
          </a:xfrm>
        </p:spPr>
        <p:txBody>
          <a:bodyPr/>
          <a:lstStyle/>
          <a:p>
            <a:r>
              <a:rPr lang="en-US" dirty="0"/>
              <a:t>The clustering problem can be posed as determining a ﬁnite set of categories (clusters) that appropriately describe a dataset.</a:t>
            </a:r>
          </a:p>
          <a:p>
            <a:r>
              <a:rPr lang="en-US" dirty="0"/>
              <a:t>Objects within a cluster are more similar to each other than they are to objects belonging to a different cluster.</a:t>
            </a:r>
          </a:p>
          <a:p>
            <a:r>
              <a:rPr lang="en-US" dirty="0"/>
              <a:t>Batch-mode clustering algorithms have been both studied and employed as data analysis tools for decades.</a:t>
            </a:r>
          </a:p>
          <a:p>
            <a:r>
              <a:rPr lang="en-US" dirty="0"/>
              <a:t>Clustering data streams requires a process able to continuously cluster objects within memory and time restrictions.</a:t>
            </a:r>
          </a:p>
        </p:txBody>
      </p:sp>
    </p:spTree>
    <p:extLst>
      <p:ext uri="{BB962C8B-B14F-4D97-AF65-F5344CB8AC3E}">
        <p14:creationId xmlns:p14="http://schemas.microsoft.com/office/powerpoint/2010/main" val="422747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173A-DF0C-4987-BE77-A66130316B61}"/>
              </a:ext>
            </a:extLst>
          </p:cNvPr>
          <p:cNvSpPr>
            <a:spLocks noGrp="1"/>
          </p:cNvSpPr>
          <p:nvPr>
            <p:ph type="title"/>
          </p:nvPr>
        </p:nvSpPr>
        <p:spPr>
          <a:xfrm>
            <a:off x="2237325" y="522510"/>
            <a:ext cx="8911687" cy="1280890"/>
          </a:xfrm>
        </p:spPr>
        <p:txBody>
          <a:bodyPr/>
          <a:lstStyle/>
          <a:p>
            <a:r>
              <a:rPr lang="en-US" dirty="0"/>
              <a:t>Requirements for a Data stream clustering algorithm</a:t>
            </a:r>
          </a:p>
        </p:txBody>
      </p:sp>
      <p:sp>
        <p:nvSpPr>
          <p:cNvPr id="3" name="Content Placeholder 2">
            <a:extLst>
              <a:ext uri="{FF2B5EF4-FFF2-40B4-BE49-F238E27FC236}">
                <a16:creationId xmlns:a16="http://schemas.microsoft.com/office/drawing/2014/main" id="{D73300B3-9981-4293-B85E-B600EED9A83D}"/>
              </a:ext>
            </a:extLst>
          </p:cNvPr>
          <p:cNvSpPr>
            <a:spLocks noGrp="1"/>
          </p:cNvSpPr>
          <p:nvPr>
            <p:ph idx="1"/>
          </p:nvPr>
        </p:nvSpPr>
        <p:spPr>
          <a:xfrm>
            <a:off x="1888172" y="1971040"/>
            <a:ext cx="8915400" cy="3777622"/>
          </a:xfrm>
        </p:spPr>
        <p:txBody>
          <a:bodyPr/>
          <a:lstStyle/>
          <a:p>
            <a:r>
              <a:rPr lang="en-US" dirty="0"/>
              <a:t>Provide timely results by performing fast and incremental processing of data objects</a:t>
            </a:r>
          </a:p>
          <a:p>
            <a:r>
              <a:rPr lang="en-US" dirty="0"/>
              <a:t>Rapidly adapt to changing dynamics of the data, which means algorithms should detect when new clusters may appear, or others disappear</a:t>
            </a:r>
          </a:p>
          <a:p>
            <a:r>
              <a:rPr lang="en-US" dirty="0"/>
              <a:t>Scale to the number of objects that are continuously arriving</a:t>
            </a:r>
          </a:p>
          <a:p>
            <a:r>
              <a:rPr lang="en-US" dirty="0"/>
              <a:t>Provide a model representation that is not only compact but that also does not grow with the number of objects processed </a:t>
            </a:r>
          </a:p>
          <a:p>
            <a:r>
              <a:rPr lang="en-US" dirty="0"/>
              <a:t>Rapidly detect the presence of outliers and act accordingly</a:t>
            </a:r>
          </a:p>
          <a:p>
            <a:r>
              <a:rPr lang="en-US" dirty="0"/>
              <a:t>Deal with different data types, for example, XML trees, DNA sequences, GPS temporal and spatial information. </a:t>
            </a:r>
          </a:p>
        </p:txBody>
      </p:sp>
    </p:spTree>
    <p:extLst>
      <p:ext uri="{BB962C8B-B14F-4D97-AF65-F5344CB8AC3E}">
        <p14:creationId xmlns:p14="http://schemas.microsoft.com/office/powerpoint/2010/main" val="151712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Clustering Algorithm steps</a:t>
            </a:r>
          </a:p>
        </p:txBody>
      </p:sp>
      <p:pic>
        <p:nvPicPr>
          <p:cNvPr id="3" name="Picture 2"/>
          <p:cNvPicPr>
            <a:picLocks noChangeAspect="1"/>
          </p:cNvPicPr>
          <p:nvPr/>
        </p:nvPicPr>
        <p:blipFill>
          <a:blip r:embed="rId2"/>
          <a:stretch>
            <a:fillRect/>
          </a:stretch>
        </p:blipFill>
        <p:spPr>
          <a:xfrm>
            <a:off x="1097280" y="2062809"/>
            <a:ext cx="5831101" cy="3168800"/>
          </a:xfrm>
          <a:prstGeom prst="rect">
            <a:avLst/>
          </a:prstGeom>
        </p:spPr>
      </p:pic>
      <p:sp>
        <p:nvSpPr>
          <p:cNvPr id="4" name="TextBox 3"/>
          <p:cNvSpPr txBox="1"/>
          <p:nvPr/>
        </p:nvSpPr>
        <p:spPr>
          <a:xfrm>
            <a:off x="7055427" y="2111436"/>
            <a:ext cx="410025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Data Abstraction</a:t>
            </a:r>
          </a:p>
          <a:p>
            <a:pPr marL="742950" lvl="1" indent="-285750">
              <a:buFont typeface="Arial" panose="020B0604020202020204" pitchFamily="34" charset="0"/>
              <a:buChar char="•"/>
            </a:pPr>
            <a:r>
              <a:rPr lang="en-US" sz="2400" dirty="0"/>
              <a:t>Summarize the data into memory-efficient data structures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Clustering phase </a:t>
            </a:r>
          </a:p>
          <a:p>
            <a:pPr marL="742950" lvl="1" indent="-285750">
              <a:buFont typeface="Arial" panose="020B0604020202020204" pitchFamily="34" charset="0"/>
              <a:buChar char="•"/>
            </a:pPr>
            <a:r>
              <a:rPr lang="en-US" sz="2400" dirty="0"/>
              <a:t>Use a clustering algorithm to find the data partition</a:t>
            </a:r>
          </a:p>
        </p:txBody>
      </p:sp>
    </p:spTree>
    <p:extLst>
      <p:ext uri="{BB962C8B-B14F-4D97-AF65-F5344CB8AC3E}">
        <p14:creationId xmlns:p14="http://schemas.microsoft.com/office/powerpoint/2010/main" val="63674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E628-651D-4177-A2CD-1D02788EB920}"/>
              </a:ext>
            </a:extLst>
          </p:cNvPr>
          <p:cNvSpPr>
            <a:spLocks noGrp="1"/>
          </p:cNvSpPr>
          <p:nvPr>
            <p:ph type="title"/>
          </p:nvPr>
        </p:nvSpPr>
        <p:spPr/>
        <p:txBody>
          <a:bodyPr/>
          <a:lstStyle/>
          <a:p>
            <a:r>
              <a:rPr lang="en-US" dirty="0"/>
              <a:t>Features of the prominent Stream Clustering Algorithms</a:t>
            </a:r>
          </a:p>
        </p:txBody>
      </p:sp>
      <p:pic>
        <p:nvPicPr>
          <p:cNvPr id="3" name="Picture 2">
            <a:extLst>
              <a:ext uri="{FF2B5EF4-FFF2-40B4-BE49-F238E27FC236}">
                <a16:creationId xmlns:a16="http://schemas.microsoft.com/office/drawing/2014/main" id="{4AE67C78-6447-4D95-B9B2-EE9A4B8C213A}"/>
              </a:ext>
            </a:extLst>
          </p:cNvPr>
          <p:cNvPicPr>
            <a:picLocks noChangeAspect="1"/>
          </p:cNvPicPr>
          <p:nvPr/>
        </p:nvPicPr>
        <p:blipFill>
          <a:blip r:embed="rId2"/>
          <a:stretch>
            <a:fillRect/>
          </a:stretch>
        </p:blipFill>
        <p:spPr>
          <a:xfrm>
            <a:off x="2592924" y="2091016"/>
            <a:ext cx="7944181" cy="4142874"/>
          </a:xfrm>
          <a:prstGeom prst="rect">
            <a:avLst/>
          </a:prstGeom>
        </p:spPr>
      </p:pic>
    </p:spTree>
    <p:extLst>
      <p:ext uri="{BB962C8B-B14F-4D97-AF65-F5344CB8AC3E}">
        <p14:creationId xmlns:p14="http://schemas.microsoft.com/office/powerpoint/2010/main" val="5405251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2846</TotalTime>
  <Words>3291</Words>
  <Application>Microsoft Office PowerPoint</Application>
  <PresentationFormat>Widescreen</PresentationFormat>
  <Paragraphs>204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Century Gothic</vt:lpstr>
      <vt:lpstr>Wingdings 3</vt:lpstr>
      <vt:lpstr>Wisp</vt:lpstr>
      <vt:lpstr>Clustering on Data Streams</vt:lpstr>
      <vt:lpstr>Clustering</vt:lpstr>
      <vt:lpstr>Data streams and clustering</vt:lpstr>
      <vt:lpstr>Issues in data streams</vt:lpstr>
      <vt:lpstr>Data Stream Clustering: A Survey JONATHAN A. SILVA, University of Sao Paulo ELAINE R. FARIA, University of Sao Paulo and Federal University of Uberlandia RODRIGO C. BARROS, EDUARDO R. HRUSCHKA, and ANDRE CARVALHO, University of Sao Paulo JOAO GAMA, University of Porto </vt:lpstr>
      <vt:lpstr>Clustering problem</vt:lpstr>
      <vt:lpstr>Requirements for a Data stream clustering algorithm</vt:lpstr>
      <vt:lpstr>Stream Clustering Algorithm steps</vt:lpstr>
      <vt:lpstr>Features of the prominent Stream Clustering Algorithms</vt:lpstr>
      <vt:lpstr>Data Abstraction Step</vt:lpstr>
      <vt:lpstr>CF Tree</vt:lpstr>
      <vt:lpstr>CF Tree</vt:lpstr>
      <vt:lpstr>CF-Trees  </vt:lpstr>
      <vt:lpstr>CF-Trees </vt:lpstr>
      <vt:lpstr>Prototype Array </vt:lpstr>
      <vt:lpstr>Prototype Array </vt:lpstr>
      <vt:lpstr>Coreset Tree </vt:lpstr>
      <vt:lpstr>Coreset Tree </vt:lpstr>
      <vt:lpstr>Coreset Tree </vt:lpstr>
      <vt:lpstr>Coreset Tree </vt:lpstr>
      <vt:lpstr>Grid </vt:lpstr>
      <vt:lpstr>Grid </vt:lpstr>
      <vt:lpstr>Scalable k-means / Extended k-means</vt:lpstr>
      <vt:lpstr>Procedure</vt:lpstr>
      <vt:lpstr>Procedure</vt:lpstr>
      <vt:lpstr>Single Pass k-means</vt:lpstr>
      <vt:lpstr>CluStream Algorithm</vt:lpstr>
      <vt:lpstr>Procedure</vt:lpstr>
      <vt:lpstr>Window Models</vt:lpstr>
      <vt:lpstr>Sliding Window Model</vt:lpstr>
      <vt:lpstr>Damped Window Model</vt:lpstr>
      <vt:lpstr>Landmark Window Model</vt:lpstr>
      <vt:lpstr>Outlier Detection </vt:lpstr>
      <vt:lpstr>Offline Clustering</vt:lpstr>
      <vt:lpstr>Offline Clustering</vt:lpstr>
      <vt:lpstr>CONCLUSION</vt:lpstr>
      <vt:lpstr>REFERENCES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Clustering on Data Streams</dc:title>
  <dc:creator>Pratik Nichat</dc:creator>
  <cp:lastModifiedBy>Parth Doshi</cp:lastModifiedBy>
  <cp:revision>72</cp:revision>
  <dcterms:created xsi:type="dcterms:W3CDTF">2018-11-22T06:43:49Z</dcterms:created>
  <dcterms:modified xsi:type="dcterms:W3CDTF">2018-11-27T00:31:24Z</dcterms:modified>
</cp:coreProperties>
</file>