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F72C8-BC26-423D-AAD7-23AEE16EC0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Decision Trees for Mining Data Streams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49D5D9-8710-4D41-A1ED-0462C2686A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240</a:t>
            </a:r>
            <a:r>
              <a:rPr lang="en-US" altLang="zh-CN" sz="2800" dirty="0"/>
              <a:t>B Fall 2018</a:t>
            </a:r>
          </a:p>
          <a:p>
            <a:pPr algn="ctr"/>
            <a:r>
              <a:rPr lang="en-US" sz="2800" dirty="0"/>
              <a:t>Liangkun Zhao</a:t>
            </a:r>
          </a:p>
        </p:txBody>
      </p:sp>
    </p:spTree>
    <p:extLst>
      <p:ext uri="{BB962C8B-B14F-4D97-AF65-F5344CB8AC3E}">
        <p14:creationId xmlns:p14="http://schemas.microsoft.com/office/powerpoint/2010/main" val="2021917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5D9B7-B029-4B45-9A8F-7DD87D14A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Interval Pruning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8B18D-61E4-4B2A-ABA5-DFF1D9353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10544452" cy="4608513"/>
          </a:xfrm>
        </p:spPr>
        <p:txBody>
          <a:bodyPr/>
          <a:lstStyle/>
          <a:p>
            <a:r>
              <a:rPr lang="en-US" dirty="0"/>
              <a:t>Basic idea: partition the range of numerical attribute into intervals, and then use statistical test to prune these intervals.</a:t>
            </a:r>
          </a:p>
          <a:p>
            <a:r>
              <a:rPr lang="en-US" dirty="0"/>
              <a:t>An interval is pruned if it does not appear likely to include the split point.</a:t>
            </a:r>
          </a:p>
          <a:p>
            <a:r>
              <a:rPr lang="en-US" dirty="0"/>
              <a:t>Small class histograms: comprised of class histograms for all categorical attributes. Also add small numerical attributes.</a:t>
            </a:r>
          </a:p>
          <a:p>
            <a:r>
              <a:rPr lang="en-US" dirty="0"/>
              <a:t>Concise class </a:t>
            </a:r>
            <a:r>
              <a:rPr lang="en-US" altLang="zh-CN" dirty="0"/>
              <a:t>histograms:</a:t>
            </a:r>
            <a:r>
              <a:rPr lang="zh-CN" altLang="en-US" dirty="0"/>
              <a:t> </a:t>
            </a:r>
            <a:r>
              <a:rPr lang="en-US" altLang="zh-CN" dirty="0"/>
              <a:t>records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occurrences of instances with each label whose value of numerical interval is within that interval.</a:t>
            </a:r>
          </a:p>
        </p:txBody>
      </p:sp>
    </p:spTree>
    <p:extLst>
      <p:ext uri="{BB962C8B-B14F-4D97-AF65-F5344CB8AC3E}">
        <p14:creationId xmlns:p14="http://schemas.microsoft.com/office/powerpoint/2010/main" val="2088632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0CB47-6339-4E59-B4D5-0B001AABF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Interval Pruning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E1B46-8065-4D15-A056-7FC16A166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Detailed Information: one of to formats</a:t>
            </a:r>
            <a:br>
              <a:rPr lang="en-US" dirty="0"/>
            </a:br>
            <a:r>
              <a:rPr lang="en-US" dirty="0"/>
              <a:t>1. class histogram for the samples which are within the interval.</a:t>
            </a:r>
            <a:br>
              <a:rPr lang="en-US" dirty="0"/>
            </a:br>
            <a:r>
              <a:rPr lang="en-US" dirty="0"/>
              <a:t>2. maintain the samples with each class label.</a:t>
            </a:r>
          </a:p>
          <a:p>
            <a:r>
              <a:rPr lang="en-US" dirty="0"/>
              <a:t>Do not need to process detailed information associated with pruned interval.</a:t>
            </a:r>
          </a:p>
          <a:p>
            <a:r>
              <a:rPr lang="en-US" dirty="0"/>
              <a:t>Significant reduction in the execution time but no loss of accuracy.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365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8270C-AB5F-42A9-8E48-6F0E0A0C2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NIP algorithm for numerical attributes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E9A17AA-6673-4837-8FA4-5A80673795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60670" y="1662132"/>
            <a:ext cx="5631330" cy="5195868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410846F-81A7-44FC-95C1-A742AB854F1B}"/>
              </a:ext>
            </a:extLst>
          </p:cNvPr>
          <p:cNvSpPr txBox="1">
            <a:spLocks/>
          </p:cNvSpPr>
          <p:nvPr/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Main challenge: effectively but correctly</a:t>
            </a:r>
            <a:br>
              <a:rPr lang="en-US" dirty="0"/>
            </a:br>
            <a:r>
              <a:rPr lang="en-US" dirty="0"/>
              <a:t>prune the intervals.</a:t>
            </a:r>
          </a:p>
          <a:p>
            <a:r>
              <a:rPr lang="en-US" dirty="0"/>
              <a:t>Over-pruning: prune the interval after</a:t>
            </a:r>
            <a:br>
              <a:rPr lang="en-US" dirty="0"/>
            </a:br>
            <a:r>
              <a:rPr lang="en-US" dirty="0"/>
              <a:t>analyze a small sample, unpruned later.</a:t>
            </a:r>
          </a:p>
          <a:p>
            <a:r>
              <a:rPr lang="en-US" dirty="0"/>
              <a:t>Under-pruning: keep the interval, but</a:t>
            </a:r>
            <a:br>
              <a:rPr lang="en-US" dirty="0"/>
            </a:br>
            <a:r>
              <a:rPr lang="en-US" dirty="0"/>
              <a:t>have not yet been pruned.</a:t>
            </a:r>
          </a:p>
        </p:txBody>
      </p:sp>
    </p:spTree>
    <p:extLst>
      <p:ext uri="{BB962C8B-B14F-4D97-AF65-F5344CB8AC3E}">
        <p14:creationId xmlns:p14="http://schemas.microsoft.com/office/powerpoint/2010/main" val="920671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2E65C-5523-488F-922A-58E53C110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sampling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4D5B0-2FF8-4076-8963-EBA4F2A85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Hoeffding</a:t>
            </a:r>
            <a:r>
              <a:rPr lang="en-US" dirty="0"/>
              <a:t> bound based result is independent of the data instances in the data set.</a:t>
            </a:r>
          </a:p>
          <a:p>
            <a:r>
              <a:rPr lang="en-US" dirty="0"/>
              <a:t>Our method is still independent of the data instances and uses the property of gain functions like entropy.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9943F9-487F-43D0-8D45-F3907AAB9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5198" y="1639025"/>
            <a:ext cx="3798425" cy="122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392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96093-C553-4187-9EA5-AA31018AE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sampling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30603-9641-452C-A59A-7C51FB4F3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err="1"/>
          </a:p>
          <a:p>
            <a:r>
              <a:rPr lang="en-US" dirty="0" err="1"/>
              <a:t>z</a:t>
            </a:r>
            <a:r>
              <a:rPr lang="en-US" baseline="-25000" dirty="0" err="1"/>
              <a:t>a</a:t>
            </a:r>
            <a:r>
              <a:rPr lang="en-US" dirty="0"/>
              <a:t> – the (1-</a:t>
            </a:r>
            <a:r>
              <a:rPr lang="el-GR" dirty="0"/>
              <a:t> α</a:t>
            </a:r>
            <a:r>
              <a:rPr lang="en-US" dirty="0"/>
              <a:t>) </a:t>
            </a:r>
            <a:r>
              <a:rPr lang="en-US" dirty="0" err="1"/>
              <a:t>th</a:t>
            </a:r>
            <a:r>
              <a:rPr lang="en-US" dirty="0"/>
              <a:t> percentile of the standard normal distribution.</a:t>
            </a:r>
          </a:p>
          <a:p>
            <a:r>
              <a:rPr lang="el-GR" dirty="0"/>
              <a:t>τ</a:t>
            </a:r>
            <a:r>
              <a:rPr lang="en-US" baseline="30000" dirty="0"/>
              <a:t>2</a:t>
            </a:r>
            <a:r>
              <a:rPr lang="en-US" dirty="0"/>
              <a:t> – variance</a:t>
            </a:r>
          </a:p>
          <a:p>
            <a:r>
              <a:rPr lang="en-US" dirty="0"/>
              <a:t>x, y - variables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175874-F64B-412C-B59B-F3770C72EA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6993" y="1690716"/>
            <a:ext cx="3174835" cy="111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217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A62B0-0694-42FF-B80F-85D46D67D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sampling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B2608-8662-4B0F-88D3-EC3E34A21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3"/>
          </a:xfrm>
        </p:spPr>
        <p:txBody>
          <a:bodyPr/>
          <a:lstStyle/>
          <a:p>
            <a:r>
              <a:rPr lang="en-US" altLang="zh-CN" dirty="0"/>
              <a:t>We are interested in the sample size that could separate </a:t>
            </a:r>
            <a:r>
              <a:rPr lang="en-US" altLang="zh-CN" dirty="0" err="1"/>
              <a:t>g</a:t>
            </a:r>
            <a:r>
              <a:rPr lang="en-US" altLang="zh-CN" baseline="-25000" dirty="0" err="1"/>
              <a:t>xa</a:t>
            </a:r>
            <a:r>
              <a:rPr lang="en-US" altLang="zh-CN" baseline="-25000" dirty="0"/>
              <a:t> </a:t>
            </a:r>
            <a:r>
              <a:rPr lang="en-US" altLang="zh-CN" dirty="0"/>
              <a:t>and </a:t>
            </a:r>
            <a:r>
              <a:rPr lang="en-US" altLang="zh-CN" dirty="0" err="1"/>
              <a:t>g</a:t>
            </a:r>
            <a:r>
              <a:rPr lang="en-US" altLang="zh-CN" baseline="-25000" dirty="0" err="1"/>
              <a:t>yb</a:t>
            </a:r>
            <a:r>
              <a:rPr lang="en-US" altLang="zh-CN" baseline="-25000" dirty="0"/>
              <a:t> </a:t>
            </a:r>
            <a:r>
              <a:rPr lang="en-US" altLang="zh-CN" dirty="0"/>
              <a:t>, where </a:t>
            </a:r>
            <a:r>
              <a:rPr lang="en-US" altLang="zh-CN" dirty="0" err="1"/>
              <a:t>x</a:t>
            </a:r>
            <a:r>
              <a:rPr lang="en-US" altLang="zh-CN" baseline="-25000" dirty="0" err="1"/>
              <a:t>a</a:t>
            </a:r>
            <a:r>
              <a:rPr lang="en-US" altLang="zh-CN" baseline="-25000" dirty="0"/>
              <a:t> </a:t>
            </a:r>
            <a:r>
              <a:rPr lang="en-US" altLang="zh-CN" dirty="0"/>
              <a:t>and </a:t>
            </a:r>
            <a:r>
              <a:rPr lang="en-US" altLang="zh-CN" dirty="0" err="1"/>
              <a:t>x</a:t>
            </a:r>
            <a:r>
              <a:rPr lang="en-US" altLang="zh-CN" baseline="-25000" dirty="0" err="1"/>
              <a:t>b</a:t>
            </a:r>
            <a:r>
              <a:rPr lang="en-US" altLang="zh-CN" dirty="0"/>
              <a:t> are the points that maximize the gain of split function for top two attributes </a:t>
            </a:r>
            <a:r>
              <a:rPr lang="en-US" altLang="zh-CN" dirty="0" err="1"/>
              <a:t>X</a:t>
            </a:r>
            <a:r>
              <a:rPr lang="en-US" altLang="zh-CN" baseline="-25000" dirty="0" err="1"/>
              <a:t>a</a:t>
            </a:r>
            <a:r>
              <a:rPr lang="en-US" altLang="zh-CN" baseline="-25000" dirty="0"/>
              <a:t> </a:t>
            </a:r>
            <a:r>
              <a:rPr lang="en-US" altLang="zh-CN" dirty="0"/>
              <a:t>and </a:t>
            </a:r>
            <a:r>
              <a:rPr lang="en-US" altLang="zh-CN" dirty="0" err="1"/>
              <a:t>X</a:t>
            </a:r>
            <a:r>
              <a:rPr lang="en-US" altLang="zh-CN" baseline="-25000" dirty="0" err="1"/>
              <a:t>b</a:t>
            </a:r>
            <a:r>
              <a:rPr lang="en-US" altLang="zh-CN" dirty="0"/>
              <a:t> </a:t>
            </a:r>
          </a:p>
          <a:p>
            <a:endParaRPr lang="en-US" dirty="0"/>
          </a:p>
          <a:p>
            <a:r>
              <a:rPr lang="en-US" dirty="0"/>
              <a:t>The required sample size from </a:t>
            </a:r>
            <a:r>
              <a:rPr lang="en-US" dirty="0" err="1"/>
              <a:t>Hoeffding</a:t>
            </a:r>
            <a:r>
              <a:rPr lang="en-US" dirty="0"/>
              <a:t> bound is</a:t>
            </a:r>
          </a:p>
          <a:p>
            <a:endParaRPr lang="en-US" dirty="0"/>
          </a:p>
          <a:p>
            <a:r>
              <a:rPr lang="en-US" dirty="0" err="1"/>
              <a:t>N</a:t>
            </a:r>
            <a:r>
              <a:rPr lang="en-US" baseline="-25000" dirty="0" err="1"/>
              <a:t>n</a:t>
            </a:r>
            <a:r>
              <a:rPr lang="en-US" baseline="-25000" dirty="0"/>
              <a:t> </a:t>
            </a:r>
            <a:r>
              <a:rPr lang="en-US" dirty="0"/>
              <a:t>&lt;= N</a:t>
            </a:r>
            <a:r>
              <a:rPr lang="en-US" baseline="-25000" dirty="0"/>
              <a:t>h  </a:t>
            </a:r>
            <a:r>
              <a:rPr lang="en-US" dirty="0"/>
              <a:t>(conclusion from other paper)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1E0F39-B41B-42BE-80F5-5CF186457D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9857" y="3625222"/>
            <a:ext cx="2275934" cy="7265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A71FC88-F38C-41A7-AE00-FCB06BF07A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9804" y="4769141"/>
            <a:ext cx="2724714" cy="726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45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BD52D-378A-4C9D-962B-AAD9E572D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 result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C70AA-242A-4460-8909-30DFACEE3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Sample-H is the version that uses </a:t>
            </a:r>
            <a:r>
              <a:rPr lang="en-US" dirty="0" err="1"/>
              <a:t>Hoeffding</a:t>
            </a:r>
            <a:r>
              <a:rPr lang="en-US" dirty="0"/>
              <a:t> bound.</a:t>
            </a:r>
          </a:p>
          <a:p>
            <a:r>
              <a:rPr lang="en-US" dirty="0" err="1"/>
              <a:t>ClassHist</a:t>
            </a:r>
            <a:r>
              <a:rPr lang="en-US" dirty="0"/>
              <a:t>-H uses </a:t>
            </a:r>
            <a:r>
              <a:rPr lang="en-US" dirty="0" err="1"/>
              <a:t>Hoeffding</a:t>
            </a:r>
            <a:r>
              <a:rPr lang="en-US" dirty="0"/>
              <a:t> bound and creates full class histograms.</a:t>
            </a:r>
          </a:p>
          <a:p>
            <a:r>
              <a:rPr lang="en-US" dirty="0"/>
              <a:t>NIP-H and NIP-N use numerical interval pruning, with </a:t>
            </a:r>
            <a:r>
              <a:rPr lang="en-US" dirty="0" err="1"/>
              <a:t>Hoeffding</a:t>
            </a:r>
            <a:r>
              <a:rPr lang="en-US" dirty="0"/>
              <a:t> bound and the normal distribution of entropy function, respectively.</a:t>
            </a:r>
          </a:p>
        </p:txBody>
      </p:sp>
    </p:spTree>
    <p:extLst>
      <p:ext uri="{BB962C8B-B14F-4D97-AF65-F5344CB8AC3E}">
        <p14:creationId xmlns:p14="http://schemas.microsoft.com/office/powerpoint/2010/main" val="42581961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257C1-AC72-49DB-972C-320AEFE8D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 result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CB0E6B0-CD57-4D0C-94AD-BAE49B166D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19582" y="1655183"/>
            <a:ext cx="5472418" cy="5095431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8A6632-889B-4153-B2E7-93E44A8D6112}"/>
              </a:ext>
            </a:extLst>
          </p:cNvPr>
          <p:cNvSpPr txBox="1">
            <a:spLocks/>
          </p:cNvSpPr>
          <p:nvPr/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Dataset – 10 million training records</a:t>
            </a:r>
            <a:br>
              <a:rPr lang="en-US" dirty="0"/>
            </a:br>
            <a:r>
              <a:rPr lang="en-US" dirty="0"/>
              <a:t>with 6 numerical attributes and 3 </a:t>
            </a:r>
            <a:br>
              <a:rPr lang="en-US" dirty="0"/>
            </a:br>
            <a:r>
              <a:rPr lang="en-US" dirty="0"/>
              <a:t>categorical attributes.</a:t>
            </a:r>
          </a:p>
          <a:p>
            <a:r>
              <a:rPr lang="en-US" dirty="0"/>
              <a:t>Memory bound – 60MB </a:t>
            </a:r>
            <a:br>
              <a:rPr lang="en-US" dirty="0"/>
            </a:br>
            <a:r>
              <a:rPr lang="en-US" dirty="0"/>
              <a:t>Consistent with what was reported from </a:t>
            </a:r>
            <a:br>
              <a:rPr lang="en-US" dirty="0"/>
            </a:br>
            <a:r>
              <a:rPr lang="en-US" dirty="0" err="1"/>
              <a:t>Domingos</a:t>
            </a:r>
            <a:r>
              <a:rPr lang="en-US" dirty="0"/>
              <a:t> and </a:t>
            </a:r>
            <a:r>
              <a:rPr lang="en-US" dirty="0" err="1"/>
              <a:t>Hulten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1271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8426D-BD6B-4083-A3E8-46299FB01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&amp; 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A9DAC-8E8C-47F0-806E-0294E46C6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Numerical interval pruning (NIP) approach which significantly reduces the processing time for numerical attributes, without any loss of accuracy.</a:t>
            </a:r>
          </a:p>
          <a:p>
            <a:r>
              <a:rPr lang="en-US" dirty="0"/>
              <a:t>Use the properties of the gain function entropy to reduce the sample size required to obtain the same probabilistic bound.</a:t>
            </a:r>
          </a:p>
          <a:p>
            <a:r>
              <a:rPr lang="en-US" dirty="0"/>
              <a:t>Future work: 	1. Other ways of creating intervals. </a:t>
            </a:r>
            <a:br>
              <a:rPr lang="en-US" dirty="0"/>
            </a:br>
            <a:r>
              <a:rPr lang="en-US" dirty="0"/>
              <a:t>		2. Extend work to drifting data streams. </a:t>
            </a:r>
          </a:p>
        </p:txBody>
      </p:sp>
    </p:spTree>
    <p:extLst>
      <p:ext uri="{BB962C8B-B14F-4D97-AF65-F5344CB8AC3E}">
        <p14:creationId xmlns:p14="http://schemas.microsoft.com/office/powerpoint/2010/main" val="3915462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5371C-BE61-40BC-917A-B60D8D155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4B904-551B-439B-A303-936F3558E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Efficient Decision Tree Construction on Streaming Data</a:t>
            </a:r>
            <a:r>
              <a:rPr lang="en-US" dirty="0"/>
              <a:t>, by </a:t>
            </a:r>
            <a:r>
              <a:rPr lang="en-US" dirty="0" err="1"/>
              <a:t>Ruoming</a:t>
            </a:r>
            <a:r>
              <a:rPr lang="en-US" dirty="0"/>
              <a:t> </a:t>
            </a:r>
            <a:r>
              <a:rPr lang="en-US" dirty="0" err="1"/>
              <a:t>Jin</a:t>
            </a:r>
            <a:r>
              <a:rPr lang="en-US" dirty="0"/>
              <a:t>, </a:t>
            </a:r>
            <a:r>
              <a:rPr lang="en-US" dirty="0" err="1"/>
              <a:t>Gagan</a:t>
            </a:r>
            <a:r>
              <a:rPr lang="en-US" dirty="0"/>
              <a:t> Agrawal, in the ACM International Conference on Knowledge Discovery and Data Mining (SIGKDD) 2003.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100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7453F-43B8-4EAA-90CB-664817729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C53D4-0126-42D7-AE24-2B7D68E70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738542"/>
          </a:xfrm>
        </p:spPr>
        <p:txBody>
          <a:bodyPr>
            <a:normAutofit/>
          </a:bodyPr>
          <a:lstStyle/>
          <a:p>
            <a:r>
              <a:rPr lang="en-US" dirty="0"/>
              <a:t>Introduction</a:t>
            </a:r>
          </a:p>
          <a:p>
            <a:r>
              <a:rPr lang="en-US" dirty="0"/>
              <a:t>Background Knowledge</a:t>
            </a:r>
          </a:p>
          <a:p>
            <a:r>
              <a:rPr lang="en-US" dirty="0"/>
              <a:t>Challenges</a:t>
            </a:r>
          </a:p>
          <a:p>
            <a:r>
              <a:rPr lang="en-US" dirty="0"/>
              <a:t>Numerical Interval Pruning</a:t>
            </a:r>
          </a:p>
          <a:p>
            <a:r>
              <a:rPr lang="en-US" dirty="0"/>
              <a:t>A New Sampling Approach</a:t>
            </a:r>
          </a:p>
          <a:p>
            <a:r>
              <a:rPr lang="en-US" dirty="0"/>
              <a:t>Experiment result </a:t>
            </a:r>
          </a:p>
          <a:p>
            <a:r>
              <a:rPr lang="en-US" dirty="0"/>
              <a:t>Conclusion &amp; future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8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6C205-1FDE-475E-A17A-E6E82DC48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E59FE-C077-4562-A042-7A3FE9152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Decision tree construction is an important data mining problem</a:t>
            </a:r>
          </a:p>
          <a:p>
            <a:r>
              <a:rPr lang="en-US" dirty="0"/>
              <a:t>Got attention from disk-resident datasets to data streams</a:t>
            </a:r>
          </a:p>
          <a:p>
            <a:r>
              <a:rPr lang="en-US" dirty="0"/>
              <a:t>Key issue:	1. Only one pass over entire data</a:t>
            </a:r>
            <a:br>
              <a:rPr lang="en-US" dirty="0"/>
            </a:br>
            <a:r>
              <a:rPr lang="en-US" dirty="0"/>
              <a:t>		2. Real-time constraint</a:t>
            </a:r>
            <a:br>
              <a:rPr lang="en-US" dirty="0"/>
            </a:br>
            <a:r>
              <a:rPr lang="en-US" dirty="0"/>
              <a:t>		3. Memory limit</a:t>
            </a:r>
          </a:p>
          <a:p>
            <a:r>
              <a:rPr lang="en-US" dirty="0" err="1"/>
              <a:t>Domingos</a:t>
            </a:r>
            <a:r>
              <a:rPr lang="en-US" dirty="0"/>
              <a:t> and </a:t>
            </a:r>
            <a:r>
              <a:rPr lang="en-US" dirty="0" err="1"/>
              <a:t>Hulten’s</a:t>
            </a:r>
            <a:r>
              <a:rPr lang="en-US" dirty="0"/>
              <a:t> algorithm guarantees a probabilistic bound on the accuracy of the decision tree. </a:t>
            </a:r>
            <a:r>
              <a:rPr lang="en-US" altLang="zh-CN" dirty="0"/>
              <a:t>But…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560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49C6C-AC80-425D-A3DA-DBE63360C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09B60-0EDD-47EF-92E6-4B2A2AB82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545596"/>
          </a:xfrm>
        </p:spPr>
        <p:txBody>
          <a:bodyPr>
            <a:normAutofit/>
          </a:bodyPr>
          <a:lstStyle/>
          <a:p>
            <a:r>
              <a:rPr lang="en-US" dirty="0"/>
              <a:t>Decision tree classifier</a:t>
            </a:r>
            <a:br>
              <a:rPr lang="en-US" dirty="0"/>
            </a:br>
            <a:r>
              <a:rPr lang="en-US" dirty="0"/>
              <a:t>given a data set D = {t</a:t>
            </a:r>
            <a:r>
              <a:rPr lang="en" baseline="-25000" dirty="0"/>
              <a:t>1</a:t>
            </a:r>
            <a:r>
              <a:rPr lang="en" dirty="0"/>
              <a:t>, </a:t>
            </a:r>
            <a:r>
              <a:rPr lang="en-US" dirty="0"/>
              <a:t>t</a:t>
            </a:r>
            <a:r>
              <a:rPr lang="en-US" baseline="-25000" dirty="0"/>
              <a:t>2 </a:t>
            </a:r>
            <a:r>
              <a:rPr lang="en-US" dirty="0"/>
              <a:t>… </a:t>
            </a:r>
            <a:r>
              <a:rPr lang="en-US" dirty="0" err="1"/>
              <a:t>t</a:t>
            </a:r>
            <a:r>
              <a:rPr lang="en-US" baseline="-25000" dirty="0" err="1"/>
              <a:t>N</a:t>
            </a:r>
            <a:r>
              <a:rPr lang="en-US" baseline="-25000" dirty="0"/>
              <a:t> </a:t>
            </a:r>
            <a:r>
              <a:rPr lang="en-US" dirty="0"/>
              <a:t>}, 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=&lt; x, c &gt; ∈ </a:t>
            </a:r>
            <a:r>
              <a:rPr lang="en-US" i="1" dirty="0"/>
              <a:t>X</a:t>
            </a:r>
            <a:r>
              <a:rPr lang="en-US" dirty="0"/>
              <a:t> × </a:t>
            </a:r>
            <a:r>
              <a:rPr lang="en-US" i="1" dirty="0"/>
              <a:t>C</a:t>
            </a:r>
            <a:br>
              <a:rPr lang="en-US" i="1" dirty="0"/>
            </a:br>
            <a:r>
              <a:rPr lang="en-US" i="1" dirty="0"/>
              <a:t>X </a:t>
            </a:r>
            <a:r>
              <a:rPr lang="en-US" dirty="0"/>
              <a:t>- domain of data instances X = X</a:t>
            </a:r>
            <a:r>
              <a:rPr lang="en-US" baseline="-25000" dirty="0"/>
              <a:t>1</a:t>
            </a:r>
            <a:r>
              <a:rPr lang="en-US" dirty="0"/>
              <a:t>× X</a:t>
            </a:r>
            <a:r>
              <a:rPr lang="en-US" baseline="-25000" dirty="0"/>
              <a:t>2 </a:t>
            </a:r>
            <a:r>
              <a:rPr lang="en-US" dirty="0"/>
              <a:t>… </a:t>
            </a:r>
            <a:r>
              <a:rPr lang="en-US" dirty="0" err="1"/>
              <a:t>X</a:t>
            </a:r>
            <a:r>
              <a:rPr lang="en-US" baseline="-25000" dirty="0" err="1"/>
              <a:t>m</a:t>
            </a:r>
            <a:r>
              <a:rPr lang="en-US" baseline="-25000" dirty="0"/>
              <a:t> 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X</a:t>
            </a:r>
            <a:r>
              <a:rPr lang="en-US" baseline="-25000" dirty="0" err="1"/>
              <a:t>j</a:t>
            </a:r>
            <a:r>
              <a:rPr lang="en-US" baseline="-25000" dirty="0"/>
              <a:t> </a:t>
            </a:r>
            <a:r>
              <a:rPr lang="en-US" dirty="0"/>
              <a:t>– domain of attribute, either categorical set or numerical set ([1,100])</a:t>
            </a:r>
            <a:br>
              <a:rPr lang="en-US" dirty="0"/>
            </a:br>
            <a:r>
              <a:rPr lang="en-US" dirty="0"/>
              <a:t>C – domain of class labels</a:t>
            </a:r>
            <a:br>
              <a:rPr lang="en-US" dirty="0"/>
            </a:br>
            <a:r>
              <a:rPr lang="en-US" dirty="0"/>
              <a:t>Find a function f: X → C</a:t>
            </a:r>
            <a:br>
              <a:rPr lang="en-US" dirty="0"/>
            </a:br>
            <a:r>
              <a:rPr lang="en-US" dirty="0"/>
              <a:t>Typically binary tree, split point. </a:t>
            </a:r>
            <a:br>
              <a:rPr lang="en-US" dirty="0"/>
            </a:br>
            <a:r>
              <a:rPr lang="en-US" dirty="0"/>
              <a:t>Growing stage and pruning stage</a:t>
            </a:r>
            <a:br>
              <a:rPr lang="en-US" dirty="0"/>
            </a:br>
            <a:r>
              <a:rPr lang="en-US" dirty="0"/>
              <a:t>Selecting the attribute and the spilt condition that maximizes information gain is the key step in decision tree construction</a:t>
            </a:r>
          </a:p>
        </p:txBody>
      </p:sp>
    </p:spTree>
    <p:extLst>
      <p:ext uri="{BB962C8B-B14F-4D97-AF65-F5344CB8AC3E}">
        <p14:creationId xmlns:p14="http://schemas.microsoft.com/office/powerpoint/2010/main" val="2803931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F93CE-39B4-44B5-8E32-753545915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5AC62-DB9B-4924-83A8-4C19F47ED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total size of the data is typically much larger than the available memory.</a:t>
            </a:r>
          </a:p>
          <a:p>
            <a:r>
              <a:rPr lang="en-US" dirty="0"/>
              <a:t>It is not possible to store and re-read all data from memory.</a:t>
            </a:r>
          </a:p>
          <a:p>
            <a:r>
              <a:rPr lang="en-US" dirty="0"/>
              <a:t>Single pass algorithm is required</a:t>
            </a:r>
          </a:p>
          <a:p>
            <a:r>
              <a:rPr lang="en-US" dirty="0"/>
              <a:t>Also meet the real time constraint</a:t>
            </a:r>
          </a:p>
        </p:txBody>
      </p:sp>
    </p:spTree>
    <p:extLst>
      <p:ext uri="{BB962C8B-B14F-4D97-AF65-F5344CB8AC3E}">
        <p14:creationId xmlns:p14="http://schemas.microsoft.com/office/powerpoint/2010/main" val="4018545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DF4E1-5AEA-4975-A3FF-EA8A4AFA8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of algorithm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4FC40A-B1F7-4281-8A91-21610035C1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15197" y="586024"/>
            <a:ext cx="5348172" cy="5685952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D53ABE8-1687-42BF-844E-488BDEBE2F29}"/>
              </a:ext>
            </a:extLst>
          </p:cNvPr>
          <p:cNvSpPr txBox="1">
            <a:spLocks/>
          </p:cNvSpPr>
          <p:nvPr/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AQ –	active queue</a:t>
            </a:r>
          </a:p>
          <a:p>
            <a:pPr marL="0" indent="0">
              <a:buNone/>
            </a:pPr>
            <a:r>
              <a:rPr lang="en-US" dirty="0"/>
              <a:t>Q –	set of decision tree node not yet </a:t>
            </a:r>
            <a:br>
              <a:rPr lang="en-US" dirty="0"/>
            </a:br>
            <a:r>
              <a:rPr lang="en-US" dirty="0"/>
              <a:t> 	been </a:t>
            </a:r>
            <a:r>
              <a:rPr lang="en-US" dirty="0" err="1"/>
              <a:t>splited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934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F3756-D2AA-475B-A096-E63FF698D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we have sufficient samples to make the splitting decision</a:t>
            </a:r>
          </a:p>
          <a:p>
            <a:r>
              <a:rPr lang="en-US" dirty="0"/>
              <a:t>What information needs to be stored from the sample for splitting decision</a:t>
            </a:r>
          </a:p>
          <a:p>
            <a:r>
              <a:rPr lang="en-US" dirty="0"/>
              <a:t>How we effectively examine all possible splitting conditions with a node</a:t>
            </a:r>
          </a:p>
          <a:p>
            <a:r>
              <a:rPr lang="en-US" dirty="0"/>
              <a:t>Number of distinct values associated with a numerical attribute can be large, can make it computationally demanding to choose the best split point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6235D2C-2D4D-4DA8-8CE0-56BA6533C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</p:spTree>
    <p:extLst>
      <p:ext uri="{BB962C8B-B14F-4D97-AF65-F5344CB8AC3E}">
        <p14:creationId xmlns:p14="http://schemas.microsoft.com/office/powerpoint/2010/main" val="1304347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2CCB8-D5E8-4034-A0D7-36F9ED609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Statistical test</a:t>
            </a:r>
          </a:p>
          <a:p>
            <a:r>
              <a:rPr lang="en-US" dirty="0"/>
              <a:t>g(x</a:t>
            </a:r>
            <a:r>
              <a:rPr lang="en-US" baseline="-25000" dirty="0"/>
              <a:t>i</a:t>
            </a:r>
            <a:r>
              <a:rPr lang="en-US" dirty="0"/>
              <a:t>)	- estimate of the best gain we could get from attribute x</a:t>
            </a:r>
            <a:r>
              <a:rPr lang="en-US" baseline="-25000" dirty="0"/>
              <a:t>i</a:t>
            </a:r>
          </a:p>
          <a:p>
            <a:r>
              <a:rPr lang="el-GR" dirty="0"/>
              <a:t>ϵ</a:t>
            </a:r>
            <a:r>
              <a:rPr lang="en-US" dirty="0"/>
              <a:t>	- a small positive number</a:t>
            </a:r>
          </a:p>
          <a:p>
            <a:r>
              <a:rPr lang="en-US" dirty="0"/>
              <a:t>Original test 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09CF980-709E-4045-876C-1BC263250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Sampling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C013FF-0594-408A-A313-10491665DF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6765" y="2097088"/>
            <a:ext cx="4435291" cy="7172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B878646-7133-4893-938B-1C6305D807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9613" y="3882989"/>
            <a:ext cx="3932773" cy="717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164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42F0E-9687-4A8C-B74E-8BCC7ABC3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Sampling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E3912-DB6D-465C-BFFA-D7A991853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</a:t>
            </a:r>
            <a:r>
              <a:rPr lang="en-US" dirty="0"/>
              <a:t>	- probability that the original test holds if the statistical test holds, should be as close to 1 as possible</a:t>
            </a:r>
          </a:p>
          <a:p>
            <a:r>
              <a:rPr lang="el-GR" dirty="0"/>
              <a:t>ϵ</a:t>
            </a:r>
            <a:r>
              <a:rPr lang="en-US" dirty="0"/>
              <a:t> can be viewed as a function of</a:t>
            </a:r>
            <a:r>
              <a:rPr lang="el-GR" dirty="0"/>
              <a:t> α</a:t>
            </a:r>
            <a:r>
              <a:rPr lang="en-US" dirty="0"/>
              <a:t> and sample size |S|</a:t>
            </a:r>
          </a:p>
          <a:p>
            <a:r>
              <a:rPr lang="en-US" dirty="0" err="1"/>
              <a:t>Domingos</a:t>
            </a:r>
            <a:r>
              <a:rPr lang="en-US" dirty="0"/>
              <a:t> and </a:t>
            </a:r>
            <a:r>
              <a:rPr lang="en-US" dirty="0" err="1"/>
              <a:t>Hulten</a:t>
            </a:r>
            <a:r>
              <a:rPr lang="en-US" dirty="0"/>
              <a:t> use the </a:t>
            </a:r>
            <a:r>
              <a:rPr lang="en-US" dirty="0" err="1"/>
              <a:t>Hoeffding</a:t>
            </a:r>
            <a:r>
              <a:rPr lang="en-US" dirty="0"/>
              <a:t> bound to construct this function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440B61-3613-423E-BA16-6A53126CC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8563" y="1623186"/>
            <a:ext cx="2291695" cy="6263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C9FD24D-9F4B-43E9-AFD4-62CDA17952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6787" y="4361603"/>
            <a:ext cx="3798425" cy="122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4664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553</TotalTime>
  <Words>525</Words>
  <Application>Microsoft Office PowerPoint</Application>
  <PresentationFormat>Widescreen</PresentationFormat>
  <Paragraphs>81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宋体</vt:lpstr>
      <vt:lpstr>Arial</vt:lpstr>
      <vt:lpstr>Trebuchet MS</vt:lpstr>
      <vt:lpstr>Tw Cen MT</vt:lpstr>
      <vt:lpstr>Circuit</vt:lpstr>
      <vt:lpstr>Decision Trees for Mining Data Streams</vt:lpstr>
      <vt:lpstr>Outline </vt:lpstr>
      <vt:lpstr>Introduction</vt:lpstr>
      <vt:lpstr>Background knowledge</vt:lpstr>
      <vt:lpstr>Challenges</vt:lpstr>
      <vt:lpstr>Template of algorithm</vt:lpstr>
      <vt:lpstr>Challenges</vt:lpstr>
      <vt:lpstr>Sampling</vt:lpstr>
      <vt:lpstr>Sampling</vt:lpstr>
      <vt:lpstr>Numerical Interval Pruning </vt:lpstr>
      <vt:lpstr>Numerical Interval Pruning </vt:lpstr>
      <vt:lpstr>NIP algorithm for numerical attributes </vt:lpstr>
      <vt:lpstr>A new sampling approach</vt:lpstr>
      <vt:lpstr>A new sampling approach</vt:lpstr>
      <vt:lpstr>A new sampling approach</vt:lpstr>
      <vt:lpstr>Experiment result </vt:lpstr>
      <vt:lpstr>Experiment result </vt:lpstr>
      <vt:lpstr>Conclusion &amp; future work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Trees for Mining Data Streams</dc:title>
  <dc:creator>Liangkun Zhao</dc:creator>
  <cp:lastModifiedBy>Liangkun Zhao</cp:lastModifiedBy>
  <cp:revision>26</cp:revision>
  <dcterms:created xsi:type="dcterms:W3CDTF">2018-12-06T08:46:58Z</dcterms:created>
  <dcterms:modified xsi:type="dcterms:W3CDTF">2018-12-06T18:00:36Z</dcterms:modified>
</cp:coreProperties>
</file>