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5143500" cx="9144000"/>
  <p:notesSz cx="6858000" cy="9144000"/>
  <p:embeddedFontLst>
    <p:embeddedFont>
      <p:font typeface="Raleway"/>
      <p:regular r:id="rId37"/>
      <p:bold r:id="rId38"/>
      <p:italic r:id="rId39"/>
      <p:boldItalic r:id="rId40"/>
    </p:embeddedFont>
    <p:embeddedFont>
      <p:font typeface="Lato"/>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aleway-boldItalic.fntdata"/><Relationship Id="rId20" Type="http://schemas.openxmlformats.org/officeDocument/2006/relationships/slide" Target="slides/slide15.xml"/><Relationship Id="rId42" Type="http://schemas.openxmlformats.org/officeDocument/2006/relationships/font" Target="fonts/Lato-bold.fntdata"/><Relationship Id="rId41" Type="http://schemas.openxmlformats.org/officeDocument/2006/relationships/font" Target="fonts/Lato-regular.fntdata"/><Relationship Id="rId22" Type="http://schemas.openxmlformats.org/officeDocument/2006/relationships/slide" Target="slides/slide17.xml"/><Relationship Id="rId44" Type="http://schemas.openxmlformats.org/officeDocument/2006/relationships/font" Target="fonts/Lato-boldItalic.fntdata"/><Relationship Id="rId21" Type="http://schemas.openxmlformats.org/officeDocument/2006/relationships/slide" Target="slides/slide16.xml"/><Relationship Id="rId43" Type="http://schemas.openxmlformats.org/officeDocument/2006/relationships/font" Target="fonts/Lato-italic.fnt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Raleway-regular.fntdata"/><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Raleway-italic.fntdata"/><Relationship Id="rId16" Type="http://schemas.openxmlformats.org/officeDocument/2006/relationships/slide" Target="slides/slide11.xml"/><Relationship Id="rId38" Type="http://schemas.openxmlformats.org/officeDocument/2006/relationships/font" Target="fonts/Raleway-bold.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4832e2a883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4832e2a883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4832e2a883_1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4832e2a883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4832e2a883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832e2a883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4832e2a883_2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832e2a883_2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4832e2a883_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4832e2a883_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832e2a883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832e2a883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4832e2a883_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4832e2a883_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4832e2a883_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4832e2a883_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g486348338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486348338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4832e2a883_1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4832e2a883_1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832e2a883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832e2a883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485725d86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485725d86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485725d86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485725d86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g485725d860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485725d860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g4832e2a883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4832e2a883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g486348338f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486348338f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g486348338f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486348338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Google Shape;243;g486348338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486348338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486348338f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486348338f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486348338f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486348338f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g486348338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486348338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4832e2a883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4832e2a883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6" name="Shape 266"/>
        <p:cNvGrpSpPr/>
        <p:nvPr/>
      </p:nvGrpSpPr>
      <p:grpSpPr>
        <a:xfrm>
          <a:off x="0" y="0"/>
          <a:ext cx="0" cy="0"/>
          <a:chOff x="0" y="0"/>
          <a:chExt cx="0" cy="0"/>
        </a:xfrm>
      </p:grpSpPr>
      <p:sp>
        <p:nvSpPr>
          <p:cNvPr id="267" name="Google Shape;267;g48654d47a8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48654d47a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2" name="Shape 272"/>
        <p:cNvGrpSpPr/>
        <p:nvPr/>
      </p:nvGrpSpPr>
      <p:grpSpPr>
        <a:xfrm>
          <a:off x="0" y="0"/>
          <a:ext cx="0" cy="0"/>
          <a:chOff x="0" y="0"/>
          <a:chExt cx="0" cy="0"/>
        </a:xfrm>
      </p:grpSpPr>
      <p:sp>
        <p:nvSpPr>
          <p:cNvPr id="273" name="Google Shape;273;g485725d86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485725d86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4832e2a883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832e2a883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there is a concern about latest data, modification and deletion partly or fully of the currently available data set throughout the process of data mining. Earlier users had to reiterate the whole procedure which is time-consuming and also not much efficient.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4832e2a883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4832e2a883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4832e2a883_1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4832e2a883_1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86055af49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86055af49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486055af49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486055af49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48654d47a8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8654d47a8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Outlier Detection in Data Streams</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By : Aditya Maniar and Ashutosh Chandra</a:t>
            </a:r>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Applications</a:t>
            </a:r>
            <a:endParaRPr/>
          </a:p>
        </p:txBody>
      </p:sp>
      <p:sp>
        <p:nvSpPr>
          <p:cNvPr id="141" name="Google Shape;141;p22"/>
          <p:cNvSpPr txBox="1"/>
          <p:nvPr>
            <p:ph idx="1" type="body"/>
          </p:nvPr>
        </p:nvSpPr>
        <p:spPr>
          <a:xfrm>
            <a:off x="729450" y="2078875"/>
            <a:ext cx="7688700" cy="2500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 outlier analysis in data streams leads in detection and prevention of fake activities, criminal activities, failures and improvement in security and safety in diverse applications, e.g. in credit card industry. </a:t>
            </a:r>
            <a:endParaRPr sz="1600"/>
          </a:p>
          <a:p>
            <a:pPr indent="-330200" lvl="0" marL="457200" rtl="0" algn="l">
              <a:spcBef>
                <a:spcPts val="0"/>
              </a:spcBef>
              <a:spcAft>
                <a:spcPts val="0"/>
              </a:spcAft>
              <a:buSzPts val="1600"/>
              <a:buChar char="●"/>
            </a:pPr>
            <a:r>
              <a:rPr lang="en" sz="1600"/>
              <a:t>Outlier detection is a challenging work because of the characteristics of data streams. Most of the outlier detection techniques work on static time sequences. They process outliers by working on the entire time sequences to detect global outliers.</a:t>
            </a:r>
            <a:endParaRPr sz="1600"/>
          </a:p>
          <a:p>
            <a:pPr indent="-330200" lvl="0" marL="457200" rtl="0" algn="l">
              <a:spcBef>
                <a:spcPts val="0"/>
              </a:spcBef>
              <a:spcAft>
                <a:spcPts val="0"/>
              </a:spcAft>
              <a:buSzPts val="1600"/>
              <a:buChar char="●"/>
            </a:pPr>
            <a:r>
              <a:rPr lang="en" sz="1600"/>
              <a:t>This would be computationally infeasible in case of data streams.</a:t>
            </a:r>
            <a:endParaRPr sz="1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Methods of Outlier Detection</a:t>
            </a:r>
            <a:endParaRPr/>
          </a:p>
        </p:txBody>
      </p:sp>
      <p:sp>
        <p:nvSpPr>
          <p:cNvPr id="147" name="Google Shape;147;p23"/>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Model</a:t>
            </a:r>
            <a:endParaRPr sz="1600"/>
          </a:p>
          <a:p>
            <a:pPr indent="-330200" lvl="1" marL="914400" rtl="0" algn="l">
              <a:spcBef>
                <a:spcPts val="0"/>
              </a:spcBef>
              <a:spcAft>
                <a:spcPts val="0"/>
              </a:spcAft>
              <a:buSzPts val="1600"/>
              <a:buChar char="○"/>
            </a:pPr>
            <a:r>
              <a:rPr lang="en" sz="1600"/>
              <a:t>Build a model based on domain values and the object that do not match with the model are marked as outliers</a:t>
            </a:r>
            <a:endParaRPr sz="1600"/>
          </a:p>
          <a:p>
            <a:pPr indent="-330200" lvl="0" marL="457200" rtl="0" algn="l">
              <a:spcBef>
                <a:spcPts val="0"/>
              </a:spcBef>
              <a:spcAft>
                <a:spcPts val="0"/>
              </a:spcAft>
              <a:buSzPts val="1600"/>
              <a:buChar char="●"/>
            </a:pPr>
            <a:r>
              <a:rPr lang="en" sz="1600"/>
              <a:t>Connectivity</a:t>
            </a:r>
            <a:endParaRPr sz="1600"/>
          </a:p>
          <a:p>
            <a:pPr indent="-330200" lvl="1" marL="914400" rtl="0" algn="l">
              <a:spcBef>
                <a:spcPts val="0"/>
              </a:spcBef>
              <a:spcAft>
                <a:spcPts val="0"/>
              </a:spcAft>
              <a:buSzPts val="1600"/>
              <a:buChar char="○"/>
            </a:pPr>
            <a:r>
              <a:rPr lang="en" sz="1600"/>
              <a:t>Used when object are associated, objects which have few association are flagged as outliers.</a:t>
            </a:r>
            <a:endParaRPr sz="1600"/>
          </a:p>
          <a:p>
            <a:pPr indent="-330200" lvl="0" marL="457200" rtl="0" algn="l">
              <a:spcBef>
                <a:spcPts val="0"/>
              </a:spcBef>
              <a:spcAft>
                <a:spcPts val="0"/>
              </a:spcAft>
              <a:buSzPts val="1600"/>
              <a:buChar char="●"/>
            </a:pPr>
            <a:r>
              <a:rPr lang="en" sz="1600"/>
              <a:t>Density</a:t>
            </a:r>
            <a:endParaRPr sz="1600"/>
          </a:p>
          <a:p>
            <a:pPr indent="-330200" lvl="1" marL="914400" rtl="0" algn="l">
              <a:spcBef>
                <a:spcPts val="0"/>
              </a:spcBef>
              <a:spcAft>
                <a:spcPts val="0"/>
              </a:spcAft>
              <a:buSzPts val="1600"/>
              <a:buChar char="○"/>
            </a:pPr>
            <a:r>
              <a:rPr lang="en" sz="1600"/>
              <a:t>Objects that fall in low-density region of space are treated as outliers.</a:t>
            </a:r>
            <a:endParaRPr sz="1600"/>
          </a:p>
          <a:p>
            <a:pPr indent="0" lvl="0" marL="457200" marR="0" rtl="0" algn="l">
              <a:lnSpc>
                <a:spcPct val="115000"/>
              </a:lnSpc>
              <a:spcBef>
                <a:spcPts val="1600"/>
              </a:spcBef>
              <a:spcAft>
                <a:spcPts val="1600"/>
              </a:spcAft>
              <a:buNone/>
            </a:pPr>
            <a:r>
              <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Methods </a:t>
            </a:r>
            <a:r>
              <a:rPr lang="en"/>
              <a:t>of Outlier Detection</a:t>
            </a:r>
            <a:endParaRPr/>
          </a:p>
        </p:txBody>
      </p:sp>
      <p:sp>
        <p:nvSpPr>
          <p:cNvPr id="153" name="Google Shape;153;p2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Distance</a:t>
            </a:r>
            <a:endParaRPr sz="1600"/>
          </a:p>
          <a:p>
            <a:pPr indent="-330200" lvl="1" marL="914400" rtl="0" algn="l">
              <a:spcBef>
                <a:spcPts val="0"/>
              </a:spcBef>
              <a:spcAft>
                <a:spcPts val="0"/>
              </a:spcAft>
              <a:buSzPts val="1600"/>
              <a:buChar char="○"/>
            </a:pPr>
            <a:r>
              <a:rPr lang="en" sz="1600"/>
              <a:t>Distance with nearest neighbour that exceed a threshold are flagged as outliers.</a:t>
            </a:r>
            <a:endParaRPr sz="1600"/>
          </a:p>
          <a:p>
            <a:pPr indent="-330200" lvl="0" marL="457200" rtl="0" algn="l">
              <a:spcBef>
                <a:spcPts val="0"/>
              </a:spcBef>
              <a:spcAft>
                <a:spcPts val="0"/>
              </a:spcAft>
              <a:buSzPts val="1600"/>
              <a:buChar char="●"/>
            </a:pPr>
            <a:r>
              <a:rPr lang="en" sz="1600"/>
              <a:t>Clusters</a:t>
            </a:r>
            <a:endParaRPr sz="1600"/>
          </a:p>
          <a:p>
            <a:pPr indent="-330200" lvl="1" marL="914400" rtl="0" algn="l">
              <a:spcBef>
                <a:spcPts val="0"/>
              </a:spcBef>
              <a:spcAft>
                <a:spcPts val="0"/>
              </a:spcAft>
              <a:buSzPts val="1600"/>
              <a:buChar char="○"/>
            </a:pPr>
            <a:r>
              <a:rPr lang="en" sz="1600"/>
              <a:t>Objects that do not belong to any cluster, or to a small cluster are marked.</a:t>
            </a:r>
            <a:endParaRPr sz="1600"/>
          </a:p>
          <a:p>
            <a:pPr indent="-330200" lvl="0" marL="457200" rtl="0" algn="l">
              <a:spcBef>
                <a:spcPts val="0"/>
              </a:spcBef>
              <a:spcAft>
                <a:spcPts val="0"/>
              </a:spcAft>
              <a:buSzPts val="1600"/>
              <a:buChar char="●"/>
            </a:pPr>
            <a:r>
              <a:rPr lang="en" sz="1600"/>
              <a:t>Frequent Patterns</a:t>
            </a:r>
            <a:endParaRPr sz="1600"/>
          </a:p>
          <a:p>
            <a:pPr indent="-330200" lvl="1" marL="914400" rtl="0" algn="l">
              <a:spcBef>
                <a:spcPts val="0"/>
              </a:spcBef>
              <a:spcAft>
                <a:spcPts val="0"/>
              </a:spcAft>
              <a:buSzPts val="1600"/>
              <a:buChar char="○"/>
            </a:pPr>
            <a:r>
              <a:rPr lang="en" sz="1600"/>
              <a:t>Objects that do not reflect “common patterns” that apply to many objects are treated as outliers </a:t>
            </a:r>
            <a:endParaRPr sz="1600"/>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Density Based Method	</a:t>
            </a:r>
            <a:endParaRPr/>
          </a:p>
          <a:p>
            <a:pPr indent="0" lvl="0" marL="0" rtl="0" algn="l">
              <a:spcBef>
                <a:spcPts val="0"/>
              </a:spcBef>
              <a:spcAft>
                <a:spcPts val="0"/>
              </a:spcAft>
              <a:buNone/>
            </a:pPr>
            <a:r>
              <a:t/>
            </a:r>
            <a:endParaRPr/>
          </a:p>
        </p:txBody>
      </p:sp>
      <p:sp>
        <p:nvSpPr>
          <p:cNvPr id="159" name="Google Shape;159;p25"/>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This method compares the density around a point with the density around its local neighbours. Relative density of a point compared to its neighbours is computed as an outlier score.</a:t>
            </a:r>
            <a:endParaRPr sz="1500"/>
          </a:p>
          <a:p>
            <a:pPr indent="-323850" lvl="0" marL="457200" rtl="0" algn="l">
              <a:spcBef>
                <a:spcPts val="0"/>
              </a:spcBef>
              <a:spcAft>
                <a:spcPts val="0"/>
              </a:spcAft>
              <a:buSzPts val="1500"/>
              <a:buChar char="●"/>
            </a:pPr>
            <a:r>
              <a:rPr lang="en" sz="1500"/>
              <a:t>Basic idea behind this approach is that if the outlier score of a point is unusually lower than that of its nearest neighbours, we can declare that the point is an outlier.</a:t>
            </a:r>
            <a:endParaRPr sz="1500"/>
          </a:p>
          <a:p>
            <a:pPr indent="-323850" lvl="0" marL="457200" rtl="0" algn="l">
              <a:spcBef>
                <a:spcPts val="0"/>
              </a:spcBef>
              <a:spcAft>
                <a:spcPts val="0"/>
              </a:spcAft>
              <a:buSzPts val="1500"/>
              <a:buChar char="●"/>
            </a:pPr>
            <a:r>
              <a:rPr lang="en" sz="1500"/>
              <a:t>Disadvantage: Density based models need the cautious settings of several factors. It requires quadratic time complexity. It may rule out anomalies close to some non-anomalies patterns that have low density. </a:t>
            </a:r>
            <a:endParaRPr sz="1500"/>
          </a:p>
        </p:txBody>
      </p:sp>
      <p:sp>
        <p:nvSpPr>
          <p:cNvPr id="160" name="Google Shape;160;p25"/>
          <p:cNvSpPr txBox="1"/>
          <p:nvPr/>
        </p:nvSpPr>
        <p:spPr>
          <a:xfrm>
            <a:off x="729450" y="621350"/>
            <a:ext cx="5990400" cy="53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600">
                <a:latin typeface="Raleway"/>
                <a:ea typeface="Raleway"/>
                <a:cs typeface="Raleway"/>
                <a:sym typeface="Raleway"/>
              </a:rPr>
              <a:t>Outlier Detection</a:t>
            </a:r>
            <a:endParaRPr b="1" sz="2600">
              <a:latin typeface="Raleway"/>
              <a:ea typeface="Raleway"/>
              <a:cs typeface="Raleway"/>
              <a:sym typeface="Raleway"/>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Distance Based Method</a:t>
            </a:r>
            <a:endParaRPr/>
          </a:p>
        </p:txBody>
      </p:sp>
      <p:sp>
        <p:nvSpPr>
          <p:cNvPr id="166" name="Google Shape;166;p2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Judges a point based on the distance to its neighbours. </a:t>
            </a:r>
            <a:r>
              <a:rPr lang="en" sz="1500"/>
              <a:t>Objects that have distances to their nearest neighbors that exceed a specific threshold are considered probable anomalies.      </a:t>
            </a:r>
            <a:endParaRPr sz="1500"/>
          </a:p>
          <a:p>
            <a:pPr indent="-323850" lvl="0" marL="457200" rtl="0" algn="l">
              <a:spcBef>
                <a:spcPts val="0"/>
              </a:spcBef>
              <a:spcAft>
                <a:spcPts val="0"/>
              </a:spcAft>
              <a:buSzPts val="1500"/>
              <a:buChar char="●"/>
            </a:pPr>
            <a:r>
              <a:rPr lang="en" sz="1500"/>
              <a:t>Few algorithms for this method:</a:t>
            </a:r>
            <a:br>
              <a:rPr lang="en" sz="1500"/>
            </a:br>
            <a:r>
              <a:rPr lang="en" sz="1500"/>
              <a:t>	Index-based: Compute distance range join using spatial data index structure.</a:t>
            </a:r>
            <a:br>
              <a:rPr lang="en" sz="1500"/>
            </a:br>
            <a:r>
              <a:rPr lang="en" sz="1500"/>
              <a:t>	Nested-loop based: Divide buffer into two parts and use the second part to compare all points with    points from first</a:t>
            </a:r>
            <a:br>
              <a:rPr lang="en" sz="1500"/>
            </a:br>
            <a:r>
              <a:rPr lang="en" sz="1500"/>
              <a:t>	Grid based: Build a grid such that any two points from the same grid cell will have a distance of at most k from each other.</a:t>
            </a:r>
            <a:endParaRPr sz="1500"/>
          </a:p>
        </p:txBody>
      </p:sp>
      <p:sp>
        <p:nvSpPr>
          <p:cNvPr id="167" name="Google Shape;167;p26"/>
          <p:cNvSpPr txBox="1"/>
          <p:nvPr/>
        </p:nvSpPr>
        <p:spPr>
          <a:xfrm>
            <a:off x="729450" y="621350"/>
            <a:ext cx="5990400" cy="53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600">
                <a:latin typeface="Raleway"/>
                <a:ea typeface="Raleway"/>
                <a:cs typeface="Raleway"/>
                <a:sym typeface="Raleway"/>
              </a:rPr>
              <a:t>Outlier Detection</a:t>
            </a:r>
            <a:endParaRPr b="1" sz="2600">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Model Based</a:t>
            </a:r>
            <a:endParaRPr/>
          </a:p>
        </p:txBody>
      </p:sp>
      <p:sp>
        <p:nvSpPr>
          <p:cNvPr id="173" name="Google Shape;173;p27"/>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We create a model based on the understanding of the domain and mark objects as outliers when they do not follow the expected convention</a:t>
            </a:r>
            <a:endParaRPr sz="1600"/>
          </a:p>
          <a:p>
            <a:pPr indent="-330200" lvl="0" marL="457200" rtl="0" algn="l">
              <a:spcBef>
                <a:spcPts val="0"/>
              </a:spcBef>
              <a:spcAft>
                <a:spcPts val="0"/>
              </a:spcAft>
              <a:buSzPts val="1600"/>
              <a:buChar char="●"/>
            </a:pPr>
            <a:r>
              <a:rPr lang="en" sz="1600"/>
              <a:t>This method requires an expertise in the domain and is </a:t>
            </a:r>
            <a:r>
              <a:rPr lang="en" sz="1600"/>
              <a:t>expensive to create.</a:t>
            </a:r>
            <a:endParaRPr sz="1600"/>
          </a:p>
          <a:p>
            <a:pPr indent="-330200" lvl="0" marL="457200" rtl="0" algn="l">
              <a:spcBef>
                <a:spcPts val="0"/>
              </a:spcBef>
              <a:spcAft>
                <a:spcPts val="0"/>
              </a:spcAft>
              <a:buSzPts val="1600"/>
              <a:buChar char="●"/>
            </a:pPr>
            <a:r>
              <a:rPr lang="en" sz="1600"/>
              <a:t>Implemented using supervised learning on time series data streams.</a:t>
            </a:r>
            <a:endParaRPr sz="1600"/>
          </a:p>
          <a:p>
            <a:pPr indent="0" lvl="0" marL="0" rtl="0" algn="l">
              <a:spcBef>
                <a:spcPts val="1600"/>
              </a:spcBef>
              <a:spcAft>
                <a:spcPts val="0"/>
              </a:spcAft>
              <a:buNone/>
            </a:pPr>
            <a:r>
              <a:t/>
            </a:r>
            <a:endParaRPr sz="1600"/>
          </a:p>
          <a:p>
            <a:pPr indent="0" lvl="0" marL="0" rtl="0" algn="l">
              <a:spcBef>
                <a:spcPts val="1600"/>
              </a:spcBef>
              <a:spcAft>
                <a:spcPts val="0"/>
              </a:spcAft>
              <a:buNone/>
            </a:pPr>
            <a:r>
              <a:t/>
            </a:r>
            <a:endParaRPr sz="1600"/>
          </a:p>
          <a:p>
            <a:pPr indent="0" lvl="0" marL="0" rtl="0" algn="l">
              <a:spcBef>
                <a:spcPts val="1600"/>
              </a:spcBef>
              <a:spcAft>
                <a:spcPts val="1600"/>
              </a:spcAft>
              <a:buNone/>
            </a:pPr>
            <a:r>
              <a:t/>
            </a:r>
            <a:endParaRPr sz="1600"/>
          </a:p>
        </p:txBody>
      </p:sp>
      <p:sp>
        <p:nvSpPr>
          <p:cNvPr id="174" name="Google Shape;174;p27"/>
          <p:cNvSpPr txBox="1"/>
          <p:nvPr/>
        </p:nvSpPr>
        <p:spPr>
          <a:xfrm>
            <a:off x="729450" y="621350"/>
            <a:ext cx="5990400" cy="53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600">
                <a:latin typeface="Raleway"/>
                <a:ea typeface="Raleway"/>
                <a:cs typeface="Raleway"/>
                <a:sym typeface="Raleway"/>
              </a:rPr>
              <a:t>Outlier Detection</a:t>
            </a:r>
            <a:endParaRPr b="1" sz="2600">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Connectedness Based</a:t>
            </a:r>
            <a:endParaRPr/>
          </a:p>
        </p:txBody>
      </p:sp>
      <p:sp>
        <p:nvSpPr>
          <p:cNvPr id="180" name="Google Shape;180;p28"/>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This technique is used when objects have associations between each other, Eg: Social Network</a:t>
            </a:r>
            <a:endParaRPr sz="1600"/>
          </a:p>
          <a:p>
            <a:pPr indent="-330200" lvl="0" marL="457200" rtl="0" algn="l">
              <a:spcBef>
                <a:spcPts val="0"/>
              </a:spcBef>
              <a:spcAft>
                <a:spcPts val="0"/>
              </a:spcAft>
              <a:buSzPts val="1600"/>
              <a:buChar char="●"/>
            </a:pPr>
            <a:r>
              <a:rPr lang="en" sz="1600"/>
              <a:t>Objects which have few or no associations are treated as anomalies.</a:t>
            </a:r>
            <a:endParaRPr sz="1600"/>
          </a:p>
          <a:p>
            <a:pPr indent="-330200" lvl="0" marL="457200" rtl="0" algn="l">
              <a:spcBef>
                <a:spcPts val="0"/>
              </a:spcBef>
              <a:spcAft>
                <a:spcPts val="0"/>
              </a:spcAft>
              <a:buSzPts val="1600"/>
              <a:buChar char="●"/>
            </a:pPr>
            <a:r>
              <a:rPr lang="en" sz="1600"/>
              <a:t>The connectedness is calculated by giving a score to each point as they are inserted.</a:t>
            </a:r>
            <a:endParaRPr sz="1600"/>
          </a:p>
          <a:p>
            <a:pPr indent="-330200" lvl="0" marL="457200" rtl="0" algn="l">
              <a:spcBef>
                <a:spcPts val="0"/>
              </a:spcBef>
              <a:spcAft>
                <a:spcPts val="0"/>
              </a:spcAft>
              <a:buSzPts val="1600"/>
              <a:buChar char="●"/>
            </a:pPr>
            <a:r>
              <a:rPr lang="en" sz="1600"/>
              <a:t>Higher the score, higher its chance of being marked as an outlier</a:t>
            </a:r>
            <a:endParaRPr sz="1600"/>
          </a:p>
          <a:p>
            <a:pPr indent="0" lvl="0" marL="457200" rtl="0" algn="l">
              <a:spcBef>
                <a:spcPts val="1600"/>
              </a:spcBef>
              <a:spcAft>
                <a:spcPts val="1600"/>
              </a:spcAft>
              <a:buNone/>
            </a:pPr>
            <a:r>
              <a:t/>
            </a:r>
            <a:endParaRPr sz="1600"/>
          </a:p>
        </p:txBody>
      </p:sp>
      <p:sp>
        <p:nvSpPr>
          <p:cNvPr id="181" name="Google Shape;181;p28"/>
          <p:cNvSpPr txBox="1"/>
          <p:nvPr/>
        </p:nvSpPr>
        <p:spPr>
          <a:xfrm>
            <a:off x="729450" y="621350"/>
            <a:ext cx="5990400" cy="53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600">
                <a:latin typeface="Raleway"/>
                <a:ea typeface="Raleway"/>
                <a:cs typeface="Raleway"/>
                <a:sym typeface="Raleway"/>
              </a:rPr>
              <a:t>Outlier Detection</a:t>
            </a:r>
            <a:endParaRPr b="1" sz="2600">
              <a:latin typeface="Raleway"/>
              <a:ea typeface="Raleway"/>
              <a:cs typeface="Raleway"/>
              <a:sym typeface="Raleway"/>
            </a:endParaRPr>
          </a:p>
        </p:txBody>
      </p:sp>
      <p:pic>
        <p:nvPicPr>
          <p:cNvPr id="182" name="Google Shape;182;p28"/>
          <p:cNvPicPr preferRelativeResize="0"/>
          <p:nvPr/>
        </p:nvPicPr>
        <p:blipFill>
          <a:blip r:embed="rId3">
            <a:alphaModFix/>
          </a:blip>
          <a:stretch>
            <a:fillRect/>
          </a:stretch>
        </p:blipFill>
        <p:spPr>
          <a:xfrm>
            <a:off x="3562100" y="4122900"/>
            <a:ext cx="2023398" cy="4987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2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Clustering Based </a:t>
            </a:r>
            <a:endParaRPr/>
          </a:p>
          <a:p>
            <a:pPr indent="0" lvl="0" marL="0" rtl="0" algn="l">
              <a:spcBef>
                <a:spcPts val="0"/>
              </a:spcBef>
              <a:spcAft>
                <a:spcPts val="0"/>
              </a:spcAft>
              <a:buNone/>
            </a:pPr>
            <a:r>
              <a:t/>
            </a:r>
            <a:endParaRPr/>
          </a:p>
        </p:txBody>
      </p:sp>
      <p:sp>
        <p:nvSpPr>
          <p:cNvPr id="188" name="Google Shape;188;p2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Clustering-based methods detect outliers by examining the relationship between objects and clusters</a:t>
            </a:r>
            <a:endParaRPr sz="1600"/>
          </a:p>
          <a:p>
            <a:pPr indent="-330200" lvl="0" marL="457200" rtl="0" algn="l">
              <a:spcBef>
                <a:spcPts val="0"/>
              </a:spcBef>
              <a:spcAft>
                <a:spcPts val="0"/>
              </a:spcAft>
              <a:buSzPts val="1600"/>
              <a:buChar char="●"/>
            </a:pPr>
            <a:r>
              <a:rPr lang="en" sz="1600"/>
              <a:t>An outlier is an object that belongs to a small and remote cluster, or does not belong to any cluster.</a:t>
            </a:r>
            <a:endParaRPr sz="1600"/>
          </a:p>
          <a:p>
            <a:pPr indent="0" lvl="0" marL="457200" rtl="0" algn="l">
              <a:spcBef>
                <a:spcPts val="1600"/>
              </a:spcBef>
              <a:spcAft>
                <a:spcPts val="1600"/>
              </a:spcAft>
              <a:buNone/>
            </a:pPr>
            <a:r>
              <a:t/>
            </a:r>
            <a:endParaRPr sz="1600"/>
          </a:p>
        </p:txBody>
      </p:sp>
      <p:pic>
        <p:nvPicPr>
          <p:cNvPr id="189" name="Google Shape;189;p29"/>
          <p:cNvPicPr preferRelativeResize="0"/>
          <p:nvPr/>
        </p:nvPicPr>
        <p:blipFill>
          <a:blip r:embed="rId3">
            <a:alphaModFix/>
          </a:blip>
          <a:stretch>
            <a:fillRect/>
          </a:stretch>
        </p:blipFill>
        <p:spPr>
          <a:xfrm>
            <a:off x="3695700" y="3376288"/>
            <a:ext cx="1752600" cy="1381125"/>
          </a:xfrm>
          <a:prstGeom prst="rect">
            <a:avLst/>
          </a:prstGeom>
          <a:noFill/>
          <a:ln>
            <a:noFill/>
          </a:ln>
        </p:spPr>
      </p:pic>
      <p:sp>
        <p:nvSpPr>
          <p:cNvPr id="190" name="Google Shape;190;p29"/>
          <p:cNvSpPr txBox="1"/>
          <p:nvPr/>
        </p:nvSpPr>
        <p:spPr>
          <a:xfrm>
            <a:off x="729450" y="621350"/>
            <a:ext cx="5990400" cy="53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600">
                <a:latin typeface="Raleway"/>
                <a:ea typeface="Raleway"/>
                <a:cs typeface="Raleway"/>
                <a:sym typeface="Raleway"/>
              </a:rPr>
              <a:t>Outlier Detection</a:t>
            </a:r>
            <a:endParaRPr b="1" sz="2600">
              <a:latin typeface="Raleway"/>
              <a:ea typeface="Raleway"/>
              <a:cs typeface="Raleway"/>
              <a:sym typeface="Raleway"/>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30"/>
          <p:cNvSpPr txBox="1"/>
          <p:nvPr>
            <p:ph idx="1" type="body"/>
          </p:nvPr>
        </p:nvSpPr>
        <p:spPr>
          <a:xfrm>
            <a:off x="729450" y="1437775"/>
            <a:ext cx="7688700" cy="297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Thus it leads us to three general methods of clustering based outlier detection,</a:t>
            </a:r>
            <a:endParaRPr sz="1600"/>
          </a:p>
          <a:p>
            <a:pPr indent="-330200" lvl="0" marL="457200" rtl="0" algn="l">
              <a:spcBef>
                <a:spcPts val="1600"/>
              </a:spcBef>
              <a:spcAft>
                <a:spcPts val="0"/>
              </a:spcAft>
              <a:buSzPts val="1600"/>
              <a:buChar char="●"/>
            </a:pPr>
            <a:r>
              <a:rPr lang="en" sz="1600"/>
              <a:t>Does the object belong to any cluster? If not, then it is identified as an outlier.</a:t>
            </a:r>
            <a:endParaRPr sz="1600"/>
          </a:p>
          <a:p>
            <a:pPr indent="-330200" lvl="0" marL="457200" rtl="0" algn="l">
              <a:spcBef>
                <a:spcPts val="0"/>
              </a:spcBef>
              <a:spcAft>
                <a:spcPts val="0"/>
              </a:spcAft>
              <a:buSzPts val="1600"/>
              <a:buChar char="●"/>
            </a:pPr>
            <a:r>
              <a:rPr lang="en" sz="1600"/>
              <a:t>Is there a large distance between the object and the cluster to which it is closest? If yes, it is an outlier.</a:t>
            </a:r>
            <a:endParaRPr sz="1600"/>
          </a:p>
          <a:p>
            <a:pPr indent="-330200" lvl="0" marL="457200" rtl="0" algn="l">
              <a:spcBef>
                <a:spcPts val="0"/>
              </a:spcBef>
              <a:spcAft>
                <a:spcPts val="0"/>
              </a:spcAft>
              <a:buSzPts val="1600"/>
              <a:buChar char="●"/>
            </a:pPr>
            <a:r>
              <a:rPr lang="en" sz="1600"/>
              <a:t>Is the object part of a small or sparse cluster? If yes, then all the objects in that cluster are outliers.</a:t>
            </a:r>
            <a:endParaRPr sz="1600"/>
          </a:p>
          <a:p>
            <a:pPr indent="0" lvl="0" marL="0" rtl="0" algn="l">
              <a:spcBef>
                <a:spcPts val="1600"/>
              </a:spcBef>
              <a:spcAft>
                <a:spcPts val="1600"/>
              </a:spcAft>
              <a:buNone/>
            </a:pPr>
            <a:r>
              <a:t/>
            </a:r>
            <a:endParaRPr sz="16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1"/>
          <p:cNvSpPr txBox="1"/>
          <p:nvPr>
            <p:ph type="title"/>
          </p:nvPr>
        </p:nvSpPr>
        <p:spPr>
          <a:xfrm>
            <a:off x="727650" y="54080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Local Outlier Factor Algorithm</a:t>
            </a:r>
            <a:endParaRPr/>
          </a:p>
          <a:p>
            <a:pPr indent="0" lvl="0" marL="0" rtl="0" algn="l">
              <a:spcBef>
                <a:spcPts val="0"/>
              </a:spcBef>
              <a:spcAft>
                <a:spcPts val="0"/>
              </a:spcAft>
              <a:buNone/>
            </a:pPr>
            <a:r>
              <a:t/>
            </a:r>
            <a:endParaRPr/>
          </a:p>
        </p:txBody>
      </p:sp>
      <p:sp>
        <p:nvSpPr>
          <p:cNvPr id="201" name="Google Shape;201;p31"/>
          <p:cNvSpPr txBox="1"/>
          <p:nvPr>
            <p:ph idx="1" type="body"/>
          </p:nvPr>
        </p:nvSpPr>
        <p:spPr>
          <a:xfrm>
            <a:off x="727650" y="151492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A</a:t>
            </a:r>
            <a:r>
              <a:rPr lang="en"/>
              <a:t>ssign to each data record, a degree of being outlier called Local Outlier Factor of the data record</a:t>
            </a:r>
            <a:endParaRPr/>
          </a:p>
          <a:p>
            <a:pPr indent="-311150" lvl="0" marL="457200" rtl="0" algn="l">
              <a:lnSpc>
                <a:spcPct val="100000"/>
              </a:lnSpc>
              <a:spcBef>
                <a:spcPts val="0"/>
              </a:spcBef>
              <a:spcAft>
                <a:spcPts val="0"/>
              </a:spcAft>
              <a:buSzPts val="1300"/>
              <a:buChar char="●"/>
            </a:pPr>
            <a:r>
              <a:rPr lang="en">
                <a:highlight>
                  <a:srgbClr val="FFFFFF"/>
                </a:highlight>
              </a:rPr>
              <a:t>Based on a concept of a local density, where locality is given by k nearest neighbors, whose distance is used to estimate the density.</a:t>
            </a:r>
            <a:endParaRPr/>
          </a:p>
          <a:p>
            <a:pPr indent="-311150" lvl="0" marL="457200" rtl="0" algn="l">
              <a:spcBef>
                <a:spcPts val="0"/>
              </a:spcBef>
              <a:spcAft>
                <a:spcPts val="0"/>
              </a:spcAft>
              <a:buSzPts val="1300"/>
              <a:buChar char="●"/>
            </a:pPr>
            <a:r>
              <a:rPr lang="en"/>
              <a:t>Points that have substantially lower density than their neighbours are considered Outliers.</a:t>
            </a:r>
            <a:endParaRPr/>
          </a:p>
          <a:p>
            <a:pPr indent="0" lvl="0" marL="457200" rtl="0" algn="l">
              <a:spcBef>
                <a:spcPts val="1600"/>
              </a:spcBef>
              <a:spcAft>
                <a:spcPts val="0"/>
              </a:spcAft>
              <a:buNone/>
            </a:pPr>
            <a:r>
              <a:t/>
            </a:r>
            <a:endParaRPr/>
          </a:p>
          <a:p>
            <a:pPr indent="0" lvl="0" marL="457200" rtl="0" algn="l">
              <a:spcBef>
                <a:spcPts val="1600"/>
              </a:spcBef>
              <a:spcAft>
                <a:spcPts val="0"/>
              </a:spcAft>
              <a:buNone/>
            </a:pPr>
            <a:r>
              <a:t/>
            </a:r>
            <a:endParaRPr/>
          </a:p>
          <a:p>
            <a:pPr indent="0" lvl="0" marL="457200" rtl="0" algn="l">
              <a:spcBef>
                <a:spcPts val="1600"/>
              </a:spcBef>
              <a:spcAft>
                <a:spcPts val="0"/>
              </a:spcAft>
              <a:buNone/>
            </a:pPr>
            <a:r>
              <a:rPr lang="en"/>
              <a:t>                                                                                                                                                                                                  </a:t>
            </a:r>
            <a:endParaRPr/>
          </a:p>
          <a:p>
            <a:pPr indent="0" lvl="0" marL="457200" rtl="0" algn="l">
              <a:spcBef>
                <a:spcPts val="1600"/>
              </a:spcBef>
              <a:spcAft>
                <a:spcPts val="1600"/>
              </a:spcAft>
              <a:buNone/>
            </a:pPr>
            <a:r>
              <a:rPr lang="en"/>
              <a:t>                    				 </a:t>
            </a:r>
            <a:r>
              <a:rPr i="1" lang="en" sz="1050">
                <a:solidFill>
                  <a:srgbClr val="222222"/>
                </a:solidFill>
                <a:highlight>
                  <a:srgbClr val="FFFFFF"/>
                </a:highlight>
                <a:latin typeface="Arial"/>
                <a:ea typeface="Arial"/>
                <a:cs typeface="Arial"/>
                <a:sym typeface="Arial"/>
              </a:rPr>
              <a:t>local reachability density</a:t>
            </a:r>
            <a:endParaRPr/>
          </a:p>
        </p:txBody>
      </p:sp>
      <p:pic>
        <p:nvPicPr>
          <p:cNvPr id="202" name="Google Shape;202;p31"/>
          <p:cNvPicPr preferRelativeResize="0"/>
          <p:nvPr/>
        </p:nvPicPr>
        <p:blipFill>
          <a:blip r:embed="rId3">
            <a:alphaModFix/>
          </a:blip>
          <a:stretch>
            <a:fillRect/>
          </a:stretch>
        </p:blipFill>
        <p:spPr>
          <a:xfrm>
            <a:off x="1640050" y="2571750"/>
            <a:ext cx="5400675" cy="390525"/>
          </a:xfrm>
          <a:prstGeom prst="rect">
            <a:avLst/>
          </a:prstGeom>
          <a:noFill/>
          <a:ln>
            <a:noFill/>
          </a:ln>
        </p:spPr>
      </p:pic>
      <p:pic>
        <p:nvPicPr>
          <p:cNvPr id="203" name="Google Shape;203;p31"/>
          <p:cNvPicPr preferRelativeResize="0"/>
          <p:nvPr/>
        </p:nvPicPr>
        <p:blipFill>
          <a:blip r:embed="rId4">
            <a:alphaModFix/>
          </a:blip>
          <a:stretch>
            <a:fillRect/>
          </a:stretch>
        </p:blipFill>
        <p:spPr>
          <a:xfrm>
            <a:off x="1640050" y="3127650"/>
            <a:ext cx="5181600" cy="847725"/>
          </a:xfrm>
          <a:prstGeom prst="rect">
            <a:avLst/>
          </a:prstGeom>
          <a:noFill/>
          <a:ln>
            <a:noFill/>
          </a:ln>
        </p:spPr>
      </p:pic>
      <p:pic>
        <p:nvPicPr>
          <p:cNvPr id="204" name="Google Shape;204;p31"/>
          <p:cNvPicPr preferRelativeResize="0"/>
          <p:nvPr/>
        </p:nvPicPr>
        <p:blipFill>
          <a:blip r:embed="rId5">
            <a:alphaModFix/>
          </a:blip>
          <a:stretch>
            <a:fillRect/>
          </a:stretch>
        </p:blipFill>
        <p:spPr>
          <a:xfrm>
            <a:off x="1700838" y="4129650"/>
            <a:ext cx="5060033" cy="1013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What is an Outlier? Properties</a:t>
            </a:r>
            <a:endParaRPr sz="1600"/>
          </a:p>
          <a:p>
            <a:pPr indent="-330200" lvl="0" marL="457200" rtl="0" algn="l">
              <a:spcBef>
                <a:spcPts val="0"/>
              </a:spcBef>
              <a:spcAft>
                <a:spcPts val="0"/>
              </a:spcAft>
              <a:buSzPts val="1600"/>
              <a:buChar char="●"/>
            </a:pPr>
            <a:r>
              <a:rPr lang="en" sz="1600"/>
              <a:t>Outlier Detection in Data Streams and challenges</a:t>
            </a:r>
            <a:endParaRPr sz="1600"/>
          </a:p>
          <a:p>
            <a:pPr indent="-330200" lvl="0" marL="457200" rtl="0" algn="l">
              <a:spcBef>
                <a:spcPts val="0"/>
              </a:spcBef>
              <a:spcAft>
                <a:spcPts val="0"/>
              </a:spcAft>
              <a:buSzPts val="1600"/>
              <a:buChar char="●"/>
            </a:pPr>
            <a:r>
              <a:rPr lang="en" sz="1600"/>
              <a:t>Applications of outlier detection</a:t>
            </a:r>
            <a:endParaRPr sz="1600"/>
          </a:p>
          <a:p>
            <a:pPr indent="-330200" lvl="0" marL="457200" rtl="0" algn="l">
              <a:spcBef>
                <a:spcPts val="0"/>
              </a:spcBef>
              <a:spcAft>
                <a:spcPts val="0"/>
              </a:spcAft>
              <a:buSzPts val="1600"/>
              <a:buChar char="●"/>
            </a:pPr>
            <a:r>
              <a:rPr lang="en" sz="1600"/>
              <a:t>Data Mining</a:t>
            </a:r>
            <a:endParaRPr sz="1600"/>
          </a:p>
          <a:p>
            <a:pPr indent="-330200" lvl="0" marL="457200" rtl="0" algn="l">
              <a:spcBef>
                <a:spcPts val="0"/>
              </a:spcBef>
              <a:spcAft>
                <a:spcPts val="0"/>
              </a:spcAft>
              <a:buSzPts val="1600"/>
              <a:buChar char="●"/>
            </a:pPr>
            <a:r>
              <a:rPr lang="en" sz="1600"/>
              <a:t>Methods of Outlier Detection</a:t>
            </a:r>
            <a:endParaRPr sz="1600"/>
          </a:p>
          <a:p>
            <a:pPr indent="-330200" lvl="0" marL="457200" rtl="0" algn="l">
              <a:spcBef>
                <a:spcPts val="0"/>
              </a:spcBef>
              <a:spcAft>
                <a:spcPts val="0"/>
              </a:spcAft>
              <a:buSzPts val="1600"/>
              <a:buChar char="●"/>
            </a:pPr>
            <a:r>
              <a:rPr lang="en" sz="1600"/>
              <a:t>Clustering based detection</a:t>
            </a:r>
            <a:endParaRPr sz="1600"/>
          </a:p>
          <a:p>
            <a:pPr indent="-330200" lvl="0" marL="457200" rtl="0" algn="l">
              <a:spcBef>
                <a:spcPts val="0"/>
              </a:spcBef>
              <a:spcAft>
                <a:spcPts val="0"/>
              </a:spcAft>
              <a:buSzPts val="1600"/>
              <a:buChar char="●"/>
            </a:pPr>
            <a:r>
              <a:rPr lang="en" sz="1600"/>
              <a:t>Frequency based detection</a:t>
            </a:r>
            <a:endParaRPr sz="1600"/>
          </a:p>
          <a:p>
            <a:pPr indent="0" lvl="0" marL="457200" rtl="0" algn="l">
              <a:spcBef>
                <a:spcPts val="1600"/>
              </a:spcBef>
              <a:spcAft>
                <a:spcPts val="1600"/>
              </a:spcAft>
              <a:buNone/>
            </a:pPr>
            <a:r>
              <a:t/>
            </a:r>
            <a:endParaRPr sz="1600"/>
          </a:p>
        </p:txBody>
      </p:sp>
      <p:sp>
        <p:nvSpPr>
          <p:cNvPr id="93" name="Google Shape;93;p1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Content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3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Incremental Local Outlier Factor Algorithm</a:t>
            </a:r>
            <a:endParaRPr/>
          </a:p>
        </p:txBody>
      </p:sp>
      <p:sp>
        <p:nvSpPr>
          <p:cNvPr id="210" name="Google Shape;210;p32"/>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C</a:t>
            </a:r>
            <a:r>
              <a:rPr lang="en" sz="1600"/>
              <a:t>omputes LOF value for each data record inserted into the data set and instantly determines whether inserted data record is outlier.</a:t>
            </a:r>
            <a:endParaRPr sz="1600"/>
          </a:p>
          <a:p>
            <a:pPr indent="0" lvl="0" marL="0" rtl="0" algn="l">
              <a:spcBef>
                <a:spcPts val="1600"/>
              </a:spcBef>
              <a:spcAft>
                <a:spcPts val="0"/>
              </a:spcAft>
              <a:buNone/>
            </a:pPr>
            <a:r>
              <a:rPr lang="en" sz="1600"/>
              <a:t>On Insertion </a:t>
            </a:r>
            <a:endParaRPr sz="1600"/>
          </a:p>
          <a:p>
            <a:pPr indent="-330200" lvl="0" marL="457200" rtl="0" algn="l">
              <a:spcBef>
                <a:spcPts val="1600"/>
              </a:spcBef>
              <a:spcAft>
                <a:spcPts val="0"/>
              </a:spcAft>
              <a:buSzPts val="1600"/>
              <a:buChar char="●"/>
            </a:pPr>
            <a:r>
              <a:rPr lang="en" sz="1600"/>
              <a:t>Computes reach-dist, LRD and LOF values of a new point</a:t>
            </a:r>
            <a:endParaRPr sz="1600"/>
          </a:p>
          <a:p>
            <a:pPr indent="-330200" lvl="0" marL="457200" rtl="0" algn="l">
              <a:spcBef>
                <a:spcPts val="0"/>
              </a:spcBef>
              <a:spcAft>
                <a:spcPts val="0"/>
              </a:spcAft>
              <a:buSzPts val="1600"/>
              <a:buChar char="●"/>
            </a:pPr>
            <a:r>
              <a:rPr lang="en" sz="1600"/>
              <a:t>Updates k-distances, reach-dist, LRD and LOF values for affected existing points</a:t>
            </a:r>
            <a:endParaRPr sz="1600"/>
          </a:p>
          <a:p>
            <a:pPr indent="0" lvl="0" marL="0" rtl="0" algn="l">
              <a:spcBef>
                <a:spcPts val="1600"/>
              </a:spcBef>
              <a:spcAft>
                <a:spcPts val="1600"/>
              </a:spcAft>
              <a:buNone/>
            </a:pPr>
            <a:r>
              <a:t/>
            </a:r>
            <a:endParaRPr sz="16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33"/>
          <p:cNvSpPr txBox="1"/>
          <p:nvPr>
            <p:ph idx="1" type="body"/>
          </p:nvPr>
        </p:nvSpPr>
        <p:spPr>
          <a:xfrm>
            <a:off x="5871725" y="1298725"/>
            <a:ext cx="2880900" cy="2567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Insertion will always lead decrease in the k-distance for those points that have the new point n in their k-neighborhood.</a:t>
            </a:r>
            <a:endParaRPr sz="1600"/>
          </a:p>
          <a:p>
            <a:pPr indent="0" lvl="0" marL="0" rtl="0" algn="l">
              <a:spcBef>
                <a:spcPts val="1600"/>
              </a:spcBef>
              <a:spcAft>
                <a:spcPts val="0"/>
              </a:spcAft>
              <a:buNone/>
            </a:pPr>
            <a:r>
              <a:t/>
            </a:r>
            <a:endParaRPr sz="1600"/>
          </a:p>
          <a:p>
            <a:pPr indent="0" lvl="0" marL="0" rtl="0" algn="l">
              <a:spcBef>
                <a:spcPts val="1600"/>
              </a:spcBef>
              <a:spcAft>
                <a:spcPts val="1600"/>
              </a:spcAft>
              <a:buClr>
                <a:srgbClr val="000000"/>
              </a:buClr>
              <a:buSzPts val="1100"/>
              <a:buFont typeface="Arial"/>
              <a:buNone/>
            </a:pPr>
            <a:r>
              <a:rPr lang="en" sz="1600"/>
              <a:t>Deletion will lead to increase in the k-distance for those points.</a:t>
            </a:r>
            <a:endParaRPr sz="1600"/>
          </a:p>
        </p:txBody>
      </p:sp>
      <p:pic>
        <p:nvPicPr>
          <p:cNvPr id="216" name="Google Shape;216;p33"/>
          <p:cNvPicPr preferRelativeResize="0"/>
          <p:nvPr/>
        </p:nvPicPr>
        <p:blipFill>
          <a:blip r:embed="rId3">
            <a:alphaModFix/>
          </a:blip>
          <a:stretch>
            <a:fillRect/>
          </a:stretch>
        </p:blipFill>
        <p:spPr>
          <a:xfrm>
            <a:off x="852950" y="1285050"/>
            <a:ext cx="4972050" cy="29622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34"/>
          <p:cNvSpPr txBox="1"/>
          <p:nvPr>
            <p:ph idx="1" type="body"/>
          </p:nvPr>
        </p:nvSpPr>
        <p:spPr>
          <a:xfrm>
            <a:off x="5483800" y="1393075"/>
            <a:ext cx="35148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Time complexity of Incremental LOF is dependent on the dimensionality of the data, and is given by </a:t>
            </a:r>
            <a:endParaRPr sz="1600"/>
          </a:p>
          <a:p>
            <a:pPr indent="457200" lvl="0" marL="0" rtl="0" algn="l">
              <a:spcBef>
                <a:spcPts val="1600"/>
              </a:spcBef>
              <a:spcAft>
                <a:spcPts val="0"/>
              </a:spcAft>
              <a:buNone/>
            </a:pPr>
            <a:r>
              <a:rPr lang="en" sz="1600"/>
              <a:t>O(k⋅F⋅ log n + F</a:t>
            </a:r>
            <a:r>
              <a:rPr baseline="30000" lang="en" sz="1600"/>
              <a:t>2</a:t>
            </a:r>
            <a:r>
              <a:rPr lang="en" sz="1600"/>
              <a:t>⋅k)</a:t>
            </a:r>
            <a:endParaRPr sz="1600"/>
          </a:p>
          <a:p>
            <a:pPr indent="0" lvl="0" marL="0" rtl="0" algn="l">
              <a:spcBef>
                <a:spcPts val="1600"/>
              </a:spcBef>
              <a:spcAft>
                <a:spcPts val="0"/>
              </a:spcAft>
              <a:buNone/>
            </a:pPr>
            <a:r>
              <a:rPr lang="en" sz="1600"/>
              <a:t>n</a:t>
            </a:r>
            <a:r>
              <a:rPr lang="en" sz="1600"/>
              <a:t> - Number of points added/removed</a:t>
            </a:r>
            <a:endParaRPr sz="1600"/>
          </a:p>
          <a:p>
            <a:pPr indent="0" lvl="0" marL="0" rtl="0" algn="l">
              <a:spcBef>
                <a:spcPts val="1600"/>
              </a:spcBef>
              <a:spcAft>
                <a:spcPts val="1600"/>
              </a:spcAft>
              <a:buNone/>
            </a:pPr>
            <a:r>
              <a:rPr lang="en" sz="1600"/>
              <a:t>F - Dimensions in data</a:t>
            </a:r>
            <a:endParaRPr sz="1600"/>
          </a:p>
        </p:txBody>
      </p:sp>
      <p:pic>
        <p:nvPicPr>
          <p:cNvPr id="222" name="Google Shape;222;p34"/>
          <p:cNvPicPr preferRelativeResize="0"/>
          <p:nvPr/>
        </p:nvPicPr>
        <p:blipFill>
          <a:blip r:embed="rId3">
            <a:alphaModFix/>
          </a:blip>
          <a:stretch>
            <a:fillRect/>
          </a:stretch>
        </p:blipFill>
        <p:spPr>
          <a:xfrm>
            <a:off x="813575" y="1355125"/>
            <a:ext cx="4384275" cy="33294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3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Elahi, Manzoor, et al. (2008). </a:t>
            </a:r>
            <a:r>
              <a:rPr lang="en"/>
              <a:t>"Efficient clustering-based outlier detection algorithm for dynamic data stream."</a:t>
            </a:r>
            <a:endParaRPr/>
          </a:p>
          <a:p>
            <a:pPr indent="0" lvl="0" marL="0" rtl="0" algn="l">
              <a:spcBef>
                <a:spcPts val="0"/>
              </a:spcBef>
              <a:spcAft>
                <a:spcPts val="0"/>
              </a:spcAft>
              <a:buNone/>
            </a:pPr>
            <a:r>
              <a:t/>
            </a:r>
            <a:endParaRPr/>
          </a:p>
        </p:txBody>
      </p:sp>
      <p:sp>
        <p:nvSpPr>
          <p:cNvPr id="228" name="Google Shape;228;p35"/>
          <p:cNvSpPr txBox="1"/>
          <p:nvPr>
            <p:ph idx="1" type="body"/>
          </p:nvPr>
        </p:nvSpPr>
        <p:spPr>
          <a:xfrm>
            <a:off x="729450" y="2781450"/>
            <a:ext cx="7688700" cy="15585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Cluster each chunk using K-means.</a:t>
            </a:r>
            <a:endParaRPr sz="1600"/>
          </a:p>
          <a:p>
            <a:pPr indent="-330200" lvl="0" marL="457200" rtl="0" algn="l">
              <a:spcBef>
                <a:spcPts val="0"/>
              </a:spcBef>
              <a:spcAft>
                <a:spcPts val="0"/>
              </a:spcAft>
              <a:buSzPts val="1600"/>
              <a:buChar char="●"/>
            </a:pPr>
            <a:r>
              <a:rPr lang="en" sz="1600"/>
              <a:t>Pay attention to the points detected as outlier only.</a:t>
            </a:r>
            <a:endParaRPr sz="1600"/>
          </a:p>
          <a:p>
            <a:pPr indent="-330200" lvl="0" marL="457200" rtl="0" algn="l">
              <a:spcBef>
                <a:spcPts val="0"/>
              </a:spcBef>
              <a:spcAft>
                <a:spcPts val="0"/>
              </a:spcAft>
              <a:buSzPts val="1600"/>
              <a:buChar char="●"/>
            </a:pPr>
            <a:r>
              <a:rPr lang="en" sz="1600"/>
              <a:t>M</a:t>
            </a:r>
            <a:r>
              <a:rPr lang="en" sz="1600"/>
              <a:t>eans value of every cluster for the next fixed number of steam chunks.</a:t>
            </a:r>
            <a:endParaRPr sz="1600"/>
          </a:p>
          <a:p>
            <a:pPr indent="-330200" lvl="0" marL="457200" rtl="0" algn="l">
              <a:spcBef>
                <a:spcPts val="0"/>
              </a:spcBef>
              <a:spcAft>
                <a:spcPts val="0"/>
              </a:spcAft>
              <a:buSzPts val="1600"/>
              <a:buChar char="●"/>
            </a:pPr>
            <a:r>
              <a:rPr lang="en" sz="1600"/>
              <a:t>Decide outlines for data stream objects by utilizing the mean values of the current chunk of stream with the mean value of the clusters of previous chunk</a:t>
            </a:r>
            <a:endParaRPr sz="1600"/>
          </a:p>
          <a:p>
            <a:pPr indent="-330200" lvl="0" marL="457200" rtl="0" algn="l">
              <a:spcBef>
                <a:spcPts val="0"/>
              </a:spcBef>
              <a:spcAft>
                <a:spcPts val="0"/>
              </a:spcAft>
              <a:buSzPts val="1600"/>
              <a:buChar char="●"/>
            </a:pPr>
            <a:r>
              <a:rPr lang="en" sz="1600"/>
              <a:t>Uses LOF(Local Outlier Factor) Algorithm</a:t>
            </a:r>
            <a:endParaRPr sz="1600"/>
          </a:p>
          <a:p>
            <a:pPr indent="0" lvl="0" marL="0" rtl="0" algn="l">
              <a:spcBef>
                <a:spcPts val="16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Google Shape;233;p3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Frequent Pattern Based Method</a:t>
            </a:r>
            <a:endParaRPr/>
          </a:p>
        </p:txBody>
      </p:sp>
      <p:sp>
        <p:nvSpPr>
          <p:cNvPr id="234" name="Google Shape;234;p3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Given user defined threshold for the permissible minimal support, find all itemsets with support greater or equal to min-support.</a:t>
            </a:r>
            <a:br>
              <a:rPr lang="en" sz="1500"/>
            </a:br>
            <a:r>
              <a:rPr lang="en" sz="1500"/>
              <a:t>Frequent itemsets are also called frequent patterns.</a:t>
            </a:r>
            <a:endParaRPr sz="1500"/>
          </a:p>
          <a:p>
            <a:pPr indent="-323850" lvl="0" marL="457200" rtl="0" algn="l">
              <a:spcBef>
                <a:spcPts val="0"/>
              </a:spcBef>
              <a:spcAft>
                <a:spcPts val="0"/>
              </a:spcAft>
              <a:buSzPts val="1500"/>
              <a:buChar char="●"/>
            </a:pPr>
            <a:r>
              <a:rPr lang="en" sz="1500"/>
              <a:t>From the viewpoint of knowledge discovery, frequent patterns reflect the “common patterns” that apply to many objects, or to large percentage of objects in the dataset.</a:t>
            </a:r>
            <a:endParaRPr sz="1500"/>
          </a:p>
          <a:p>
            <a:pPr indent="-323850" lvl="0" marL="457200" rtl="0" algn="l">
              <a:spcBef>
                <a:spcPts val="0"/>
              </a:spcBef>
              <a:spcAft>
                <a:spcPts val="0"/>
              </a:spcAft>
              <a:buSzPts val="1500"/>
              <a:buChar char="●"/>
            </a:pPr>
            <a:r>
              <a:rPr lang="en" sz="1500"/>
              <a:t>In contrast, outlier detection focuses on a very small percentage of data objects. Hence, the idea of making use of frequent patterns for outlier detection is very intuitive.</a:t>
            </a:r>
            <a:endParaRPr sz="1500"/>
          </a:p>
          <a:p>
            <a:pPr indent="0" lvl="0" marL="0" rtl="0" algn="l">
              <a:spcBef>
                <a:spcPts val="1600"/>
              </a:spcBef>
              <a:spcAft>
                <a:spcPts val="0"/>
              </a:spcAft>
              <a:buClr>
                <a:srgbClr val="000000"/>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Google Shape;239;p37"/>
          <p:cNvSpPr txBox="1"/>
          <p:nvPr>
            <p:ph type="title"/>
          </p:nvPr>
        </p:nvSpPr>
        <p:spPr>
          <a:xfrm>
            <a:off x="727650" y="11115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Frequent Pattern Based Detection (cont’d)</a:t>
            </a:r>
            <a:endParaRPr/>
          </a:p>
        </p:txBody>
      </p:sp>
      <p:sp>
        <p:nvSpPr>
          <p:cNvPr id="240" name="Google Shape;240;p37"/>
          <p:cNvSpPr txBox="1"/>
          <p:nvPr>
            <p:ph idx="1" type="body"/>
          </p:nvPr>
        </p:nvSpPr>
        <p:spPr>
          <a:xfrm>
            <a:off x="727650" y="1646725"/>
            <a:ext cx="7688700" cy="32256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Let the database D = {t1, t2, …, tn} be a set of n transactions with items I. Given threshold min-support, the set of all frequent patterns is donated as: FPS (D, minisupport). </a:t>
            </a:r>
            <a:br>
              <a:rPr lang="en" sz="1500"/>
            </a:br>
            <a:r>
              <a:rPr lang="en" sz="1500"/>
              <a:t>For each transaction t, the Frequent Pattern Outlier Factor of t is defined as:</a:t>
            </a:r>
            <a:endParaRPr sz="1500"/>
          </a:p>
          <a:p>
            <a:pPr indent="0" lvl="0" marL="0" rtl="0" algn="l">
              <a:spcBef>
                <a:spcPts val="1600"/>
              </a:spcBef>
              <a:spcAft>
                <a:spcPts val="0"/>
              </a:spcAft>
              <a:buNone/>
            </a:pPr>
            <a:r>
              <a:rPr lang="en" sz="1500"/>
              <a:t>													</a:t>
            </a:r>
            <a:endParaRPr sz="1500"/>
          </a:p>
          <a:p>
            <a:pPr indent="0" lvl="0" marL="0" rtl="0" algn="l">
              <a:spcBef>
                <a:spcPts val="1600"/>
              </a:spcBef>
              <a:spcAft>
                <a:spcPts val="0"/>
              </a:spcAft>
              <a:buNone/>
            </a:pPr>
            <a:r>
              <a:t/>
            </a:r>
            <a:endParaRPr sz="1500"/>
          </a:p>
          <a:p>
            <a:pPr indent="-323850" lvl="0" marL="457200" rtl="0" algn="l">
              <a:spcBef>
                <a:spcPts val="1600"/>
              </a:spcBef>
              <a:spcAft>
                <a:spcPts val="0"/>
              </a:spcAft>
              <a:buSzPts val="1500"/>
              <a:buChar char="●"/>
            </a:pPr>
            <a:r>
              <a:rPr lang="en" sz="1500"/>
              <a:t>The interpretation of the formula is as follows. If a data object contains more frequent patterns, its FPOF value will be larger, which indicates that it is unlikely to be an outlier. In contrast, objects with smaller FPOF values will have greater outlying-nesses. This FPOF value will always be between 0 and 1.</a:t>
            </a:r>
            <a:endParaRPr sz="1500"/>
          </a:p>
          <a:p>
            <a:pPr indent="0" lvl="0" marL="0" rtl="0" algn="l">
              <a:spcBef>
                <a:spcPts val="1600"/>
              </a:spcBef>
              <a:spcAft>
                <a:spcPts val="1600"/>
              </a:spcAft>
              <a:buNone/>
            </a:pPr>
            <a:r>
              <a:t/>
            </a:r>
            <a:endParaRPr/>
          </a:p>
        </p:txBody>
      </p:sp>
      <p:pic>
        <p:nvPicPr>
          <p:cNvPr id="241" name="Google Shape;241;p37"/>
          <p:cNvPicPr preferRelativeResize="0"/>
          <p:nvPr/>
        </p:nvPicPr>
        <p:blipFill>
          <a:blip r:embed="rId3">
            <a:alphaModFix/>
          </a:blip>
          <a:stretch>
            <a:fillRect/>
          </a:stretch>
        </p:blipFill>
        <p:spPr>
          <a:xfrm>
            <a:off x="2937025" y="2914000"/>
            <a:ext cx="3371850" cy="98107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Google Shape;246;p38"/>
          <p:cNvSpPr txBox="1"/>
          <p:nvPr>
            <p:ph type="title"/>
          </p:nvPr>
        </p:nvSpPr>
        <p:spPr>
          <a:xfrm>
            <a:off x="727650" y="131867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Frequent Pattern Based Detection (cont’d)</a:t>
            </a:r>
            <a:endParaRPr/>
          </a:p>
        </p:txBody>
      </p:sp>
      <p:sp>
        <p:nvSpPr>
          <p:cNvPr id="247" name="Google Shape;247;p38"/>
          <p:cNvSpPr txBox="1"/>
          <p:nvPr>
            <p:ph idx="1" type="body"/>
          </p:nvPr>
        </p:nvSpPr>
        <p:spPr>
          <a:xfrm>
            <a:off x="727650" y="1963800"/>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To describe the reasons why identified outliers are abnormal, the itemsets which are not contained in the transaction (it is said that the itemset is contradict to the transaction) are good candidates.</a:t>
            </a:r>
            <a:endParaRPr sz="1500"/>
          </a:p>
          <a:p>
            <a:pPr indent="-323850" lvl="0" marL="457200" rtl="0" algn="l">
              <a:spcBef>
                <a:spcPts val="0"/>
              </a:spcBef>
              <a:spcAft>
                <a:spcPts val="0"/>
              </a:spcAft>
              <a:buSzPts val="1500"/>
              <a:buChar char="●"/>
            </a:pPr>
            <a:r>
              <a:rPr lang="en" sz="1500"/>
              <a:t>For each transaction t, the itemset X is said to be a top k contradict frequent pattern if there exist no more than (k-1) itemsets whose contradict-ness is higher than that of X, where X∈FPS (D, minisupport).</a:t>
            </a:r>
            <a:endParaRPr sz="1500"/>
          </a:p>
          <a:p>
            <a:pPr indent="-323850" lvl="0" marL="457200" rtl="0" algn="l">
              <a:spcBef>
                <a:spcPts val="0"/>
              </a:spcBef>
              <a:spcAft>
                <a:spcPts val="0"/>
              </a:spcAft>
              <a:buSzPts val="1500"/>
              <a:buChar char="●"/>
            </a:pPr>
            <a:r>
              <a:rPr lang="en" sz="1500"/>
              <a:t>Our task is to mine top-n outliers with regard to the value of frequent pattern outlier factor. For each identified outlier, its top k contradict frequent patterns will also be discovered for the purpose of description.</a:t>
            </a:r>
            <a:endParaRPr sz="1500"/>
          </a:p>
          <a:p>
            <a:pPr indent="0" lvl="0" marL="0" rtl="0" algn="l">
              <a:spcBef>
                <a:spcPts val="1600"/>
              </a:spcBef>
              <a:spcAft>
                <a:spcPts val="160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3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Frequent Pattern Approximation</a:t>
            </a:r>
            <a:endParaRPr/>
          </a:p>
          <a:p>
            <a:pPr indent="0" lvl="0" marL="0" rtl="0" algn="l">
              <a:spcBef>
                <a:spcPts val="0"/>
              </a:spcBef>
              <a:spcAft>
                <a:spcPts val="0"/>
              </a:spcAft>
              <a:buNone/>
            </a:pPr>
            <a:r>
              <a:t/>
            </a:r>
            <a:endParaRPr/>
          </a:p>
        </p:txBody>
      </p:sp>
      <p:sp>
        <p:nvSpPr>
          <p:cNvPr id="253" name="Google Shape;253;p3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However, existing methods for frequent pattern mining require multiple passes over the datasets, which is not allowed in the data stream model. </a:t>
            </a:r>
            <a:endParaRPr sz="1500"/>
          </a:p>
          <a:p>
            <a:pPr indent="-323850" lvl="0" marL="457200" rtl="0" algn="l">
              <a:spcBef>
                <a:spcPts val="0"/>
              </a:spcBef>
              <a:spcAft>
                <a:spcPts val="0"/>
              </a:spcAft>
              <a:buSzPts val="1500"/>
              <a:buChar char="●"/>
            </a:pPr>
            <a:r>
              <a:rPr lang="en" sz="1500"/>
              <a:t>Thus, instead of finding the exact frequent patterns with multiple passes, we get the estimated frequent patterns by exploring approximation counts technique over data streams</a:t>
            </a:r>
            <a:endParaRPr sz="1500"/>
          </a:p>
          <a:p>
            <a:pPr indent="-323850" lvl="0" marL="457200" rtl="0" algn="l">
              <a:spcBef>
                <a:spcPts val="0"/>
              </a:spcBef>
              <a:spcAft>
                <a:spcPts val="0"/>
              </a:spcAft>
              <a:buSzPts val="1500"/>
              <a:buChar char="●"/>
            </a:pPr>
            <a:r>
              <a:rPr lang="en" sz="1500"/>
              <a:t>We use the lossy counting algorithm for this purpose.</a:t>
            </a:r>
            <a:endParaRPr sz="1500"/>
          </a:p>
          <a:p>
            <a:pPr indent="0" lvl="0" marL="0" rtl="0" algn="l">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4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Frequent Pattern Approximation (cont’d)</a:t>
            </a:r>
            <a:endParaRPr/>
          </a:p>
        </p:txBody>
      </p:sp>
      <p:sp>
        <p:nvSpPr>
          <p:cNvPr id="259" name="Google Shape;259;p40"/>
          <p:cNvSpPr txBox="1"/>
          <p:nvPr>
            <p:ph idx="1" type="body"/>
          </p:nvPr>
        </p:nvSpPr>
        <p:spPr>
          <a:xfrm>
            <a:off x="729450" y="197532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The lossy counting algorithm accepts two user-specified parameters: a support threshold s∈(0,1) and an error parameterε ∈(0,1) such that ε &lt;&lt;s. Let N donate the current length of the stream, i.e., the number of tuples seen so far.</a:t>
            </a:r>
            <a:endParaRPr sz="1500"/>
          </a:p>
          <a:p>
            <a:pPr indent="-323850" lvl="0" marL="457200" rtl="0" algn="l">
              <a:spcBef>
                <a:spcPts val="0"/>
              </a:spcBef>
              <a:spcAft>
                <a:spcPts val="0"/>
              </a:spcAft>
              <a:buSzPts val="1500"/>
              <a:buChar char="●"/>
            </a:pPr>
            <a:r>
              <a:rPr lang="en" sz="1500"/>
              <a:t>The incoming stream is conceptually divided into buckets of width ‘w’ transactions each. Buckets are labeled with bucket ids, starting from 1. The current bucket id is donated by Bcurrent , whose value is N*w. For an element e, its true frequency in the stream seen so far is donated by f. The data structure D is a set of entries of the form (e, f, Δ), where e is an element in the stream, f is an integer representing its estimated frequency, and Δ is the maximum possible error in f.</a:t>
            </a:r>
            <a:endParaRPr sz="1500"/>
          </a:p>
          <a:p>
            <a:pPr indent="0" lvl="0" marL="0" rtl="0" algn="l">
              <a:spcBef>
                <a:spcPts val="1600"/>
              </a:spcBef>
              <a:spcAft>
                <a:spcPts val="0"/>
              </a:spcAft>
              <a:buClr>
                <a:srgbClr val="000000"/>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3" name="Shape 263"/>
        <p:cNvGrpSpPr/>
        <p:nvPr/>
      </p:nvGrpSpPr>
      <p:grpSpPr>
        <a:xfrm>
          <a:off x="0" y="0"/>
          <a:ext cx="0" cy="0"/>
          <a:chOff x="0" y="0"/>
          <a:chExt cx="0" cy="0"/>
        </a:xfrm>
      </p:grpSpPr>
      <p:sp>
        <p:nvSpPr>
          <p:cNvPr id="264" name="Google Shape;264;p4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Frequent Pattern Approximation (cont’d)</a:t>
            </a:r>
            <a:endParaRPr/>
          </a:p>
        </p:txBody>
      </p:sp>
      <p:sp>
        <p:nvSpPr>
          <p:cNvPr id="265" name="Google Shape;265;p41"/>
          <p:cNvSpPr txBox="1"/>
          <p:nvPr>
            <p:ph idx="1" type="body"/>
          </p:nvPr>
        </p:nvSpPr>
        <p:spPr>
          <a:xfrm>
            <a:off x="729450" y="197532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a:t>Initially, D is empty. Whenever a new element e arrives, we first look up D to see whether an entry for e already exists or not. If the lookup succeeds, the entry is updated by incrementing its frequency f by one.</a:t>
            </a:r>
            <a:endParaRPr sz="1500"/>
          </a:p>
          <a:p>
            <a:pPr indent="-323850" lvl="0" marL="457200" rtl="0" algn="l">
              <a:spcBef>
                <a:spcPts val="0"/>
              </a:spcBef>
              <a:spcAft>
                <a:spcPts val="0"/>
              </a:spcAft>
              <a:buSzPts val="1500"/>
              <a:buChar char="●"/>
            </a:pPr>
            <a:r>
              <a:rPr lang="en" sz="1500"/>
              <a:t>Otherwise, a new entry of the form (e, 1, -1) is created. </a:t>
            </a:r>
            <a:endParaRPr sz="1500"/>
          </a:p>
          <a:p>
            <a:pPr indent="-323850" lvl="0" marL="457200" rtl="0" algn="l">
              <a:spcBef>
                <a:spcPts val="0"/>
              </a:spcBef>
              <a:spcAft>
                <a:spcPts val="0"/>
              </a:spcAft>
              <a:buSzPts val="1500"/>
              <a:buChar char="●"/>
            </a:pPr>
            <a:r>
              <a:rPr lang="en" sz="1500"/>
              <a:t>Also, D is pruned by deleting some of its entries at bucket boundaries, i.e., whenever N ≡ 0 mod w. The rule for deletion is: an entry (e, f, ) is deleted if f + Δ ≤ Bcurrent . </a:t>
            </a:r>
            <a:endParaRPr sz="1500"/>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Definition</a:t>
            </a:r>
            <a:r>
              <a:rPr lang="en"/>
              <a:t>	</a:t>
            </a:r>
            <a:endParaRPr/>
          </a:p>
        </p:txBody>
      </p:sp>
      <p:sp>
        <p:nvSpPr>
          <p:cNvPr id="99" name="Google Shape;99;p15"/>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An outlier, also known as </a:t>
            </a:r>
            <a:r>
              <a:rPr lang="en" sz="1600"/>
              <a:t>outlying observation, </a:t>
            </a:r>
            <a:r>
              <a:rPr lang="en" sz="1600"/>
              <a:t> is one that appears to deviate markedly from other members of the sample in which it occurs.</a:t>
            </a:r>
            <a:endParaRPr sz="1600"/>
          </a:p>
          <a:p>
            <a:pPr indent="-330200" lvl="0" marL="457200" rtl="0" algn="l">
              <a:spcBef>
                <a:spcPts val="0"/>
              </a:spcBef>
              <a:spcAft>
                <a:spcPts val="0"/>
              </a:spcAft>
              <a:buSzPts val="1600"/>
              <a:buChar char="●"/>
            </a:pPr>
            <a:r>
              <a:rPr lang="en" sz="1600"/>
              <a:t>It is an observation (or subset of observations) which appears to be inconsistent with the remainder of that set of data.</a:t>
            </a:r>
            <a:endParaRPr sz="1600"/>
          </a:p>
          <a:p>
            <a:pPr indent="-330200" lvl="0" marL="457200" rtl="0" algn="l">
              <a:spcBef>
                <a:spcPts val="0"/>
              </a:spcBef>
              <a:spcAft>
                <a:spcPts val="0"/>
              </a:spcAft>
              <a:buSzPts val="1600"/>
              <a:buChar char="●"/>
            </a:pPr>
            <a:r>
              <a:rPr lang="en" sz="1600"/>
              <a:t>An outlier may be due to variability in the measurement or it may indicate experimental error; the latter are sometimes excluded from the data set. An outlier can cause serious problems in statistical analyses.</a:t>
            </a:r>
            <a:endParaRPr sz="16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9" name="Shape 269"/>
        <p:cNvGrpSpPr/>
        <p:nvPr/>
      </p:nvGrpSpPr>
      <p:grpSpPr>
        <a:xfrm>
          <a:off x="0" y="0"/>
          <a:ext cx="0" cy="0"/>
          <a:chOff x="0" y="0"/>
          <a:chExt cx="0" cy="0"/>
        </a:xfrm>
      </p:grpSpPr>
      <p:sp>
        <p:nvSpPr>
          <p:cNvPr id="270" name="Google Shape;270;p42"/>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a:t>
            </a:r>
            <a:endParaRPr/>
          </a:p>
          <a:p>
            <a:pPr indent="0" lvl="0" marL="0" rtl="0" algn="l">
              <a:spcBef>
                <a:spcPts val="0"/>
              </a:spcBef>
              <a:spcAft>
                <a:spcPts val="0"/>
              </a:spcAft>
              <a:buNone/>
            </a:pPr>
            <a:r>
              <a:t/>
            </a:r>
            <a:endParaRPr/>
          </a:p>
        </p:txBody>
      </p:sp>
      <p:sp>
        <p:nvSpPr>
          <p:cNvPr id="271" name="Google Shape;271;p42"/>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5" name="Shape 275"/>
        <p:cNvGrpSpPr/>
        <p:nvPr/>
      </p:nvGrpSpPr>
      <p:grpSpPr>
        <a:xfrm>
          <a:off x="0" y="0"/>
          <a:ext cx="0" cy="0"/>
          <a:chOff x="0" y="0"/>
          <a:chExt cx="0" cy="0"/>
        </a:xfrm>
      </p:grpSpPr>
      <p:sp>
        <p:nvSpPr>
          <p:cNvPr id="276" name="Google Shape;276;p43"/>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References	</a:t>
            </a:r>
            <a:endParaRPr/>
          </a:p>
        </p:txBody>
      </p:sp>
      <p:sp>
        <p:nvSpPr>
          <p:cNvPr id="277" name="Google Shape;277;p43"/>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Morady, Hossein &amp; Lumpur, Kuala &amp; Suhaimi, Malaysia &amp; Hosseinkhani, Javad. (2013). Outlier Detection in Stream Data by Clustering Method. </a:t>
            </a:r>
            <a:endParaRPr/>
          </a:p>
          <a:p>
            <a:pPr indent="-311150" lvl="0" marL="457200" rtl="0" algn="l">
              <a:spcBef>
                <a:spcPts val="0"/>
              </a:spcBef>
              <a:spcAft>
                <a:spcPts val="0"/>
              </a:spcAft>
              <a:buSzPts val="1300"/>
              <a:buChar char="●"/>
            </a:pPr>
            <a:r>
              <a:rPr lang="en"/>
              <a:t>Chugh N, Chugh M, Agarwal A. Outlier detection in streaming data: a research perspective. 2014 Int Conf Parall Distrib Grid Comput. 2014;429–432</a:t>
            </a:r>
            <a:endParaRPr/>
          </a:p>
          <a:p>
            <a:pPr indent="-311150" lvl="0" marL="457200" rtl="0" algn="l">
              <a:spcBef>
                <a:spcPts val="0"/>
              </a:spcBef>
              <a:spcAft>
                <a:spcPts val="0"/>
              </a:spcAft>
              <a:buSzPts val="1300"/>
              <a:buChar char="●"/>
            </a:pPr>
            <a:r>
              <a:rPr lang="en"/>
              <a:t>https://en.wikipedia.org/wiki/Local_outlier_factor</a:t>
            </a:r>
            <a:endParaRPr/>
          </a:p>
          <a:p>
            <a:pPr indent="-311150" lvl="0" marL="457200" rtl="0" algn="l">
              <a:spcBef>
                <a:spcPts val="0"/>
              </a:spcBef>
              <a:spcAft>
                <a:spcPts val="0"/>
              </a:spcAft>
              <a:buSzPts val="1300"/>
              <a:buChar char="●"/>
            </a:pPr>
            <a:r>
              <a:rPr lang="en"/>
              <a:t>Pokrajac, David &amp; Lazarevic, Aleksandar &amp; Jan Latecki, Longin. (2007). Incremental Local Outlier Detection for Data Streams. Proceedings of the 2007 IEEE Symposium on Computational Intelligence and Data Mining, CIDM 2007. 504-515. 10.1109/CIDM.2007.368917. </a:t>
            </a:r>
            <a:endParaRPr/>
          </a:p>
          <a:p>
            <a:pPr indent="-311150" lvl="0" marL="457200" rtl="0" algn="l">
              <a:spcBef>
                <a:spcPts val="0"/>
              </a:spcBef>
              <a:spcAft>
                <a:spcPts val="0"/>
              </a:spcAft>
              <a:buSzPts val="1300"/>
              <a:buChar char="●"/>
            </a:pPr>
            <a:r>
              <a:rPr lang="en"/>
              <a:t>A. Ghoting, M. Otey, S. Parthasarathy, Loaded: link-based outlier and anomaly detection in evolving data sets, in: Proceedings of the 4th IEEE International Conference on Data Mining, ICDM’04, IEEE, 2004, pp. 387–390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Mining</a:t>
            </a:r>
            <a:endParaRPr/>
          </a:p>
        </p:txBody>
      </p:sp>
      <p:sp>
        <p:nvSpPr>
          <p:cNvPr id="105" name="Google Shape;105;p1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Data Mining deals with the discovery of non-trivial, hidden and interesting knowledge from different types of data.</a:t>
            </a:r>
            <a:endParaRPr sz="1600"/>
          </a:p>
          <a:p>
            <a:pPr indent="-330200" lvl="0" marL="457200" rtl="0" algn="l">
              <a:spcBef>
                <a:spcPts val="0"/>
              </a:spcBef>
              <a:spcAft>
                <a:spcPts val="0"/>
              </a:spcAft>
              <a:buSzPts val="1600"/>
              <a:buChar char="●"/>
            </a:pPr>
            <a:r>
              <a:rPr lang="en" sz="1600"/>
              <a:t>To discover knowledge, there are steps that are carried out before data mining such as selection of data, cleaning of data, pre-processing and data transformation.</a:t>
            </a:r>
            <a:endParaRPr sz="1600"/>
          </a:p>
          <a:p>
            <a:pPr indent="0" lvl="0" marL="0" rtl="0" algn="l">
              <a:spcBef>
                <a:spcPts val="1600"/>
              </a:spcBef>
              <a:spcAft>
                <a:spcPts val="1600"/>
              </a:spcAft>
              <a:buNone/>
            </a:pPr>
            <a:r>
              <a:t/>
            </a: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Mining Categories</a:t>
            </a:r>
            <a:endParaRPr/>
          </a:p>
        </p:txBody>
      </p:sp>
      <p:sp>
        <p:nvSpPr>
          <p:cNvPr id="111" name="Google Shape;111;p17"/>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Dependencies Detection</a:t>
            </a:r>
            <a:endParaRPr sz="1600"/>
          </a:p>
          <a:p>
            <a:pPr indent="-330200" lvl="0" marL="457200" rtl="0" algn="l">
              <a:spcBef>
                <a:spcPts val="0"/>
              </a:spcBef>
              <a:spcAft>
                <a:spcPts val="0"/>
              </a:spcAft>
              <a:buSzPts val="1600"/>
              <a:buChar char="●"/>
            </a:pPr>
            <a:r>
              <a:rPr lang="en" sz="1600"/>
              <a:t>Class Identification</a:t>
            </a:r>
            <a:endParaRPr sz="1600"/>
          </a:p>
          <a:p>
            <a:pPr indent="-330200" lvl="0" marL="457200" rtl="0" algn="l">
              <a:spcBef>
                <a:spcPts val="0"/>
              </a:spcBef>
              <a:spcAft>
                <a:spcPts val="0"/>
              </a:spcAft>
              <a:buSzPts val="1600"/>
              <a:buChar char="●"/>
            </a:pPr>
            <a:r>
              <a:rPr lang="en" sz="1600"/>
              <a:t>Class Description</a:t>
            </a:r>
            <a:endParaRPr sz="1600"/>
          </a:p>
          <a:p>
            <a:pPr indent="-330200" lvl="0" marL="457200" rtl="0" algn="l">
              <a:spcBef>
                <a:spcPts val="0"/>
              </a:spcBef>
              <a:spcAft>
                <a:spcPts val="0"/>
              </a:spcAft>
              <a:buSzPts val="1600"/>
              <a:buChar char="●"/>
            </a:pPr>
            <a:r>
              <a:rPr lang="en" sz="1600"/>
              <a:t>Outlier/Exception Detection</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Outlier Detection on Data Streams</a:t>
            </a:r>
            <a:endParaRPr/>
          </a:p>
        </p:txBody>
      </p:sp>
      <p:sp>
        <p:nvSpPr>
          <p:cNvPr id="117" name="Google Shape;117;p18"/>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The fundamental and active research problem in a lot of fields is outlier detection. It is involved in many applications.  A lot of these methods based on distance measure.  </a:t>
            </a:r>
            <a:endParaRPr sz="1600"/>
          </a:p>
          <a:p>
            <a:pPr indent="-330200" lvl="0" marL="457200" rtl="0" algn="l">
              <a:spcBef>
                <a:spcPts val="0"/>
              </a:spcBef>
              <a:spcAft>
                <a:spcPts val="0"/>
              </a:spcAft>
              <a:buSzPts val="1600"/>
              <a:buChar char="●"/>
            </a:pPr>
            <a:r>
              <a:rPr lang="en" sz="1600"/>
              <a:t>But for stream data these methods are not efficient. Most of the </a:t>
            </a:r>
            <a:r>
              <a:rPr lang="en" sz="1600"/>
              <a:t>existing</a:t>
            </a:r>
            <a:r>
              <a:rPr lang="en" sz="1600"/>
              <a:t> work on outlier detection in data stream declare a point as an outlier as soon as it arrive due to limited memory resources as compared to the huge data stream. </a:t>
            </a:r>
            <a:endParaRPr sz="1600"/>
          </a:p>
          <a:p>
            <a:pPr indent="-330200" lvl="0" marL="457200" rtl="0" algn="l">
              <a:spcBef>
                <a:spcPts val="0"/>
              </a:spcBef>
              <a:spcAft>
                <a:spcPts val="0"/>
              </a:spcAft>
              <a:buSzPts val="1600"/>
              <a:buChar char="●"/>
            </a:pPr>
            <a:r>
              <a:rPr lang="en" sz="1600"/>
              <a:t>This approach, to declare an outlier as it arrives often can lead us to a wrong decision, because of dynamic nature of the incoming data.</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 Challenges in Detection of Outliers</a:t>
            </a:r>
            <a:endParaRPr/>
          </a:p>
        </p:txBody>
      </p:sp>
      <p:sp>
        <p:nvSpPr>
          <p:cNvPr id="123" name="Google Shape;123;p19"/>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u="sng"/>
              <a:t>Massive Data Processing:</a:t>
            </a:r>
            <a:br>
              <a:rPr lang="en" sz="1500"/>
            </a:br>
            <a:r>
              <a:rPr lang="en" sz="1500"/>
              <a:t>Data stream have huge amount of data which changes dynamically, due to this it is difficult to scan the data in one go. In this scenario major challenge in traditional outlier detection methods is providing of a high detection rate in the dynamic data stream.</a:t>
            </a:r>
            <a:endParaRPr sz="1500"/>
          </a:p>
          <a:p>
            <a:pPr indent="-323850" lvl="0" marL="457200" rtl="0" algn="l">
              <a:spcBef>
                <a:spcPts val="0"/>
              </a:spcBef>
              <a:spcAft>
                <a:spcPts val="0"/>
              </a:spcAft>
              <a:buSzPts val="1500"/>
              <a:buChar char="●"/>
            </a:pPr>
            <a:r>
              <a:rPr lang="en" sz="1500" u="sng"/>
              <a:t>Limited Computation Resources:</a:t>
            </a:r>
            <a:br>
              <a:rPr lang="en" sz="1500"/>
            </a:br>
            <a:r>
              <a:rPr lang="en" sz="1500"/>
              <a:t>In many application domain there is requirement of more calculating power and the other calculating factor such as intake of available memory at hand are not in accordance with huge amount of data in a data stream. Stream mining algorithms should learn fast and moreover it should consume less memory resources.</a:t>
            </a:r>
            <a:endParaRPr sz="1500"/>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Challenges (cont’d)</a:t>
            </a:r>
            <a:endParaRPr/>
          </a:p>
        </p:txBody>
      </p:sp>
      <p:sp>
        <p:nvSpPr>
          <p:cNvPr id="129" name="Google Shape;129;p20"/>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u="sng"/>
              <a:t>Uncertain and missing data:</a:t>
            </a:r>
            <a:br>
              <a:rPr lang="en" sz="1500"/>
            </a:br>
            <a:r>
              <a:rPr lang="en" sz="1500"/>
              <a:t>In most application domains we do not have enough data for operations. Such situations arise as a consequence of uncertain and missing data. If we do not have sufficient information about the data in data streaming it may lead us to wrong decisions.</a:t>
            </a:r>
            <a:endParaRPr sz="1500"/>
          </a:p>
          <a:p>
            <a:pPr indent="-323850" lvl="0" marL="457200" rtl="0" algn="l">
              <a:lnSpc>
                <a:spcPct val="115000"/>
              </a:lnSpc>
              <a:spcBef>
                <a:spcPts val="0"/>
              </a:spcBef>
              <a:spcAft>
                <a:spcPts val="0"/>
              </a:spcAft>
              <a:buSzPts val="1500"/>
              <a:buChar char="●"/>
            </a:pPr>
            <a:r>
              <a:rPr lang="en" sz="1500" u="sng"/>
              <a:t>Distributed Streaming Data:</a:t>
            </a:r>
            <a:r>
              <a:rPr lang="en" sz="1500"/>
              <a:t> </a:t>
            </a:r>
            <a:r>
              <a:rPr lang="en" sz="1500"/>
              <a:t>                                                                                                                    </a:t>
            </a:r>
            <a:r>
              <a:rPr lang="en" sz="1500"/>
              <a:t> Data coming from dissimilar datasets may change dynamically and in such situations distribution of data stream may not be known.</a:t>
            </a:r>
            <a:endParaRPr sz="1500"/>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1"/>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a:t>Challenges (cont’d)</a:t>
            </a:r>
            <a:endParaRPr/>
          </a:p>
          <a:p>
            <a:pPr indent="0" lvl="0" marL="0" rtl="0" algn="l">
              <a:spcBef>
                <a:spcPts val="0"/>
              </a:spcBef>
              <a:spcAft>
                <a:spcPts val="0"/>
              </a:spcAft>
              <a:buNone/>
            </a:pPr>
            <a:r>
              <a:t/>
            </a:r>
            <a:endParaRPr/>
          </a:p>
        </p:txBody>
      </p:sp>
      <p:sp>
        <p:nvSpPr>
          <p:cNvPr id="135" name="Google Shape;135;p21"/>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 sz="1500" u="sng"/>
              <a:t>High Dimensional Data Stream</a:t>
            </a:r>
            <a:r>
              <a:rPr lang="en" sz="1500" u="sng"/>
              <a:t>:</a:t>
            </a:r>
            <a:br>
              <a:rPr lang="en" sz="1500"/>
            </a:br>
            <a:r>
              <a:rPr lang="en" sz="1500"/>
              <a:t>High dimensional data stream contain a tremendous amount of data. Such massive amount data contains a large data with high dimensions and complexity. For example in wireless sensor, Google search, etc. traditional methods are not appropriate for high dimensional data as they require very high computation cost for processing data</a:t>
            </a:r>
            <a:endParaRPr sz="1500"/>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