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37"/>
    </p:embeddedFont>
    <p:embeddedFont>
      <p:font typeface="Old Standard TT" pitchFamily="2" charset="77"/>
      <p:regular r:id="rId38"/>
      <p:bold r:id="rId39"/>
      <p:italic r:id="rId40"/>
    </p:embeddedFont>
    <p:embeddedFont>
      <p:font typeface="Oswald" pitchFamily="2" charset="77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878d57f7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878d57f7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78d57f7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78d57f7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99a48e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99a48e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9a48e867_1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9a48e867_1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99a48e8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99a48e8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9a48e8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9a48e86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9a48e867_1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99a48e867_1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99a48e867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99a48e867_1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99a48e867_1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99a48e867_1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9a48e8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9a48e86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878d57f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878d57f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9a48e867_1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9a48e867_1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9a48e867_1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9a48e867_1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99a48e8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99a48e86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99a48e86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99a48e86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99a48e86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99a48e86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99a48e86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99a48e86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99a48e86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99a48e86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99a48e8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99a48e8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99a48e86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99a48e86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99a48e86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99a48e86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78d57f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78d57f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99a48e86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99a48e86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99a48e86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99a48e86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99a48e86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99a48e86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99a48e86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99a48e86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99a48e86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99a48e86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78d57f7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78d57f7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878d57f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878d57f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Preference function can be - highest value nodes, least value nodes, is it greater than the median/mean, does it satisfy a function and by how much!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K must also be sorted for certain use cases!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878d57f7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878d57f7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878d57f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878d57f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78d57f7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78d57f7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78d57f7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78d57f7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0" y="349775"/>
            <a:ext cx="7801500" cy="22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Top-K Monitoring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46100" y="3036338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CS240B - Fall 2018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Carlo Zaniolo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575125" y="3828950"/>
            <a:ext cx="6417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Rishab Doshi   (305220397)</a:t>
            </a:r>
            <a:endParaRPr sz="21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Nandan Parikh (605226525)</a:t>
            </a:r>
            <a:endParaRPr sz="21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Optimal Integration Strategy	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817475" y="1152475"/>
            <a:ext cx="501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Keep track of start and end mark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Keep lower bound pointer for each predicted window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Easier List maintenance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Reduces space and helps in handling expiration/insertion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057400" cy="35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Update process from time W</a:t>
            </a:r>
            <a:r>
              <a:rPr lang="en" baseline="-25000"/>
              <a:t>0</a:t>
            </a:r>
            <a:r>
              <a:rPr lang="en"/>
              <a:t> to W</a:t>
            </a:r>
            <a:r>
              <a:rPr lang="en" baseline="-25000"/>
              <a:t>1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439400" y="1152475"/>
            <a:ext cx="339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Update windows for top K elements, remove tuple where start &gt; end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Remove one object from each window for an object inserted above the window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To handle each new object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O(log(</a:t>
            </a:r>
            <a:r>
              <a:rPr lang="en" i="1"/>
              <a:t>MinTopK.size</a:t>
            </a:r>
            <a:r>
              <a:rPr lang="en"/>
              <a:t>))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Average Memory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/>
              <a:t>2k</a:t>
            </a:r>
            <a:r>
              <a:rPr lang="en"/>
              <a:t> elements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" y="1204913"/>
            <a:ext cx="512770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73300"/>
            <a:ext cx="85206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Distributed Top-K Monitoring</a:t>
            </a: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Brian Babcock and Chris Olston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311700" y="1288325"/>
            <a:ext cx="83298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		 	 	 		</a:t>
            </a:r>
            <a:endParaRPr sz="11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Data streaming query and analysis has been a growing topic with lots of upcoming applications in networks, web-applications and financial systems.</a:t>
            </a:r>
            <a:endParaRPr sz="1800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Lot of these applications require monitoring of top-k values across distributed systems.</a:t>
            </a:r>
            <a:endParaRPr sz="1800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Shipping these to a central location and processing them continually is not practical.</a:t>
            </a:r>
            <a:endParaRPr sz="11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Authors have come up with an algorithm to provide top-k answer within user-specified error tolerance with minimum communication costs. Arithmetic constraints have been maintained at remote stream sources ensuring validity of top-k answers to within a user-specified error tolerance. Distributed communication is only necessary on occasions when constraints are violated.</a:t>
            </a:r>
            <a:endParaRPr sz="1800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Scenario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Monitoring Query 1 :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Which web documents are currently the most popular, across all servers?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Monitoring Query 2 :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Within the local cluster of web servers at each of the four geographical locations, which server in the cluster has the lowest current load?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388050" y="445025"/>
            <a:ext cx="27129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</a:rPr>
              <a:t>Architecture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Monitor Nodes : N</a:t>
            </a:r>
            <a:r>
              <a:rPr lang="en" baseline="-25000"/>
              <a:t>i</a:t>
            </a:r>
            <a:r>
              <a:rPr lang="en"/>
              <a:t> ( m    nodes)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Coordinator Node : N</a:t>
            </a:r>
            <a:r>
              <a:rPr lang="en" baseline="-25000"/>
              <a:t>o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Objects : O ( Total n 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Values corresponding to each : 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Partial Values : V</a:t>
            </a:r>
            <a:r>
              <a:rPr lang="en" baseline="-25000"/>
              <a:t>(object ,node)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445025"/>
            <a:ext cx="6001151" cy="44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Model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</a:t>
            </a:r>
            <a:r>
              <a:rPr lang="en" baseline="-25000"/>
              <a:t>0</a:t>
            </a:r>
            <a:r>
              <a:rPr lang="en"/>
              <a:t> maintains an approximate top-k set </a:t>
            </a:r>
            <a:r>
              <a:rPr lang="en" b="1" i="1"/>
              <a:t>T</a:t>
            </a:r>
            <a:r>
              <a:rPr lang="en"/>
              <a:t>  valid within an error 𝜺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node N</a:t>
            </a:r>
            <a:r>
              <a:rPr lang="en" baseline="-25000"/>
              <a:t>j</a:t>
            </a:r>
            <a:r>
              <a:rPr lang="en"/>
              <a:t> define </a:t>
            </a:r>
            <a:r>
              <a:rPr lang="en" i="1"/>
              <a:t>partial data values </a:t>
            </a:r>
            <a:r>
              <a:rPr lang="en"/>
              <a:t>V</a:t>
            </a:r>
            <a:r>
              <a:rPr lang="en" baseline="-25000"/>
              <a:t>i,j</a:t>
            </a:r>
            <a:r>
              <a:rPr lang="en"/>
              <a:t> for every Object O</a:t>
            </a:r>
            <a:r>
              <a:rPr lang="en" baseline="-25000"/>
              <a:t>i</a:t>
            </a:r>
            <a:endParaRPr baseline="-25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total value for an object is the sum across all nodes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V</a:t>
            </a:r>
            <a:r>
              <a:rPr lang="en" baseline="-25000"/>
              <a:t>i,j</a:t>
            </a:r>
            <a:r>
              <a:rPr lang="en"/>
              <a:t> = ∑ ( O</a:t>
            </a:r>
            <a:r>
              <a:rPr lang="en" baseline="-25000"/>
              <a:t>i</a:t>
            </a:r>
            <a:r>
              <a:rPr lang="en"/>
              <a:t>, N</a:t>
            </a:r>
            <a:r>
              <a:rPr lang="en" baseline="-25000"/>
              <a:t>j</a:t>
            </a:r>
            <a:r>
              <a:rPr lang="en"/>
              <a:t>, ∆ ) </a:t>
            </a:r>
            <a:r>
              <a:rPr lang="en" baseline="-25000"/>
              <a:t>t</a:t>
            </a:r>
            <a:r>
              <a:rPr lang="en"/>
              <a:t> </a:t>
            </a:r>
            <a:r>
              <a:rPr lang="en" baseline="-25000"/>
              <a:t> </a:t>
            </a:r>
            <a:r>
              <a:rPr lang="en"/>
              <a:t>∆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Adjustment Factors </a:t>
            </a:r>
            <a:r>
              <a:rPr lang="en"/>
              <a:t>are defined so that top-k at each node are maintained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ẟ </a:t>
            </a:r>
            <a:r>
              <a:rPr lang="en" baseline="-25000"/>
              <a:t>i,j</a:t>
            </a:r>
            <a:r>
              <a:rPr lang="en"/>
              <a:t> (object i and node j) where ∑ </a:t>
            </a:r>
            <a:r>
              <a:rPr lang="en" baseline="-25000"/>
              <a:t>j</a:t>
            </a:r>
            <a:r>
              <a:rPr lang="en"/>
              <a:t> ẟ </a:t>
            </a:r>
            <a:r>
              <a:rPr lang="en" baseline="-25000"/>
              <a:t>i,j</a:t>
            </a:r>
            <a:r>
              <a:rPr lang="en"/>
              <a:t> = 0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all nodes the sum of adjustment factor and partial value for top-k should be greater than the other objects</a:t>
            </a:r>
            <a:endParaRPr baseline="-250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	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Consider two monitor nodes N1 and N2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Two objects O1 and O2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Partial values at : 	N</a:t>
            </a:r>
            <a:r>
              <a:rPr lang="en" baseline="-25000"/>
              <a:t>1</a:t>
            </a:r>
            <a:r>
              <a:rPr lang="en"/>
              <a:t> are V</a:t>
            </a:r>
            <a:r>
              <a:rPr lang="en" baseline="-25000"/>
              <a:t>1,1</a:t>
            </a:r>
            <a:r>
              <a:rPr lang="en"/>
              <a:t> = 9 and V</a:t>
            </a:r>
            <a:r>
              <a:rPr lang="en" baseline="-25000"/>
              <a:t>2,1</a:t>
            </a:r>
            <a:r>
              <a:rPr lang="en"/>
              <a:t> = 1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	N</a:t>
            </a:r>
            <a:r>
              <a:rPr lang="en" baseline="-25000"/>
              <a:t>2</a:t>
            </a:r>
            <a:r>
              <a:rPr lang="en"/>
              <a:t> are V</a:t>
            </a:r>
            <a:r>
              <a:rPr lang="en" baseline="-25000"/>
              <a:t>1,2 </a:t>
            </a:r>
            <a:r>
              <a:rPr lang="en"/>
              <a:t>= 1 and V</a:t>
            </a:r>
            <a:r>
              <a:rPr lang="en" baseline="-25000"/>
              <a:t>2,2</a:t>
            </a:r>
            <a:r>
              <a:rPr lang="en"/>
              <a:t> = 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choose :  	ẟ</a:t>
            </a:r>
            <a:r>
              <a:rPr lang="en" baseline="-25000"/>
              <a:t>1,1</a:t>
            </a:r>
            <a:r>
              <a:rPr lang="en"/>
              <a:t> = -3 and ẟ</a:t>
            </a:r>
            <a:r>
              <a:rPr lang="en" baseline="-25000"/>
              <a:t>2,1</a:t>
            </a:r>
            <a:r>
              <a:rPr lang="en"/>
              <a:t> = 0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ẟ</a:t>
            </a:r>
            <a:r>
              <a:rPr lang="en" baseline="-25000"/>
              <a:t>1,2</a:t>
            </a:r>
            <a:r>
              <a:rPr lang="en"/>
              <a:t> = 3 and ẟ</a:t>
            </a:r>
            <a:r>
              <a:rPr lang="en" baseline="-25000"/>
              <a:t>2,2 </a:t>
            </a:r>
            <a:r>
              <a:rPr lang="en"/>
              <a:t>= 0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Steps	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 : The node at which one or more constraint fails, sends a message to the coordinator with the failed constraints and its border value ( Resolution 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Phase 2 : The coordinator determines whether all invalidations can be ruled out based on information from nodes N</a:t>
            </a:r>
            <a:r>
              <a:rPr lang="en" baseline="-25000"/>
              <a:t>f</a:t>
            </a:r>
            <a:r>
              <a:rPr lang="en"/>
              <a:t> and N</a:t>
            </a:r>
            <a:r>
              <a:rPr lang="en" baseline="-25000"/>
              <a:t>0</a:t>
            </a:r>
            <a:r>
              <a:rPr lang="en"/>
              <a:t> alone.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If so, re-establish constraints for nodes N</a:t>
            </a:r>
            <a:r>
              <a:rPr lang="en" baseline="-25000"/>
              <a:t>0</a:t>
            </a:r>
            <a:r>
              <a:rPr lang="en"/>
              <a:t> and N</a:t>
            </a:r>
            <a:r>
              <a:rPr lang="en" baseline="-25000"/>
              <a:t>f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Phase 3: The coordinator requests relevant partial data values from all other nodes and then computes a new top-k. Reallocation is called then.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 of border values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2773350"/>
            <a:ext cx="8520600" cy="17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Calculated whenever an arithmetical constraint has been violated at node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minimum of (least value in Top-k and max value not in Top-k).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name suggests, it is at the border of being in the Top-k values in the set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313" y="1474013"/>
            <a:ext cx="412432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238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Reallocation Phase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875275"/>
            <a:ext cx="85206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Called when one of arithmetic constraints has been invalidated.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reallocation phase is called in phase 2 of resolution, only co-ordinator node N</a:t>
            </a:r>
            <a:r>
              <a:rPr lang="en" baseline="-25000"/>
              <a:t>0</a:t>
            </a:r>
            <a:r>
              <a:rPr lang="en"/>
              <a:t> and violated node N</a:t>
            </a:r>
            <a:r>
              <a:rPr lang="en" baseline="-25000"/>
              <a:t>f</a:t>
            </a:r>
            <a:r>
              <a:rPr lang="en"/>
              <a:t> are involved in resolution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reallocation phase is called in phase 3 of resolution, this implies that top-k set T has changed, in this case all nodes N</a:t>
            </a:r>
            <a:r>
              <a:rPr lang="en" baseline="-25000"/>
              <a:t>0</a:t>
            </a:r>
            <a:r>
              <a:rPr lang="en"/>
              <a:t>...N</a:t>
            </a:r>
            <a:r>
              <a:rPr lang="en" baseline="-25000"/>
              <a:t>M</a:t>
            </a:r>
            <a:r>
              <a:rPr lang="en"/>
              <a:t> are involved.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computes the new adjustment factors for all the objects in the resolution set.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done by first making sure all violated constraints are fixed and all invariants are tight. Total leeway l</a:t>
            </a:r>
            <a:r>
              <a:rPr lang="en" baseline="-25000"/>
              <a:t>i</a:t>
            </a:r>
            <a:r>
              <a:rPr lang="en"/>
              <a:t> for each object O</a:t>
            </a:r>
            <a:r>
              <a:rPr lang="en" baseline="-25000"/>
              <a:t>i</a:t>
            </a:r>
            <a:r>
              <a:rPr lang="en"/>
              <a:t> is then distributed across all nodes based on fraction F</a:t>
            </a:r>
            <a:r>
              <a:rPr lang="en" baseline="-25000"/>
              <a:t>j  </a:t>
            </a:r>
            <a:r>
              <a:rPr lang="en"/>
              <a:t>for node j.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values for F</a:t>
            </a:r>
            <a:r>
              <a:rPr lang="en" baseline="-25000"/>
              <a:t>j </a:t>
            </a:r>
            <a:r>
              <a:rPr lang="en"/>
              <a:t>and l</a:t>
            </a:r>
            <a:r>
              <a:rPr lang="en" baseline="-25000"/>
              <a:t>i </a:t>
            </a:r>
            <a:r>
              <a:rPr lang="en"/>
              <a:t>can affect the frequency with which reallocation is called again and hence values must be chosen carefully.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64100" cy="38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Introduction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Challenges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Monitoring Top-K in Streaming Windows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Distributed Top-K Monitoring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Generalization of Distributed Query Processing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Distributed Set expression cardinality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63700" y="13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reallocation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499" y="942750"/>
            <a:ext cx="5756250" cy="42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0" y="174550"/>
            <a:ext cx="4017394" cy="2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350" y="174550"/>
            <a:ext cx="3819425" cy="2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875" y="2636650"/>
            <a:ext cx="4270874" cy="23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far, we have considered top-k elements in a single and a distributed streaming system.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generalize, top-k is essentially a query applied to a distributed system.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these concepts be generalized/extended to other queries in a distributed system?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YES!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discuss one example: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expressions on Distributed Datasets</a:t>
            </a:r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Generalization of Top-k monitoring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If a set is being continually updated by distributed streams of data at different remote locations, how do we efficiently perform queries like cardinality of set, union, intersection of the set?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Challenges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Suffers from similar challenges as discussed previously.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Key observation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Often, we don’t need exact answer to the query in a distributed data stream environment.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 on Distributed Sets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Consider detecting distributed denial-of-service (DDoS) attacks by analyzing network flow information collected from an ISP’s border routers.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100s of compromised “zombie” hosts flood a specific victim destination with large numbers of seemingly legitimate packets.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IP address spoofed to escape identification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Sudden spike in number of unique IP source addresses can be used to detect distributed denial of service attacks. (cardinality of set of IP source addresses)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Difference cardinality query |S − T | to detect significant traffic deviations – S is the IP source address set for the sliding window spanning the past week (until now) and T is the set of IP source addresses from the week prior to that (e.g., two weeks ago)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Don’t need exact count, just want to be able to detect spike or sudden change.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Use-case: Detecting DDOS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15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System 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3658475"/>
            <a:ext cx="82248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 + 1 sites and n update streams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0 is a special coordinator site responsible for generating answers to user (set-expression cardinality) queries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050" y="797412"/>
            <a:ext cx="4926850" cy="27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11700" y="395200"/>
            <a:ext cx="8520600" cy="45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each remote site j, the n update streams render n distinct multi-sets S</a:t>
            </a:r>
            <a:r>
              <a:rPr lang="en" baseline="-25000"/>
              <a:t>0,j</a:t>
            </a:r>
            <a:r>
              <a:rPr lang="en"/>
              <a:t> , . . . , S</a:t>
            </a:r>
            <a:r>
              <a:rPr lang="en" baseline="-25000"/>
              <a:t>n−1,j</a:t>
            </a:r>
            <a:r>
              <a:rPr lang="en"/>
              <a:t> of elements from the integer domain [M] = {0,...,M − 1}.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Each stream up-date at remote site j is a triple of the form &lt; i,e,±v &gt;,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identifies the multi-set S</a:t>
            </a:r>
            <a:r>
              <a:rPr lang="en" baseline="-25000"/>
              <a:t>i,j </a:t>
            </a:r>
            <a:r>
              <a:rPr lang="en"/>
              <a:t>being updated,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 ∈ [M ] is the specific data element whose frequency changes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±v is the net change in the frequency of e in S</a:t>
            </a:r>
            <a:r>
              <a:rPr lang="en" baseline="-25000"/>
              <a:t>i,j</a:t>
            </a:r>
            <a:r>
              <a:rPr lang="en"/>
              <a:t> , i.e., “+v” (“−v”) denotes v insertions (resp., deletions) of e. </a:t>
            </a:r>
            <a:r>
              <a:rPr lang="en" i="1"/>
              <a:t>Deletion in the model helps in handling window queries.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For each i=0,...,n−1, let S</a:t>
            </a:r>
            <a:r>
              <a:rPr lang="en" baseline="-25000"/>
              <a:t>i</a:t>
            </a:r>
            <a:r>
              <a:rPr lang="en"/>
              <a:t> =</a:t>
            </a:r>
            <a:r>
              <a:rPr lang="en" sz="2800"/>
              <a:t>∪</a:t>
            </a:r>
            <a:r>
              <a:rPr lang="en" baseline="-25000"/>
              <a:t>j</a:t>
            </a:r>
            <a:r>
              <a:rPr lang="en"/>
              <a:t>S</a:t>
            </a:r>
            <a:r>
              <a:rPr lang="en" baseline="-25000"/>
              <a:t>i,j</a:t>
            </a:r>
            <a:r>
              <a:rPr lang="en"/>
              <a:t>. Thus, S</a:t>
            </a:r>
            <a:r>
              <a:rPr lang="en" baseline="-25000"/>
              <a:t>i</a:t>
            </a:r>
            <a:r>
              <a:rPr lang="en"/>
              <a:t> reflects the global state of the i’th update stream, while each multi-set S</a:t>
            </a:r>
            <a:r>
              <a:rPr lang="en" baseline="-25000"/>
              <a:t>i,j</a:t>
            </a:r>
            <a:r>
              <a:rPr lang="en"/>
              <a:t> captures the local state of stream i at site j.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Formalizing Requirement</a:t>
            </a:r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Answering set-expression cardinality queries over the underlying collection of distributed update streams.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Given a set expression E over streams S</a:t>
            </a:r>
            <a:r>
              <a:rPr lang="en" baseline="-25000"/>
              <a:t>0</a:t>
            </a:r>
            <a:r>
              <a:rPr lang="en"/>
              <a:t>, . . . , S</a:t>
            </a:r>
            <a:r>
              <a:rPr lang="en" baseline="-25000"/>
              <a:t>n−1</a:t>
            </a:r>
            <a:r>
              <a:rPr lang="en"/>
              <a:t> (with the standard set operators ∪, ∩, and − as connectives), estimate cardinality |E|, the number of distinct elements in E.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Example, |S</a:t>
            </a:r>
            <a:r>
              <a:rPr lang="en" baseline="-25000"/>
              <a:t>0</a:t>
            </a:r>
            <a:r>
              <a:rPr lang="en"/>
              <a:t> ∩ S</a:t>
            </a:r>
            <a:r>
              <a:rPr lang="en" baseline="-25000"/>
              <a:t>1</a:t>
            </a:r>
            <a:r>
              <a:rPr lang="en"/>
              <a:t>| is the number of distinct elements in the intersection of streams S</a:t>
            </a:r>
            <a:r>
              <a:rPr lang="en" baseline="-25000"/>
              <a:t>0</a:t>
            </a:r>
            <a:r>
              <a:rPr lang="en"/>
              <a:t> and S</a:t>
            </a:r>
            <a:r>
              <a:rPr lang="en" baseline="-25000"/>
              <a:t>1</a:t>
            </a:r>
            <a:r>
              <a:rPr lang="en"/>
              <a:t>. Where S</a:t>
            </a:r>
            <a:r>
              <a:rPr lang="en" baseline="-25000"/>
              <a:t>0</a:t>
            </a:r>
            <a:r>
              <a:rPr lang="en"/>
              <a:t> and S</a:t>
            </a:r>
            <a:r>
              <a:rPr lang="en" baseline="-25000"/>
              <a:t>1</a:t>
            </a:r>
            <a:r>
              <a:rPr lang="en"/>
              <a:t> are distributed across remote sites.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Since approximate answers suffice - Compute: Ẋ such that, 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= |E|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- ε &lt; </a:t>
            </a:r>
            <a:r>
              <a:rPr lang="en" b="1"/>
              <a:t>Ẋ</a:t>
            </a:r>
            <a:r>
              <a:rPr lang="en"/>
              <a:t> &lt; X + ε.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ε is allowable error value - large ε value implies fewer communication costs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maintained</a:t>
            </a:r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81000" cy="3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curr_S</a:t>
            </a:r>
            <a:r>
              <a:rPr lang="en" sz="1400" baseline="-25000"/>
              <a:t>i,j </a:t>
            </a:r>
            <a:r>
              <a:rPr lang="en" sz="1400"/>
              <a:t>- most recent state of substream S</a:t>
            </a:r>
            <a:r>
              <a:rPr lang="en" sz="1400" baseline="-25000"/>
              <a:t>i,j  </a:t>
            </a:r>
            <a:endParaRPr sz="1400"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last_S</a:t>
            </a:r>
            <a:r>
              <a:rPr lang="en" sz="1400" baseline="-25000"/>
              <a:t>i,j</a:t>
            </a:r>
            <a:r>
              <a:rPr lang="en" sz="1400"/>
              <a:t> - last value of S</a:t>
            </a:r>
            <a:r>
              <a:rPr lang="en" sz="1400" baseline="-25000"/>
              <a:t>i,j</a:t>
            </a:r>
            <a:r>
              <a:rPr lang="en" sz="1400"/>
              <a:t> sent to co-ordinator(co-ordinators view of S</a:t>
            </a:r>
            <a:r>
              <a:rPr lang="en" sz="1400" baseline="-25000"/>
              <a:t>i</a:t>
            </a:r>
            <a:r>
              <a:rPr lang="en" sz="1400"/>
              <a:t>)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 each stream S</a:t>
            </a:r>
            <a:r>
              <a:rPr lang="en" sz="1400" baseline="-25000"/>
              <a:t>i</a:t>
            </a:r>
            <a:r>
              <a:rPr lang="en" sz="1400"/>
              <a:t>, co-ordinator constructs last_S</a:t>
            </a:r>
            <a:r>
              <a:rPr lang="en" sz="1400" baseline="-25000"/>
              <a:t>i</a:t>
            </a:r>
            <a:r>
              <a:rPr lang="en" sz="1400"/>
              <a:t> by Union(last_S</a:t>
            </a:r>
            <a:r>
              <a:rPr lang="en" sz="1400" baseline="-25000"/>
              <a:t>i,j</a:t>
            </a:r>
            <a:r>
              <a:rPr lang="en" sz="1400"/>
              <a:t>) and computes cardinality by |last_S</a:t>
            </a:r>
            <a:r>
              <a:rPr lang="en" sz="1400" baseline="-25000"/>
              <a:t>i</a:t>
            </a:r>
            <a:r>
              <a:rPr lang="en" sz="1400"/>
              <a:t>|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error tolerance ε</a:t>
            </a:r>
            <a:endParaRPr sz="1400" i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ε</a:t>
            </a:r>
            <a:r>
              <a:rPr lang="en" sz="1400" baseline="-25000"/>
              <a:t>j </a:t>
            </a:r>
            <a:r>
              <a:rPr lang="en" sz="1400"/>
              <a:t>is error budget allocated to site j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Ci(e) of the number of remote sites whose states Si,j contain the element e.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Elements whose counts Ci(e) exceed a threshold T are considered to be frequent, and added to a frequent element set </a:t>
            </a:r>
            <a:r>
              <a:rPr lang="en" sz="1400" b="1"/>
              <a:t>F</a:t>
            </a:r>
            <a:r>
              <a:rPr lang="en" sz="1400" b="1" baseline="-25000"/>
              <a:t>i</a:t>
            </a:r>
            <a:r>
              <a:rPr lang="en" sz="1400"/>
              <a:t> for stream Si .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40" name="Google Shape;240;p41"/>
          <p:cNvSpPr/>
          <p:nvPr/>
        </p:nvSpPr>
        <p:spPr>
          <a:xfrm>
            <a:off x="5742300" y="1061075"/>
            <a:ext cx="2871000" cy="177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ld Standard TT"/>
                <a:ea typeface="Old Standard TT"/>
                <a:cs typeface="Old Standard TT"/>
                <a:sym typeface="Old Standard TT"/>
              </a:rPr>
              <a:t>Site j: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curr_S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i,j 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last_S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i,j  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ε</a:t>
            </a:r>
            <a:r>
              <a:rPr lang="en" sz="1800" baseline="-25000">
                <a:latin typeface="Old Standard TT"/>
                <a:ea typeface="Old Standard TT"/>
                <a:cs typeface="Old Standard TT"/>
                <a:sym typeface="Old Standard TT"/>
              </a:rPr>
              <a:t>j </a:t>
            </a:r>
            <a:endParaRPr sz="1800" baseline="-25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F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i </a:t>
            </a:r>
            <a:endParaRPr baseline="-25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Other values discussed ahead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5742300" y="3085950"/>
            <a:ext cx="2871000" cy="177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ld Standard TT"/>
                <a:ea typeface="Old Standard TT"/>
                <a:cs typeface="Old Standard TT"/>
                <a:sym typeface="Old Standard TT"/>
              </a:rPr>
              <a:t>Co-ordinator: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last_S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i,j  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 sz="1800">
                <a:latin typeface="Old Standard TT"/>
                <a:ea typeface="Old Standard TT"/>
                <a:cs typeface="Old Standard TT"/>
                <a:sym typeface="Old Standard TT"/>
              </a:rPr>
              <a:t>ε</a:t>
            </a:r>
            <a:endParaRPr sz="1800" baseline="-25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F</a:t>
            </a:r>
            <a:r>
              <a:rPr lang="en" baseline="-25000">
                <a:latin typeface="Old Standard TT"/>
                <a:ea typeface="Old Standard TT"/>
                <a:cs typeface="Old Standard TT"/>
                <a:sym typeface="Old Standard TT"/>
              </a:rPr>
              <a:t>i </a:t>
            </a:r>
            <a:endParaRPr baseline="-250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●"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Threshold T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Applications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Top-K monitoring refers to keeping track of best k values in a data stream. Wide variety of applications require maintaining Top-K values as below: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Bidding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Financial Analysis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significant Transactions over a network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DDoS Attack Analysis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so on...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to estimate Single Stream Cardinality</a:t>
            </a:r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estimating cardinality of a </a:t>
            </a:r>
            <a:r>
              <a:rPr lang="en" b="1"/>
              <a:t>single</a:t>
            </a:r>
            <a:r>
              <a:rPr lang="en"/>
              <a:t> stream S</a:t>
            </a:r>
            <a:r>
              <a:rPr lang="en" baseline="-25000"/>
              <a:t>i</a:t>
            </a:r>
            <a:r>
              <a:rPr lang="en"/>
              <a:t> distributed across j sites with maximum permissible error: ε.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Distribute error tolerance ε among m remote sites, proportional to stream updates at each site. ε</a:t>
            </a:r>
            <a:r>
              <a:rPr lang="en" baseline="-25000"/>
              <a:t>j </a:t>
            </a:r>
            <a:r>
              <a:rPr lang="en"/>
              <a:t>is error budget allocated to site j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If sites 1, 2, 3 exist &amp; 2 has highest update rate, then 2 gets largest error tolerance ε</a:t>
            </a:r>
            <a:r>
              <a:rPr lang="en" baseline="-25000"/>
              <a:t>2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 charge for every tuple</a:t>
            </a:r>
            <a:r>
              <a:rPr lang="en" i="1"/>
              <a:t>(discussed ahead) </a:t>
            </a:r>
            <a:r>
              <a:rPr lang="en"/>
              <a:t>and update curr_S</a:t>
            </a:r>
            <a:r>
              <a:rPr lang="en" baseline="-25000"/>
              <a:t>i,j</a:t>
            </a:r>
            <a:endParaRPr baseline="-25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 to co-ordinator when total charge exceeds error budget ε</a:t>
            </a:r>
            <a:r>
              <a:rPr lang="en" baseline="-25000"/>
              <a:t>j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communication, co-ordinator updates last_S</a:t>
            </a:r>
            <a:r>
              <a:rPr lang="en" baseline="-25000"/>
              <a:t>i,j</a:t>
            </a:r>
            <a:r>
              <a:rPr lang="en"/>
              <a:t> and communicates changes to frequent elements F</a:t>
            </a:r>
            <a:r>
              <a:rPr lang="en" baseline="-25000"/>
              <a:t>i </a:t>
            </a:r>
            <a:r>
              <a:rPr lang="en"/>
              <a:t>and threshold values to other sites.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311700" y="6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 System</a:t>
            </a:r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body" idx="1"/>
          </p:nvPr>
        </p:nvSpPr>
        <p:spPr>
          <a:xfrm>
            <a:off x="311700" y="632825"/>
            <a:ext cx="8520600" cy="4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remote site computes a charge value associated with every update.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Total_positive_charge(tpc) - sum of all new additions at the site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Total_negative_charge(tnc) - sum of all deletions at the site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Whenever the absolute value of total charge(+/-) value exceeds error budget at that site, it communicates to the coordinator with the latest state of the site.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curr_Si,j to co-ordinator if tpc &gt; ε</a:t>
            </a:r>
            <a:r>
              <a:rPr lang="en" baseline="-25000"/>
              <a:t>j</a:t>
            </a:r>
            <a:r>
              <a:rPr lang="en"/>
              <a:t> or tnc &lt; -ε</a:t>
            </a:r>
            <a:r>
              <a:rPr lang="en" baseline="-25000"/>
              <a:t>j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Charge updation: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Charge=1 is added to tpc if a new element is inserted. i.e., it doesn’t exist in last_Si,j but is present in curr_Si,j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Charge=1 is subtracted from tpc if an element is removed from curr_Si,j, i.e., it doesn’t exist in curr_Si,j but is present in last_Si,j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311700" y="7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of Frequent Elements</a:t>
            </a:r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body" idx="1"/>
          </p:nvPr>
        </p:nvSpPr>
        <p:spPr>
          <a:xfrm>
            <a:off x="311700" y="542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Frequent elements appearing in the stream updates can be exploited to reduce charge.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Ex: In an IP network monitoring scenario, popular sites like Google, Facebook will appear many times in the destination IP address.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Even if frequent elements are added or deleted from one particular site, it is unlikely to have modified the global picture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=&gt; we should not charge 1 every time a change occurs to a frequent element.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Instead we charge a fraction 1/ϴi(e) where ϴi(e) is the min. number of sites for which e appears in last_Si,j.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ϴi(e) is calculated by co-ordinator for all frequent elements Fi after every central update. The values of ϴi(e) and Fi are synchronous between co-ordinator and remote sites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0" name="Google Shape;260;p44"/>
          <p:cNvSpPr txBox="1"/>
          <p:nvPr/>
        </p:nvSpPr>
        <p:spPr>
          <a:xfrm>
            <a:off x="2134100" y="826100"/>
            <a:ext cx="56646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/>
        </p:nvSpPr>
        <p:spPr>
          <a:xfrm>
            <a:off x="424850" y="3628950"/>
            <a:ext cx="3696000" cy="2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Dataset description:</a:t>
            </a:r>
            <a:endParaRPr b="1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Packet trace containing two hour’s worth of all wide-area TCP traffic between the Lawrence Berkeley Laboratory and the rest of the world.</a:t>
            </a:r>
            <a:endParaRPr sz="1100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66" name="Google Shape;2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0" y="816300"/>
            <a:ext cx="3240550" cy="27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311700" y="7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endParaRPr/>
          </a:p>
        </p:txBody>
      </p:sp>
      <p:sp>
        <p:nvSpPr>
          <p:cNvPr id="268" name="Google Shape;268;p45"/>
          <p:cNvSpPr txBox="1"/>
          <p:nvPr/>
        </p:nvSpPr>
        <p:spPr>
          <a:xfrm>
            <a:off x="1359625" y="3487700"/>
            <a:ext cx="2379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 	 	 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Distinct Values Query.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</a:t>
            </a:r>
            <a:endParaRPr sz="1100"/>
          </a:p>
        </p:txBody>
      </p:sp>
      <p:pic>
        <p:nvPicPr>
          <p:cNvPr id="269" name="Google Shape;2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875" y="816300"/>
            <a:ext cx="3374049" cy="27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 txBox="1"/>
          <p:nvPr/>
        </p:nvSpPr>
        <p:spPr>
          <a:xfrm>
            <a:off x="5436050" y="3422425"/>
            <a:ext cx="23799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 	 	 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Set Expression Query.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</a:t>
            </a:r>
            <a:endParaRPr sz="1100"/>
          </a:p>
        </p:txBody>
      </p:sp>
      <p:sp>
        <p:nvSpPr>
          <p:cNvPr id="271" name="Google Shape;271;p45"/>
          <p:cNvSpPr txBox="1"/>
          <p:nvPr/>
        </p:nvSpPr>
        <p:spPr>
          <a:xfrm>
            <a:off x="5035325" y="3707650"/>
            <a:ext cx="3117600" cy="1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 	 	 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Queries:</a:t>
            </a: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Sets: S0, S1 and S2.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Exp1:(S0 −S1)∪S2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Exp2: (S0 ∪S1)∩S2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</a:t>
            </a:r>
            <a:endParaRPr>
              <a:solidFill>
                <a:schemeClr val="accent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Di Yang, </a:t>
            </a:r>
            <a:r>
              <a:rPr lang="en" sz="1200" dirty="0" err="1"/>
              <a:t>Avani</a:t>
            </a:r>
            <a:r>
              <a:rPr lang="en" sz="1200" dirty="0"/>
              <a:t> Shastri, Elke A. </a:t>
            </a:r>
            <a:r>
              <a:rPr lang="en" sz="1200" dirty="0" err="1"/>
              <a:t>Rundensteiner</a:t>
            </a:r>
            <a:r>
              <a:rPr lang="en" sz="1200" dirty="0"/>
              <a:t>, and Matthew O. Ward. 2011. An optimal strategy for monitoring top-k queries in streaming windows. In Proceedings of the 14th International Conference on Extending Database Technology (EDBT/ICDT '11), Anastasia </a:t>
            </a:r>
            <a:r>
              <a:rPr lang="en" sz="1200" dirty="0" err="1"/>
              <a:t>Ailamaki</a:t>
            </a:r>
            <a:r>
              <a:rPr lang="en" sz="1200" dirty="0"/>
              <a:t>, </a:t>
            </a:r>
            <a:r>
              <a:rPr lang="en" sz="1200" dirty="0" err="1"/>
              <a:t>Sihem</a:t>
            </a:r>
            <a:r>
              <a:rPr lang="en" sz="1200" dirty="0"/>
              <a:t> </a:t>
            </a:r>
            <a:r>
              <a:rPr lang="en" sz="1200" dirty="0" err="1"/>
              <a:t>Amer</a:t>
            </a:r>
            <a:r>
              <a:rPr lang="en" sz="1200" dirty="0"/>
              <a:t>-Yahia, Jignesh Pate, Tore </a:t>
            </a:r>
            <a:r>
              <a:rPr lang="en" sz="1200" dirty="0" err="1"/>
              <a:t>Risch</a:t>
            </a:r>
            <a:r>
              <a:rPr lang="en" sz="1200" dirty="0"/>
              <a:t>, Pierre </a:t>
            </a:r>
            <a:r>
              <a:rPr lang="en" sz="1200" dirty="0" err="1"/>
              <a:t>Senellart</a:t>
            </a:r>
            <a:r>
              <a:rPr lang="en" sz="1200" dirty="0"/>
              <a:t>, and Julia </a:t>
            </a:r>
            <a:r>
              <a:rPr lang="en" sz="1200" dirty="0" err="1"/>
              <a:t>Stoyanovich</a:t>
            </a:r>
            <a:r>
              <a:rPr lang="en" sz="1200" dirty="0"/>
              <a:t> (Eds.). ACM, New York, NY, USA, 57-68. DOI=http://dx.doi.org/10.1145/1951365.1951375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/>
              <a:t>Brian Babcock and Chris </a:t>
            </a:r>
            <a:r>
              <a:rPr lang="en" sz="1200" dirty="0" err="1"/>
              <a:t>Olston</a:t>
            </a:r>
            <a:r>
              <a:rPr lang="en" sz="1200" dirty="0"/>
              <a:t>. 2003. Distributed top-k monitoring. In Proceedings of the 2003 ACM SIGMOD international conference on Management of data (SIGMOD '03). ACM, New York, NY, USA, 28-39. DOI: https://</a:t>
            </a:r>
            <a:r>
              <a:rPr lang="en" sz="1200" dirty="0" err="1"/>
              <a:t>doi.org</a:t>
            </a:r>
            <a:r>
              <a:rPr lang="en" sz="1200" dirty="0"/>
              <a:t>/10.1145/872757.872764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dirty="0" err="1"/>
              <a:t>Abhinandan</a:t>
            </a:r>
            <a:r>
              <a:rPr lang="en" sz="1200" dirty="0"/>
              <a:t> Das, </a:t>
            </a:r>
            <a:r>
              <a:rPr lang="en" sz="1200" dirty="0" err="1"/>
              <a:t>Sumit</a:t>
            </a:r>
            <a:r>
              <a:rPr lang="en" sz="1200" dirty="0"/>
              <a:t> </a:t>
            </a:r>
            <a:r>
              <a:rPr lang="en" sz="1200" dirty="0" err="1"/>
              <a:t>Ganguly</a:t>
            </a:r>
            <a:r>
              <a:rPr lang="en" sz="1200" dirty="0"/>
              <a:t>, Minos </a:t>
            </a:r>
            <a:r>
              <a:rPr lang="en" sz="1200" dirty="0" err="1"/>
              <a:t>Garofalakis</a:t>
            </a:r>
            <a:r>
              <a:rPr lang="en" sz="1200" dirty="0"/>
              <a:t>, and Rajeev Rastogi. 2004. Distributed set-expression cardinality estimation. In Proceedings of the Thirtieth international conference on Very large data bases - Volume 30 (VLDB '04), Mario A. Nascimento, M. Tamer </a:t>
            </a:r>
            <a:r>
              <a:rPr lang="en" sz="1200" dirty="0" err="1"/>
              <a:t>Özsu</a:t>
            </a:r>
            <a:r>
              <a:rPr lang="en" sz="1200" dirty="0"/>
              <a:t>, Donald </a:t>
            </a:r>
            <a:r>
              <a:rPr lang="en" sz="1200" dirty="0" err="1"/>
              <a:t>Kossmann</a:t>
            </a:r>
            <a:r>
              <a:rPr lang="en" sz="1200" dirty="0"/>
              <a:t>, Renée J. Miller, José A. Blakeley, and K. Bernhard Schiefer (Eds.), Vol. 30. VLDB Endowment 312-323.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77" name="Google Shape;27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challenge of handling expirations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storage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re-computations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overhead by distributed query processing architecture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Exchange of information: All updates shipped to central processing site is impractical - too much strain on network and central processor.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 sensor networks have a limited battery life and communication is more expensive than local computation.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An Optimal Strategy for Monitoring Top-k Queries in Streaming Windows</a:t>
            </a:r>
            <a:endParaRPr sz="2200">
              <a:solidFill>
                <a:srgbClr val="FFFFFF"/>
              </a:solidFill>
            </a:endParaRPr>
          </a:p>
          <a:p>
            <a:pPr marL="320040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2"/>
                </a:solidFill>
              </a:rPr>
              <a:t>Di Yang, Avani Shastri, Elke A. Rundensteiner and Matthew O. Ward</a:t>
            </a: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814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Problem Statement</a:t>
            </a:r>
            <a:endParaRPr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Given a streaming dataset </a:t>
            </a:r>
            <a:r>
              <a:rPr lang="en" b="1" i="1"/>
              <a:t>S</a:t>
            </a:r>
            <a:r>
              <a:rPr lang="en"/>
              <a:t> and preference function </a:t>
            </a:r>
            <a:r>
              <a:rPr lang="en" b="1"/>
              <a:t>F</a:t>
            </a:r>
            <a:r>
              <a:rPr lang="en"/>
              <a:t>, a continuous top-k query Q(</a:t>
            </a:r>
            <a:r>
              <a:rPr lang="en" b="1" i="1"/>
              <a:t>S</a:t>
            </a:r>
            <a:r>
              <a:rPr lang="en"/>
              <a:t>, </a:t>
            </a:r>
            <a:r>
              <a:rPr lang="en" i="1"/>
              <a:t>win</a:t>
            </a:r>
            <a:r>
              <a:rPr lang="en"/>
              <a:t>, </a:t>
            </a:r>
            <a:r>
              <a:rPr lang="en" i="1"/>
              <a:t>slide</a:t>
            </a:r>
            <a:r>
              <a:rPr lang="en"/>
              <a:t>, </a:t>
            </a:r>
            <a:r>
              <a:rPr lang="en" b="1"/>
              <a:t>F</a:t>
            </a:r>
            <a:r>
              <a:rPr lang="en"/>
              <a:t>, </a:t>
            </a:r>
            <a:r>
              <a:rPr lang="en" i="1"/>
              <a:t>k</a:t>
            </a:r>
            <a:r>
              <a:rPr lang="en"/>
              <a:t>) returns the top-k objects within each query window W</a:t>
            </a:r>
            <a:r>
              <a:rPr lang="en" baseline="-25000"/>
              <a:t>i </a:t>
            </a:r>
            <a:r>
              <a:rPr lang="en"/>
              <a:t>on the stream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Query Window - Time or count based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Remove expired objects from W</a:t>
            </a:r>
            <a:r>
              <a:rPr lang="en" baseline="-25000"/>
              <a:t>i-1</a:t>
            </a:r>
            <a:r>
              <a:rPr lang="en"/>
              <a:t> and include new objects from </a:t>
            </a:r>
            <a:r>
              <a:rPr lang="en" b="1" i="1"/>
              <a:t>S</a:t>
            </a:r>
            <a:endParaRPr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top-k for consecutive windows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5850600" y="1152475"/>
            <a:ext cx="32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16 objects initially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Slide size = 4 Objects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Result = Top 3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Approach 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Predicted results at time of W</a:t>
            </a:r>
            <a:r>
              <a:rPr lang="en" baseline="-25000"/>
              <a:t>0</a:t>
            </a:r>
            <a:endParaRPr baseline="-25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Keeping all elements for each prediction in memory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1152475"/>
            <a:ext cx="5633936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process from time W</a:t>
            </a:r>
            <a:r>
              <a:rPr lang="en" baseline="-25000"/>
              <a:t>0</a:t>
            </a:r>
            <a:r>
              <a:rPr lang="en"/>
              <a:t> to W</a:t>
            </a:r>
            <a:r>
              <a:rPr lang="en" baseline="-25000"/>
              <a:t>1</a:t>
            </a:r>
            <a:endParaRPr baseline="-2500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698" y="1117636"/>
            <a:ext cx="4907225" cy="34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Predicted top-k	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Overlap 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Windows tend to overlap, predicted values will have inherited as well as new values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For any object in W</a:t>
            </a:r>
            <a:r>
              <a:rPr lang="en" baseline="-25000"/>
              <a:t>i</a:t>
            </a:r>
            <a:r>
              <a:rPr lang="en"/>
              <a:t> but not in W</a:t>
            </a:r>
            <a:r>
              <a:rPr lang="en" baseline="-25000"/>
              <a:t>i-1</a:t>
            </a:r>
            <a:r>
              <a:rPr lang="en"/>
              <a:t>, F(o</a:t>
            </a:r>
            <a:r>
              <a:rPr lang="en" baseline="-25000"/>
              <a:t>i</a:t>
            </a:r>
            <a:r>
              <a:rPr lang="en"/>
              <a:t>) &lt; F(o</a:t>
            </a:r>
            <a:r>
              <a:rPr lang="en" baseline="-25000"/>
              <a:t>j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Fixed Relative Positions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Since F score is fixed, the relative positions never change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If an object is in predicted for W</a:t>
            </a:r>
            <a:r>
              <a:rPr lang="en" baseline="-25000"/>
              <a:t>i </a:t>
            </a:r>
            <a:r>
              <a:rPr lang="en"/>
              <a:t>then it will be predicted for W</a:t>
            </a:r>
            <a:r>
              <a:rPr lang="en" baseline="-25000"/>
              <a:t>j</a:t>
            </a:r>
            <a:r>
              <a:rPr lang="en"/>
              <a:t> ( j &gt; 0 )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View Maintenance	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620425" y="1152475"/>
            <a:ext cx="421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Have only one superTopK list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Keep pointers of all windows it can be a part of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Large number of window marks according to use case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More computations for insertion and expiration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47925"/>
            <a:ext cx="43719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2251</Words>
  <Application>Microsoft Macintosh PowerPoint</Application>
  <PresentationFormat>On-screen Show (16:9)</PresentationFormat>
  <Paragraphs>232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Average</vt:lpstr>
      <vt:lpstr>Old Standard TT</vt:lpstr>
      <vt:lpstr>Arial</vt:lpstr>
      <vt:lpstr>Oswald</vt:lpstr>
      <vt:lpstr>Slate</vt:lpstr>
      <vt:lpstr>Top-K Monitoring</vt:lpstr>
      <vt:lpstr>Outline </vt:lpstr>
      <vt:lpstr>Introduction and Applications</vt:lpstr>
      <vt:lpstr>Challenges</vt:lpstr>
      <vt:lpstr>An Optimal Strategy for Monitoring Top-k Queries in Streaming Windows Di Yang, Avani Shastri, Elke A. Rundensteiner and Matthew O. Ward  </vt:lpstr>
      <vt:lpstr>Predicted top-k for consecutive windows  </vt:lpstr>
      <vt:lpstr>Update process from time W0 to W1</vt:lpstr>
      <vt:lpstr>Properties of Predicted top-k </vt:lpstr>
      <vt:lpstr>Integrated View Maintenance </vt:lpstr>
      <vt:lpstr>Optimal Integration Strategy </vt:lpstr>
      <vt:lpstr>Update process from time W0 to W1</vt:lpstr>
      <vt:lpstr>Distributed Top-K Monitoring Brian Babcock and Chris Olston</vt:lpstr>
      <vt:lpstr>Real World Scenario</vt:lpstr>
      <vt:lpstr>PowerPoint Presentation</vt:lpstr>
      <vt:lpstr>Formal Model</vt:lpstr>
      <vt:lpstr>Example </vt:lpstr>
      <vt:lpstr>Algorithm Steps </vt:lpstr>
      <vt:lpstr>Calculation of border values</vt:lpstr>
      <vt:lpstr>Reallocation Phase </vt:lpstr>
      <vt:lpstr>Example of reallocation</vt:lpstr>
      <vt:lpstr>PowerPoint Presentation</vt:lpstr>
      <vt:lpstr>Generalization of Top-k monitoring</vt:lpstr>
      <vt:lpstr>Problem Statement</vt:lpstr>
      <vt:lpstr>Queries on Distributed Sets</vt:lpstr>
      <vt:lpstr>Use-case: Detecting DDOS</vt:lpstr>
      <vt:lpstr>Proposed System </vt:lpstr>
      <vt:lpstr>PowerPoint Presentation</vt:lpstr>
      <vt:lpstr>Formalizing Requirement</vt:lpstr>
      <vt:lpstr>Values maintained</vt:lpstr>
      <vt:lpstr>Procedure to estimate Single Stream Cardinality</vt:lpstr>
      <vt:lpstr>Charge System</vt:lpstr>
      <vt:lpstr>Treatment of Frequent Elements</vt:lpstr>
      <vt:lpstr>Results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Top-K Monitoring</dc:title>
  <cp:lastModifiedBy>Rishab Ketan Doshi</cp:lastModifiedBy>
  <cp:revision>2</cp:revision>
  <dcterms:modified xsi:type="dcterms:W3CDTF">2018-12-04T09:58:58Z</dcterms:modified>
</cp:coreProperties>
</file>