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4D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34"/>
  </p:normalViewPr>
  <p:slideViewPr>
    <p:cSldViewPr snapToGrid="0" snapToObjects="1">
      <p:cViewPr varScale="1">
        <p:scale>
          <a:sx n="100" d="100"/>
          <a:sy n="100" d="100"/>
        </p:scale>
        <p:origin x="74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8A685-11CC-CA4C-B53E-083CA7286AB7}" type="datetimeFigureOut">
              <a:rPr lang="en-US" smtClean="0"/>
              <a:t>10/10/18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7062A5-02F7-E445-9624-6B8354FE0611}" type="slidenum">
              <a:rPr lang="en-US" smtClean="0"/>
              <a:t>‹#›</a:t>
            </a:fld>
            <a:endParaRPr lang="en-US"/>
          </a:p>
        </p:txBody>
      </p:sp>
    </p:spTree>
    <p:extLst>
      <p:ext uri="{BB962C8B-B14F-4D97-AF65-F5344CB8AC3E}">
        <p14:creationId xmlns:p14="http://schemas.microsoft.com/office/powerpoint/2010/main" val="2149762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7062A5-02F7-E445-9624-6B8354FE0611}" type="slidenum">
              <a:rPr lang="en-US" smtClean="0"/>
              <a:t>1</a:t>
            </a:fld>
            <a:endParaRPr lang="en-US"/>
          </a:p>
        </p:txBody>
      </p:sp>
    </p:spTree>
    <p:extLst>
      <p:ext uri="{BB962C8B-B14F-4D97-AF65-F5344CB8AC3E}">
        <p14:creationId xmlns:p14="http://schemas.microsoft.com/office/powerpoint/2010/main" val="195782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082799-B5E6-DE47-BA19-0E5AE454F70C}" type="datetimeFigureOut">
              <a:rPr lang="en-US" smtClean="0"/>
              <a:t>10/10/18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ADFD1-3F23-C642-89D9-6C52C3936D4D}" type="slidenum">
              <a:rPr lang="en-US" smtClean="0"/>
              <a:t>‹#›</a:t>
            </a:fld>
            <a:endParaRPr lang="en-US"/>
          </a:p>
        </p:txBody>
      </p:sp>
    </p:spTree>
    <p:extLst>
      <p:ext uri="{BB962C8B-B14F-4D97-AF65-F5344CB8AC3E}">
        <p14:creationId xmlns:p14="http://schemas.microsoft.com/office/powerpoint/2010/main" val="2813246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082799-B5E6-DE47-BA19-0E5AE454F70C}" type="datetimeFigureOut">
              <a:rPr lang="en-US" smtClean="0"/>
              <a:t>10/10/18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ADFD1-3F23-C642-89D9-6C52C3936D4D}" type="slidenum">
              <a:rPr lang="en-US" smtClean="0"/>
              <a:t>‹#›</a:t>
            </a:fld>
            <a:endParaRPr lang="en-US"/>
          </a:p>
        </p:txBody>
      </p:sp>
    </p:spTree>
    <p:extLst>
      <p:ext uri="{BB962C8B-B14F-4D97-AF65-F5344CB8AC3E}">
        <p14:creationId xmlns:p14="http://schemas.microsoft.com/office/powerpoint/2010/main" val="810421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082799-B5E6-DE47-BA19-0E5AE454F70C}" type="datetimeFigureOut">
              <a:rPr lang="en-US" smtClean="0"/>
              <a:t>10/10/18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ADFD1-3F23-C642-89D9-6C52C3936D4D}" type="slidenum">
              <a:rPr lang="en-US" smtClean="0"/>
              <a:t>‹#›</a:t>
            </a:fld>
            <a:endParaRPr lang="en-US"/>
          </a:p>
        </p:txBody>
      </p:sp>
    </p:spTree>
    <p:extLst>
      <p:ext uri="{BB962C8B-B14F-4D97-AF65-F5344CB8AC3E}">
        <p14:creationId xmlns:p14="http://schemas.microsoft.com/office/powerpoint/2010/main" val="3089136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082799-B5E6-DE47-BA19-0E5AE454F70C}" type="datetimeFigureOut">
              <a:rPr lang="en-US" smtClean="0"/>
              <a:t>10/10/18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ADFD1-3F23-C642-89D9-6C52C3936D4D}" type="slidenum">
              <a:rPr lang="en-US" smtClean="0"/>
              <a:t>‹#›</a:t>
            </a:fld>
            <a:endParaRPr lang="en-US"/>
          </a:p>
        </p:txBody>
      </p:sp>
    </p:spTree>
    <p:extLst>
      <p:ext uri="{BB962C8B-B14F-4D97-AF65-F5344CB8AC3E}">
        <p14:creationId xmlns:p14="http://schemas.microsoft.com/office/powerpoint/2010/main" val="862521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082799-B5E6-DE47-BA19-0E5AE454F70C}" type="datetimeFigureOut">
              <a:rPr lang="en-US" smtClean="0"/>
              <a:t>10/10/18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ADFD1-3F23-C642-89D9-6C52C3936D4D}" type="slidenum">
              <a:rPr lang="en-US" smtClean="0"/>
              <a:t>‹#›</a:t>
            </a:fld>
            <a:endParaRPr lang="en-US"/>
          </a:p>
        </p:txBody>
      </p:sp>
    </p:spTree>
    <p:extLst>
      <p:ext uri="{BB962C8B-B14F-4D97-AF65-F5344CB8AC3E}">
        <p14:creationId xmlns:p14="http://schemas.microsoft.com/office/powerpoint/2010/main" val="102326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082799-B5E6-DE47-BA19-0E5AE454F70C}" type="datetimeFigureOut">
              <a:rPr lang="en-US" smtClean="0"/>
              <a:t>10/10/18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ADFD1-3F23-C642-89D9-6C52C3936D4D}" type="slidenum">
              <a:rPr lang="en-US" smtClean="0"/>
              <a:t>‹#›</a:t>
            </a:fld>
            <a:endParaRPr lang="en-US"/>
          </a:p>
        </p:txBody>
      </p:sp>
    </p:spTree>
    <p:extLst>
      <p:ext uri="{BB962C8B-B14F-4D97-AF65-F5344CB8AC3E}">
        <p14:creationId xmlns:p14="http://schemas.microsoft.com/office/powerpoint/2010/main" val="2934465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082799-B5E6-DE47-BA19-0E5AE454F70C}" type="datetimeFigureOut">
              <a:rPr lang="en-US" smtClean="0"/>
              <a:t>10/10/18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BADFD1-3F23-C642-89D9-6C52C3936D4D}" type="slidenum">
              <a:rPr lang="en-US" smtClean="0"/>
              <a:t>‹#›</a:t>
            </a:fld>
            <a:endParaRPr lang="en-US"/>
          </a:p>
        </p:txBody>
      </p:sp>
    </p:spTree>
    <p:extLst>
      <p:ext uri="{BB962C8B-B14F-4D97-AF65-F5344CB8AC3E}">
        <p14:creationId xmlns:p14="http://schemas.microsoft.com/office/powerpoint/2010/main" val="353546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082799-B5E6-DE47-BA19-0E5AE454F70C}" type="datetimeFigureOut">
              <a:rPr lang="en-US" smtClean="0"/>
              <a:t>10/10/18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BADFD1-3F23-C642-89D9-6C52C3936D4D}" type="slidenum">
              <a:rPr lang="en-US" smtClean="0"/>
              <a:t>‹#›</a:t>
            </a:fld>
            <a:endParaRPr lang="en-US"/>
          </a:p>
        </p:txBody>
      </p:sp>
    </p:spTree>
    <p:extLst>
      <p:ext uri="{BB962C8B-B14F-4D97-AF65-F5344CB8AC3E}">
        <p14:creationId xmlns:p14="http://schemas.microsoft.com/office/powerpoint/2010/main" val="314028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82799-B5E6-DE47-BA19-0E5AE454F70C}" type="datetimeFigureOut">
              <a:rPr lang="en-US" smtClean="0"/>
              <a:t>10/10/18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BADFD1-3F23-C642-89D9-6C52C3936D4D}" type="slidenum">
              <a:rPr lang="en-US" smtClean="0"/>
              <a:t>‹#›</a:t>
            </a:fld>
            <a:endParaRPr lang="en-US"/>
          </a:p>
        </p:txBody>
      </p:sp>
    </p:spTree>
    <p:extLst>
      <p:ext uri="{BB962C8B-B14F-4D97-AF65-F5344CB8AC3E}">
        <p14:creationId xmlns:p14="http://schemas.microsoft.com/office/powerpoint/2010/main" val="1845024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082799-B5E6-DE47-BA19-0E5AE454F70C}" type="datetimeFigureOut">
              <a:rPr lang="en-US" smtClean="0"/>
              <a:t>10/10/18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ADFD1-3F23-C642-89D9-6C52C3936D4D}" type="slidenum">
              <a:rPr lang="en-US" smtClean="0"/>
              <a:t>‹#›</a:t>
            </a:fld>
            <a:endParaRPr lang="en-US"/>
          </a:p>
        </p:txBody>
      </p:sp>
    </p:spTree>
    <p:extLst>
      <p:ext uri="{BB962C8B-B14F-4D97-AF65-F5344CB8AC3E}">
        <p14:creationId xmlns:p14="http://schemas.microsoft.com/office/powerpoint/2010/main" val="2799005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082799-B5E6-DE47-BA19-0E5AE454F70C}" type="datetimeFigureOut">
              <a:rPr lang="en-US" smtClean="0"/>
              <a:t>10/10/18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ADFD1-3F23-C642-89D9-6C52C3936D4D}" type="slidenum">
              <a:rPr lang="en-US" smtClean="0"/>
              <a:t>‹#›</a:t>
            </a:fld>
            <a:endParaRPr lang="en-US"/>
          </a:p>
        </p:txBody>
      </p:sp>
    </p:spTree>
    <p:extLst>
      <p:ext uri="{BB962C8B-B14F-4D97-AF65-F5344CB8AC3E}">
        <p14:creationId xmlns:p14="http://schemas.microsoft.com/office/powerpoint/2010/main" val="3151798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82799-B5E6-DE47-BA19-0E5AE454F70C}" type="datetimeFigureOut">
              <a:rPr lang="en-US" smtClean="0"/>
              <a:t>10/10/18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BADFD1-3F23-C642-89D9-6C52C3936D4D}" type="slidenum">
              <a:rPr lang="en-US" smtClean="0"/>
              <a:t>‹#›</a:t>
            </a:fld>
            <a:endParaRPr lang="en-US"/>
          </a:p>
        </p:txBody>
      </p:sp>
    </p:spTree>
    <p:extLst>
      <p:ext uri="{BB962C8B-B14F-4D97-AF65-F5344CB8AC3E}">
        <p14:creationId xmlns:p14="http://schemas.microsoft.com/office/powerpoint/2010/main" val="1475245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CS240B: Assignment1 </a:t>
            </a:r>
          </a:p>
        </p:txBody>
      </p:sp>
      <p:sp>
        <p:nvSpPr>
          <p:cNvPr id="3" name="Subtitle 2"/>
          <p:cNvSpPr>
            <a:spLocks noGrp="1"/>
          </p:cNvSpPr>
          <p:nvPr>
            <p:ph type="subTitle" idx="1"/>
          </p:nvPr>
        </p:nvSpPr>
        <p:spPr/>
        <p:txBody>
          <a:bodyPr/>
          <a:lstStyle/>
          <a:p>
            <a:r>
              <a:rPr lang="en-US" dirty="0"/>
              <a:t>Winter 2016</a:t>
            </a:r>
          </a:p>
        </p:txBody>
      </p:sp>
    </p:spTree>
    <p:extLst>
      <p:ext uri="{BB962C8B-B14F-4D97-AF65-F5344CB8AC3E}">
        <p14:creationId xmlns:p14="http://schemas.microsoft.com/office/powerpoint/2010/main" val="70202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13"/>
            <a:ext cx="8229600" cy="1143000"/>
          </a:xfrm>
        </p:spPr>
        <p:txBody>
          <a:bodyPr/>
          <a:lstStyle/>
          <a:p>
            <a:r>
              <a:rPr lang="en-US" dirty="0"/>
              <a:t>SQL-MR </a:t>
            </a:r>
            <a:r>
              <a:rPr lang="en-US" dirty="0" err="1"/>
              <a:t>vs</a:t>
            </a:r>
            <a:r>
              <a:rPr lang="en-US" dirty="0"/>
              <a:t> SQL-TS</a:t>
            </a:r>
          </a:p>
        </p:txBody>
      </p:sp>
      <p:sp>
        <p:nvSpPr>
          <p:cNvPr id="3" name="Content Placeholder 2"/>
          <p:cNvSpPr>
            <a:spLocks noGrp="1"/>
          </p:cNvSpPr>
          <p:nvPr>
            <p:ph idx="1"/>
          </p:nvPr>
        </p:nvSpPr>
        <p:spPr>
          <a:xfrm>
            <a:off x="457200" y="1169014"/>
            <a:ext cx="8229600" cy="4957150"/>
          </a:xfrm>
        </p:spPr>
        <p:txBody>
          <a:bodyPr>
            <a:normAutofit fontScale="77500" lnSpcReduction="20000"/>
          </a:bodyPr>
          <a:lstStyle/>
          <a:p>
            <a:pPr marL="0" indent="0">
              <a:buNone/>
            </a:pPr>
            <a:r>
              <a:rPr lang="en-US" sz="2800" dirty="0"/>
              <a:t>SQL-TS is a minimal  extension of SQL to demonstrate the power, usability and </a:t>
            </a:r>
            <a:r>
              <a:rPr lang="en-US" sz="2800" dirty="0" err="1"/>
              <a:t>optimizability</a:t>
            </a:r>
            <a:r>
              <a:rPr lang="en-US" sz="2800" dirty="0"/>
              <a:t> of  REGEX in SQL</a:t>
            </a:r>
          </a:p>
          <a:p>
            <a:pPr marL="0" indent="0">
              <a:buNone/>
            </a:pPr>
            <a:r>
              <a:rPr lang="en-US" sz="2800" dirty="0"/>
              <a:t>SQL-MR adds many useful constructs. E.g.:</a:t>
            </a:r>
          </a:p>
          <a:p>
            <a:pPr marL="0" indent="0">
              <a:buNone/>
            </a:pPr>
            <a:br>
              <a:rPr lang="en-US" sz="2800" dirty="0"/>
            </a:br>
            <a:r>
              <a:rPr lang="en-US" sz="2800" dirty="0"/>
              <a:t>SQL-TS only supports +, SQL-MR also support *</a:t>
            </a:r>
          </a:p>
          <a:p>
            <a:pPr marL="0" indent="0">
              <a:buNone/>
            </a:pPr>
            <a:r>
              <a:rPr lang="en-US" sz="2800" dirty="0"/>
              <a:t>Maximal and incremental matches</a:t>
            </a:r>
          </a:p>
          <a:p>
            <a:pPr marL="0" indent="0">
              <a:buNone/>
            </a:pPr>
            <a:r>
              <a:rPr lang="en-US" sz="2800" dirty="0"/>
              <a:t>Permute</a:t>
            </a:r>
          </a:p>
          <a:p>
            <a:pPr marL="0" indent="0">
              <a:buNone/>
            </a:pPr>
            <a:r>
              <a:rPr lang="en-US" sz="2800" dirty="0"/>
              <a:t>Window</a:t>
            </a:r>
          </a:p>
          <a:p>
            <a:pPr marL="0" indent="0">
              <a:buNone/>
            </a:pPr>
            <a:r>
              <a:rPr lang="en-US" sz="2800" dirty="0"/>
              <a:t>Skip to first, last, next, &lt;</a:t>
            </a:r>
            <a:r>
              <a:rPr lang="en-US" sz="2800" dirty="0" err="1"/>
              <a:t>var</a:t>
            </a:r>
            <a:r>
              <a:rPr lang="en-US" sz="2800" dirty="0"/>
              <a:t>&gt;, past last</a:t>
            </a:r>
          </a:p>
          <a:p>
            <a:pPr marL="0" indent="0">
              <a:buNone/>
            </a:pPr>
            <a:r>
              <a:rPr lang="en-US" sz="2800" dirty="0"/>
              <a:t>Subset</a:t>
            </a:r>
          </a:p>
          <a:p>
            <a:pPr marL="0" indent="0">
              <a:buNone/>
            </a:pPr>
            <a:r>
              <a:rPr lang="en-US" sz="2800" dirty="0"/>
              <a:t>Define</a:t>
            </a:r>
          </a:p>
          <a:p>
            <a:pPr marL="0" indent="0">
              <a:buNone/>
            </a:pPr>
            <a:r>
              <a:rPr lang="en-US" sz="2800" dirty="0"/>
              <a:t>One row, all rows per match</a:t>
            </a:r>
          </a:p>
          <a:p>
            <a:pPr marL="0" indent="0">
              <a:buNone/>
            </a:pPr>
            <a:r>
              <a:rPr lang="en-US" sz="2800" dirty="0"/>
              <a:t>Classifier</a:t>
            </a:r>
          </a:p>
          <a:p>
            <a:pPr marL="0" indent="0">
              <a:buNone/>
            </a:pPr>
            <a:r>
              <a:rPr lang="en-US" sz="2800" dirty="0" err="1"/>
              <a:t>Match_number</a:t>
            </a:r>
            <a:endParaRPr lang="en-US" sz="2800" dirty="0"/>
          </a:p>
        </p:txBody>
      </p:sp>
    </p:spTree>
    <p:extLst>
      <p:ext uri="{BB962C8B-B14F-4D97-AF65-F5344CB8AC3E}">
        <p14:creationId xmlns:p14="http://schemas.microsoft.com/office/powerpoint/2010/main" val="3434910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001" y="35992"/>
            <a:ext cx="8229600" cy="843343"/>
          </a:xfrm>
        </p:spPr>
        <p:txBody>
          <a:bodyPr>
            <a:normAutofit/>
          </a:bodyPr>
          <a:lstStyle/>
          <a:p>
            <a:r>
              <a:rPr lang="en-US" sz="4000" dirty="0"/>
              <a:t>OLAP Functions</a:t>
            </a:r>
          </a:p>
        </p:txBody>
      </p:sp>
      <p:sp>
        <p:nvSpPr>
          <p:cNvPr id="3" name="Content Placeholder 2"/>
          <p:cNvSpPr>
            <a:spLocks noGrp="1"/>
          </p:cNvSpPr>
          <p:nvPr>
            <p:ph idx="1"/>
          </p:nvPr>
        </p:nvSpPr>
        <p:spPr>
          <a:xfrm>
            <a:off x="457200" y="954337"/>
            <a:ext cx="8686800" cy="5246829"/>
          </a:xfrm>
        </p:spPr>
        <p:txBody>
          <a:bodyPr>
            <a:normAutofit/>
          </a:bodyPr>
          <a:lstStyle/>
          <a:p>
            <a:pPr marL="514350" indent="-514350">
              <a:buFont typeface="+mj-lt"/>
              <a:buAutoNum type="arabicPeriod"/>
            </a:pPr>
            <a:r>
              <a:rPr lang="en-US" sz="2600" dirty="0"/>
              <a:t>The new </a:t>
            </a:r>
            <a:r>
              <a:rPr lang="en-US" sz="2600" dirty="0" err="1"/>
              <a:t>olap</a:t>
            </a:r>
            <a:r>
              <a:rPr lang="en-US" sz="2600" dirty="0"/>
              <a:t> functions to  support order-dependent functions, such as: </a:t>
            </a:r>
            <a:r>
              <a:rPr lang="en-US" sz="1900" b="1" dirty="0">
                <a:latin typeface="Arial Narrow"/>
                <a:cs typeface="Arial Narrow"/>
              </a:rPr>
              <a:t>ROWNUMBER, RANK, DENSE_RANK, CUME_DIST,  PERCENT_RANK, NTILE, RATIO_TO_REPORT, </a:t>
            </a:r>
            <a:r>
              <a:rPr lang="is-IS" sz="1900" b="1" dirty="0">
                <a:latin typeface="Arial Narrow"/>
                <a:cs typeface="Arial Narrow"/>
              </a:rPr>
              <a:t>…</a:t>
            </a:r>
            <a:endParaRPr lang="en-US" sz="1900" b="1" dirty="0">
              <a:latin typeface="Arial Narrow"/>
              <a:cs typeface="Arial Narrow"/>
            </a:endParaRPr>
          </a:p>
          <a:p>
            <a:pPr lvl="1"/>
            <a:r>
              <a:rPr lang="en-US" sz="2600" dirty="0"/>
              <a:t>These functions produce one value for each tuple</a:t>
            </a:r>
          </a:p>
          <a:p>
            <a:pPr marL="514350" indent="-514350">
              <a:buFont typeface="+mj-lt"/>
              <a:buAutoNum type="arabicPeriod"/>
            </a:pPr>
            <a:r>
              <a:rPr lang="en-US" sz="2600" dirty="0"/>
              <a:t>Traditional aggregates, such as sum, max and count and  their rollups and cubes, operate on sets (order independent). </a:t>
            </a:r>
          </a:p>
          <a:p>
            <a:pPr lvl="1"/>
            <a:r>
              <a:rPr lang="en-US" sz="2600" dirty="0"/>
              <a:t>But an input order must be defined to compute:</a:t>
            </a:r>
            <a:br>
              <a:rPr lang="en-US" sz="2600" dirty="0"/>
            </a:br>
            <a:r>
              <a:rPr lang="en-US" sz="2600" dirty="0"/>
              <a:t>the continuous (a.k.a. cumulative) version of count,  </a:t>
            </a:r>
            <a:r>
              <a:rPr lang="en-US" sz="1800" b="1" dirty="0">
                <a:latin typeface="Arial Narrow"/>
                <a:cs typeface="Arial Narrow"/>
              </a:rPr>
              <a:t>COUNT</a:t>
            </a:r>
            <a:r>
              <a:rPr lang="en-US" sz="2600" dirty="0"/>
              <a:t>, </a:t>
            </a:r>
            <a:r>
              <a:rPr lang="en-US" sz="1800" b="1" dirty="0">
                <a:latin typeface="Arial Narrow"/>
                <a:cs typeface="Arial Narrow"/>
              </a:rPr>
              <a:t>SUM, MIN, MAX , AVG, </a:t>
            </a:r>
            <a:r>
              <a:rPr lang="en-US" sz="2600" dirty="0"/>
              <a:t>and other set aggregates such as:  </a:t>
            </a:r>
            <a:br>
              <a:rPr lang="en-US" sz="2600" dirty="0"/>
            </a:br>
            <a:r>
              <a:rPr lang="en-US" sz="1800" b="1" dirty="0">
                <a:latin typeface="Arial Narrow"/>
                <a:ea typeface="ＭＳ Ｐゴシック" charset="0"/>
                <a:cs typeface="Arial Narrow"/>
              </a:rPr>
              <a:t>VAR(X). STDDEV(X), COV(X,Y) CORR(X,Y), REGR_SLOPE, REGR_INTERCEPT on </a:t>
            </a:r>
            <a:r>
              <a:rPr lang="en-US" sz="2600" dirty="0"/>
              <a:t>windows--logical, physical, and  </a:t>
            </a:r>
            <a:r>
              <a:rPr lang="en-US" sz="2000" b="1" dirty="0">
                <a:latin typeface="Arial Narrow"/>
                <a:cs typeface="Arial Narrow"/>
              </a:rPr>
              <a:t>UNBOUNDED-PRECEDING </a:t>
            </a:r>
            <a:r>
              <a:rPr lang="en-US" sz="2400" dirty="0">
                <a:cs typeface="Arial Narrow"/>
              </a:rPr>
              <a:t>which expresses their cumulative version</a:t>
            </a:r>
            <a:endParaRPr lang="en-US" sz="3200" dirty="0"/>
          </a:p>
        </p:txBody>
      </p:sp>
    </p:spTree>
    <p:extLst>
      <p:ext uri="{BB962C8B-B14F-4D97-AF65-F5344CB8AC3E}">
        <p14:creationId xmlns:p14="http://schemas.microsoft.com/office/powerpoint/2010/main" val="837613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2337"/>
          </a:xfrm>
        </p:spPr>
        <p:txBody>
          <a:bodyPr>
            <a:normAutofit/>
          </a:bodyPr>
          <a:lstStyle/>
          <a:p>
            <a:r>
              <a:rPr lang="en-US" sz="3600" dirty="0"/>
              <a:t>Why Not Widows on Rollups and Cubes ?</a:t>
            </a:r>
          </a:p>
        </p:txBody>
      </p:sp>
      <p:sp>
        <p:nvSpPr>
          <p:cNvPr id="3" name="Content Placeholder 2"/>
          <p:cNvSpPr>
            <a:spLocks noGrp="1"/>
          </p:cNvSpPr>
          <p:nvPr>
            <p:ph idx="1"/>
          </p:nvPr>
        </p:nvSpPr>
        <p:spPr>
          <a:xfrm>
            <a:off x="457200" y="1305860"/>
            <a:ext cx="8229600" cy="4820303"/>
          </a:xfrm>
        </p:spPr>
        <p:txBody>
          <a:bodyPr/>
          <a:lstStyle/>
          <a:p>
            <a:pPr marL="0" indent="0">
              <a:buNone/>
            </a:pPr>
            <a:r>
              <a:rPr lang="en-US" dirty="0"/>
              <a:t>Because they will return several tuples for each new input tuple  </a:t>
            </a:r>
            <a:r>
              <a:rPr lang="is-IS" dirty="0"/>
              <a:t>…</a:t>
            </a:r>
          </a:p>
          <a:p>
            <a:pPr marL="0" indent="0">
              <a:buNone/>
            </a:pPr>
            <a:r>
              <a:rPr lang="is-IS" dirty="0"/>
              <a:t>For the same reason most (all?) vendors do not support  </a:t>
            </a:r>
            <a:r>
              <a:rPr lang="is-IS" sz="2800" b="1" dirty="0"/>
              <a:t>TOP-K</a:t>
            </a:r>
            <a:r>
              <a:rPr lang="is-IS" dirty="0"/>
              <a:t> with windows...</a:t>
            </a:r>
          </a:p>
          <a:p>
            <a:pPr marL="0" indent="0">
              <a:buNone/>
            </a:pPr>
            <a:r>
              <a:rPr lang="is-IS" dirty="0"/>
              <a:t>Also very costly ...</a:t>
            </a:r>
            <a:endParaRPr lang="en-US" dirty="0"/>
          </a:p>
        </p:txBody>
      </p:sp>
    </p:spTree>
    <p:extLst>
      <p:ext uri="{BB962C8B-B14F-4D97-AF65-F5344CB8AC3E}">
        <p14:creationId xmlns:p14="http://schemas.microsoft.com/office/powerpoint/2010/main" val="4165855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658"/>
            <a:ext cx="8229600" cy="679763"/>
          </a:xfrm>
        </p:spPr>
        <p:txBody>
          <a:bodyPr>
            <a:normAutofit fontScale="90000"/>
          </a:bodyPr>
          <a:lstStyle/>
          <a:p>
            <a:r>
              <a:rPr lang="en-US" dirty="0"/>
              <a:t>Which  OLAP functions are blocking?</a:t>
            </a:r>
          </a:p>
        </p:txBody>
      </p:sp>
      <p:sp>
        <p:nvSpPr>
          <p:cNvPr id="3" name="Content Placeholder 2"/>
          <p:cNvSpPr>
            <a:spLocks noGrp="1"/>
          </p:cNvSpPr>
          <p:nvPr>
            <p:ph idx="1"/>
          </p:nvPr>
        </p:nvSpPr>
        <p:spPr>
          <a:xfrm>
            <a:off x="457200" y="1055422"/>
            <a:ext cx="8362244" cy="5070742"/>
          </a:xfrm>
        </p:spPr>
        <p:txBody>
          <a:bodyPr>
            <a:normAutofit lnSpcReduction="10000"/>
          </a:bodyPr>
          <a:lstStyle/>
          <a:p>
            <a:r>
              <a:rPr lang="en-US" sz="2400" dirty="0"/>
              <a:t>If the input is not ordered as specified by the </a:t>
            </a:r>
            <a:br>
              <a:rPr lang="en-US" sz="2400" dirty="0"/>
            </a:br>
            <a:r>
              <a:rPr lang="en-US" sz="2400" dirty="0"/>
              <a:t>over (order by ...) clause, they are all blocking.</a:t>
            </a:r>
          </a:p>
          <a:p>
            <a:r>
              <a:rPr lang="en-US" sz="2400" dirty="0"/>
              <a:t>When the input data is already in the right order, some functions such as </a:t>
            </a:r>
            <a:r>
              <a:rPr lang="en-US" sz="2000" b="1" dirty="0">
                <a:latin typeface="Arial Narrow"/>
                <a:cs typeface="Arial Narrow"/>
              </a:rPr>
              <a:t>PERCENT_RANK, </a:t>
            </a:r>
            <a:r>
              <a:rPr lang="en-US" sz="2400" dirty="0">
                <a:cs typeface="Arial Narrow"/>
              </a:rPr>
              <a:t>and</a:t>
            </a:r>
            <a:r>
              <a:rPr lang="en-US" sz="2000" b="1" dirty="0">
                <a:latin typeface="Arial Narrow"/>
                <a:cs typeface="Arial Narrow"/>
              </a:rPr>
              <a:t> NTILE</a:t>
            </a:r>
            <a:r>
              <a:rPr lang="en-US" sz="2000" b="1" dirty="0"/>
              <a:t> </a:t>
            </a:r>
            <a:r>
              <a:rPr lang="en-US" sz="2400" dirty="0"/>
              <a:t>require we see whole set. So these are still blocking. </a:t>
            </a:r>
            <a:r>
              <a:rPr lang="en-US" sz="2000" b="1" dirty="0">
                <a:latin typeface="Arial Narrow"/>
                <a:cs typeface="Arial Narrow"/>
              </a:rPr>
              <a:t>LAST </a:t>
            </a:r>
            <a:r>
              <a:rPr lang="en-US" sz="2400" dirty="0">
                <a:cs typeface="Arial Narrow"/>
              </a:rPr>
              <a:t>is also blocking.</a:t>
            </a:r>
            <a:endParaRPr lang="en-US" sz="2000" dirty="0">
              <a:cs typeface="Arial Narrow"/>
            </a:endParaRPr>
          </a:p>
          <a:p>
            <a:pPr marL="857250" lvl="1" indent="-457200">
              <a:buFont typeface="+mj-lt"/>
              <a:buAutoNum type="alphaUcPeriod"/>
            </a:pPr>
            <a:r>
              <a:rPr lang="en-US" sz="2400" dirty="0">
                <a:latin typeface="+mj-lt"/>
                <a:cs typeface="Arial Narrow"/>
              </a:rPr>
              <a:t>The implementations of </a:t>
            </a:r>
            <a:r>
              <a:rPr lang="en-US" sz="2000" b="1" dirty="0">
                <a:latin typeface="Arial Narrow"/>
                <a:cs typeface="Arial Narrow"/>
              </a:rPr>
              <a:t>PERCENT_RANK, </a:t>
            </a:r>
            <a:r>
              <a:rPr lang="en-US" sz="2400" dirty="0">
                <a:cs typeface="Arial Narrow"/>
              </a:rPr>
              <a:t>and</a:t>
            </a:r>
            <a:r>
              <a:rPr lang="en-US" sz="2000" b="1" dirty="0">
                <a:latin typeface="Arial Narrow"/>
                <a:cs typeface="Arial Narrow"/>
              </a:rPr>
              <a:t> NTILE</a:t>
            </a:r>
            <a:r>
              <a:rPr lang="en-US" sz="2000" b="1" dirty="0"/>
              <a:t>  </a:t>
            </a:r>
            <a:r>
              <a:rPr lang="en-US" sz="2400" dirty="0"/>
              <a:t>must see and store and all tuples to compute the result in </a:t>
            </a:r>
            <a:r>
              <a:rPr lang="en-US" sz="2000" b="1" dirty="0"/>
              <a:t>TERMINATE.</a:t>
            </a:r>
          </a:p>
          <a:p>
            <a:pPr marL="857250" lvl="1" indent="-457200">
              <a:buFont typeface="+mj-lt"/>
              <a:buAutoNum type="alphaUcPeriod"/>
            </a:pPr>
            <a:r>
              <a:rPr lang="en-US" sz="2400" dirty="0"/>
              <a:t>The above is also true for  the basic  </a:t>
            </a:r>
            <a:r>
              <a:rPr lang="en-US" sz="2000" b="1" dirty="0">
                <a:latin typeface="Arial Narrow"/>
                <a:cs typeface="Arial Narrow"/>
              </a:rPr>
              <a:t>COUNT, SUM, MAX, </a:t>
            </a:r>
            <a:r>
              <a:rPr lang="en-US" sz="2400" dirty="0"/>
              <a:t>etc. </a:t>
            </a:r>
          </a:p>
          <a:p>
            <a:pPr marL="857250" lvl="1" indent="-457200">
              <a:buFont typeface="+mj-lt"/>
              <a:buAutoNum type="alphaUcPeriod"/>
            </a:pPr>
            <a:r>
              <a:rPr lang="en-US" sz="2400" dirty="0"/>
              <a:t>But the for the window version of these aggregates we do not need to see all the tuples, we only need to see those before them not those that follow (with unlimited preceding we do not even store the previous tuples)</a:t>
            </a:r>
          </a:p>
          <a:p>
            <a:pPr marL="400050" lvl="1" indent="0">
              <a:buNone/>
            </a:pPr>
            <a:r>
              <a:rPr lang="en-US" sz="2400" b="1" dirty="0"/>
              <a:t>Conclusion: </a:t>
            </a:r>
            <a:r>
              <a:rPr lang="en-US" sz="2400" dirty="0"/>
              <a:t>A and B are blocking. Cannot be used on Data Streams. Only C can.</a:t>
            </a:r>
          </a:p>
          <a:p>
            <a:pPr marL="857250" lvl="1" indent="-457200"/>
            <a:endParaRPr lang="en-US" sz="2400" dirty="0"/>
          </a:p>
        </p:txBody>
      </p:sp>
    </p:spTree>
    <p:extLst>
      <p:ext uri="{BB962C8B-B14F-4D97-AF65-F5344CB8AC3E}">
        <p14:creationId xmlns:p14="http://schemas.microsoft.com/office/powerpoint/2010/main" val="2823411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2337"/>
          </a:xfrm>
        </p:spPr>
        <p:txBody>
          <a:bodyPr>
            <a:normAutofit/>
          </a:bodyPr>
          <a:lstStyle/>
          <a:p>
            <a:r>
              <a:rPr lang="en-US" sz="3600" dirty="0">
                <a:solidFill>
                  <a:schemeClr val="tx2">
                    <a:lumMod val="75000"/>
                  </a:schemeClr>
                </a:solidFill>
              </a:rPr>
              <a:t>Which OLAP on Data Streams?</a:t>
            </a:r>
          </a:p>
        </p:txBody>
      </p:sp>
      <p:sp>
        <p:nvSpPr>
          <p:cNvPr id="3" name="Content Placeholder 2"/>
          <p:cNvSpPr>
            <a:spLocks noGrp="1"/>
          </p:cNvSpPr>
          <p:nvPr>
            <p:ph idx="1"/>
          </p:nvPr>
        </p:nvSpPr>
        <p:spPr>
          <a:xfrm>
            <a:off x="457200" y="1305860"/>
            <a:ext cx="8588022" cy="4820303"/>
          </a:xfrm>
        </p:spPr>
        <p:txBody>
          <a:bodyPr>
            <a:normAutofit fontScale="92500" lnSpcReduction="10000"/>
          </a:bodyPr>
          <a:lstStyle/>
          <a:p>
            <a:pPr marL="0" indent="0">
              <a:buNone/>
            </a:pPr>
            <a:r>
              <a:rPr lang="is-IS" sz="2800" dirty="0"/>
              <a:t>All those that support windows (group 2)</a:t>
            </a:r>
          </a:p>
          <a:p>
            <a:pPr lvl="1">
              <a:buFont typeface="Monotype Sorts" charset="0"/>
              <a:buNone/>
            </a:pPr>
            <a:r>
              <a:rPr lang="is-IS" sz="2800" dirty="0"/>
              <a:t>But also </a:t>
            </a:r>
            <a:r>
              <a:rPr lang="en-US" sz="2000" b="1" dirty="0">
                <a:solidFill>
                  <a:prstClr val="black"/>
                </a:solidFill>
                <a:latin typeface="Arial Narrow"/>
                <a:cs typeface="Arial Narrow"/>
              </a:rPr>
              <a:t>ROWNUMBER, RANK   </a:t>
            </a:r>
            <a:r>
              <a:rPr lang="en-US" sz="2400" dirty="0">
                <a:solidFill>
                  <a:prstClr val="black"/>
                </a:solidFill>
                <a:latin typeface="Arial Narrow"/>
                <a:cs typeface="Arial Narrow"/>
              </a:rPr>
              <a:t>and  </a:t>
            </a:r>
            <a:r>
              <a:rPr lang="en-US" sz="2400" dirty="0">
                <a:solidFill>
                  <a:prstClr val="black"/>
                </a:solidFill>
                <a:latin typeface="+mj-lt"/>
                <a:cs typeface="Arial Narrow"/>
              </a:rPr>
              <a:t>DENSE_RANK    which  are </a:t>
            </a:r>
            <a:r>
              <a:rPr lang="en-US" sz="2400" b="1" i="1" dirty="0">
                <a:solidFill>
                  <a:schemeClr val="accent2">
                    <a:lumMod val="50000"/>
                  </a:schemeClr>
                </a:solidFill>
                <a:latin typeface="+mj-lt"/>
                <a:cs typeface="Arial Narrow"/>
              </a:rPr>
              <a:t>non-blocking if we assume that the input is properly ordered.</a:t>
            </a:r>
          </a:p>
          <a:p>
            <a:pPr lvl="1">
              <a:buFont typeface="Monotype Sorts" charset="0"/>
              <a:buNone/>
            </a:pPr>
            <a:r>
              <a:rPr lang="en-US" i="1" u="sng" dirty="0">
                <a:latin typeface="Helvetica" charset="0"/>
                <a:ea typeface="ＭＳ Ｐゴシック" charset="0"/>
              </a:rPr>
              <a:t>Name   Row#  Marks	Rank </a:t>
            </a:r>
            <a:r>
              <a:rPr lang="en-US" i="1" u="sng" dirty="0" err="1">
                <a:latin typeface="Helvetica" charset="0"/>
                <a:ea typeface="ＭＳ Ｐゴシック" charset="0"/>
              </a:rPr>
              <a:t>DenseRank</a:t>
            </a:r>
            <a:endParaRPr lang="en-US" i="1" u="sng" dirty="0">
              <a:latin typeface="Helvetica" charset="0"/>
              <a:ea typeface="ＭＳ Ｐゴシック" charset="0"/>
            </a:endParaRPr>
          </a:p>
          <a:p>
            <a:pPr lvl="1">
              <a:buFont typeface="Monotype Sorts" charset="0"/>
              <a:buNone/>
            </a:pPr>
            <a:r>
              <a:rPr lang="en-US" i="1" dirty="0">
                <a:latin typeface="Helvetica" charset="0"/>
                <a:ea typeface="ＭＳ Ｐゴシック" charset="0"/>
              </a:rPr>
              <a:t>Tom 	    	1	 		8         1             1</a:t>
            </a:r>
          </a:p>
          <a:p>
            <a:pPr lvl="1">
              <a:buFont typeface="Monotype Sorts" charset="0"/>
              <a:buNone/>
            </a:pPr>
            <a:r>
              <a:rPr lang="en-US" i="1" dirty="0">
                <a:latin typeface="Helvetica" charset="0"/>
                <a:ea typeface="ＭＳ Ｐゴシック" charset="0"/>
              </a:rPr>
              <a:t>Jeff        	2			7         2             2</a:t>
            </a:r>
          </a:p>
          <a:p>
            <a:pPr lvl="1">
              <a:buFont typeface="Monotype Sorts" charset="0"/>
              <a:buNone/>
            </a:pPr>
            <a:r>
              <a:rPr lang="en-US" i="1" dirty="0">
                <a:latin typeface="Helvetica" charset="0"/>
                <a:ea typeface="ＭＳ Ｐゴシック" charset="0"/>
              </a:rPr>
              <a:t>Mary	     3			7         2            2</a:t>
            </a:r>
          </a:p>
          <a:p>
            <a:pPr lvl="1">
              <a:buFont typeface="Monotype Sorts" charset="0"/>
              <a:buNone/>
            </a:pPr>
            <a:r>
              <a:rPr lang="en-US" i="1" dirty="0">
                <a:latin typeface="Helvetica" charset="0"/>
                <a:ea typeface="ＭＳ Ｐゴシック" charset="0"/>
              </a:rPr>
              <a:t>Alex 	     4			6         4            3</a:t>
            </a:r>
          </a:p>
          <a:p>
            <a:pPr marL="0" indent="0">
              <a:buNone/>
            </a:pPr>
            <a:r>
              <a:rPr lang="is-IS" sz="3600" dirty="0">
                <a:solidFill>
                  <a:srgbClr val="0F4D17"/>
                </a:solidFill>
                <a:latin typeface="+mj-lt"/>
              </a:rPr>
              <a:t>With unlimited preceeding same as basic.</a:t>
            </a:r>
          </a:p>
          <a:p>
            <a:pPr marL="0" indent="0">
              <a:buNone/>
            </a:pPr>
            <a:r>
              <a:rPr lang="is-IS" sz="3600" dirty="0">
                <a:solidFill>
                  <a:srgbClr val="0F4D17"/>
                </a:solidFill>
                <a:latin typeface="+mj-lt"/>
              </a:rPr>
              <a:t>With finite window, a bit more complex...</a:t>
            </a:r>
          </a:p>
        </p:txBody>
      </p:sp>
    </p:spTree>
    <p:extLst>
      <p:ext uri="{BB962C8B-B14F-4D97-AF65-F5344CB8AC3E}">
        <p14:creationId xmlns:p14="http://schemas.microsoft.com/office/powerpoint/2010/main" val="1125339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Arial Narrow"/>
                <a:cs typeface="Arial Narrow"/>
              </a:rPr>
              <a:t>Using Windows  PERCENT_RANK, </a:t>
            </a:r>
            <a:r>
              <a:rPr lang="en-US" sz="4000" dirty="0">
                <a:cs typeface="Arial Narrow"/>
              </a:rPr>
              <a:t>and</a:t>
            </a:r>
            <a:r>
              <a:rPr lang="en-US" sz="3600" b="1" dirty="0">
                <a:latin typeface="Arial Narrow"/>
                <a:cs typeface="Arial Narrow"/>
              </a:rPr>
              <a:t> NTILE</a:t>
            </a:r>
            <a:r>
              <a:rPr lang="en-US" sz="3600" b="1" dirty="0"/>
              <a:t> </a:t>
            </a:r>
            <a:endParaRPr lang="en-US" sz="3600" dirty="0"/>
          </a:p>
        </p:txBody>
      </p:sp>
      <p:sp>
        <p:nvSpPr>
          <p:cNvPr id="3" name="Content Placeholder 2"/>
          <p:cNvSpPr>
            <a:spLocks noGrp="1"/>
          </p:cNvSpPr>
          <p:nvPr>
            <p:ph idx="1"/>
          </p:nvPr>
        </p:nvSpPr>
        <p:spPr/>
        <p:txBody>
          <a:bodyPr>
            <a:normAutofit/>
          </a:bodyPr>
          <a:lstStyle/>
          <a:p>
            <a:r>
              <a:rPr lang="en-US" dirty="0"/>
              <a:t>There, order is used to define the aggregate itself, thus it cannot used to define a window.</a:t>
            </a:r>
          </a:p>
          <a:p>
            <a:pPr marL="0" indent="0">
              <a:buNone/>
            </a:pPr>
            <a:r>
              <a:rPr lang="en-US" dirty="0"/>
              <a:t>But in real life we might want , to e.g. follow the  raising popularity (pop)  of ta movie or a song over time.</a:t>
            </a:r>
          </a:p>
          <a:p>
            <a:pPr marL="0" indent="0">
              <a:buNone/>
            </a:pPr>
            <a:r>
              <a:rPr lang="en-US" dirty="0"/>
              <a:t>Thus we need a function such as </a:t>
            </a:r>
            <a:br>
              <a:rPr lang="en-US" dirty="0"/>
            </a:br>
            <a:r>
              <a:rPr lang="en-US" b="1" dirty="0">
                <a:latin typeface="Arial Narrow"/>
                <a:cs typeface="Arial Narrow"/>
              </a:rPr>
              <a:t> </a:t>
            </a:r>
            <a:r>
              <a:rPr lang="en-US" sz="2400" b="1" dirty="0">
                <a:latin typeface="Arial Narrow"/>
                <a:cs typeface="Arial Narrow"/>
              </a:rPr>
              <a:t>PERCENT_RANK(Pop) Over ( </a:t>
            </a:r>
            <a:r>
              <a:rPr lang="is-IS" sz="2400" b="1" dirty="0">
                <a:latin typeface="Arial Narrow"/>
                <a:cs typeface="Arial Narrow"/>
              </a:rPr>
              <a:t>… time window)</a:t>
            </a:r>
          </a:p>
          <a:p>
            <a:pPr marL="0" indent="0">
              <a:buNone/>
            </a:pPr>
            <a:endParaRPr lang="is-IS" sz="2400" b="1" dirty="0">
              <a:latin typeface="Arial Narrow"/>
              <a:cs typeface="Arial Narrow"/>
            </a:endParaRPr>
          </a:p>
          <a:p>
            <a:pPr marL="0" indent="0">
              <a:buNone/>
            </a:pPr>
            <a:endParaRPr lang="is-IS" sz="2400" b="1" dirty="0">
              <a:latin typeface="Arial Narrow"/>
              <a:cs typeface="Arial Narrow"/>
            </a:endParaRPr>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462596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239</TotalTime>
  <Words>279</Words>
  <Application>Microsoft Macintosh PowerPoint</Application>
  <PresentationFormat>On-screen Show (4:3)</PresentationFormat>
  <Paragraphs>48</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ＭＳ Ｐゴシック</vt:lpstr>
      <vt:lpstr>Arial</vt:lpstr>
      <vt:lpstr>Arial Narrow</vt:lpstr>
      <vt:lpstr>Calibri</vt:lpstr>
      <vt:lpstr>Helvetica</vt:lpstr>
      <vt:lpstr>Monotype Sorts</vt:lpstr>
      <vt:lpstr>Office Theme</vt:lpstr>
      <vt:lpstr>CS240B: Assignment1 </vt:lpstr>
      <vt:lpstr>SQL-MR vs SQL-TS</vt:lpstr>
      <vt:lpstr>OLAP Functions</vt:lpstr>
      <vt:lpstr>Why Not Widows on Rollups and Cubes ?</vt:lpstr>
      <vt:lpstr>Which  OLAP functions are blocking?</vt:lpstr>
      <vt:lpstr>Which OLAP on Data Streams?</vt:lpstr>
      <vt:lpstr>Using Windows  PERCENT_RANK, and NTILE </vt:lpstr>
    </vt:vector>
  </TitlesOfParts>
  <Company>UCLA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 Zaniolo</dc:creator>
  <cp:lastModifiedBy>Microsoft Office User</cp:lastModifiedBy>
  <cp:revision>21</cp:revision>
  <dcterms:created xsi:type="dcterms:W3CDTF">2017-01-21T00:11:57Z</dcterms:created>
  <dcterms:modified xsi:type="dcterms:W3CDTF">2018-10-11T01:01:52Z</dcterms:modified>
</cp:coreProperties>
</file>