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34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34"/>
  </p:normalViewPr>
  <p:slideViewPr>
    <p:cSldViewPr>
      <p:cViewPr varScale="1">
        <p:scale>
          <a:sx n="100" d="100"/>
          <a:sy n="100" d="100"/>
        </p:scale>
        <p:origin x="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3B5D9-74DD-48CD-8345-267AFFA7D6A8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3B8D9-B121-4E03-B4F4-2C04A678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2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3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5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6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250C-D7BF-47E0-9736-B1385FB65BE0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934200" cy="380999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CS240B, Winter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848600" cy="464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prstClr val="black"/>
                </a:solidFill>
                <a:latin typeface="Times-Roman"/>
              </a:rPr>
              <a:t>Task 2.1: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  Using a syntax based on that of notes and the two references above, express a user-defined aggregate </a:t>
            </a:r>
            <a:r>
              <a:rPr lang="en-US" sz="1800" b="1" dirty="0" err="1">
                <a:solidFill>
                  <a:prstClr val="black"/>
                </a:solidFill>
                <a:latin typeface="CourierNewPSMT"/>
              </a:rPr>
              <a:t>d_count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 to perform the exact count of distinct values in a window on a data stream. Your window aggregate could, e.g., be called as follows:</a:t>
            </a:r>
            <a:br>
              <a:rPr lang="en-US" sz="1800" dirty="0">
                <a:solidFill>
                  <a:prstClr val="black"/>
                </a:solidFill>
                <a:latin typeface="Times-Roman"/>
              </a:rPr>
            </a:b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SELECT col_name1, </a:t>
            </a:r>
            <a:br>
              <a:rPr lang="en-US" sz="1800" b="1" dirty="0">
                <a:solidFill>
                  <a:prstClr val="black"/>
                </a:solidFill>
                <a:latin typeface="CourierNewPSMT"/>
              </a:rPr>
            </a:b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       </a:t>
            </a:r>
            <a:r>
              <a:rPr lang="en-US" sz="1800" b="1" dirty="0" err="1">
                <a:solidFill>
                  <a:prstClr val="black"/>
                </a:solidFill>
                <a:latin typeface="CourierNewPSMT"/>
              </a:rPr>
              <a:t>d_count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(col_name2)OVER (ROWS 99999 PRECEDING)</a:t>
            </a:r>
            <a:r>
              <a:rPr lang="en-US" sz="1800" b="1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FROM </a:t>
            </a:r>
            <a:r>
              <a:rPr lang="en-US" sz="1800" b="1" dirty="0" err="1">
                <a:solidFill>
                  <a:prstClr val="black"/>
                </a:solidFill>
                <a:latin typeface="CourierNewPSMT"/>
              </a:rPr>
              <a:t>my_stream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;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			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2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b="1" dirty="0" err="1"/>
              <a:t>d_count</a:t>
            </a:r>
            <a:r>
              <a:rPr lang="en-US" sz="2800" b="1" dirty="0"/>
              <a:t> </a:t>
            </a:r>
            <a:r>
              <a:rPr lang="en-US" sz="2800" b="1" i="1" dirty="0"/>
              <a:t>exact count: optimize </a:t>
            </a:r>
            <a:r>
              <a:rPr lang="en-US" sz="2800" b="1" i="1" dirty="0" err="1"/>
              <a:t>inwindow</a:t>
            </a:r>
            <a:endParaRPr lang="en-US" sz="2800" b="1" i="1" dirty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052679" y="1981200"/>
            <a:ext cx="7786521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0" dirty="0">
                <a:ea typeface="ＭＳ Ｐゴシック" pitchFamily="-108" charset="-128"/>
              </a:rPr>
              <a:t>WINDOW</a:t>
            </a:r>
            <a:r>
              <a:rPr lang="en-US" sz="2000" dirty="0">
                <a:ea typeface="ＭＳ Ｐゴシック" pitchFamily="-108" charset="-128"/>
              </a:rPr>
              <a:t> AGGREGATE  </a:t>
            </a:r>
            <a:r>
              <a:rPr lang="en-US" sz="2000" dirty="0" err="1">
                <a:ea typeface="ＭＳ Ｐゴシック" pitchFamily="-108" charset="-128"/>
              </a:rPr>
              <a:t>d_count</a:t>
            </a:r>
            <a:r>
              <a:rPr lang="en-US" sz="2000" dirty="0">
                <a:ea typeface="ＭＳ Ｐゴシック" pitchFamily="-108" charset="-128"/>
              </a:rPr>
              <a:t>(next Real) : Real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{ TABLE state(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</a:t>
            </a:r>
            <a:r>
              <a:rPr lang="en-US" sz="2000" dirty="0" err="1">
                <a:ea typeface="ＭＳ Ｐゴシック" pitchFamily="-108" charset="-128"/>
              </a:rPr>
              <a:t>Int</a:t>
            </a:r>
            <a:r>
              <a:rPr lang="en-US" sz="2000" dirty="0">
                <a:ea typeface="ＭＳ Ｐゴシック" pitchFamily="-108" charset="-128"/>
              </a:rPr>
              <a:t>); TABLE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(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Real);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  INITIALIZE : {INSERT INTO state VALUES (1)}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ITERATE : {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*t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he system inserts the new tuple in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invindow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 at the end of iterate*/</a:t>
            </a:r>
            <a:r>
              <a:rPr lang="en-US" sz="1800" dirty="0">
                <a:ea typeface="ＭＳ Ｐゴシック" pitchFamily="-108" charset="-128"/>
              </a:rPr>
              <a:t>      </a:t>
            </a:r>
            <a:r>
              <a:rPr lang="en-US" sz="2000" dirty="0">
                <a:ea typeface="ＭＳ Ｐゴシック" pitchFamily="-108" charset="-128"/>
              </a:rPr>
              <a:t>UPDATE state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=cnt+1 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                   WHERE  next NOT IN (SELECT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);   		          DELETE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 WHERE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=next;</a:t>
            </a:r>
            <a:r>
              <a:rPr lang="en-US" sz="2000" dirty="0"/>
              <a:t>	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                    INSERT INTO RETURN SELECT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FROM state}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EXPIRE: { </a:t>
            </a:r>
            <a:r>
              <a:rPr lang="en-US" sz="2000" dirty="0">
                <a:solidFill>
                  <a:srgbClr val="777777"/>
                </a:solidFill>
                <a:ea typeface="ＭＳ Ｐゴシック" pitchFamily="-108" charset="-128"/>
              </a:rPr>
              <a:t>/* this  is processed before ITERATE for each expired        		tuple */   </a:t>
            </a:r>
            <a:r>
              <a:rPr lang="en-US" sz="2000" dirty="0">
                <a:ea typeface="ＭＳ Ｐゴシック" pitchFamily="-108" charset="-128"/>
              </a:rPr>
              <a:t>UPDATE state 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 cnt-1}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}</a:t>
            </a:r>
            <a:endParaRPr lang="en-US" sz="3600" dirty="0">
              <a:ea typeface="ＭＳ Ｐゴシック" pitchFamily="-108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7810500" cy="69249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i="1" dirty="0"/>
              <a:t> Increase the count only if this is not a duplicate;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i="1" dirty="0"/>
              <a:t> to avoid duplicates in </a:t>
            </a:r>
            <a:r>
              <a:rPr lang="en-US" i="1" dirty="0" err="1"/>
              <a:t>invindow</a:t>
            </a:r>
            <a:r>
              <a:rPr lang="en-US" i="1" dirty="0"/>
              <a:t> delete the old occurrences</a:t>
            </a:r>
          </a:p>
        </p:txBody>
      </p:sp>
    </p:spTree>
    <p:extLst>
      <p:ext uri="{BB962C8B-B14F-4D97-AF65-F5344CB8AC3E}">
        <p14:creationId xmlns:p14="http://schemas.microsoft.com/office/powerpoint/2010/main" val="38104062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3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Autofit/>
          </a:bodyPr>
          <a:lstStyle/>
          <a:p>
            <a:r>
              <a:rPr lang="en-US" sz="2800" b="1" dirty="0" err="1"/>
              <a:t>d_count</a:t>
            </a:r>
            <a:r>
              <a:rPr lang="en-US" sz="2800" b="1" dirty="0"/>
              <a:t> </a:t>
            </a:r>
            <a:r>
              <a:rPr lang="en-US" sz="2800" b="1" i="1" dirty="0"/>
              <a:t>exact count of distinct values in a window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b="0" dirty="0">
                <a:ea typeface="ＭＳ Ｐゴシック" pitchFamily="-108" charset="-128"/>
              </a:rPr>
              <a:t>WINDOW</a:t>
            </a:r>
            <a:r>
              <a:rPr lang="en-US" sz="1600" dirty="0">
                <a:ea typeface="ＭＳ Ｐゴシック" pitchFamily="-108" charset="-128"/>
              </a:rPr>
              <a:t> AGGREGATE  </a:t>
            </a:r>
            <a:r>
              <a:rPr lang="en-US" sz="1600" dirty="0" err="1">
                <a:ea typeface="ＭＳ Ｐゴシック" pitchFamily="-108" charset="-128"/>
              </a:rPr>
              <a:t>d_count</a:t>
            </a:r>
            <a:r>
              <a:rPr lang="en-US" sz="1600" dirty="0">
                <a:ea typeface="ＭＳ Ｐゴシック" pitchFamily="-108" charset="-128"/>
              </a:rPr>
              <a:t>(next Real) : Real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{ TABLE dc(</a:t>
            </a:r>
            <a:r>
              <a:rPr lang="en-US" sz="1600" dirty="0" err="1">
                <a:ea typeface="ＭＳ Ｐゴシック" pitchFamily="-108" charset="-128"/>
              </a:rPr>
              <a:t>cnt</a:t>
            </a:r>
            <a:r>
              <a:rPr lang="en-US" sz="1600" dirty="0">
                <a:ea typeface="ＭＳ Ｐゴシック" pitchFamily="-108" charset="-128"/>
              </a:rPr>
              <a:t> </a:t>
            </a:r>
            <a:r>
              <a:rPr lang="en-US" sz="1600" dirty="0" err="1">
                <a:ea typeface="ＭＳ Ｐゴシック" pitchFamily="-108" charset="-128"/>
              </a:rPr>
              <a:t>Int</a:t>
            </a:r>
            <a:r>
              <a:rPr lang="en-US" sz="1600" dirty="0">
                <a:ea typeface="ＭＳ Ｐゴシック" pitchFamily="-108" charset="-128"/>
              </a:rPr>
              <a:t>); TABLE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(Val Real,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  </a:t>
            </a:r>
            <a:r>
              <a:rPr lang="en-US" sz="1600" dirty="0" err="1">
                <a:ea typeface="ＭＳ Ｐゴシック" pitchFamily="-108" charset="-128"/>
              </a:rPr>
              <a:t>Int</a:t>
            </a:r>
            <a:r>
              <a:rPr lang="en-US" sz="1600" dirty="0">
                <a:ea typeface="ＭＳ Ｐゴシック" pitchFamily="-108" charset="-128"/>
              </a:rPr>
              <a:t>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600" dirty="0">
                <a:ea typeface="ＭＳ Ｐゴシック" pitchFamily="-108" charset="-128"/>
              </a:rPr>
              <a:t>	  INITIALIZE : {INSERT INTO dc VALUES (1); 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    INSERT INTO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VALUES (next, 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>
                <a:ea typeface="ＭＳ Ｐゴシック" pitchFamily="-108" charset="-128"/>
              </a:rPr>
              <a:t>	ITERATE : {UPDATE dc  SET </a:t>
            </a:r>
            <a:r>
              <a:rPr lang="en-US" sz="1600" dirty="0" err="1">
                <a:ea typeface="ＭＳ Ｐゴシック" pitchFamily="-108" charset="-128"/>
              </a:rPr>
              <a:t>cnt</a:t>
            </a:r>
            <a:r>
              <a:rPr lang="en-US" sz="1600" dirty="0">
                <a:ea typeface="ＭＳ Ｐゴシック" pitchFamily="-108" charset="-128"/>
              </a:rPr>
              <a:t>=cnt+1 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WHERE  next  NOT IN (SELECT Val FROM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  WHERE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&gt;0);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600" dirty="0">
                <a:ea typeface="ＭＳ Ｐゴシック" pitchFamily="-108" charset="-128"/>
              </a:rPr>
              <a:t>                          INSERT INTO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VALUES (next, 1)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WHERE  next  NOT IN (SELECT Val FROM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>
                <a:ea typeface="ＭＳ Ｐゴシック" pitchFamily="-108" charset="-128"/>
              </a:rPr>
              <a:t>                           UPDATE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 SET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 = Cfre+1 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WHERE  next  IN (SELECT Val FROM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600" dirty="0">
                <a:ea typeface="ＭＳ Ｐゴシック" pitchFamily="-108" charset="-128"/>
              </a:rPr>
              <a:t>                           INSERT INTO RETURN SELECT </a:t>
            </a:r>
            <a:r>
              <a:rPr lang="en-US" sz="1600" dirty="0" err="1">
                <a:ea typeface="ＭＳ Ｐゴシック" pitchFamily="-108" charset="-128"/>
              </a:rPr>
              <a:t>cnt</a:t>
            </a:r>
            <a:r>
              <a:rPr lang="en-US" sz="1600" dirty="0">
                <a:ea typeface="ＭＳ Ｐゴシック" pitchFamily="-108" charset="-128"/>
              </a:rPr>
              <a:t> FROM  cd}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>
                <a:ea typeface="ＭＳ Ｐゴシック" pitchFamily="-108" charset="-128"/>
              </a:rPr>
              <a:t>EXPIRE: { </a:t>
            </a:r>
            <a: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  <a:t>/* this  is processed before ITERATE for each expired   tuple */      </a:t>
            </a:r>
            <a:b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UPDATE dc SET </a:t>
            </a:r>
            <a:r>
              <a:rPr lang="en-US" sz="1600" dirty="0" err="1">
                <a:ea typeface="ＭＳ Ｐゴシック" pitchFamily="-108" charset="-128"/>
              </a:rPr>
              <a:t>cnt</a:t>
            </a:r>
            <a:r>
              <a:rPr lang="en-US" sz="1600" dirty="0">
                <a:ea typeface="ＭＳ Ｐゴシック" pitchFamily="-108" charset="-128"/>
              </a:rPr>
              <a:t>= cnt-1     </a:t>
            </a:r>
            <a: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  <a:t>/* decrease </a:t>
            </a:r>
            <a:r>
              <a:rPr lang="en-US" sz="1600" dirty="0" err="1">
                <a:solidFill>
                  <a:srgbClr val="777777"/>
                </a:solidFill>
                <a:ea typeface="ＭＳ Ｐゴシック" pitchFamily="-108" charset="-128"/>
              </a:rPr>
              <a:t>dcount</a:t>
            </a:r>
            <a: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  <a:t> if </a:t>
            </a:r>
            <a:r>
              <a:rPr lang="en-US" sz="1600" dirty="0" err="1">
                <a:solidFill>
                  <a:srgbClr val="777777"/>
                </a:solidFill>
                <a:ea typeface="ＭＳ Ｐゴシック" pitchFamily="-108" charset="-128"/>
              </a:rPr>
              <a:t>freq</a:t>
            </a:r>
            <a: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  <a:t>=1*/      </a:t>
            </a:r>
            <a:br>
              <a:rPr lang="en-US" sz="1600" dirty="0">
                <a:solidFill>
                  <a:srgbClr val="777777"/>
                </a:solidFill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WHERE    SELECT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 FOM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WHERE Val= oldest()  AND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=1;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>
                <a:ea typeface="ＭＳ Ｐゴシック" pitchFamily="-108" charset="-128"/>
              </a:rPr>
              <a:t>        UPDATE </a:t>
            </a:r>
            <a:r>
              <a:rPr lang="en-US" sz="1600" dirty="0" err="1">
                <a:ea typeface="ＭＳ Ｐゴシック" pitchFamily="-108" charset="-128"/>
              </a:rPr>
              <a:t>freq</a:t>
            </a:r>
            <a:r>
              <a:rPr lang="en-US" sz="1600" dirty="0">
                <a:ea typeface="ＭＳ Ｐゴシック" pitchFamily="-108" charset="-128"/>
              </a:rPr>
              <a:t> SET </a:t>
            </a:r>
            <a:r>
              <a:rPr lang="en-US" sz="1600" dirty="0" err="1">
                <a:ea typeface="ＭＳ Ｐゴシック" pitchFamily="-108" charset="-128"/>
              </a:rPr>
              <a:t>Cfreq</a:t>
            </a:r>
            <a:r>
              <a:rPr lang="en-US" sz="1600" dirty="0">
                <a:ea typeface="ＭＳ Ｐゴシック" pitchFamily="-108" charset="-128"/>
              </a:rPr>
              <a:t>= Cfreq-1   WHERE   Val= oldest() }</a:t>
            </a:r>
            <a:endParaRPr lang="en-US" sz="2800" dirty="0">
              <a:ea typeface="ＭＳ Ｐゴシック" pitchFamily="-108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810500" cy="49244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i="1" dirty="0"/>
              <a:t> If the value is added to </a:t>
            </a:r>
            <a:r>
              <a:rPr lang="en-US" sz="1600" i="1" dirty="0" err="1"/>
              <a:t>inwindow</a:t>
            </a:r>
            <a:r>
              <a:rPr lang="en-US" sz="1600" i="1" dirty="0"/>
              <a:t> at the beginning of the iterate, then we have a problem and we must have an additional table to memorize counts.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>
            <a:extLst>
              <a:ext uri="{FF2B5EF4-FFF2-40B4-BE49-F238E27FC236}">
                <a16:creationId xmlns:a16="http://schemas.microsoft.com/office/drawing/2014/main" id="{C27327EB-5EB6-7B40-873F-FB552124F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DFC29C9-283B-B54C-8383-9576FFF3EA5B}" type="slidenum">
              <a:rPr lang="en-US" altLang="en-US" sz="1400">
                <a:solidFill>
                  <a:schemeClr val="bg2"/>
                </a:solidFill>
              </a:rPr>
              <a:pPr/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777DF374-C839-AC44-96CB-B54C19332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-1524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Ranking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E8C316-6235-0A44-8516-3B2DE2B875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881063"/>
            <a:ext cx="8374063" cy="5578475"/>
          </a:xfrm>
        </p:spPr>
        <p:txBody>
          <a:bodyPr>
            <a:normAutofit fontScale="92500"/>
          </a:bodyPr>
          <a:lstStyle/>
          <a:p>
            <a:r>
              <a:rPr lang="en-US" altLang="en-US" sz="2600" dirty="0">
                <a:ea typeface="ＭＳ Ｐゴシック" panose="020B0600070205080204" pitchFamily="34" charset="-128"/>
              </a:rPr>
              <a:t>Ranking is done in conjunction with an order by specification. Suppose we are given a relation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student-marks(Name, marks)</a:t>
            </a:r>
            <a:r>
              <a:rPr lang="en-US" altLang="en-US" sz="2600" dirty="0">
                <a:ea typeface="ＭＳ Ｐゴシック" panose="020B0600070205080204" pitchFamily="34" charset="-128"/>
              </a:rPr>
              <a:t> which stores the marks obtained by each student. The following query gives the rank of each student.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sz="2600" b="1" dirty="0">
                <a:ea typeface="ＭＳ Ｐゴシック" panose="020B0600070205080204" pitchFamily="34" charset="-128"/>
              </a:rPr>
              <a:t>Select Name</a:t>
            </a:r>
            <a:r>
              <a:rPr lang="en-US" altLang="en-US" sz="2600" dirty="0">
                <a:ea typeface="ＭＳ Ｐゴシック" panose="020B0600070205080204" pitchFamily="34" charset="-128"/>
              </a:rPr>
              <a:t>, </a:t>
            </a:r>
            <a:br>
              <a:rPr lang="en-US" altLang="en-US" sz="2600" dirty="0">
                <a:ea typeface="ＭＳ Ｐゴシック" panose="020B0600070205080204" pitchFamily="34" charset="-128"/>
              </a:rPr>
            </a:br>
            <a:r>
              <a:rPr lang="en-US" altLang="en-US" sz="2600" b="1" dirty="0">
                <a:ea typeface="ＭＳ Ｐゴシック" panose="020B0600070205080204" pitchFamily="34" charset="-128"/>
              </a:rPr>
              <a:t>rank </a:t>
            </a:r>
            <a:r>
              <a:rPr lang="en-US" altLang="en-US" sz="2600" dirty="0">
                <a:ea typeface="ＭＳ Ｐゴシック" panose="020B0600070205080204" pitchFamily="34" charset="-128"/>
              </a:rPr>
              <a:t>( ) (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order by 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marks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b="1" dirty="0" err="1">
                <a:ea typeface="ＭＳ Ｐゴシック" panose="020B0600070205080204" pitchFamily="34" charset="-128"/>
              </a:rPr>
              <a:t>desc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as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s-rank</a:t>
            </a:r>
            <a:r>
              <a:rPr lang="en-US" altLang="en-US" sz="2600" dirty="0">
                <a:ea typeface="ＭＳ Ｐゴシック" panose="020B0600070205080204" pitchFamily="34" charset="-128"/>
              </a:rPr>
              <a:t>,</a:t>
            </a:r>
            <a:br>
              <a:rPr lang="en-US" altLang="en-US" sz="2600" dirty="0">
                <a:ea typeface="ＭＳ Ｐゴシック" panose="020B0600070205080204" pitchFamily="34" charset="-128"/>
              </a:rPr>
            </a:br>
            <a:r>
              <a:rPr lang="en-US" altLang="en-US" sz="2600" b="1" dirty="0" err="1">
                <a:ea typeface="ＭＳ Ｐゴシック" panose="020B0600070205080204" pitchFamily="34" charset="-128"/>
              </a:rPr>
              <a:t>dense_rank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( ) (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order by 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marks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b="1" dirty="0" err="1">
                <a:ea typeface="ＭＳ Ｐゴシック" panose="020B0600070205080204" pitchFamily="34" charset="-128"/>
              </a:rPr>
              <a:t>desc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as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d-rank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>
              <a:buFont typeface="Monotype Sorts" pitchFamily="2" charset="2"/>
              <a:buNone/>
            </a:pPr>
            <a:r>
              <a:rPr lang="en-US" altLang="en-US" sz="2600" b="1" dirty="0">
                <a:ea typeface="ＭＳ Ｐゴシック" panose="020B0600070205080204" pitchFamily="34" charset="-128"/>
              </a:rPr>
              <a:t>from </a:t>
            </a:r>
            <a:r>
              <a:rPr lang="en-US" altLang="en-US" sz="2600" i="1">
                <a:ea typeface="ＭＳ Ｐゴシック" panose="020B0600070205080204" pitchFamily="34" charset="-128"/>
              </a:rPr>
              <a:t>student-marks   </a:t>
            </a:r>
            <a:r>
              <a:rPr lang="en-US" altLang="en-US" sz="2600" b="1">
                <a:ea typeface="ＭＳ Ｐゴシック" panose="020B0600070205080204" pitchFamily="34" charset="-128"/>
              </a:rPr>
              <a:t>order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by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s-rank</a:t>
            </a:r>
            <a:endParaRPr lang="en-US" altLang="en-US" sz="2200" i="1" dirty="0">
              <a:ea typeface="ＭＳ Ｐゴシック" panose="020B0600070205080204" pitchFamily="34" charset="-128"/>
            </a:endParaRPr>
          </a:p>
          <a:p>
            <a:pPr lvl="1">
              <a:buFont typeface="Monotype Sorts" pitchFamily="2" charset="2"/>
              <a:buNone/>
            </a:pPr>
            <a:r>
              <a:rPr lang="en-US" altLang="en-US" i="1" u="sng" dirty="0">
                <a:ea typeface="ＭＳ Ｐゴシック" panose="020B0600070205080204" pitchFamily="34" charset="-128"/>
              </a:rPr>
              <a:t>Name  	Marks	Rank  	</a:t>
            </a:r>
            <a:r>
              <a:rPr lang="en-US" altLang="en-US" i="1" u="sng" dirty="0" err="1">
                <a:ea typeface="ＭＳ Ｐゴシック" panose="020B0600070205080204" pitchFamily="34" charset="-128"/>
              </a:rPr>
              <a:t>DenseRank</a:t>
            </a:r>
            <a:endParaRPr lang="en-US" altLang="en-US" i="1" u="sng" dirty="0">
              <a:ea typeface="ＭＳ Ｐゴシック" panose="020B0600070205080204" pitchFamily="34" charset="-128"/>
            </a:endParaRPr>
          </a:p>
          <a:p>
            <a:pPr lvl="1">
              <a:buFont typeface="Monotype Sorts" pitchFamily="2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Tom 	    8         1             1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Jeff                 7         2             2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Mary	     7         2            2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Alex 	     6         4            3</a:t>
            </a:r>
          </a:p>
        </p:txBody>
      </p:sp>
    </p:spTree>
    <p:extLst>
      <p:ext uri="{BB962C8B-B14F-4D97-AF65-F5344CB8AC3E}">
        <p14:creationId xmlns:p14="http://schemas.microsoft.com/office/powerpoint/2010/main" val="290803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5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b="1" i="1" dirty="0"/>
              <a:t>Rank: unlimited preceding and Window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86521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0" dirty="0">
                <a:ea typeface="ＭＳ Ｐゴシック" pitchFamily="-108" charset="-128"/>
              </a:rPr>
              <a:t>WINDOW</a:t>
            </a:r>
            <a:r>
              <a:rPr lang="en-US" sz="1800" dirty="0">
                <a:ea typeface="ＭＳ Ｐゴシック" pitchFamily="-108" charset="-128"/>
              </a:rPr>
              <a:t> AGGREGATE  </a:t>
            </a:r>
            <a:r>
              <a:rPr lang="en-US" sz="1800" dirty="0" err="1">
                <a:ea typeface="ＭＳ Ｐゴシック" pitchFamily="-108" charset="-128"/>
              </a:rPr>
              <a:t>dense_rank</a:t>
            </a:r>
            <a:r>
              <a:rPr lang="en-US" sz="1800" dirty="0">
                <a:ea typeface="ＭＳ Ｐゴシック" pitchFamily="-108" charset="-128"/>
              </a:rPr>
              <a:t>(marks Real) : Real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{ TABLE state(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  </a:t>
            </a:r>
            <a:r>
              <a:rPr lang="en-US" sz="1800" dirty="0" err="1">
                <a:ea typeface="ＭＳ Ｐゴシック" pitchFamily="-108" charset="-128"/>
              </a:rPr>
              <a:t>Int</a:t>
            </a:r>
            <a:r>
              <a:rPr lang="en-US" sz="1800" dirty="0">
                <a:ea typeface="ＭＳ Ｐゴシック" pitchFamily="-108" charset="-128"/>
              </a:rPr>
              <a:t>,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 Real);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TABLE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(</a:t>
            </a:r>
            <a:r>
              <a:rPr lang="en-US" sz="1800" dirty="0" err="1">
                <a:ea typeface="ＭＳ Ｐゴシック" pitchFamily="-108" charset="-128"/>
              </a:rPr>
              <a:t>tcount</a:t>
            </a:r>
            <a:r>
              <a:rPr lang="en-US" sz="1800" dirty="0">
                <a:ea typeface="ＭＳ Ｐゴシック" pitchFamily="-108" charset="-128"/>
              </a:rPr>
              <a:t>),  TABLE </a:t>
            </a:r>
            <a:r>
              <a:rPr lang="en-US" sz="1800" dirty="0" err="1">
                <a:ea typeface="ＭＳ Ｐゴシック" pitchFamily="-108" charset="-128"/>
              </a:rPr>
              <a:t>inwindow</a:t>
            </a:r>
            <a:r>
              <a:rPr lang="en-US" sz="1800" dirty="0">
                <a:ea typeface="ＭＳ Ｐゴシック" pitchFamily="-108" charset="-128"/>
              </a:rPr>
              <a:t>(</a:t>
            </a:r>
            <a:r>
              <a:rPr lang="en-US" sz="1800" dirty="0" err="1">
                <a:ea typeface="ＭＳ Ｐゴシック" pitchFamily="-108" charset="-128"/>
              </a:rPr>
              <a:t>wnext</a:t>
            </a:r>
            <a:r>
              <a:rPr lang="en-US" sz="1800" dirty="0">
                <a:ea typeface="ＭＳ Ｐゴシック" pitchFamily="-108" charset="-128"/>
              </a:rPr>
              <a:t> Real);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	  INITIALIZE : {INSERT INTO state VALUES (marks, 1);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      INSERT INTO RETURN Values (marks, 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	ITERATE : {UPDATE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 SET </a:t>
            </a:r>
            <a:r>
              <a:rPr lang="en-US" sz="1800" dirty="0" err="1">
                <a:ea typeface="ＭＳ Ｐゴシック" pitchFamily="-108" charset="-128"/>
              </a:rPr>
              <a:t>tcount</a:t>
            </a:r>
            <a:r>
              <a:rPr lang="en-US" sz="1800" dirty="0">
                <a:ea typeface="ＭＳ Ｐゴシック" pitchFamily="-108" charset="-128"/>
              </a:rPr>
              <a:t>=tcount+1;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    UPDATE state SET 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= (SELECT </a:t>
            </a:r>
            <a:r>
              <a:rPr lang="en-US" sz="1800" dirty="0" err="1">
                <a:ea typeface="ＭＳ Ｐゴシック" pitchFamily="-108" charset="-128"/>
              </a:rPr>
              <a:t>tcount</a:t>
            </a:r>
            <a:r>
              <a:rPr lang="en-US" sz="1800" dirty="0">
                <a:ea typeface="ＭＳ Ｐゴシック" pitchFamily="-108" charset="-128"/>
              </a:rPr>
              <a:t>  FROM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),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=marks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               WHERE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&lt;&gt;marks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INSERT INTO RETURN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,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  FROM  state}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EXPIRE: </a:t>
            </a:r>
            <a:r>
              <a:rPr lang="en-US" sz="1800" dirty="0">
                <a:solidFill>
                  <a:srgbClr val="777777"/>
                </a:solidFill>
                <a:ea typeface="ＭＳ Ｐゴシック" pitchFamily="-108" charset="-128"/>
              </a:rPr>
              <a:t>{</a:t>
            </a:r>
            <a:r>
              <a:rPr lang="en-US" sz="1800" dirty="0">
                <a:ea typeface="ＭＳ Ｐゴシック" pitchFamily="-108" charset="-128"/>
              </a:rPr>
              <a:t>UPDATE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 SET </a:t>
            </a:r>
            <a:r>
              <a:rPr lang="en-US" sz="1800" dirty="0" err="1">
                <a:ea typeface="ＭＳ Ｐゴシック" pitchFamily="-108" charset="-128"/>
              </a:rPr>
              <a:t>tcnt</a:t>
            </a:r>
            <a:r>
              <a:rPr lang="en-US" sz="1800" dirty="0">
                <a:ea typeface="ＭＳ Ｐゴシック" pitchFamily="-108" charset="-128"/>
              </a:rPr>
              <a:t>= tcnt-1; 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UPDATE state SET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=Lastrank-1}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 </a:t>
            </a:r>
            <a:r>
              <a:rPr lang="en-US" sz="1800" dirty="0">
                <a:solidFill>
                  <a:srgbClr val="777777"/>
                </a:solidFill>
                <a:ea typeface="ＭＳ Ｐゴシック" pitchFamily="-108" charset="-128"/>
              </a:rPr>
              <a:t>/* this will produce the correct ranking for  new tuples by revising the last count*/    </a:t>
            </a:r>
            <a:r>
              <a:rPr lang="en-US" sz="1800" dirty="0">
                <a:ea typeface="ＭＳ Ｐゴシック" pitchFamily="-108" charset="-128"/>
              </a:rPr>
              <a:t>}</a:t>
            </a:r>
            <a:endParaRPr lang="en-US" dirty="0">
              <a:ea typeface="ＭＳ Ｐゴシック" pitchFamily="-108" charset="-128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1800" dirty="0">
              <a:ea typeface="ＭＳ Ｐゴシック" pitchFamily="-108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7810500" cy="43858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marL="342900" indent="-342900" eaLnBrk="1" hangingPunct="1">
              <a:lnSpc>
                <a:spcPct val="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i="1" dirty="0"/>
              <a:t>If the value remains the same as the old one, so does the rank</a:t>
            </a:r>
          </a:p>
          <a:p>
            <a:pPr marL="342900" indent="-342900" eaLnBrk="1" hangingPunct="1">
              <a:lnSpc>
                <a:spcPct val="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i="1" dirty="0"/>
              <a:t> Otherwise the  rank of the new value  is the current count</a:t>
            </a:r>
          </a:p>
        </p:txBody>
      </p:sp>
    </p:spTree>
    <p:extLst>
      <p:ext uri="{BB962C8B-B14F-4D97-AF65-F5344CB8AC3E}">
        <p14:creationId xmlns:p14="http://schemas.microsoft.com/office/powerpoint/2010/main" val="21517139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6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b="1" i="1" dirty="0"/>
              <a:t>Dense Rank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86521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0" dirty="0">
                <a:ea typeface="ＭＳ Ｐゴシック" pitchFamily="-108" charset="-128"/>
              </a:rPr>
              <a:t>WINDOW</a:t>
            </a:r>
            <a:r>
              <a:rPr lang="en-US" sz="1800" dirty="0">
                <a:ea typeface="ＭＳ Ｐゴシック" pitchFamily="-108" charset="-128"/>
              </a:rPr>
              <a:t> AGGREGATE  </a:t>
            </a:r>
            <a:r>
              <a:rPr lang="en-US" sz="1800" err="1">
                <a:ea typeface="ＭＳ Ｐゴシック" pitchFamily="-108" charset="-128"/>
              </a:rPr>
              <a:t>d</a:t>
            </a:r>
            <a:r>
              <a:rPr lang="en-US" sz="1800">
                <a:ea typeface="ＭＳ Ｐゴシック" pitchFamily="-108" charset="-128"/>
              </a:rPr>
              <a:t>_rank(</a:t>
            </a:r>
            <a:r>
              <a:rPr lang="en-US" sz="1800" dirty="0">
                <a:ea typeface="ＭＳ Ｐゴシック" pitchFamily="-108" charset="-128"/>
              </a:rPr>
              <a:t>marks Real) : Real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{TABLE state(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  </a:t>
            </a:r>
            <a:r>
              <a:rPr lang="en-US" sz="1800" dirty="0" err="1">
                <a:ea typeface="ＭＳ Ｐゴシック" pitchFamily="-108" charset="-128"/>
              </a:rPr>
              <a:t>Int</a:t>
            </a:r>
            <a:r>
              <a:rPr lang="en-US" sz="1800" dirty="0">
                <a:ea typeface="ＭＳ Ｐゴシック" pitchFamily="-108" charset="-128"/>
              </a:rPr>
              <a:t>,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 Real);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TABLE </a:t>
            </a:r>
            <a:r>
              <a:rPr lang="en-US" sz="1800" dirty="0" err="1">
                <a:ea typeface="ＭＳ Ｐゴシック" pitchFamily="-108" charset="-128"/>
              </a:rPr>
              <a:t>rcnt</a:t>
            </a:r>
            <a:r>
              <a:rPr lang="en-US" sz="1800" dirty="0">
                <a:ea typeface="ＭＳ Ｐゴシック" pitchFamily="-108" charset="-128"/>
              </a:rPr>
              <a:t>(</a:t>
            </a:r>
            <a:r>
              <a:rPr lang="en-US" sz="1800" dirty="0" err="1">
                <a:ea typeface="ＭＳ Ｐゴシック" pitchFamily="-108" charset="-128"/>
              </a:rPr>
              <a:t>tcnt</a:t>
            </a:r>
            <a:r>
              <a:rPr lang="en-US" sz="1800" dirty="0">
                <a:ea typeface="ＭＳ Ｐゴシック" pitchFamily="-108" charset="-128"/>
              </a:rPr>
              <a:t> </a:t>
            </a:r>
            <a:r>
              <a:rPr lang="en-US" sz="1800" dirty="0" err="1">
                <a:ea typeface="ＭＳ Ｐゴシック" pitchFamily="-108" charset="-128"/>
              </a:rPr>
              <a:t>Int</a:t>
            </a:r>
            <a:r>
              <a:rPr lang="en-US" sz="1800" dirty="0">
                <a:ea typeface="ＭＳ Ｐゴシック" pitchFamily="-108" charset="-128"/>
              </a:rPr>
              <a:t>); TABLE </a:t>
            </a:r>
            <a:r>
              <a:rPr lang="en-US" sz="1800" dirty="0" err="1">
                <a:ea typeface="ＭＳ Ｐゴシック" pitchFamily="-108" charset="-128"/>
              </a:rPr>
              <a:t>inwindow</a:t>
            </a:r>
            <a:r>
              <a:rPr lang="en-US" sz="1800" dirty="0">
                <a:ea typeface="ＭＳ Ｐゴシック" pitchFamily="-108" charset="-128"/>
              </a:rPr>
              <a:t>(</a:t>
            </a:r>
            <a:r>
              <a:rPr lang="en-US" sz="1800" dirty="0" err="1">
                <a:ea typeface="ＭＳ Ｐゴシック" pitchFamily="-108" charset="-128"/>
              </a:rPr>
              <a:t>wnext</a:t>
            </a:r>
            <a:r>
              <a:rPr lang="en-US" sz="1800" dirty="0">
                <a:ea typeface="ＭＳ Ｐゴシック" pitchFamily="-108" charset="-128"/>
              </a:rPr>
              <a:t> Real);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INITIALIZE : {INSERT INTO </a:t>
            </a:r>
            <a:r>
              <a:rPr lang="en-US" sz="1800" dirty="0" err="1">
                <a:ea typeface="ＭＳ Ｐゴシック" pitchFamily="-108" charset="-128"/>
              </a:rPr>
              <a:t>rcnt</a:t>
            </a:r>
            <a:r>
              <a:rPr lang="en-US" sz="1800" dirty="0">
                <a:ea typeface="ＭＳ Ｐゴシック" pitchFamily="-108" charset="-128"/>
              </a:rPr>
              <a:t> VALUES (marks, 1 );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       INSERT INTO RETURN Values (marks, 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ITERATE : 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{UPDATE </a:t>
            </a:r>
            <a:r>
              <a:rPr lang="en-US" sz="1800" dirty="0" err="1">
                <a:ea typeface="ＭＳ Ｐゴシック" pitchFamily="-108" charset="-128"/>
              </a:rPr>
              <a:t>rcnt</a:t>
            </a:r>
            <a:r>
              <a:rPr lang="en-US" sz="1800" dirty="0">
                <a:ea typeface="ＭＳ Ｐゴシック" pitchFamily="-108" charset="-128"/>
              </a:rPr>
              <a:t> SET </a:t>
            </a:r>
            <a:r>
              <a:rPr lang="en-US" sz="1800" dirty="0" err="1">
                <a:ea typeface="ＭＳ Ｐゴシック" pitchFamily="-108" charset="-128"/>
              </a:rPr>
              <a:t>cnt</a:t>
            </a:r>
            <a:r>
              <a:rPr lang="en-US" sz="1800" dirty="0">
                <a:ea typeface="ＭＳ Ｐゴシック" pitchFamily="-108" charset="-128"/>
              </a:rPr>
              <a:t>=cnt+1 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   WHERE  next NOT IN (SELECT </a:t>
            </a:r>
            <a:r>
              <a:rPr lang="en-US" sz="1800" dirty="0" err="1">
                <a:ea typeface="ＭＳ Ｐゴシック" pitchFamily="-108" charset="-128"/>
              </a:rPr>
              <a:t>wnext</a:t>
            </a:r>
            <a:r>
              <a:rPr lang="en-US" sz="1800" dirty="0">
                <a:ea typeface="ＭＳ Ｐゴシック" pitchFamily="-108" charset="-128"/>
              </a:rPr>
              <a:t> FROM </a:t>
            </a:r>
            <a:r>
              <a:rPr lang="en-US" sz="1800" dirty="0" err="1">
                <a:ea typeface="ＭＳ Ｐゴシック" pitchFamily="-108" charset="-128"/>
              </a:rPr>
              <a:t>inwindow</a:t>
            </a:r>
            <a:r>
              <a:rPr lang="en-US" sz="1800" dirty="0">
                <a:ea typeface="ＭＳ Ｐゴシック" pitchFamily="-108" charset="-128"/>
              </a:rPr>
              <a:t>); 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DELETE FROM </a:t>
            </a:r>
            <a:r>
              <a:rPr lang="en-US" sz="1800" dirty="0" err="1">
                <a:ea typeface="ＭＳ Ｐゴシック" pitchFamily="-108" charset="-128"/>
              </a:rPr>
              <a:t>inwindow</a:t>
            </a:r>
            <a:r>
              <a:rPr lang="en-US" sz="1800" dirty="0">
                <a:ea typeface="ＭＳ Ｐゴシック" pitchFamily="-108" charset="-128"/>
              </a:rPr>
              <a:t> WHERE </a:t>
            </a:r>
            <a:r>
              <a:rPr lang="en-US" sz="1800" dirty="0" err="1">
                <a:ea typeface="ＭＳ Ｐゴシック" pitchFamily="-108" charset="-128"/>
              </a:rPr>
              <a:t>Wnext</a:t>
            </a:r>
            <a:r>
              <a:rPr lang="en-US" sz="1800" dirty="0">
                <a:ea typeface="ＭＳ Ｐゴシック" pitchFamily="-108" charset="-128"/>
              </a:rPr>
              <a:t>=next;</a:t>
            </a:r>
            <a:r>
              <a:rPr lang="en-US" sz="1800" dirty="0"/>
              <a:t>	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     UPDATE state SET 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= (SELECT </a:t>
            </a:r>
            <a:r>
              <a:rPr lang="en-US" sz="1800" dirty="0" err="1">
                <a:ea typeface="ＭＳ Ｐゴシック" pitchFamily="-108" charset="-128"/>
              </a:rPr>
              <a:t>tcount</a:t>
            </a:r>
            <a:r>
              <a:rPr lang="en-US" sz="1800" dirty="0">
                <a:ea typeface="ＭＳ Ｐゴシック" pitchFamily="-108" charset="-128"/>
              </a:rPr>
              <a:t>  FROM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),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=marks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               WHERE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&lt;&gt;marks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dirty="0">
                <a:ea typeface="ＭＳ Ｐゴシック" pitchFamily="-108" charset="-128"/>
              </a:rPr>
              <a:t>     INSERT INTO RETURN </a:t>
            </a:r>
            <a:r>
              <a:rPr lang="en-US" sz="1800" dirty="0" err="1">
                <a:ea typeface="ＭＳ Ｐゴシック" pitchFamily="-108" charset="-128"/>
              </a:rPr>
              <a:t>lastval</a:t>
            </a:r>
            <a:r>
              <a:rPr lang="en-US" sz="1800" dirty="0">
                <a:ea typeface="ＭＳ Ｐゴシック" pitchFamily="-108" charset="-128"/>
              </a:rPr>
              <a:t>,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  FROM  state}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>
                <a:ea typeface="ＭＳ Ｐゴシック" pitchFamily="-108" charset="-128"/>
              </a:rPr>
              <a:t>       EXPIRE:  </a:t>
            </a:r>
            <a:r>
              <a:rPr lang="en-US" sz="1800" dirty="0">
                <a:solidFill>
                  <a:srgbClr val="777777"/>
                </a:solidFill>
                <a:ea typeface="ＭＳ Ｐゴシック" pitchFamily="-108" charset="-128"/>
              </a:rPr>
              <a:t>{</a:t>
            </a:r>
            <a:r>
              <a:rPr lang="en-US" sz="1800" dirty="0">
                <a:ea typeface="ＭＳ Ｐゴシック" pitchFamily="-108" charset="-128"/>
              </a:rPr>
              <a:t>UPDATE </a:t>
            </a:r>
            <a:r>
              <a:rPr lang="en-US" sz="1800" dirty="0" err="1">
                <a:ea typeface="ＭＳ Ｐゴシック" pitchFamily="-108" charset="-128"/>
              </a:rPr>
              <a:t>rcount</a:t>
            </a:r>
            <a:r>
              <a:rPr lang="en-US" sz="1800" dirty="0">
                <a:ea typeface="ＭＳ Ｐゴシック" pitchFamily="-108" charset="-128"/>
              </a:rPr>
              <a:t> SET </a:t>
            </a:r>
            <a:r>
              <a:rPr lang="en-US" sz="1800" dirty="0" err="1">
                <a:ea typeface="ＭＳ Ｐゴシック" pitchFamily="-108" charset="-128"/>
              </a:rPr>
              <a:t>tcnt</a:t>
            </a:r>
            <a:r>
              <a:rPr lang="en-US" sz="1800" dirty="0">
                <a:ea typeface="ＭＳ Ｐゴシック" pitchFamily="-108" charset="-128"/>
              </a:rPr>
              <a:t>= tcnt-1; </a:t>
            </a:r>
            <a:br>
              <a:rPr lang="en-US" sz="1800" dirty="0">
                <a:ea typeface="ＭＳ Ｐゴシック" pitchFamily="-108" charset="-128"/>
              </a:rPr>
            </a:br>
            <a:r>
              <a:rPr lang="en-US" sz="1800" dirty="0">
                <a:ea typeface="ＭＳ Ｐゴシック" pitchFamily="-108" charset="-128"/>
              </a:rPr>
              <a:t>                 UPDATE state SET </a:t>
            </a:r>
            <a:r>
              <a:rPr lang="en-US" sz="1800" dirty="0" err="1">
                <a:ea typeface="ＭＳ Ｐゴシック" pitchFamily="-108" charset="-128"/>
              </a:rPr>
              <a:t>Lastrank</a:t>
            </a:r>
            <a:r>
              <a:rPr lang="en-US" sz="1800" dirty="0">
                <a:ea typeface="ＭＳ Ｐゴシック" pitchFamily="-108" charset="-128"/>
              </a:rPr>
              <a:t>=Lastrank-1}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914401"/>
            <a:ext cx="7391400" cy="80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i="1" dirty="0"/>
              <a:t>If the value remains the same as the old one, so does the rank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i="1" dirty="0"/>
              <a:t> Otherwise the  rank of the new value  is the </a:t>
            </a:r>
            <a:r>
              <a:rPr lang="en-US" b="1" i="1" dirty="0"/>
              <a:t>current  d-count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+mj-lt"/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88854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227</Words>
  <Application>Microsoft Macintosh PowerPoint</Application>
  <PresentationFormat>On-screen Show (4:3)</PresentationFormat>
  <Paragraphs>59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CourierNewPSMT</vt:lpstr>
      <vt:lpstr>Monotype Sorts</vt:lpstr>
      <vt:lpstr>Times New Roman</vt:lpstr>
      <vt:lpstr>Times-Roman</vt:lpstr>
      <vt:lpstr>Office Theme</vt:lpstr>
      <vt:lpstr>CS240B, Winter 2017</vt:lpstr>
      <vt:lpstr>d_count exact count: optimize inwindow</vt:lpstr>
      <vt:lpstr>d_count exact count of distinct values in a window</vt:lpstr>
      <vt:lpstr>Ranking</vt:lpstr>
      <vt:lpstr>Rank: unlimited preceding and Window</vt:lpstr>
      <vt:lpstr>Dense Rank</vt:lpstr>
    </vt:vector>
  </TitlesOfParts>
  <Company>UCLA CSD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 Zaniolo</dc:creator>
  <cp:lastModifiedBy>Microsoft Office User</cp:lastModifiedBy>
  <cp:revision>50</cp:revision>
  <dcterms:created xsi:type="dcterms:W3CDTF">2013-05-01T07:08:21Z</dcterms:created>
  <dcterms:modified xsi:type="dcterms:W3CDTF">2018-10-15T23:58:16Z</dcterms:modified>
</cp:coreProperties>
</file>