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1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34"/>
  </p:normalViewPr>
  <p:slideViewPr>
    <p:cSldViewPr>
      <p:cViewPr varScale="1">
        <p:scale>
          <a:sx n="100" d="100"/>
          <a:sy n="100" d="100"/>
        </p:scale>
        <p:origin x="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3B5D9-74DD-48CD-8345-267AFFA7D6A8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3B8D9-B121-4E03-B4F4-2C04A6783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250C-D7BF-47E0-9736-B1385FB65BE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89A4-F965-4965-A796-3252FEAEB5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934200" cy="380999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CS240B—Fall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848600" cy="46482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prstClr val="black"/>
                </a:solidFill>
                <a:latin typeface="Times-Roman"/>
              </a:rPr>
              <a:t>Task 4.1</a:t>
            </a:r>
            <a:r>
              <a:rPr lang="en-US" sz="1800" i="1" dirty="0">
                <a:solidFill>
                  <a:prstClr val="black"/>
                </a:solidFill>
                <a:latin typeface="Times-Roman"/>
              </a:rPr>
              <a:t>. </a:t>
            </a:r>
          </a:p>
          <a:p>
            <a:pPr algn="l"/>
            <a:r>
              <a:rPr lang="en-US" sz="1800" i="1" dirty="0">
                <a:solidFill>
                  <a:prstClr val="black"/>
                </a:solidFill>
                <a:latin typeface="Times-Roman"/>
              </a:rPr>
              <a:t> Express the </a:t>
            </a:r>
            <a:r>
              <a:rPr lang="en-US" sz="1800" i="1" dirty="0" err="1">
                <a:solidFill>
                  <a:prstClr val="black"/>
                </a:solidFill>
                <a:latin typeface="Times-Roman"/>
              </a:rPr>
              <a:t>Flajolet</a:t>
            </a:r>
            <a:r>
              <a:rPr lang="en-US" sz="1800" i="1" dirty="0">
                <a:solidFill>
                  <a:prstClr val="black"/>
                </a:solidFill>
                <a:latin typeface="Times-Roman"/>
              </a:rPr>
              <a:t>-Martin's </a:t>
            </a:r>
            <a:r>
              <a:rPr lang="en-US" sz="1800" i="1" dirty="0" err="1">
                <a:solidFill>
                  <a:prstClr val="black"/>
                </a:solidFill>
                <a:latin typeface="Times-Roman"/>
              </a:rPr>
              <a:t>distinct_count</a:t>
            </a:r>
            <a:r>
              <a:rPr lang="en-US" sz="1800" i="1" dirty="0">
                <a:solidFill>
                  <a:prstClr val="black"/>
                </a:solidFill>
                <a:latin typeface="Times-Roman"/>
              </a:rPr>
              <a:t> sketch as a user-defined aggregate </a:t>
            </a:r>
            <a:r>
              <a:rPr lang="en-US" sz="1800" i="1" dirty="0" err="1">
                <a:solidFill>
                  <a:prstClr val="black"/>
                </a:solidFill>
                <a:latin typeface="Times-Roman"/>
              </a:rPr>
              <a:t>mamed</a:t>
            </a:r>
            <a:r>
              <a:rPr lang="en-US" sz="1800" i="1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1800" i="1" dirty="0" err="1">
                <a:solidFill>
                  <a:prstClr val="black"/>
                </a:solidFill>
                <a:latin typeface="Times-Roman"/>
              </a:rPr>
              <a:t>dcount_sketch</a:t>
            </a:r>
            <a:r>
              <a:rPr lang="en-US" sz="1800" i="1" dirty="0">
                <a:solidFill>
                  <a:prstClr val="black"/>
                </a:solidFill>
                <a:latin typeface="Times-Roman"/>
              </a:rPr>
              <a:t>, to be called in the same way as </a:t>
            </a:r>
            <a:r>
              <a:rPr lang="en-US" sz="1800" i="1" dirty="0" err="1">
                <a:solidFill>
                  <a:prstClr val="black"/>
                </a:solidFill>
                <a:latin typeface="Times-Roman"/>
              </a:rPr>
              <a:t>d_count</a:t>
            </a:r>
            <a:r>
              <a:rPr lang="en-US" sz="1800" i="1" dirty="0">
                <a:solidFill>
                  <a:prstClr val="black"/>
                </a:solidFill>
                <a:latin typeface="Times-Roman"/>
              </a:rPr>
              <a:t>. You can assume that you have available a function </a:t>
            </a:r>
            <a:r>
              <a:rPr lang="en-US" sz="1800" i="1" dirty="0" err="1">
                <a:solidFill>
                  <a:prstClr val="black"/>
                </a:solidFill>
                <a:latin typeface="Times-Roman"/>
              </a:rPr>
              <a:t>LmostbitH</a:t>
            </a:r>
            <a:r>
              <a:rPr lang="en-US" sz="1800" i="1" dirty="0">
                <a:solidFill>
                  <a:prstClr val="black"/>
                </a:solidFill>
                <a:latin typeface="Times-Roman"/>
              </a:rPr>
              <a:t>(X) that return K, where the K position contains a 1, whereas all the position to its right are zeros, for the value returned by a randomizing hash function H(X).</a:t>
            </a:r>
          </a:p>
          <a:p>
            <a:pPr algn="l"/>
            <a:endParaRPr lang="en-US" sz="1800" i="1" dirty="0">
              <a:solidFill>
                <a:prstClr val="black"/>
              </a:solidFill>
              <a:latin typeface="Times-Roman"/>
            </a:endParaRPr>
          </a:p>
          <a:p>
            <a:pPr algn="l"/>
            <a:r>
              <a:rPr lang="en-US" sz="1800" i="1" dirty="0">
                <a:solidFill>
                  <a:prstClr val="black"/>
                </a:solidFill>
                <a:latin typeface="Times-Roman"/>
              </a:rPr>
              <a:t>We will design a  window aggregate  that e.g.,  could be called as follows</a:t>
            </a:r>
            <a:r>
              <a:rPr lang="en-US" sz="1800" dirty="0">
                <a:solidFill>
                  <a:prstClr val="black"/>
                </a:solidFill>
                <a:latin typeface="Times-Roman"/>
              </a:rPr>
              <a:t>:</a:t>
            </a:r>
          </a:p>
          <a:p>
            <a:pPr algn="l"/>
            <a:br>
              <a:rPr lang="en-US" sz="1800" dirty="0">
                <a:solidFill>
                  <a:prstClr val="black"/>
                </a:solidFill>
                <a:latin typeface="Times-Roman"/>
              </a:rPr>
            </a:br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SELECT col_name1, </a:t>
            </a:r>
            <a:br>
              <a:rPr lang="en-US" sz="1800" b="1" dirty="0">
                <a:solidFill>
                  <a:prstClr val="black"/>
                </a:solidFill>
                <a:latin typeface="CourierNewPSMT"/>
              </a:rPr>
            </a:br>
            <a:r>
              <a:rPr lang="en-US" sz="1800" b="1" dirty="0" err="1">
                <a:solidFill>
                  <a:prstClr val="black"/>
                </a:solidFill>
                <a:latin typeface="CourierNewPSMT"/>
              </a:rPr>
              <a:t>dcount_sketch</a:t>
            </a:r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(col_name2)OVER (ROWS 			     99999 PRECEDING)</a:t>
            </a:r>
            <a:r>
              <a:rPr lang="en-US" sz="1800" b="1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FROM </a:t>
            </a:r>
            <a:r>
              <a:rPr lang="en-US" sz="1800" b="1" dirty="0" err="1">
                <a:solidFill>
                  <a:prstClr val="black"/>
                </a:solidFill>
                <a:latin typeface="CourierNewPSMT"/>
              </a:rPr>
              <a:t>my_stream</a:t>
            </a:r>
            <a:r>
              <a:rPr lang="en-US" sz="1800" b="1" dirty="0">
                <a:solidFill>
                  <a:prstClr val="black"/>
                </a:solidFill>
                <a:latin typeface="CourierNewPSMT"/>
              </a:rPr>
              <a:t>;</a:t>
            </a:r>
            <a:endParaRPr 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i="1" dirty="0"/>
              <a:t>FM</a:t>
            </a:r>
            <a:r>
              <a:rPr lang="en-US" sz="3600" dirty="0"/>
              <a:t> </a:t>
            </a:r>
            <a:r>
              <a:rPr lang="en-US" sz="3600" dirty="0" err="1"/>
              <a:t>dcount_sketch</a:t>
            </a:r>
            <a:endParaRPr lang="en-US" sz="3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>
          <a:xfrm>
            <a:off x="0" y="1295400"/>
            <a:ext cx="8686800" cy="502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WINDOW AGGREGATE </a:t>
            </a:r>
            <a:r>
              <a:rPr kumimoji="0" lang="en-US" sz="1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dcount_sketch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(next Real) : Real</a:t>
            </a:r>
            <a:endParaRPr lang="en-US" sz="1600" dirty="0">
              <a:ea typeface="ＭＳ Ｐゴシック" pitchFamily="-108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{ TABLE </a:t>
            </a:r>
            <a:r>
              <a:rPr lang="en-US" sz="1600" dirty="0" err="1"/>
              <a:t>bitarray</a:t>
            </a:r>
            <a:r>
              <a:rPr lang="en-US" sz="1600" dirty="0"/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bitpos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,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bit</a:t>
            </a:r>
            <a:r>
              <a:rPr lang="en-US" sz="1600" dirty="0">
                <a:ea typeface="ＭＳ Ｐゴシック" pitchFamily="-108" charset="-128"/>
              </a:rPr>
              <a:t>value </a:t>
            </a:r>
            <a:r>
              <a:rPr lang="en-US" sz="1600" dirty="0" err="1">
                <a:ea typeface="ＭＳ Ｐゴシック" pitchFamily="-108" charset="-128"/>
              </a:rPr>
              <a:t>int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);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TABLE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inwindow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wnext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Real);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	INITIALIZE : {insert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into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bitarray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VALUES (1,0), …, (64, 0);</a:t>
            </a:r>
            <a:endParaRPr lang="en-US" sz="1600" dirty="0">
              <a:ea typeface="ＭＳ Ｐゴシック" pitchFamily="-108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lang="en-US" sz="1600" dirty="0">
                <a:ea typeface="ＭＳ Ｐゴシック" pitchFamily="-108" charset="-128"/>
              </a:rPr>
              <a:t>			 update </a:t>
            </a:r>
            <a:r>
              <a:rPr lang="en-US" sz="1600" dirty="0" err="1">
                <a:ea typeface="ＭＳ Ｐゴシック" pitchFamily="-108" charset="-128"/>
              </a:rPr>
              <a:t>bitarray</a:t>
            </a:r>
            <a:r>
              <a:rPr lang="en-US" sz="1600" dirty="0">
                <a:ea typeface="ＭＳ Ｐゴシック" pitchFamily="-108" charset="-128"/>
              </a:rPr>
              <a:t> SET </a:t>
            </a:r>
            <a:r>
              <a:rPr lang="en-US" sz="1600" dirty="0" err="1">
                <a:ea typeface="ＭＳ Ｐゴシック" pitchFamily="-108" charset="-128"/>
              </a:rPr>
              <a:t>bitvalue</a:t>
            </a:r>
            <a:r>
              <a:rPr lang="en-US" sz="1600" dirty="0">
                <a:ea typeface="ＭＳ Ｐゴシック" pitchFamily="-108" charset="-128"/>
              </a:rPr>
              <a:t>=1 WHERE </a:t>
            </a:r>
            <a:r>
              <a:rPr lang="en-US" sz="1600" dirty="0" err="1">
                <a:ea typeface="ＭＳ Ｐゴシック" pitchFamily="-108" charset="-128"/>
              </a:rPr>
              <a:t>bitpos</a:t>
            </a:r>
            <a:r>
              <a:rPr lang="en-US" sz="1600" dirty="0">
                <a:ea typeface="ＭＳ Ｐゴシック" pitchFamily="-108" charset="-128"/>
              </a:rPr>
              <a:t>= </a:t>
            </a:r>
            <a:r>
              <a:rPr lang="en-US" sz="1600" dirty="0" err="1"/>
              <a:t>LmostbitH</a:t>
            </a:r>
            <a:r>
              <a:rPr lang="en-US" sz="1600" dirty="0"/>
              <a:t>(next</a:t>
            </a:r>
            <a:r>
              <a:rPr lang="en-US" sz="1600" dirty="0">
                <a:ea typeface="ＭＳ Ｐゴシック" pitchFamily="-108" charset="-128"/>
              </a:rPr>
              <a:t> )}               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	ITERATE : {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/*t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he system inserts the new tuple in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invindow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at the end of iterate*/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 		</a:t>
            </a:r>
            <a:r>
              <a:rPr lang="en-US" sz="1600" dirty="0">
                <a:ea typeface="ＭＳ Ｐゴシック" pitchFamily="-108" charset="-128"/>
              </a:rPr>
              <a:t> update </a:t>
            </a:r>
            <a:r>
              <a:rPr lang="en-US" sz="1600" dirty="0" err="1">
                <a:ea typeface="ＭＳ Ｐゴシック" pitchFamily="-108" charset="-128"/>
              </a:rPr>
              <a:t>bitarray</a:t>
            </a:r>
            <a:r>
              <a:rPr lang="en-US" sz="1600" dirty="0">
                <a:ea typeface="ＭＳ Ｐゴシック" pitchFamily="-108" charset="-128"/>
              </a:rPr>
              <a:t> SET </a:t>
            </a:r>
            <a:r>
              <a:rPr lang="en-US" sz="1600" dirty="0" err="1">
                <a:ea typeface="ＭＳ Ｐゴシック" pitchFamily="-108" charset="-128"/>
              </a:rPr>
              <a:t>bitvalue</a:t>
            </a:r>
            <a:r>
              <a:rPr lang="en-US" sz="1600" dirty="0">
                <a:ea typeface="ＭＳ Ｐゴシック" pitchFamily="-108" charset="-128"/>
              </a:rPr>
              <a:t>=1 WHERE </a:t>
            </a:r>
            <a:r>
              <a:rPr lang="en-US" sz="1600" dirty="0" err="1">
                <a:ea typeface="ＭＳ Ｐゴシック" pitchFamily="-108" charset="-128"/>
              </a:rPr>
              <a:t>bitpos</a:t>
            </a:r>
            <a:r>
              <a:rPr lang="en-US" sz="1600" dirty="0">
                <a:ea typeface="ＭＳ Ｐゴシック" pitchFamily="-108" charset="-128"/>
              </a:rPr>
              <a:t>= </a:t>
            </a:r>
            <a:r>
              <a:rPr lang="en-US" sz="1600" dirty="0" err="1"/>
              <a:t>LmostbitH</a:t>
            </a:r>
            <a:r>
              <a:rPr lang="en-US" sz="1600" dirty="0"/>
              <a:t>(next</a:t>
            </a:r>
            <a:r>
              <a:rPr lang="en-US" sz="1600" dirty="0">
                <a:ea typeface="ＭＳ Ｐゴシック" pitchFamily="-108" charset="-128"/>
              </a:rPr>
              <a:t>)}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;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DELETE FROM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inwindow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1600" b="1" dirty="0"/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</a:t>
            </a:r>
            <a:r>
              <a:rPr lang="en-US" sz="1600" dirty="0" err="1"/>
              <a:t>LmostbitH.wnext</a:t>
            </a:r>
            <a:r>
              <a:rPr lang="en-US" sz="1600" dirty="0">
                <a:ea typeface="ＭＳ Ｐゴシック" pitchFamily="-108" charset="-128"/>
              </a:rPr>
              <a:t>=</a:t>
            </a:r>
            <a:r>
              <a:rPr lang="en-US" sz="1600" dirty="0" err="1"/>
              <a:t>LmostbitH</a:t>
            </a:r>
            <a:r>
              <a:rPr lang="en-US" sz="1600" dirty="0"/>
              <a:t>(next</a:t>
            </a:r>
            <a:r>
              <a:rPr lang="en-US" sz="1600" dirty="0">
                <a:ea typeface="ＭＳ Ｐゴシック" pitchFamily="-108" charset="-128"/>
              </a:rPr>
              <a:t>)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</a:b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 		 INSERT INTO RETURN   SELECT 2** MAX(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bitpos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) 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/*the estimated count*/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</a:b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                             	                     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FROM 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bitarray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 WHERE BITVALUE=1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lang="en-US" sz="1600" dirty="0">
                <a:solidFill>
                  <a:srgbClr val="595959"/>
                </a:solidFill>
                <a:ea typeface="ＭＳ Ｐゴシック" pitchFamily="-108" charset="-128"/>
              </a:rPr>
              <a:t>                %we could also delete weak bits---e.g. those that are less than max-8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lang="en-US" sz="1600" dirty="0"/>
              <a:t>                %DELETE FROM </a:t>
            </a:r>
            <a:r>
              <a:rPr lang="en-US" sz="1600" dirty="0" err="1"/>
              <a:t>inwindow</a:t>
            </a:r>
            <a:r>
              <a:rPr lang="en-US" sz="1600" dirty="0"/>
              <a:t> </a:t>
            </a:r>
            <a:r>
              <a:rPr lang="en-US" sz="1600" b="1" dirty="0"/>
              <a:t>   </a:t>
            </a:r>
            <a:r>
              <a:rPr lang="en-US" sz="1600" dirty="0"/>
              <a:t>WHERE </a:t>
            </a:r>
            <a:r>
              <a:rPr lang="en-US" sz="1600" dirty="0" err="1"/>
              <a:t>bitpos</a:t>
            </a:r>
            <a:r>
              <a:rPr lang="en-US" sz="1600" dirty="0"/>
              <a:t>&lt; MAX(</a:t>
            </a:r>
            <a:r>
              <a:rPr lang="en-US" sz="1600" dirty="0" err="1"/>
              <a:t>bitpos</a:t>
            </a:r>
            <a:r>
              <a:rPr lang="en-US" sz="1600" dirty="0"/>
              <a:t>)-8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}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      EXPIRE: {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/*Expire is processed before iterate*/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	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                  UPDATE </a:t>
            </a:r>
            <a:r>
              <a:rPr lang="en-US" sz="1600" dirty="0" err="1">
                <a:ea typeface="ＭＳ Ｐゴシック" pitchFamily="-108" charset="-128"/>
              </a:rPr>
              <a:t>bitarray</a:t>
            </a:r>
            <a:r>
              <a:rPr lang="en-US" sz="1600" dirty="0">
                <a:ea typeface="ＭＳ Ｐゴシック" pitchFamily="-108" charset="-128"/>
              </a:rPr>
              <a:t> SET </a:t>
            </a:r>
            <a:r>
              <a:rPr lang="en-US" sz="1600" dirty="0" err="1">
                <a:ea typeface="ＭＳ Ｐゴシック" pitchFamily="-108" charset="-128"/>
              </a:rPr>
              <a:t>bitvalue</a:t>
            </a:r>
            <a:r>
              <a:rPr lang="en-US" sz="1600" dirty="0">
                <a:ea typeface="ＭＳ Ｐゴシック" pitchFamily="-108" charset="-128"/>
              </a:rPr>
              <a:t>=0 </a:t>
            </a:r>
            <a:br>
              <a:rPr lang="en-US" sz="1600" dirty="0"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                        WHERE  </a:t>
            </a:r>
            <a:r>
              <a:rPr lang="en-US" sz="1600" dirty="0" err="1">
                <a:ea typeface="ＭＳ Ｐゴシック" pitchFamily="-108" charset="-128"/>
              </a:rPr>
              <a:t>bitpos</a:t>
            </a:r>
            <a:r>
              <a:rPr lang="en-US" sz="1600" dirty="0">
                <a:ea typeface="ＭＳ Ｐゴシック" pitchFamily="-108" charset="-128"/>
              </a:rPr>
              <a:t>=(SELECT </a:t>
            </a:r>
            <a:r>
              <a:rPr lang="en-US" sz="1600" dirty="0" err="1"/>
              <a:t>LmostbitH</a:t>
            </a:r>
            <a:r>
              <a:rPr lang="en-US" sz="1600" dirty="0"/>
              <a:t>(</a:t>
            </a:r>
            <a:r>
              <a:rPr lang="en-US" sz="1600" dirty="0" err="1"/>
              <a:t>wnext</a:t>
            </a:r>
            <a:r>
              <a:rPr lang="en-US" sz="1600" dirty="0">
                <a:ea typeface="ＭＳ Ｐゴシック" pitchFamily="-108" charset="-128"/>
              </a:rPr>
              <a:t>)</a:t>
            </a:r>
            <a:br>
              <a:rPr lang="en-US" sz="1600" dirty="0"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                                                       FROM </a:t>
            </a:r>
            <a:r>
              <a:rPr lang="en-US" sz="1600" dirty="0" err="1">
                <a:ea typeface="ＭＳ Ｐゴシック" pitchFamily="-108" charset="-128"/>
              </a:rPr>
              <a:t>inwindow</a:t>
            </a:r>
            <a:r>
              <a:rPr lang="en-US" sz="1600" dirty="0">
                <a:ea typeface="ＭＳ Ｐゴシック" pitchFamily="-108" charset="-128"/>
              </a:rPr>
              <a:t> </a:t>
            </a:r>
            <a:br>
              <a:rPr lang="en-US" sz="1600" dirty="0">
                <a:ea typeface="ＭＳ Ｐゴシック" pitchFamily="-108" charset="-128"/>
              </a:rPr>
            </a:br>
            <a:r>
              <a:rPr lang="en-US" sz="1600" dirty="0">
                <a:ea typeface="ＭＳ Ｐゴシック" pitchFamily="-108" charset="-128"/>
              </a:rPr>
              <a:t>                                                       WHERE oldest(</a:t>
            </a:r>
            <a:r>
              <a:rPr lang="en-US" sz="1600" dirty="0" err="1">
                <a:ea typeface="ＭＳ Ｐゴシック" pitchFamily="-108" charset="-128"/>
              </a:rPr>
              <a:t>inwindow</a:t>
            </a:r>
            <a:r>
              <a:rPr lang="en-US" sz="1600" dirty="0">
                <a:ea typeface="ＭＳ Ｐゴシック" pitchFamily="-108" charset="-128"/>
              </a:rPr>
              <a:t>) )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}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3657599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/>
              <a:t>Task 4.2:</a:t>
            </a:r>
            <a:r>
              <a:rPr lang="en-US" sz="3800" dirty="0"/>
              <a:t>  Assume that  you have a stream of temperature readings</a:t>
            </a:r>
            <a:r>
              <a:rPr lang="en-US" sz="3800" b="1" dirty="0"/>
              <a:t> temperature(Celsius Integer)</a:t>
            </a:r>
            <a:r>
              <a:rPr lang="en-US" sz="3800" dirty="0"/>
              <a:t>  that start everyday at time 00:01  and end at  time 23:59.  At the end of each day, we want to have  10,000 temperature samples stored into a table  </a:t>
            </a:r>
            <a:r>
              <a:rPr lang="en-US" sz="3800" b="1" dirty="0"/>
              <a:t> </a:t>
            </a:r>
            <a:r>
              <a:rPr lang="en-US" sz="3800" b="1" dirty="0" err="1"/>
              <a:t>tenKsamples</a:t>
            </a:r>
            <a:r>
              <a:rPr lang="en-US" sz="3800" b="1" dirty="0"/>
              <a:t>(</a:t>
            </a:r>
            <a:r>
              <a:rPr lang="en-US" sz="3800" b="1" dirty="0" err="1"/>
              <a:t>Rowno</a:t>
            </a:r>
            <a:r>
              <a:rPr lang="en-US" sz="3800" b="1" dirty="0"/>
              <a:t> integer, Celsius Integer).</a:t>
            </a:r>
            <a:r>
              <a:rPr lang="en-US" sz="3800" dirty="0"/>
              <a:t>We do not know how many temperature readings are going to arrive every day, except that their number is significantly larger than 10,000. Please write a UDA that uses the </a:t>
            </a:r>
            <a:r>
              <a:rPr lang="en-US" sz="3800" b="1" i="1" dirty="0"/>
              <a:t>reservoir</a:t>
            </a:r>
            <a:r>
              <a:rPr lang="en-US" sz="3800" dirty="0"/>
              <a:t> algorithm to populate </a:t>
            </a:r>
            <a:r>
              <a:rPr lang="en-US" sz="3800" b="1" dirty="0" err="1"/>
              <a:t>tenKsamples</a:t>
            </a:r>
            <a:r>
              <a:rPr lang="en-US" sz="3800" b="1" dirty="0"/>
              <a:t>(</a:t>
            </a:r>
            <a:r>
              <a:rPr lang="en-US" sz="3800" b="1" dirty="0" err="1"/>
              <a:t>Rowno</a:t>
            </a:r>
            <a:r>
              <a:rPr lang="en-US" sz="3800" b="1" dirty="0"/>
              <a:t> , Celsius)</a:t>
            </a:r>
            <a:r>
              <a:rPr lang="en-US" sz="3800" dirty="0"/>
              <a:t> with 10,000 random samples taken from  </a:t>
            </a:r>
            <a:r>
              <a:rPr lang="en-US" sz="3800" b="1" dirty="0"/>
              <a:t>temperature(Celsius Integer)</a:t>
            </a:r>
            <a:r>
              <a:rPr lang="en-US" sz="3800" dirty="0"/>
              <a:t>, which is then processed and reset to empty at midnight</a:t>
            </a:r>
            <a:r>
              <a:rPr lang="en-US" sz="3800" b="1" dirty="0"/>
              <a:t>. </a:t>
            </a:r>
            <a:endParaRPr lang="en-US" sz="3800" dirty="0"/>
          </a:p>
          <a:p>
            <a:pPr marL="0" indent="0">
              <a:buNone/>
            </a:pPr>
            <a:r>
              <a:rPr lang="en-US" sz="3800" dirty="0"/>
              <a:t> You can assume that the system support a function </a:t>
            </a:r>
            <a:r>
              <a:rPr lang="en-US" sz="3800" b="1" dirty="0"/>
              <a:t>random(K), </a:t>
            </a:r>
            <a:r>
              <a:rPr lang="en-US" sz="3800" dirty="0"/>
              <a:t>which given a  positive integer </a:t>
            </a:r>
            <a:r>
              <a:rPr lang="en-US" sz="3800" b="1" dirty="0"/>
              <a:t>K </a:t>
            </a:r>
            <a:r>
              <a:rPr lang="en-US" sz="3800" dirty="0"/>
              <a:t>returns a random integer between</a:t>
            </a:r>
            <a:r>
              <a:rPr lang="en-US" sz="3800" b="1" dirty="0"/>
              <a:t> 1 </a:t>
            </a:r>
            <a:r>
              <a:rPr lang="en-US" sz="3800" dirty="0"/>
              <a:t>and</a:t>
            </a:r>
            <a:r>
              <a:rPr lang="en-US" sz="3800" b="1" dirty="0"/>
              <a:t> K.</a:t>
            </a:r>
            <a:endParaRPr lang="en-US" sz="3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0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>
          <a:xfrm>
            <a:off x="1143000" y="762000"/>
            <a:ext cx="7543800" cy="3733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AGGREGATE </a:t>
            </a:r>
            <a:r>
              <a:rPr lang="en-US" b="1" dirty="0">
                <a:ea typeface="ＭＳ Ｐゴシック" pitchFamily="-108" charset="-128"/>
              </a:rPr>
              <a:t>reservoir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(next integer) : 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 integer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{ TABLE </a:t>
            </a:r>
            <a:r>
              <a:rPr lang="en-US" b="1" dirty="0" err="1"/>
              <a:t>tenKsamples</a:t>
            </a:r>
            <a:r>
              <a:rPr lang="en-US" b="1" dirty="0"/>
              <a:t>(</a:t>
            </a:r>
            <a:r>
              <a:rPr lang="en-US" b="1" dirty="0" err="1"/>
              <a:t>Rowno</a:t>
            </a:r>
            <a:r>
              <a:rPr lang="en-US" b="1" dirty="0"/>
              <a:t> integer, Celsius Integer)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external;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lang="en-US" b="1" dirty="0">
                <a:ea typeface="ＭＳ Ｐゴシック" pitchFamily="-108" charset="-128"/>
              </a:rPr>
              <a:t>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TABLE </a:t>
            </a:r>
            <a:r>
              <a:rPr lang="en-US" b="1" noProof="0" dirty="0" err="1">
                <a:ea typeface="ＭＳ Ｐゴシック" pitchFamily="-108" charset="-128"/>
              </a:rPr>
              <a:t>cntuples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 (</a:t>
            </a:r>
            <a:r>
              <a:rPr kumimoji="0" lang="en-US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cnt</a:t>
            </a:r>
            <a:r>
              <a:rPr lang="en-US" b="1" dirty="0">
                <a:ea typeface="ＭＳ Ｐゴシック" pitchFamily="-108" charset="-128"/>
              </a:rPr>
              <a:t> Integer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);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	INITIALIZE : {insert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 into </a:t>
            </a:r>
            <a:r>
              <a:rPr lang="en-US" b="1" dirty="0" err="1">
                <a:ea typeface="ＭＳ Ｐゴシック" pitchFamily="-108" charset="-128"/>
              </a:rPr>
              <a:t>cntuples</a:t>
            </a:r>
            <a:r>
              <a:rPr lang="en-US" b="1" dirty="0">
                <a:ea typeface="ＭＳ Ｐゴシック" pitchFamily="-108" charset="-128"/>
              </a:rPr>
              <a:t>  values 1</a:t>
            </a:r>
            <a:r>
              <a:rPr lang="en-US" b="1" noProof="0" dirty="0">
                <a:ea typeface="ＭＳ Ｐゴシック" pitchFamily="-108" charset="-128"/>
              </a:rPr>
              <a:t>; 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dirty="0">
                <a:ea typeface="ＭＳ Ｐゴシック" pitchFamily="-108" charset="-128"/>
              </a:rPr>
              <a:t>                      </a:t>
            </a:r>
            <a:r>
              <a:rPr lang="en-US" b="1" noProof="0" dirty="0">
                <a:ea typeface="ＭＳ Ｐゴシック" pitchFamily="-108" charset="-128"/>
              </a:rPr>
              <a:t>insert into </a:t>
            </a:r>
            <a:r>
              <a:rPr lang="en-US" b="1" dirty="0" err="1">
                <a:ea typeface="ＭＳ Ｐゴシック" pitchFamily="-108" charset="-128"/>
              </a:rPr>
              <a:t>tenKsamples</a:t>
            </a:r>
            <a:r>
              <a:rPr lang="en-US" b="1" dirty="0">
                <a:ea typeface="ＭＳ Ｐゴシック" pitchFamily="-108" charset="-128"/>
              </a:rPr>
              <a:t> </a:t>
            </a:r>
            <a:r>
              <a:rPr lang="en-US" b="1" noProof="0" dirty="0">
                <a:ea typeface="ＭＳ Ｐゴシック" pitchFamily="-108" charset="-128"/>
              </a:rPr>
              <a:t>values (1, next);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	ITERATE : {update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cntuples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  set </a:t>
            </a:r>
            <a:r>
              <a:rPr kumimoji="0" lang="en-US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cnt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=cnt+1;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dirty="0">
                <a:ea typeface="ＭＳ Ｐゴシック" pitchFamily="-108" charset="-128"/>
              </a:rPr>
              <a:t>  Insert into </a:t>
            </a:r>
            <a:r>
              <a:rPr lang="en-US" b="1" dirty="0" err="1">
                <a:ea typeface="ＭＳ Ｐゴシック" pitchFamily="-108" charset="-128"/>
              </a:rPr>
              <a:t>tenKsamples</a:t>
            </a:r>
            <a:r>
              <a:rPr lang="en-US" b="1" dirty="0">
                <a:ea typeface="ＭＳ Ｐゴシック" pitchFamily="-108" charset="-128"/>
              </a:rPr>
              <a:t>  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dirty="0">
                <a:ea typeface="ＭＳ Ｐゴシック" pitchFamily="-108" charset="-128"/>
              </a:rPr>
              <a:t>  select (</a:t>
            </a:r>
            <a:r>
              <a:rPr lang="en-US" b="1" dirty="0" err="1">
                <a:ea typeface="ＭＳ Ｐゴシック" pitchFamily="-108" charset="-128"/>
              </a:rPr>
              <a:t>cnt</a:t>
            </a:r>
            <a:r>
              <a:rPr lang="en-US" b="1" dirty="0">
                <a:ea typeface="ＭＳ Ｐゴシック" pitchFamily="-108" charset="-128"/>
              </a:rPr>
              <a:t>, Next) from </a:t>
            </a:r>
            <a:r>
              <a:rPr lang="en-US" b="1" dirty="0" err="1">
                <a:ea typeface="ＭＳ Ｐゴシック" pitchFamily="-108" charset="-128"/>
              </a:rPr>
              <a:t>cntuples</a:t>
            </a:r>
            <a:r>
              <a:rPr lang="en-US" b="1" dirty="0">
                <a:ea typeface="ＭＳ Ｐゴシック" pitchFamily="-108" charset="-128"/>
              </a:rPr>
              <a:t> where </a:t>
            </a:r>
            <a:r>
              <a:rPr lang="en-US" b="1" dirty="0" err="1">
                <a:ea typeface="ＭＳ Ｐゴシック" pitchFamily="-108" charset="-128"/>
              </a:rPr>
              <a:t>cnt</a:t>
            </a:r>
            <a:r>
              <a:rPr lang="en-US" b="1" dirty="0">
                <a:ea typeface="ＭＳ Ｐゴシック" pitchFamily="-108" charset="-128"/>
              </a:rPr>
              <a:t>&lt;10000;</a:t>
            </a:r>
            <a:endParaRPr kumimoji="0" lang="en-US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pitchFamily="-108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dirty="0">
                <a:ea typeface="ＭＳ Ｐゴシック" pitchFamily="-108" charset="-128"/>
              </a:rPr>
              <a:t>      UPDATE </a:t>
            </a:r>
            <a:r>
              <a:rPr lang="en-US" b="1" dirty="0" err="1">
                <a:ea typeface="ＭＳ Ｐゴシック" pitchFamily="-108" charset="-128"/>
              </a:rPr>
              <a:t>tenKsamples</a:t>
            </a:r>
            <a:r>
              <a:rPr lang="en-US" b="1" dirty="0">
                <a:ea typeface="ＭＳ Ｐゴシック" pitchFamily="-108" charset="-128"/>
              </a:rPr>
              <a:t>  </a:t>
            </a:r>
            <a:r>
              <a:rPr lang="en-US" b="1">
                <a:ea typeface="ＭＳ Ｐゴシック" pitchFamily="-108" charset="-128"/>
              </a:rPr>
              <a:t>set  Celsius</a:t>
            </a:r>
            <a:r>
              <a:rPr lang="en-US" b="1" dirty="0">
                <a:ea typeface="ＭＳ Ｐゴシック" pitchFamily="-108" charset="-128"/>
              </a:rPr>
              <a:t>=next,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                    where  </a:t>
            </a:r>
            <a:r>
              <a:rPr kumimoji="0" lang="en-US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Rowno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= random(10000) and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dirty="0">
                <a:ea typeface="ＭＳ Ｐゴシック" pitchFamily="-108" charset="-128"/>
              </a:rPr>
              <a:t>                  1= select(random(</a:t>
            </a:r>
            <a:r>
              <a:rPr lang="en-US" b="1" dirty="0" err="1">
                <a:ea typeface="ＭＳ Ｐゴシック" pitchFamily="-108" charset="-128"/>
              </a:rPr>
              <a:t>cnt</a:t>
            </a:r>
            <a:r>
              <a:rPr lang="en-US" b="1" dirty="0">
                <a:ea typeface="ＭＳ Ｐゴシック" pitchFamily="-108" charset="-128"/>
              </a:rPr>
              <a:t>), from </a:t>
            </a:r>
            <a:r>
              <a:rPr lang="en-US" b="1" dirty="0" err="1">
                <a:ea typeface="ＭＳ Ｐゴシック" pitchFamily="-108" charset="-128"/>
              </a:rPr>
              <a:t>cntuples</a:t>
            </a:r>
            <a:endParaRPr lang="en-US" b="1" dirty="0">
              <a:ea typeface="ＭＳ Ｐゴシック" pitchFamily="-108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dirty="0">
                <a:ea typeface="ＭＳ Ｐゴシック" pitchFamily="-108" charset="-128"/>
              </a:rPr>
              <a:t>                              where </a:t>
            </a:r>
            <a:r>
              <a:rPr lang="en-US" b="1" dirty="0" err="1">
                <a:ea typeface="ＭＳ Ｐゴシック" pitchFamily="-108" charset="-128"/>
              </a:rPr>
              <a:t>cnt</a:t>
            </a:r>
            <a:r>
              <a:rPr lang="en-US" b="1" dirty="0">
                <a:ea typeface="ＭＳ Ｐゴシック" pitchFamily="-108" charset="-128"/>
              </a:rPr>
              <a:t>&gt;10000)</a:t>
            </a:r>
            <a:endParaRPr kumimoji="0" lang="en-US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pitchFamily="-108" charset="-128"/>
            </a:endParaRP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noProof="0" dirty="0">
                <a:ea typeface="ＭＳ Ｐゴシック" pitchFamily="-108" charset="-128"/>
              </a:rPr>
              <a:t>T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erminate: {%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we might want to return the coun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  <a:t>t}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itchFamily="-108" charset="-128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789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68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CourierNewPSMT</vt:lpstr>
      <vt:lpstr>Times-Roman</vt:lpstr>
      <vt:lpstr>Office Theme</vt:lpstr>
      <vt:lpstr>CS240B—Fall 2018</vt:lpstr>
      <vt:lpstr>FM dcount_sketch</vt:lpstr>
      <vt:lpstr>PowerPoint Presentation</vt:lpstr>
      <vt:lpstr>PowerPoint Presentation</vt:lpstr>
    </vt:vector>
  </TitlesOfParts>
  <Company>UCLA CSD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 Zaniolo</dc:creator>
  <cp:lastModifiedBy>Microsoft Office User</cp:lastModifiedBy>
  <cp:revision>32</cp:revision>
  <dcterms:created xsi:type="dcterms:W3CDTF">2013-05-01T07:08:21Z</dcterms:created>
  <dcterms:modified xsi:type="dcterms:W3CDTF">2018-11-01T23:23:01Z</dcterms:modified>
</cp:coreProperties>
</file>