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34"/>
  </p:normalViewPr>
  <p:slideViewPr>
    <p:cSldViewPr snapToGrid="0" snapToObjects="1">
      <p:cViewPr varScale="1">
        <p:scale>
          <a:sx n="100" d="100"/>
          <a:sy n="100" d="100"/>
        </p:scale>
        <p:origin x="7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0AC2-BF93-9640-8974-E0E7BDFE845F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9F64-1A48-6C4D-A742-B5B592BE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1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0AC2-BF93-9640-8974-E0E7BDFE845F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9F64-1A48-6C4D-A742-B5B592BE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0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0AC2-BF93-9640-8974-E0E7BDFE845F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9F64-1A48-6C4D-A742-B5B592BE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3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0AC2-BF93-9640-8974-E0E7BDFE845F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9F64-1A48-6C4D-A742-B5B592BE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8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0AC2-BF93-9640-8974-E0E7BDFE845F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9F64-1A48-6C4D-A742-B5B592BE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8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0AC2-BF93-9640-8974-E0E7BDFE845F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9F64-1A48-6C4D-A742-B5B592BE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1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0AC2-BF93-9640-8974-E0E7BDFE845F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9F64-1A48-6C4D-A742-B5B592BE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2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0AC2-BF93-9640-8974-E0E7BDFE845F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9F64-1A48-6C4D-A742-B5B592BE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4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0AC2-BF93-9640-8974-E0E7BDFE845F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9F64-1A48-6C4D-A742-B5B592BE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9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0AC2-BF93-9640-8974-E0E7BDFE845F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9F64-1A48-6C4D-A742-B5B592BE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2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0AC2-BF93-9640-8974-E0E7BDFE845F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9F64-1A48-6C4D-A742-B5B592BE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2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60AC2-BF93-9640-8974-E0E7BDFE845F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F9F64-1A48-6C4D-A742-B5B592BE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1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Generalized Chain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Propose and discuss a simple generalization of the chain algorithm to minimize memory for the following situations:</a:t>
            </a:r>
          </a:p>
          <a:p>
            <a:pPr algn="l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(A) Two simple paths without forks, 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(B) a simple tree where a path forks out into a pair of paths.</a:t>
            </a:r>
          </a:p>
          <a:p>
            <a:pPr algn="l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(You should use concepts and notation from paper 1 above.)</a:t>
            </a:r>
          </a:p>
        </p:txBody>
      </p:sp>
    </p:spTree>
    <p:extLst>
      <p:ext uri="{BB962C8B-B14F-4D97-AF65-F5344CB8AC3E}">
        <p14:creationId xmlns:p14="http://schemas.microsoft.com/office/powerpoint/2010/main" val="24007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600200"/>
            <a:ext cx="8686800" cy="4525963"/>
          </a:xfrm>
        </p:spPr>
        <p:txBody>
          <a:bodyPr/>
          <a:lstStyle/>
          <a:p>
            <a:r>
              <a:rPr lang="en-US" dirty="0"/>
              <a:t>Two  </a:t>
            </a:r>
            <a:r>
              <a:rPr lang="en-US" dirty="0" err="1"/>
              <a:t>indipendent</a:t>
            </a:r>
            <a:r>
              <a:rPr lang="en-US" dirty="0"/>
              <a:t> paths A and B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000" dirty="0"/>
              <a:t>Step 1</a:t>
            </a:r>
            <a:r>
              <a:rPr lang="en-US" sz="2400" dirty="0"/>
              <a:t>: </a:t>
            </a:r>
            <a:r>
              <a:rPr lang="en-US" sz="2000" dirty="0"/>
              <a:t>Use the chain algorithm to partition the paths </a:t>
            </a:r>
            <a:r>
              <a:rPr lang="en-US" sz="2000" dirty="0" err="1"/>
              <a:t>indipendetntly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Step 2: Schedule  the resulting segments </a:t>
            </a:r>
            <a:r>
              <a:rPr lang="en-US" sz="2000" dirty="0" err="1"/>
              <a:t>greedly</a:t>
            </a:r>
            <a:r>
              <a:rPr lang="en-US" sz="2000" dirty="0"/>
              <a:t>: steepest  first.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698627" y="3505200"/>
            <a:ext cx="6280150" cy="457200"/>
            <a:chOff x="1367" y="1060"/>
            <a:chExt cx="3956" cy="288"/>
          </a:xfrm>
        </p:grpSpPr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2388" y="1060"/>
              <a:ext cx="409" cy="28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3307" y="1060"/>
              <a:ext cx="409" cy="28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226" y="1060"/>
              <a:ext cx="409" cy="28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1367" y="1132"/>
              <a:ext cx="3956" cy="144"/>
              <a:chOff x="1367" y="1132"/>
              <a:chExt cx="3956" cy="144"/>
            </a:xfrm>
          </p:grpSpPr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>
                <a:off x="1878" y="1204"/>
                <a:ext cx="51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Text Box 13"/>
              <p:cNvSpPr txBox="1">
                <a:spLocks noChangeArrowheads="1"/>
              </p:cNvSpPr>
              <p:nvPr/>
            </p:nvSpPr>
            <p:spPr bwMode="auto">
              <a:xfrm>
                <a:off x="1367" y="1132"/>
                <a:ext cx="511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27432" tIns="27432" rIns="27432" bIns="27432"/>
              <a:lstStyle>
                <a:lvl1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altLang="zh-CN" sz="1000" b="1">
                    <a:latin typeface="Microsoft Sans Serif" charset="0"/>
                    <a:ea typeface="宋体" charset="0"/>
                    <a:cs typeface="宋体" charset="0"/>
                  </a:rPr>
                  <a:t>Source</a:t>
                </a:r>
                <a:endParaRPr lang="en-US" altLang="zh-CN" sz="3000" b="1">
                  <a:latin typeface="Arial" charset="0"/>
                  <a:ea typeface="宋体" charset="0"/>
                  <a:cs typeface="宋体" charset="0"/>
                </a:endParaRPr>
              </a:p>
            </p:txBody>
          </p:sp>
          <p:sp>
            <p:nvSpPr>
              <p:cNvPr id="12" name="Text Box 14"/>
              <p:cNvSpPr txBox="1">
                <a:spLocks noChangeArrowheads="1"/>
              </p:cNvSpPr>
              <p:nvPr/>
            </p:nvSpPr>
            <p:spPr bwMode="auto">
              <a:xfrm>
                <a:off x="2490" y="1132"/>
                <a:ext cx="205" cy="1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27432" tIns="27432" rIns="27432" bIns="27432"/>
              <a:lstStyle>
                <a:lvl1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altLang="zh-CN" sz="1600" b="1" dirty="0">
                    <a:latin typeface="Arial" charset="0"/>
                    <a:ea typeface="宋体" charset="0"/>
                    <a:cs typeface="宋体" charset="0"/>
                  </a:rPr>
                  <a:t>O4</a:t>
                </a:r>
                <a:endParaRPr lang="en-US" altLang="zh-CN" sz="1800" b="1" dirty="0">
                  <a:latin typeface="Arial" charset="0"/>
                  <a:ea typeface="宋体" charset="0"/>
                  <a:cs typeface="宋体" charset="0"/>
                </a:endParaRPr>
              </a:p>
            </p:txBody>
          </p:sp>
          <p:sp>
            <p:nvSpPr>
              <p:cNvPr id="13" name="Text Box 15"/>
              <p:cNvSpPr txBox="1">
                <a:spLocks noChangeArrowheads="1"/>
              </p:cNvSpPr>
              <p:nvPr/>
            </p:nvSpPr>
            <p:spPr bwMode="auto">
              <a:xfrm>
                <a:off x="3409" y="1132"/>
                <a:ext cx="205" cy="1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27432" tIns="27432" rIns="27432" bIns="27432"/>
              <a:lstStyle>
                <a:lvl1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altLang="zh-CN" sz="1400" b="1" dirty="0">
                    <a:latin typeface="Microsoft Sans Serif" charset="0"/>
                    <a:ea typeface="宋体" charset="0"/>
                    <a:cs typeface="宋体" charset="0"/>
                  </a:rPr>
                  <a:t>O5</a:t>
                </a:r>
                <a:endParaRPr lang="en-US" altLang="zh-CN" sz="4200" b="1" dirty="0">
                  <a:latin typeface="Arial" charset="0"/>
                  <a:ea typeface="宋体" charset="0"/>
                  <a:cs typeface="宋体" charset="0"/>
                </a:endParaRPr>
              </a:p>
            </p:txBody>
          </p:sp>
          <p:sp>
            <p:nvSpPr>
              <p:cNvPr id="14" name="Line 16"/>
              <p:cNvSpPr>
                <a:spLocks noChangeShapeType="1"/>
              </p:cNvSpPr>
              <p:nvPr/>
            </p:nvSpPr>
            <p:spPr bwMode="auto">
              <a:xfrm>
                <a:off x="3716" y="1204"/>
                <a:ext cx="51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Text Box 17"/>
              <p:cNvSpPr txBox="1">
                <a:spLocks noChangeArrowheads="1"/>
              </p:cNvSpPr>
              <p:nvPr/>
            </p:nvSpPr>
            <p:spPr bwMode="auto">
              <a:xfrm>
                <a:off x="4915" y="1132"/>
                <a:ext cx="408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27432" tIns="27432" rIns="27432" bIns="27432"/>
              <a:lstStyle>
                <a:lvl1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altLang="zh-CN" sz="1000" b="1">
                    <a:latin typeface="Microsoft Sans Serif" charset="0"/>
                    <a:ea typeface="宋体" charset="0"/>
                    <a:cs typeface="宋体" charset="0"/>
                  </a:rPr>
                  <a:t>Sink</a:t>
                </a:r>
                <a:endParaRPr lang="en-US" altLang="zh-CN" sz="3000" b="1">
                  <a:latin typeface="Arial" charset="0"/>
                  <a:ea typeface="宋体" charset="0"/>
                  <a:cs typeface="宋体" charset="0"/>
                </a:endParaRPr>
              </a:p>
            </p:txBody>
          </p:sp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 flipV="1">
                <a:off x="2797" y="1204"/>
                <a:ext cx="51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Text Box 19"/>
              <p:cNvSpPr txBox="1">
                <a:spLocks noChangeArrowheads="1"/>
              </p:cNvSpPr>
              <p:nvPr/>
            </p:nvSpPr>
            <p:spPr bwMode="auto">
              <a:xfrm>
                <a:off x="4329" y="1132"/>
                <a:ext cx="204" cy="1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27432" tIns="27432" rIns="27432" bIns="27432"/>
              <a:lstStyle>
                <a:lvl1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altLang="zh-CN" sz="1400" b="1" dirty="0">
                    <a:latin typeface="Microsoft Sans Serif" charset="0"/>
                    <a:ea typeface="宋体" charset="0"/>
                    <a:cs typeface="宋体" charset="0"/>
                  </a:rPr>
                  <a:t>O6</a:t>
                </a:r>
                <a:endParaRPr lang="en-US" altLang="zh-CN" sz="4200" b="1" dirty="0">
                  <a:latin typeface="Arial" charset="0"/>
                  <a:ea typeface="宋体" charset="0"/>
                  <a:cs typeface="宋体" charset="0"/>
                </a:endParaRPr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>
                <a:off x="4647" y="1204"/>
                <a:ext cx="26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" name="Group 21"/>
              <p:cNvGrpSpPr>
                <a:grpSpLocks/>
              </p:cNvGrpSpPr>
              <p:nvPr/>
            </p:nvGrpSpPr>
            <p:grpSpPr bwMode="auto">
              <a:xfrm>
                <a:off x="2014" y="1132"/>
                <a:ext cx="187" cy="120"/>
                <a:chOff x="1452" y="2856"/>
                <a:chExt cx="132" cy="120"/>
              </a:xfrm>
            </p:grpSpPr>
            <p:sp>
              <p:nvSpPr>
                <p:cNvPr id="28" name="Rectangle 22"/>
                <p:cNvSpPr>
                  <a:spLocks noChangeArrowheads="1"/>
                </p:cNvSpPr>
                <p:nvPr/>
              </p:nvSpPr>
              <p:spPr bwMode="auto">
                <a:xfrm>
                  <a:off x="1452" y="2856"/>
                  <a:ext cx="132" cy="12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23"/>
                <p:cNvSpPr>
                  <a:spLocks noChangeShapeType="1"/>
                </p:cNvSpPr>
                <p:nvPr/>
              </p:nvSpPr>
              <p:spPr bwMode="auto">
                <a:xfrm>
                  <a:off x="1536" y="2856"/>
                  <a:ext cx="0" cy="1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24"/>
                <p:cNvSpPr>
                  <a:spLocks noChangeShapeType="1"/>
                </p:cNvSpPr>
                <p:nvPr/>
              </p:nvSpPr>
              <p:spPr bwMode="auto">
                <a:xfrm>
                  <a:off x="1488" y="2856"/>
                  <a:ext cx="0" cy="1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25"/>
              <p:cNvGrpSpPr>
                <a:grpSpLocks/>
              </p:cNvGrpSpPr>
              <p:nvPr/>
            </p:nvGrpSpPr>
            <p:grpSpPr bwMode="auto">
              <a:xfrm>
                <a:off x="2950" y="1132"/>
                <a:ext cx="187" cy="120"/>
                <a:chOff x="1452" y="2856"/>
                <a:chExt cx="132" cy="120"/>
              </a:xfrm>
            </p:grpSpPr>
            <p:sp>
              <p:nvSpPr>
                <p:cNvPr id="25" name="Rectangle 26"/>
                <p:cNvSpPr>
                  <a:spLocks noChangeArrowheads="1"/>
                </p:cNvSpPr>
                <p:nvPr/>
              </p:nvSpPr>
              <p:spPr bwMode="auto">
                <a:xfrm>
                  <a:off x="1452" y="2856"/>
                  <a:ext cx="132" cy="12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27"/>
                <p:cNvSpPr>
                  <a:spLocks noChangeShapeType="1"/>
                </p:cNvSpPr>
                <p:nvPr/>
              </p:nvSpPr>
              <p:spPr bwMode="auto">
                <a:xfrm>
                  <a:off x="1536" y="2856"/>
                  <a:ext cx="0" cy="1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28"/>
                <p:cNvSpPr>
                  <a:spLocks noChangeShapeType="1"/>
                </p:cNvSpPr>
                <p:nvPr/>
              </p:nvSpPr>
              <p:spPr bwMode="auto">
                <a:xfrm>
                  <a:off x="1488" y="2856"/>
                  <a:ext cx="0" cy="1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29"/>
              <p:cNvGrpSpPr>
                <a:grpSpLocks/>
              </p:cNvGrpSpPr>
              <p:nvPr/>
            </p:nvGrpSpPr>
            <p:grpSpPr bwMode="auto">
              <a:xfrm>
                <a:off x="3852" y="1132"/>
                <a:ext cx="187" cy="120"/>
                <a:chOff x="1452" y="2856"/>
                <a:chExt cx="132" cy="120"/>
              </a:xfrm>
            </p:grpSpPr>
            <p:sp>
              <p:nvSpPr>
                <p:cNvPr id="22" name="Rectangle 30"/>
                <p:cNvSpPr>
                  <a:spLocks noChangeArrowheads="1"/>
                </p:cNvSpPr>
                <p:nvPr/>
              </p:nvSpPr>
              <p:spPr bwMode="auto">
                <a:xfrm>
                  <a:off x="1452" y="2856"/>
                  <a:ext cx="132" cy="12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31"/>
                <p:cNvSpPr>
                  <a:spLocks noChangeShapeType="1"/>
                </p:cNvSpPr>
                <p:nvPr/>
              </p:nvSpPr>
              <p:spPr bwMode="auto">
                <a:xfrm>
                  <a:off x="1536" y="2856"/>
                  <a:ext cx="0" cy="1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32"/>
                <p:cNvSpPr>
                  <a:spLocks noChangeShapeType="1"/>
                </p:cNvSpPr>
                <p:nvPr/>
              </p:nvSpPr>
              <p:spPr bwMode="auto">
                <a:xfrm>
                  <a:off x="1488" y="2856"/>
                  <a:ext cx="0" cy="1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1" name="Group 7"/>
          <p:cNvGrpSpPr>
            <a:grpSpLocks/>
          </p:cNvGrpSpPr>
          <p:nvPr/>
        </p:nvGrpSpPr>
        <p:grpSpPr bwMode="auto">
          <a:xfrm>
            <a:off x="2028826" y="2531210"/>
            <a:ext cx="6280150" cy="457200"/>
            <a:chOff x="1367" y="1060"/>
            <a:chExt cx="3956" cy="288"/>
          </a:xfrm>
        </p:grpSpPr>
        <p:sp>
          <p:nvSpPr>
            <p:cNvPr id="32" name="Rectangle 8"/>
            <p:cNvSpPr>
              <a:spLocks noChangeArrowheads="1"/>
            </p:cNvSpPr>
            <p:nvPr/>
          </p:nvSpPr>
          <p:spPr bwMode="auto">
            <a:xfrm>
              <a:off x="2388" y="1060"/>
              <a:ext cx="409" cy="28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auto">
            <a:xfrm>
              <a:off x="3307" y="1060"/>
              <a:ext cx="409" cy="28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10"/>
            <p:cNvSpPr>
              <a:spLocks noChangeArrowheads="1"/>
            </p:cNvSpPr>
            <p:nvPr/>
          </p:nvSpPr>
          <p:spPr bwMode="auto">
            <a:xfrm>
              <a:off x="4226" y="1060"/>
              <a:ext cx="409" cy="28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" name="Group 11"/>
            <p:cNvGrpSpPr>
              <a:grpSpLocks/>
            </p:cNvGrpSpPr>
            <p:nvPr/>
          </p:nvGrpSpPr>
          <p:grpSpPr bwMode="auto">
            <a:xfrm>
              <a:off x="1367" y="1132"/>
              <a:ext cx="3956" cy="144"/>
              <a:chOff x="1367" y="1132"/>
              <a:chExt cx="3956" cy="144"/>
            </a:xfrm>
          </p:grpSpPr>
          <p:sp>
            <p:nvSpPr>
              <p:cNvPr id="36" name="Line 12"/>
              <p:cNvSpPr>
                <a:spLocks noChangeShapeType="1"/>
              </p:cNvSpPr>
              <p:nvPr/>
            </p:nvSpPr>
            <p:spPr bwMode="auto">
              <a:xfrm>
                <a:off x="1878" y="1204"/>
                <a:ext cx="51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Text Box 13"/>
              <p:cNvSpPr txBox="1">
                <a:spLocks noChangeArrowheads="1"/>
              </p:cNvSpPr>
              <p:nvPr/>
            </p:nvSpPr>
            <p:spPr bwMode="auto">
              <a:xfrm>
                <a:off x="1367" y="1132"/>
                <a:ext cx="511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27432" tIns="27432" rIns="27432" bIns="27432"/>
              <a:lstStyle>
                <a:lvl1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altLang="zh-CN" sz="1000" b="1" dirty="0">
                    <a:latin typeface="Microsoft Sans Serif" charset="0"/>
                    <a:ea typeface="宋体" charset="0"/>
                    <a:cs typeface="宋体" charset="0"/>
                  </a:rPr>
                  <a:t>Source</a:t>
                </a:r>
                <a:endParaRPr lang="en-US" altLang="zh-CN" sz="3000" b="1" dirty="0">
                  <a:latin typeface="Arial" charset="0"/>
                  <a:ea typeface="宋体" charset="0"/>
                  <a:cs typeface="宋体" charset="0"/>
                </a:endParaRPr>
              </a:p>
            </p:txBody>
          </p:sp>
          <p:sp>
            <p:nvSpPr>
              <p:cNvPr id="38" name="Text Box 14"/>
              <p:cNvSpPr txBox="1">
                <a:spLocks noChangeArrowheads="1"/>
              </p:cNvSpPr>
              <p:nvPr/>
            </p:nvSpPr>
            <p:spPr bwMode="auto">
              <a:xfrm>
                <a:off x="2490" y="1132"/>
                <a:ext cx="205" cy="1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27432" tIns="27432" rIns="27432" bIns="27432"/>
              <a:lstStyle>
                <a:lvl1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altLang="zh-CN" sz="1600" b="1">
                    <a:latin typeface="Arial" charset="0"/>
                    <a:ea typeface="宋体" charset="0"/>
                    <a:cs typeface="宋体" charset="0"/>
                  </a:rPr>
                  <a:t>O1</a:t>
                </a:r>
                <a:endParaRPr lang="en-US" altLang="zh-CN" sz="1800" b="1">
                  <a:latin typeface="Arial" charset="0"/>
                  <a:ea typeface="宋体" charset="0"/>
                  <a:cs typeface="宋体" charset="0"/>
                </a:endParaRPr>
              </a:p>
            </p:txBody>
          </p:sp>
          <p:sp>
            <p:nvSpPr>
              <p:cNvPr id="39" name="Text Box 15"/>
              <p:cNvSpPr txBox="1">
                <a:spLocks noChangeArrowheads="1"/>
              </p:cNvSpPr>
              <p:nvPr/>
            </p:nvSpPr>
            <p:spPr bwMode="auto">
              <a:xfrm>
                <a:off x="3409" y="1132"/>
                <a:ext cx="205" cy="1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27432" tIns="27432" rIns="27432" bIns="27432"/>
              <a:lstStyle>
                <a:lvl1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altLang="zh-CN" sz="1400" b="1">
                    <a:latin typeface="Microsoft Sans Serif" charset="0"/>
                    <a:ea typeface="宋体" charset="0"/>
                    <a:cs typeface="宋体" charset="0"/>
                  </a:rPr>
                  <a:t>O2</a:t>
                </a:r>
                <a:endParaRPr lang="en-US" altLang="zh-CN" sz="4200" b="1">
                  <a:latin typeface="Arial" charset="0"/>
                  <a:ea typeface="宋体" charset="0"/>
                  <a:cs typeface="宋体" charset="0"/>
                </a:endParaRPr>
              </a:p>
            </p:txBody>
          </p:sp>
          <p:sp>
            <p:nvSpPr>
              <p:cNvPr id="40" name="Line 16"/>
              <p:cNvSpPr>
                <a:spLocks noChangeShapeType="1"/>
              </p:cNvSpPr>
              <p:nvPr/>
            </p:nvSpPr>
            <p:spPr bwMode="auto">
              <a:xfrm>
                <a:off x="3716" y="1204"/>
                <a:ext cx="51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Text Box 17"/>
              <p:cNvSpPr txBox="1">
                <a:spLocks noChangeArrowheads="1"/>
              </p:cNvSpPr>
              <p:nvPr/>
            </p:nvSpPr>
            <p:spPr bwMode="auto">
              <a:xfrm>
                <a:off x="4915" y="1132"/>
                <a:ext cx="408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27432" tIns="27432" rIns="27432" bIns="27432"/>
              <a:lstStyle>
                <a:lvl1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altLang="zh-CN" sz="1000" b="1">
                    <a:latin typeface="Microsoft Sans Serif" charset="0"/>
                    <a:ea typeface="宋体" charset="0"/>
                    <a:cs typeface="宋体" charset="0"/>
                  </a:rPr>
                  <a:t>Sink</a:t>
                </a:r>
                <a:endParaRPr lang="en-US" altLang="zh-CN" sz="3000" b="1">
                  <a:latin typeface="Arial" charset="0"/>
                  <a:ea typeface="宋体" charset="0"/>
                  <a:cs typeface="宋体" charset="0"/>
                </a:endParaRPr>
              </a:p>
            </p:txBody>
          </p:sp>
          <p:sp>
            <p:nvSpPr>
              <p:cNvPr id="42" name="Line 18"/>
              <p:cNvSpPr>
                <a:spLocks noChangeShapeType="1"/>
              </p:cNvSpPr>
              <p:nvPr/>
            </p:nvSpPr>
            <p:spPr bwMode="auto">
              <a:xfrm flipV="1">
                <a:off x="2797" y="1204"/>
                <a:ext cx="51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Text Box 19"/>
              <p:cNvSpPr txBox="1">
                <a:spLocks noChangeArrowheads="1"/>
              </p:cNvSpPr>
              <p:nvPr/>
            </p:nvSpPr>
            <p:spPr bwMode="auto">
              <a:xfrm>
                <a:off x="4329" y="1132"/>
                <a:ext cx="204" cy="1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27432" tIns="27432" rIns="27432" bIns="27432"/>
              <a:lstStyle>
                <a:lvl1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altLang="zh-CN" sz="1400" b="1">
                    <a:latin typeface="Microsoft Sans Serif" charset="0"/>
                    <a:ea typeface="宋体" charset="0"/>
                    <a:cs typeface="宋体" charset="0"/>
                  </a:rPr>
                  <a:t>O3</a:t>
                </a:r>
                <a:endParaRPr lang="en-US" altLang="zh-CN" sz="4200" b="1">
                  <a:latin typeface="Arial" charset="0"/>
                  <a:ea typeface="宋体" charset="0"/>
                  <a:cs typeface="宋体" charset="0"/>
                </a:endParaRPr>
              </a:p>
            </p:txBody>
          </p:sp>
          <p:sp>
            <p:nvSpPr>
              <p:cNvPr id="44" name="Line 20"/>
              <p:cNvSpPr>
                <a:spLocks noChangeShapeType="1"/>
              </p:cNvSpPr>
              <p:nvPr/>
            </p:nvSpPr>
            <p:spPr bwMode="auto">
              <a:xfrm>
                <a:off x="4647" y="1204"/>
                <a:ext cx="26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5" name="Group 21"/>
              <p:cNvGrpSpPr>
                <a:grpSpLocks/>
              </p:cNvGrpSpPr>
              <p:nvPr/>
            </p:nvGrpSpPr>
            <p:grpSpPr bwMode="auto">
              <a:xfrm>
                <a:off x="2014" y="1132"/>
                <a:ext cx="187" cy="120"/>
                <a:chOff x="1452" y="2856"/>
                <a:chExt cx="132" cy="120"/>
              </a:xfrm>
            </p:grpSpPr>
            <p:sp>
              <p:nvSpPr>
                <p:cNvPr id="54" name="Rectangle 22"/>
                <p:cNvSpPr>
                  <a:spLocks noChangeArrowheads="1"/>
                </p:cNvSpPr>
                <p:nvPr/>
              </p:nvSpPr>
              <p:spPr bwMode="auto">
                <a:xfrm>
                  <a:off x="1452" y="2856"/>
                  <a:ext cx="132" cy="12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23"/>
                <p:cNvSpPr>
                  <a:spLocks noChangeShapeType="1"/>
                </p:cNvSpPr>
                <p:nvPr/>
              </p:nvSpPr>
              <p:spPr bwMode="auto">
                <a:xfrm>
                  <a:off x="1536" y="2856"/>
                  <a:ext cx="0" cy="1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24"/>
                <p:cNvSpPr>
                  <a:spLocks noChangeShapeType="1"/>
                </p:cNvSpPr>
                <p:nvPr/>
              </p:nvSpPr>
              <p:spPr bwMode="auto">
                <a:xfrm>
                  <a:off x="1488" y="2856"/>
                  <a:ext cx="0" cy="1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" name="Group 25"/>
              <p:cNvGrpSpPr>
                <a:grpSpLocks/>
              </p:cNvGrpSpPr>
              <p:nvPr/>
            </p:nvGrpSpPr>
            <p:grpSpPr bwMode="auto">
              <a:xfrm>
                <a:off x="2950" y="1132"/>
                <a:ext cx="187" cy="120"/>
                <a:chOff x="1452" y="2856"/>
                <a:chExt cx="132" cy="120"/>
              </a:xfrm>
            </p:grpSpPr>
            <p:sp>
              <p:nvSpPr>
                <p:cNvPr id="51" name="Rectangle 26"/>
                <p:cNvSpPr>
                  <a:spLocks noChangeArrowheads="1"/>
                </p:cNvSpPr>
                <p:nvPr/>
              </p:nvSpPr>
              <p:spPr bwMode="auto">
                <a:xfrm>
                  <a:off x="1452" y="2856"/>
                  <a:ext cx="132" cy="12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27"/>
                <p:cNvSpPr>
                  <a:spLocks noChangeShapeType="1"/>
                </p:cNvSpPr>
                <p:nvPr/>
              </p:nvSpPr>
              <p:spPr bwMode="auto">
                <a:xfrm>
                  <a:off x="1536" y="2856"/>
                  <a:ext cx="0" cy="1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28"/>
                <p:cNvSpPr>
                  <a:spLocks noChangeShapeType="1"/>
                </p:cNvSpPr>
                <p:nvPr/>
              </p:nvSpPr>
              <p:spPr bwMode="auto">
                <a:xfrm>
                  <a:off x="1488" y="2856"/>
                  <a:ext cx="0" cy="1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7" name="Group 29"/>
              <p:cNvGrpSpPr>
                <a:grpSpLocks/>
              </p:cNvGrpSpPr>
              <p:nvPr/>
            </p:nvGrpSpPr>
            <p:grpSpPr bwMode="auto">
              <a:xfrm>
                <a:off x="3852" y="1132"/>
                <a:ext cx="187" cy="120"/>
                <a:chOff x="1452" y="2856"/>
                <a:chExt cx="132" cy="120"/>
              </a:xfrm>
            </p:grpSpPr>
            <p:sp>
              <p:nvSpPr>
                <p:cNvPr id="48" name="Rectangle 30"/>
                <p:cNvSpPr>
                  <a:spLocks noChangeArrowheads="1"/>
                </p:cNvSpPr>
                <p:nvPr/>
              </p:nvSpPr>
              <p:spPr bwMode="auto">
                <a:xfrm>
                  <a:off x="1452" y="2856"/>
                  <a:ext cx="132" cy="12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1"/>
                <p:cNvSpPr>
                  <a:spLocks noChangeShapeType="1"/>
                </p:cNvSpPr>
                <p:nvPr/>
              </p:nvSpPr>
              <p:spPr bwMode="auto">
                <a:xfrm>
                  <a:off x="1536" y="2856"/>
                  <a:ext cx="0" cy="1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2"/>
                <p:cNvSpPr>
                  <a:spLocks noChangeShapeType="1"/>
                </p:cNvSpPr>
                <p:nvPr/>
              </p:nvSpPr>
              <p:spPr bwMode="auto">
                <a:xfrm>
                  <a:off x="1488" y="2856"/>
                  <a:ext cx="0" cy="1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7" name="TextBox 56"/>
          <p:cNvSpPr txBox="1"/>
          <p:nvPr/>
        </p:nvSpPr>
        <p:spPr>
          <a:xfrm>
            <a:off x="649813" y="2575144"/>
            <a:ext cx="986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Path A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43508" y="3549134"/>
            <a:ext cx="986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Path B</a:t>
            </a:r>
          </a:p>
        </p:txBody>
      </p:sp>
    </p:spTree>
    <p:extLst>
      <p:ext uri="{BB962C8B-B14F-4D97-AF65-F5344CB8AC3E}">
        <p14:creationId xmlns:p14="http://schemas.microsoft.com/office/powerpoint/2010/main" val="273094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75</Words>
  <Application>Microsoft Macintosh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Microsoft Sans Serif</vt:lpstr>
      <vt:lpstr>Office Theme</vt:lpstr>
      <vt:lpstr>Generalized Chain</vt:lpstr>
      <vt:lpstr>Minimizing Memory</vt:lpstr>
    </vt:vector>
  </TitlesOfParts>
  <Company>UCLA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2.4</dc:title>
  <dc:creator>Carlo Zaniolo</dc:creator>
  <cp:lastModifiedBy>Microsoft Office User</cp:lastModifiedBy>
  <cp:revision>15</cp:revision>
  <dcterms:created xsi:type="dcterms:W3CDTF">2013-04-30T23:09:46Z</dcterms:created>
  <dcterms:modified xsi:type="dcterms:W3CDTF">2018-10-25T20:45:17Z</dcterms:modified>
</cp:coreProperties>
</file>