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32"/>
    <p:restoredTop sz="93692"/>
  </p:normalViewPr>
  <p:slideViewPr>
    <p:cSldViewPr>
      <p:cViewPr varScale="1">
        <p:scale>
          <a:sx n="100" d="100"/>
          <a:sy n="100" d="100"/>
        </p:scale>
        <p:origin x="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3B5D9-74DD-48CD-8345-267AFFA7D6A8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3B8D9-B121-4E03-B4F4-2C04A678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0E9E-15A3-4749-B5A9-4416D109B50E}" type="slidenum">
              <a:rPr lang="it-IT"/>
              <a:pPr/>
              <a:t>2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0E9E-15A3-4749-B5A9-4416D109B50E}" type="slidenum">
              <a:rPr lang="it-IT"/>
              <a:pPr/>
              <a:t>3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250C-D7BF-47E0-9736-B1385FB65BE0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934200" cy="380999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CS240B, Spring 2014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848600" cy="46482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prstClr val="black"/>
                </a:solidFill>
                <a:latin typeface="Times-Roman"/>
              </a:rPr>
              <a:t>Task 2.2:</a:t>
            </a:r>
            <a:r>
              <a:rPr lang="en-US" sz="1800" dirty="0">
                <a:solidFill>
                  <a:prstClr val="black"/>
                </a:solidFill>
                <a:latin typeface="Times-Roman"/>
              </a:rPr>
              <a:t>  Using a syntax based on that of notes and reference 3 above, express a user-defined aggregate </a:t>
            </a:r>
            <a:r>
              <a:rPr lang="en-US" sz="1800" dirty="0" err="1">
                <a:solidFill>
                  <a:prstClr val="black"/>
                </a:solidFill>
                <a:latin typeface="CourierNewPSMT"/>
              </a:rPr>
              <a:t>d_count</a:t>
            </a:r>
            <a:r>
              <a:rPr lang="en-US" sz="1800" dirty="0">
                <a:solidFill>
                  <a:prstClr val="black"/>
                </a:solidFill>
                <a:latin typeface="Times-Roman"/>
              </a:rPr>
              <a:t> to perform the exact count of distinct values in a window on a data stream. Your window aggregate could, e.g., be called as follows:</a:t>
            </a:r>
            <a:br>
              <a:rPr lang="en-US" sz="1800" dirty="0">
                <a:solidFill>
                  <a:prstClr val="black"/>
                </a:solidFill>
                <a:latin typeface="Times-Roman"/>
              </a:rPr>
            </a:br>
            <a:r>
              <a:rPr lang="en-US" sz="1800" dirty="0">
                <a:solidFill>
                  <a:prstClr val="black"/>
                </a:solidFill>
                <a:latin typeface="CourierNewPSMT"/>
              </a:rPr>
              <a:t>SELECT col_name1, </a:t>
            </a:r>
            <a:r>
              <a:rPr lang="en-US" sz="1800" dirty="0" err="1">
                <a:solidFill>
                  <a:prstClr val="black"/>
                </a:solidFill>
                <a:latin typeface="CourierNewPSMT"/>
              </a:rPr>
              <a:t>d_count</a:t>
            </a:r>
            <a:r>
              <a:rPr lang="en-US" sz="1800" dirty="0">
                <a:solidFill>
                  <a:prstClr val="black"/>
                </a:solidFill>
                <a:latin typeface="CourierNewPSMT"/>
              </a:rPr>
              <a:t>(col_name2)OVER (ROWS 			     99999 PRECEDING)</a:t>
            </a:r>
            <a:r>
              <a:rPr lang="en-US" sz="18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urierNewPSMT"/>
              </a:rPr>
              <a:t>FROM </a:t>
            </a:r>
            <a:r>
              <a:rPr lang="en-US" sz="1800" dirty="0" err="1">
                <a:solidFill>
                  <a:prstClr val="black"/>
                </a:solidFill>
                <a:latin typeface="CourierNewPSMT"/>
              </a:rPr>
              <a:t>my_stream</a:t>
            </a:r>
            <a:r>
              <a:rPr lang="en-US" sz="1800" dirty="0">
                <a:solidFill>
                  <a:prstClr val="black"/>
                </a:solidFill>
                <a:latin typeface="CourierNewPSMT"/>
              </a:rPr>
              <a:t>;</a:t>
            </a:r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4E73-EDAC-4982-82E1-D02438B8FD23}" type="slidenum">
              <a:rPr lang="en-US"/>
              <a:pPr/>
              <a:t>2</a:t>
            </a:fld>
            <a:endParaRPr lang="en-US" sz="1800" b="1" i="1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Autofit/>
          </a:bodyPr>
          <a:lstStyle/>
          <a:p>
            <a:r>
              <a:rPr lang="en-US" sz="2800" b="1" dirty="0" err="1"/>
              <a:t>d_count</a:t>
            </a:r>
            <a:r>
              <a:rPr lang="en-US" sz="2800" b="1" dirty="0"/>
              <a:t> </a:t>
            </a:r>
            <a:r>
              <a:rPr lang="en-US" sz="2800" b="1" i="1" dirty="0"/>
              <a:t>exact count of distinct values in a window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267700" cy="4873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4813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76250" y="1746597"/>
            <a:ext cx="8229600" cy="42672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0" dirty="0">
                <a:ea typeface="ＭＳ Ｐゴシック" pitchFamily="-108" charset="-128"/>
              </a:rPr>
              <a:t>WINDOW</a:t>
            </a:r>
            <a:r>
              <a:rPr lang="en-US" sz="2000" dirty="0">
                <a:ea typeface="ＭＳ Ｐゴシック" pitchFamily="-108" charset="-128"/>
              </a:rPr>
              <a:t> AGGREGATE  </a:t>
            </a:r>
            <a:r>
              <a:rPr lang="en-US" sz="2000" dirty="0" err="1">
                <a:ea typeface="ＭＳ Ｐゴシック" pitchFamily="-108" charset="-128"/>
              </a:rPr>
              <a:t>d_count</a:t>
            </a:r>
            <a:r>
              <a:rPr lang="en-US" sz="2000" dirty="0">
                <a:ea typeface="ＭＳ Ｐゴシック" pitchFamily="-108" charset="-128"/>
              </a:rPr>
              <a:t>(next Real) : Real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{ TABLE state(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 </a:t>
            </a:r>
            <a:r>
              <a:rPr lang="en-US" sz="2000" dirty="0" err="1">
                <a:ea typeface="ＭＳ Ｐゴシック" pitchFamily="-108" charset="-128"/>
              </a:rPr>
              <a:t>Int</a:t>
            </a:r>
            <a:r>
              <a:rPr lang="en-US" sz="2000" dirty="0">
                <a:ea typeface="ＭＳ Ｐゴシック" pitchFamily="-108" charset="-128"/>
              </a:rPr>
              <a:t>); TABLE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(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Real);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	  INITIALIZE : {INSERT INTO state VALUES (1)}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	ITERATE : {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08" charset="-128"/>
              </a:rPr>
              <a:t>/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a typeface="ＭＳ Ｐゴシック" pitchFamily="-108" charset="-128"/>
              </a:rPr>
              <a:t>*t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he system inserts the new tuple in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invindow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 at the end of iterate*/</a:t>
            </a:r>
            <a:r>
              <a:rPr lang="en-US" sz="1800" dirty="0">
                <a:ea typeface="ＭＳ Ｐゴシック" pitchFamily="-108" charset="-128"/>
              </a:rPr>
              <a:t>      </a:t>
            </a:r>
            <a:r>
              <a:rPr lang="en-US" sz="2000" dirty="0">
                <a:ea typeface="ＭＳ Ｐゴシック" pitchFamily="-108" charset="-128"/>
              </a:rPr>
              <a:t>UPDATE state SET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=cnt+1 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                    WHERE  next NOT IN (SELECT 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FROM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)</a:t>
            </a:r>
            <a:r>
              <a:rPr lang="en-US" sz="2000" dirty="0"/>
              <a:t>	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                     INSERT INTO RETURN SELECT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 FROM state}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       EXPIRE: { </a:t>
            </a:r>
            <a:r>
              <a:rPr lang="en-US" sz="2000" dirty="0">
                <a:solidFill>
                  <a:srgbClr val="777777"/>
                </a:solidFill>
                <a:ea typeface="ＭＳ Ｐゴシック" pitchFamily="-108" charset="-128"/>
              </a:rPr>
              <a:t>/* this  is processed before ITERATE for each expired   tuple */      </a:t>
            </a:r>
            <a:r>
              <a:rPr lang="en-US" sz="2000" dirty="0">
                <a:ea typeface="ＭＳ Ｐゴシック" pitchFamily="-108" charset="-128"/>
              </a:rPr>
              <a:t>UPDATE state  SET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= cnt-1 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                            WHERE  next NOT IN (SELECT 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FROM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}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}</a:t>
            </a:r>
            <a:endParaRPr lang="en-US" sz="3600" dirty="0">
              <a:ea typeface="ＭＳ Ｐゴシック" pitchFamily="-108" charset="-128"/>
            </a:endParaRP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7810500" cy="69249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i="1" dirty="0"/>
              <a:t> Increase the count only if this is not a duplicate;</a:t>
            </a:r>
          </a:p>
          <a:p>
            <a:pPr eaLnBrk="1" hangingPunct="1">
              <a:spcBef>
                <a:spcPct val="50000"/>
              </a:spcBef>
            </a:pPr>
            <a:endParaRPr lang="en-US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74E73-EDAC-4982-82E1-D02438B8FD23}" type="slidenum">
              <a:rPr lang="en-US"/>
              <a:pPr/>
              <a:t>3</a:t>
            </a:fld>
            <a:endParaRPr lang="en-US" sz="1800" b="1" i="1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Autofit/>
          </a:bodyPr>
          <a:lstStyle/>
          <a:p>
            <a:r>
              <a:rPr lang="en-US" sz="2800" b="1" dirty="0" err="1"/>
              <a:t>d_count</a:t>
            </a:r>
            <a:r>
              <a:rPr lang="en-US" sz="2800" b="1" dirty="0"/>
              <a:t> </a:t>
            </a:r>
            <a:r>
              <a:rPr lang="en-US" sz="2800" b="1" i="1" dirty="0"/>
              <a:t>exact count: optimize </a:t>
            </a:r>
            <a:r>
              <a:rPr lang="en-US" sz="2800" b="1" i="1" dirty="0" err="1"/>
              <a:t>inwindow</a:t>
            </a:r>
            <a:endParaRPr lang="en-US" sz="2800" b="1" i="1" dirty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267700" cy="48736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4813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25679" y="1848197"/>
            <a:ext cx="7786521" cy="42672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0" dirty="0">
                <a:ea typeface="ＭＳ Ｐゴシック" pitchFamily="-108" charset="-128"/>
              </a:rPr>
              <a:t>WINDOW</a:t>
            </a:r>
            <a:r>
              <a:rPr lang="en-US" sz="2000" dirty="0">
                <a:ea typeface="ＭＳ Ｐゴシック" pitchFamily="-108" charset="-128"/>
              </a:rPr>
              <a:t> AGGREGATE  </a:t>
            </a:r>
            <a:r>
              <a:rPr lang="en-US" sz="2000" dirty="0" err="1">
                <a:ea typeface="ＭＳ Ｐゴシック" pitchFamily="-108" charset="-128"/>
              </a:rPr>
              <a:t>d_count</a:t>
            </a:r>
            <a:r>
              <a:rPr lang="en-US" sz="2000" dirty="0">
                <a:ea typeface="ＭＳ Ｐゴシック" pitchFamily="-108" charset="-128"/>
              </a:rPr>
              <a:t>(next Real) : Real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{ TABLE state(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 </a:t>
            </a:r>
            <a:r>
              <a:rPr lang="en-US" sz="2000" dirty="0" err="1">
                <a:ea typeface="ＭＳ Ｐゴシック" pitchFamily="-108" charset="-128"/>
              </a:rPr>
              <a:t>Int</a:t>
            </a:r>
            <a:r>
              <a:rPr lang="en-US" sz="2000" dirty="0">
                <a:ea typeface="ＭＳ Ｐゴシック" pitchFamily="-108" charset="-128"/>
              </a:rPr>
              <a:t>); TABLE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(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Real);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	  INITIALIZE : {INSERT INTO state VALUES (1)}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	ITERATE : {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08" charset="-128"/>
              </a:rPr>
              <a:t>/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ea typeface="ＭＳ Ｐゴシック" pitchFamily="-108" charset="-128"/>
              </a:rPr>
              <a:t>*t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he system inserts the new tuple in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invindow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08" charset="-128"/>
              </a:rPr>
              <a:t> at the end of iterate*/</a:t>
            </a:r>
            <a:r>
              <a:rPr lang="en-US" sz="1800" dirty="0">
                <a:ea typeface="ＭＳ Ｐゴシック" pitchFamily="-108" charset="-128"/>
              </a:rPr>
              <a:t>      </a:t>
            </a:r>
            <a:r>
              <a:rPr lang="en-US" sz="2000" dirty="0">
                <a:ea typeface="ＭＳ Ｐゴシック" pitchFamily="-108" charset="-128"/>
              </a:rPr>
              <a:t>UPDATE state SET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=cnt+1 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                   WHERE  next NOT IN (SELECT 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 FROM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);   		          DELETE FROM </a:t>
            </a:r>
            <a:r>
              <a:rPr lang="en-US" sz="2000" dirty="0" err="1">
                <a:ea typeface="ＭＳ Ｐゴシック" pitchFamily="-108" charset="-128"/>
              </a:rPr>
              <a:t>inwindow</a:t>
            </a:r>
            <a:r>
              <a:rPr lang="en-US" sz="2000" dirty="0">
                <a:ea typeface="ＭＳ Ｐゴシック" pitchFamily="-108" charset="-128"/>
              </a:rPr>
              <a:t> WHERE </a:t>
            </a:r>
            <a:r>
              <a:rPr lang="en-US" sz="2000" dirty="0" err="1">
                <a:ea typeface="ＭＳ Ｐゴシック" pitchFamily="-108" charset="-128"/>
              </a:rPr>
              <a:t>Wnext</a:t>
            </a:r>
            <a:r>
              <a:rPr lang="en-US" sz="2000" dirty="0">
                <a:ea typeface="ＭＳ Ｐゴシック" pitchFamily="-108" charset="-128"/>
              </a:rPr>
              <a:t>=next;</a:t>
            </a:r>
            <a:r>
              <a:rPr lang="en-US" sz="2000" dirty="0"/>
              <a:t>	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                           INSERT INTO RETURN SELECT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 FROM state}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>
                <a:ea typeface="ＭＳ Ｐゴシック" pitchFamily="-108" charset="-128"/>
              </a:rPr>
              <a:t>       EXPIRE: { </a:t>
            </a:r>
            <a:r>
              <a:rPr lang="en-US" sz="2000" dirty="0">
                <a:solidFill>
                  <a:srgbClr val="777777"/>
                </a:solidFill>
                <a:ea typeface="ＭＳ Ｐゴシック" pitchFamily="-108" charset="-128"/>
              </a:rPr>
              <a:t>/* this  is processed before ITERATE for each expired        		tuple */   </a:t>
            </a:r>
            <a:r>
              <a:rPr lang="en-US" sz="2000" dirty="0">
                <a:ea typeface="ＭＳ Ｐゴシック" pitchFamily="-108" charset="-128"/>
              </a:rPr>
              <a:t>UPDATE state  SET </a:t>
            </a:r>
            <a:r>
              <a:rPr lang="en-US" sz="2000" dirty="0" err="1">
                <a:ea typeface="ＭＳ Ｐゴシック" pitchFamily="-108" charset="-128"/>
              </a:rPr>
              <a:t>cnt</a:t>
            </a:r>
            <a:r>
              <a:rPr lang="en-US" sz="2000" dirty="0">
                <a:ea typeface="ＭＳ Ｐゴシック" pitchFamily="-108" charset="-128"/>
              </a:rPr>
              <a:t>= cnt-1}</a:t>
            </a:r>
            <a:br>
              <a:rPr lang="en-US" sz="2000" dirty="0">
                <a:ea typeface="ＭＳ Ｐゴシック" pitchFamily="-108" charset="-128"/>
              </a:rPr>
            </a:br>
            <a:r>
              <a:rPr lang="en-US" sz="2000" dirty="0">
                <a:ea typeface="ＭＳ Ｐゴシック" pitchFamily="-108" charset="-128"/>
              </a:rPr>
              <a:t> }</a:t>
            </a:r>
            <a:endParaRPr lang="en-US" sz="3600" dirty="0">
              <a:ea typeface="ＭＳ Ｐゴシック" pitchFamily="-108" charset="-128"/>
            </a:endParaRP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628650" y="990600"/>
            <a:ext cx="7810500" cy="69249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lIns="90000" tIns="0" rIns="90000" bIns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i="1" dirty="0"/>
              <a:t> Increase the count only if this is not a duplicate;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i="1" dirty="0"/>
              <a:t> to avoid duplicates in </a:t>
            </a:r>
            <a:r>
              <a:rPr lang="en-US" i="1" dirty="0" err="1"/>
              <a:t>invindow</a:t>
            </a:r>
            <a:r>
              <a:rPr lang="en-US" i="1" dirty="0"/>
              <a:t> delete the old occurrences</a:t>
            </a:r>
          </a:p>
        </p:txBody>
      </p:sp>
    </p:spTree>
    <p:extLst>
      <p:ext uri="{BB962C8B-B14F-4D97-AF65-F5344CB8AC3E}">
        <p14:creationId xmlns:p14="http://schemas.microsoft.com/office/powerpoint/2010/main" val="38104062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73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CourierNewPSMT</vt:lpstr>
      <vt:lpstr>Times New Roman</vt:lpstr>
      <vt:lpstr>Times-Roman</vt:lpstr>
      <vt:lpstr>Office Theme</vt:lpstr>
      <vt:lpstr>CS240B, Spring 2014</vt:lpstr>
      <vt:lpstr>d_count exact count of distinct values in a window</vt:lpstr>
      <vt:lpstr>d_count exact count: optimize inwindow</vt:lpstr>
    </vt:vector>
  </TitlesOfParts>
  <Company>UCLA CSD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 Zaniolo</dc:creator>
  <cp:lastModifiedBy>Microsoft Office User</cp:lastModifiedBy>
  <cp:revision>23</cp:revision>
  <dcterms:created xsi:type="dcterms:W3CDTF">2013-05-01T07:08:21Z</dcterms:created>
  <dcterms:modified xsi:type="dcterms:W3CDTF">2018-10-18T21:07:13Z</dcterms:modified>
</cp:coreProperties>
</file>