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1" r:id="rId3"/>
    <p:sldId id="260" r:id="rId4"/>
    <p:sldId id="263"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34"/>
  </p:normalViewPr>
  <p:slideViewPr>
    <p:cSldViewPr snapToGrid="0" snapToObjects="1">
      <p:cViewPr varScale="1">
        <p:scale>
          <a:sx n="100" d="100"/>
          <a:sy n="100" d="100"/>
        </p:scale>
        <p:origin x="744"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560AC2-BF93-9640-8974-E0E7BDFE845F}" type="datetimeFigureOut">
              <a:rPr lang="en-US" smtClean="0"/>
              <a:t>10/16/18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167711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60AC2-BF93-9640-8974-E0E7BDFE845F}" type="datetimeFigureOut">
              <a:rPr lang="en-US" smtClean="0"/>
              <a:t>10/16/18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248660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60AC2-BF93-9640-8974-E0E7BDFE845F}" type="datetimeFigureOut">
              <a:rPr lang="en-US" smtClean="0"/>
              <a:t>10/16/18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176043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60AC2-BF93-9640-8974-E0E7BDFE845F}" type="datetimeFigureOut">
              <a:rPr lang="en-US" smtClean="0"/>
              <a:t>10/16/18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2913286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60AC2-BF93-9640-8974-E0E7BDFE845F}" type="datetimeFigureOut">
              <a:rPr lang="en-US" smtClean="0"/>
              <a:t>10/16/18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174318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560AC2-BF93-9640-8974-E0E7BDFE845F}" type="datetimeFigureOut">
              <a:rPr lang="en-US" smtClean="0"/>
              <a:t>10/16/18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295381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560AC2-BF93-9640-8974-E0E7BDFE845F}" type="datetimeFigureOut">
              <a:rPr lang="en-US" smtClean="0"/>
              <a:t>10/16/18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246432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560AC2-BF93-9640-8974-E0E7BDFE845F}" type="datetimeFigureOut">
              <a:rPr lang="en-US" smtClean="0"/>
              <a:t>10/16/18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60464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60AC2-BF93-9640-8974-E0E7BDFE845F}" type="datetimeFigureOut">
              <a:rPr lang="en-US" smtClean="0"/>
              <a:t>10/16/18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330449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60AC2-BF93-9640-8974-E0E7BDFE845F}" type="datetimeFigureOut">
              <a:rPr lang="en-US" smtClean="0"/>
              <a:t>10/16/18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49762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60AC2-BF93-9640-8974-E0E7BDFE845F}" type="datetimeFigureOut">
              <a:rPr lang="en-US" smtClean="0"/>
              <a:t>10/16/18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F9F64-1A48-6C4D-A742-B5B592BE18B0}" type="slidenum">
              <a:rPr lang="en-US" smtClean="0"/>
              <a:t>‹#›</a:t>
            </a:fld>
            <a:endParaRPr lang="en-US"/>
          </a:p>
        </p:txBody>
      </p:sp>
    </p:spTree>
    <p:extLst>
      <p:ext uri="{BB962C8B-B14F-4D97-AF65-F5344CB8AC3E}">
        <p14:creationId xmlns:p14="http://schemas.microsoft.com/office/powerpoint/2010/main" val="409892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60AC2-BF93-9640-8974-E0E7BDFE845F}" type="datetimeFigureOut">
              <a:rPr lang="en-US" smtClean="0"/>
              <a:t>10/16/18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F9F64-1A48-6C4D-A742-B5B592BE18B0}" type="slidenum">
              <a:rPr lang="en-US" smtClean="0"/>
              <a:t>‹#›</a:t>
            </a:fld>
            <a:endParaRPr lang="en-US"/>
          </a:p>
        </p:txBody>
      </p:sp>
    </p:spTree>
    <p:extLst>
      <p:ext uri="{BB962C8B-B14F-4D97-AF65-F5344CB8AC3E}">
        <p14:creationId xmlns:p14="http://schemas.microsoft.com/office/powerpoint/2010/main" val="2016911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400" y="441325"/>
            <a:ext cx="7772400" cy="1470025"/>
          </a:xfrm>
        </p:spPr>
        <p:txBody>
          <a:bodyPr/>
          <a:lstStyle/>
          <a:p>
            <a:r>
              <a:rPr lang="en-US" dirty="0"/>
              <a:t>Idle Waiting for slides</a:t>
            </a:r>
          </a:p>
        </p:txBody>
      </p:sp>
      <p:sp>
        <p:nvSpPr>
          <p:cNvPr id="3" name="Subtitle 2"/>
          <p:cNvSpPr>
            <a:spLocks noGrp="1"/>
          </p:cNvSpPr>
          <p:nvPr>
            <p:ph type="subTitle" idx="1"/>
          </p:nvPr>
        </p:nvSpPr>
        <p:spPr>
          <a:xfrm>
            <a:off x="406400" y="1758950"/>
            <a:ext cx="8255000" cy="1930400"/>
          </a:xfrm>
        </p:spPr>
        <p:txBody>
          <a:bodyPr>
            <a:noAutofit/>
          </a:bodyPr>
          <a:lstStyle/>
          <a:p>
            <a:r>
              <a:rPr lang="en-US" sz="2400" dirty="0">
                <a:solidFill>
                  <a:srgbClr val="1E1C11"/>
                </a:solidFill>
              </a:rPr>
              <a:t>We showed that binary operators, such as union and joins, are subject to idle-</a:t>
            </a:r>
            <a:r>
              <a:rPr lang="en-US" sz="2400" dirty="0" err="1">
                <a:solidFill>
                  <a:srgbClr val="1E1C11"/>
                </a:solidFill>
              </a:rPr>
              <a:t>wating</a:t>
            </a:r>
            <a:r>
              <a:rPr lang="en-US" sz="2400" dirty="0">
                <a:solidFill>
                  <a:srgbClr val="1E1C11"/>
                </a:solidFill>
              </a:rPr>
              <a:t> problem. But this problem can also occur in some unary operators. Say for instance that an aggregate is called on a time-stamped tumble window (or on a </a:t>
            </a:r>
            <a:r>
              <a:rPr lang="en-US" sz="2400" dirty="0" err="1">
                <a:solidFill>
                  <a:srgbClr val="1E1C11"/>
                </a:solidFill>
              </a:rPr>
              <a:t>timestamped</a:t>
            </a:r>
            <a:r>
              <a:rPr lang="en-US" sz="2400" dirty="0">
                <a:solidFill>
                  <a:srgbClr val="1E1C11"/>
                </a:solidFill>
              </a:rPr>
              <a:t> window with slides). Discuss this situation, its idle-waiting problem, and how it can be solved </a:t>
            </a:r>
          </a:p>
        </p:txBody>
      </p:sp>
      <p:pic>
        <p:nvPicPr>
          <p:cNvPr id="5" name="Picture 4"/>
          <p:cNvPicPr>
            <a:picLocks noChangeAspect="1"/>
          </p:cNvPicPr>
          <p:nvPr/>
        </p:nvPicPr>
        <p:blipFill>
          <a:blip r:embed="rId2"/>
          <a:stretch>
            <a:fillRect/>
          </a:stretch>
        </p:blipFill>
        <p:spPr>
          <a:xfrm>
            <a:off x="1485653" y="4439285"/>
            <a:ext cx="7074147" cy="1936116"/>
          </a:xfrm>
          <a:prstGeom prst="rect">
            <a:avLst/>
          </a:prstGeom>
        </p:spPr>
      </p:pic>
    </p:spTree>
    <p:extLst>
      <p:ext uri="{BB962C8B-B14F-4D97-AF65-F5344CB8AC3E}">
        <p14:creationId xmlns:p14="http://schemas.microsoft.com/office/powerpoint/2010/main" val="100103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0" y="274638"/>
            <a:ext cx="7035800" cy="1452562"/>
          </a:xfrm>
        </p:spPr>
        <p:txBody>
          <a:bodyPr>
            <a:noAutofit/>
          </a:bodyPr>
          <a:lstStyle/>
          <a:p>
            <a:pPr lvl="0" algn="l">
              <a:spcBef>
                <a:spcPct val="20000"/>
              </a:spcBef>
            </a:pPr>
            <a:r>
              <a:rPr lang="en-US" sz="2000" dirty="0">
                <a:solidFill>
                  <a:prstClr val="black"/>
                </a:solidFill>
                <a:ea typeface="+mn-ea"/>
                <a:cs typeface="+mn-cs"/>
              </a:rPr>
              <a:t>SELECT </a:t>
            </a:r>
            <a:r>
              <a:rPr lang="en-US" sz="2000" b="1" dirty="0" err="1">
                <a:solidFill>
                  <a:prstClr val="black"/>
                </a:solidFill>
                <a:ea typeface="+mn-ea"/>
                <a:cs typeface="+mn-cs"/>
              </a:rPr>
              <a:t>itemID</a:t>
            </a:r>
            <a:r>
              <a:rPr lang="en-US" sz="2000" b="1" dirty="0">
                <a:solidFill>
                  <a:prstClr val="black"/>
                </a:solidFill>
                <a:ea typeface="+mn-ea"/>
                <a:cs typeface="+mn-cs"/>
              </a:rPr>
              <a:t>, bid time, sum(bid price) </a:t>
            </a:r>
            <a:br>
              <a:rPr lang="en-US" sz="2000" b="1" dirty="0">
                <a:solidFill>
                  <a:prstClr val="black"/>
                </a:solidFill>
                <a:ea typeface="+mn-ea"/>
                <a:cs typeface="+mn-cs"/>
              </a:rPr>
            </a:br>
            <a:r>
              <a:rPr lang="en-US" sz="2000" dirty="0">
                <a:solidFill>
                  <a:prstClr val="black"/>
                </a:solidFill>
                <a:ea typeface="+mn-ea"/>
                <a:cs typeface="+mn-cs"/>
              </a:rPr>
              <a:t>OVER(PARTITION BY </a:t>
            </a:r>
            <a:r>
              <a:rPr lang="en-US" sz="2000" dirty="0" err="1">
                <a:solidFill>
                  <a:prstClr val="black"/>
                </a:solidFill>
                <a:ea typeface="+mn-ea"/>
                <a:cs typeface="+mn-cs"/>
              </a:rPr>
              <a:t>itemID</a:t>
            </a:r>
            <a:r>
              <a:rPr lang="en-US" sz="2000" dirty="0">
                <a:solidFill>
                  <a:prstClr val="black"/>
                </a:solidFill>
                <a:ea typeface="+mn-ea"/>
                <a:cs typeface="+mn-cs"/>
              </a:rPr>
              <a:t> 10 MINUTES </a:t>
            </a:r>
            <a:br>
              <a:rPr lang="en-US" sz="2000" dirty="0">
                <a:solidFill>
                  <a:prstClr val="black"/>
                </a:solidFill>
                <a:ea typeface="+mn-ea"/>
                <a:cs typeface="+mn-cs"/>
              </a:rPr>
            </a:br>
            <a:r>
              <a:rPr lang="en-US" sz="2000" dirty="0">
                <a:solidFill>
                  <a:prstClr val="black"/>
                </a:solidFill>
                <a:ea typeface="+mn-ea"/>
                <a:cs typeface="+mn-cs"/>
              </a:rPr>
              <a:t>PRECEDING SLIDE 2 MINUTES) FROM </a:t>
            </a:r>
            <a:r>
              <a:rPr lang="en-US" sz="2000" b="1" dirty="0">
                <a:solidFill>
                  <a:prstClr val="black"/>
                </a:solidFill>
                <a:ea typeface="+mn-ea"/>
                <a:cs typeface="+mn-cs"/>
              </a:rPr>
              <a:t>Bid </a:t>
            </a:r>
            <a:br>
              <a:rPr lang="en-US" sz="2400" dirty="0">
                <a:solidFill>
                  <a:prstClr val="black"/>
                </a:solidFill>
                <a:ea typeface="+mn-ea"/>
                <a:cs typeface="+mn-cs"/>
              </a:rPr>
            </a:br>
            <a:endParaRPr lang="en-US" sz="3200" dirty="0"/>
          </a:p>
        </p:txBody>
      </p:sp>
      <p:sp>
        <p:nvSpPr>
          <p:cNvPr id="3" name="Content Placeholder 2"/>
          <p:cNvSpPr>
            <a:spLocks noGrp="1"/>
          </p:cNvSpPr>
          <p:nvPr>
            <p:ph idx="1"/>
          </p:nvPr>
        </p:nvSpPr>
        <p:spPr/>
        <p:txBody>
          <a:bodyPr>
            <a:normAutofit fontScale="62500" lnSpcReduction="20000"/>
          </a:bodyPr>
          <a:lstStyle/>
          <a:p>
            <a:r>
              <a:rPr lang="en-US" dirty="0"/>
              <a:t>A window of 10 minutes divided into 5 panes by a slide of 2 minutes </a:t>
            </a:r>
          </a:p>
          <a:p>
            <a:r>
              <a:rPr lang="en-US" dirty="0"/>
              <a:t>Time is divided slides, and the value of the aggregate is only returned for the last tuple in each slide. Tumble: the slide is as big or bigger than the window.</a:t>
            </a:r>
          </a:p>
          <a:p>
            <a:r>
              <a:rPr lang="en-US" dirty="0"/>
              <a:t>The value of the aggregate on a window with slides can only be returned when we are sure that we have seen the last tuple in this pane—i.e., that the next tuple has a timestamp value that is past the expiration time of the current pane. Until that is established by the arrival of the next tuple—or via heartbeat punctuations or other ETS mechanism, to be discussed later— the logical window with slide aggregate will have to remain in an idle-waiting state. </a:t>
            </a:r>
          </a:p>
          <a:p>
            <a:r>
              <a:rPr lang="en-US" dirty="0"/>
              <a:t>Until that time the input tuple is moved to the internal window buffer used to compute the aggregate— whereby tuples that have expired out of the window are also removed---internal window management same as that of joins. </a:t>
            </a:r>
          </a:p>
          <a:p>
            <a:pPr marL="0" indent="0">
              <a:buNone/>
            </a:pPr>
            <a:endParaRPr lang="en-US" dirty="0"/>
          </a:p>
        </p:txBody>
      </p:sp>
    </p:spTree>
    <p:extLst>
      <p:ext uri="{BB962C8B-B14F-4D97-AF65-F5344CB8AC3E}">
        <p14:creationId xmlns:p14="http://schemas.microsoft.com/office/powerpoint/2010/main" val="811901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2962"/>
          </a:xfrm>
        </p:spPr>
        <p:txBody>
          <a:bodyPr>
            <a:noAutofit/>
          </a:bodyPr>
          <a:lstStyle/>
          <a:p>
            <a:r>
              <a:rPr lang="en-US" sz="3200" b="1" i="1" dirty="0"/>
              <a:t>Aggregates on Logical Windows with Slides. </a:t>
            </a:r>
            <a:br>
              <a:rPr lang="en-US" sz="3200" dirty="0"/>
            </a:br>
            <a:endParaRPr lang="en-US" sz="3200" dirty="0"/>
          </a:p>
        </p:txBody>
      </p:sp>
      <p:sp>
        <p:nvSpPr>
          <p:cNvPr id="3" name="Content Placeholder 2"/>
          <p:cNvSpPr>
            <a:spLocks noGrp="1"/>
          </p:cNvSpPr>
          <p:nvPr>
            <p:ph idx="1"/>
          </p:nvPr>
        </p:nvSpPr>
        <p:spPr>
          <a:xfrm>
            <a:off x="457200" y="1206500"/>
            <a:ext cx="8229600" cy="4919663"/>
          </a:xfrm>
        </p:spPr>
        <p:txBody>
          <a:bodyPr/>
          <a:lstStyle/>
          <a:p>
            <a:pPr marL="0" indent="0">
              <a:buNone/>
            </a:pPr>
            <a:r>
              <a:rPr lang="en-US" dirty="0"/>
              <a:t>When a tuple is present at the input do:</a:t>
            </a:r>
          </a:p>
          <a:p>
            <a:r>
              <a:rPr lang="en-US" dirty="0"/>
              <a:t>(production) if the timestamp of this input tuple is &gt; than the expiration time of the slide, compute the aggregate on its internal window buffer and add the result to the output</a:t>
            </a:r>
          </a:p>
          <a:p>
            <a:r>
              <a:rPr lang="en-US" dirty="0"/>
              <a:t>(consumption) remove the input tuple and add it to the internal window buffer on which the aggregate is computed. </a:t>
            </a:r>
          </a:p>
          <a:p>
            <a:pPr marL="0" indent="0">
              <a:buNone/>
            </a:pPr>
            <a:endParaRPr lang="en-US" dirty="0"/>
          </a:p>
          <a:p>
            <a:endParaRPr lang="en-US" dirty="0"/>
          </a:p>
        </p:txBody>
      </p:sp>
    </p:spTree>
    <p:extLst>
      <p:ext uri="{BB962C8B-B14F-4D97-AF65-F5344CB8AC3E}">
        <p14:creationId xmlns:p14="http://schemas.microsoft.com/office/powerpoint/2010/main" val="426000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Demand Punctuation tuples carrying timestamps </a:t>
            </a:r>
          </a:p>
        </p:txBody>
      </p:sp>
      <p:sp>
        <p:nvSpPr>
          <p:cNvPr id="3" name="Content Placeholder 2"/>
          <p:cNvSpPr>
            <a:spLocks noGrp="1"/>
          </p:cNvSpPr>
          <p:nvPr>
            <p:ph idx="1"/>
          </p:nvPr>
        </p:nvSpPr>
        <p:spPr/>
        <p:txBody>
          <a:bodyPr/>
          <a:lstStyle/>
          <a:p>
            <a:r>
              <a:rPr lang="en-US" b="1" dirty="0"/>
              <a:t>Next Operator Selection (NOS): Depth-First Rules. </a:t>
            </a:r>
            <a:endParaRPr lang="en-US" dirty="0"/>
          </a:p>
          <a:p>
            <a:r>
              <a:rPr lang="en-US" i="1" dirty="0"/>
              <a:t>Forward: </a:t>
            </a:r>
            <a:r>
              <a:rPr lang="en-US" dirty="0"/>
              <a:t>if yield then next := </a:t>
            </a:r>
            <a:r>
              <a:rPr lang="en-US" dirty="0" err="1"/>
              <a:t>succ</a:t>
            </a:r>
            <a:br>
              <a:rPr lang="en-US" dirty="0"/>
            </a:br>
            <a:r>
              <a:rPr lang="en-US" i="1" dirty="0"/>
              <a:t>Encore: </a:t>
            </a:r>
            <a:r>
              <a:rPr lang="en-US" dirty="0"/>
              <a:t>else if more then next := self</a:t>
            </a:r>
            <a:br>
              <a:rPr lang="en-US" dirty="0"/>
            </a:br>
            <a:r>
              <a:rPr lang="en-US" i="1" dirty="0"/>
              <a:t>Backtrack: </a:t>
            </a:r>
            <a:r>
              <a:rPr lang="en-US" dirty="0"/>
              <a:t>else next := </a:t>
            </a:r>
            <a:r>
              <a:rPr lang="en-US" dirty="0" err="1"/>
              <a:t>pred</a:t>
            </a:r>
            <a:r>
              <a:rPr lang="en-US" dirty="0"/>
              <a:t> and repeat this NOS step </a:t>
            </a:r>
          </a:p>
          <a:p>
            <a:r>
              <a:rPr lang="en-US" dirty="0"/>
              <a:t>on pred. </a:t>
            </a:r>
          </a:p>
          <a:p>
            <a:pPr marL="0" indent="0">
              <a:buNone/>
            </a:pPr>
            <a:endParaRPr lang="en-US" dirty="0"/>
          </a:p>
        </p:txBody>
      </p:sp>
    </p:spTree>
    <p:extLst>
      <p:ext uri="{BB962C8B-B14F-4D97-AF65-F5344CB8AC3E}">
        <p14:creationId xmlns:p14="http://schemas.microsoft.com/office/powerpoint/2010/main" val="94996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solidFill>
                  <a:prstClr val="black"/>
                </a:solidFill>
                <a:ea typeface="+mn-ea"/>
                <a:cs typeface="+mn-cs"/>
              </a:rPr>
              <a:t>Aggregates on Logical Windows with Slides:  when punctuation on demand is used</a:t>
            </a:r>
            <a:endParaRPr lang="en-US" sz="4000" dirty="0"/>
          </a:p>
        </p:txBody>
      </p:sp>
      <p:sp>
        <p:nvSpPr>
          <p:cNvPr id="3" name="Content Placeholder 2"/>
          <p:cNvSpPr>
            <a:spLocks noGrp="1"/>
          </p:cNvSpPr>
          <p:nvPr>
            <p:ph idx="1"/>
          </p:nvPr>
        </p:nvSpPr>
        <p:spPr>
          <a:xfrm>
            <a:off x="457200" y="1417638"/>
            <a:ext cx="8229600" cy="4525963"/>
          </a:xfrm>
        </p:spPr>
        <p:txBody>
          <a:bodyPr>
            <a:normAutofit lnSpcReduction="10000"/>
          </a:bodyPr>
          <a:lstStyle/>
          <a:p>
            <a:pPr marL="0" indent="0">
              <a:buNone/>
            </a:pPr>
            <a:r>
              <a:rPr lang="en-US" dirty="0"/>
              <a:t>I</a:t>
            </a:r>
            <a:r>
              <a:rPr lang="en-US" sz="3000" dirty="0"/>
              <a:t>f </a:t>
            </a:r>
            <a:r>
              <a:rPr lang="en-US" sz="3000" b="1" dirty="0"/>
              <a:t>more</a:t>
            </a:r>
            <a:r>
              <a:rPr lang="en-US" sz="3000" dirty="0"/>
              <a:t> is true, then: </a:t>
            </a:r>
          </a:p>
          <a:p>
            <a:r>
              <a:rPr lang="en-US" sz="3000" dirty="0"/>
              <a:t>(production) If </a:t>
            </a:r>
            <a:r>
              <a:rPr lang="en-US" sz="3000" dirty="0" err="1"/>
              <a:t>τ</a:t>
            </a:r>
            <a:r>
              <a:rPr lang="en-US" sz="3000" dirty="0"/>
              <a:t> &gt; the expiration time of the slide, then compute the aggregate on its internal window buffer and deliver the result to the output; otherwise generate a punctuation tuple with timestamp </a:t>
            </a:r>
            <a:r>
              <a:rPr lang="en-US" sz="3000" dirty="0" err="1"/>
              <a:t>τ</a:t>
            </a:r>
            <a:r>
              <a:rPr lang="en-US" sz="3000" dirty="0"/>
              <a:t> </a:t>
            </a:r>
          </a:p>
          <a:p>
            <a:r>
              <a:rPr lang="en-US" sz="3000" dirty="0"/>
              <a:t>(consumption) If the input tuple is a data tuple, add it to the internal window buffer on which the aggregate is computed. </a:t>
            </a:r>
          </a:p>
          <a:p>
            <a:pPr marL="0" indent="0">
              <a:buNone/>
            </a:pPr>
            <a:r>
              <a:rPr lang="en-US" sz="3000" dirty="0"/>
              <a:t>If input is empty the wait….</a:t>
            </a:r>
          </a:p>
          <a:p>
            <a:endParaRPr lang="en-US" dirty="0"/>
          </a:p>
          <a:p>
            <a:pPr marL="0" indent="0">
              <a:buNone/>
            </a:pPr>
            <a:endParaRPr lang="en-US" dirty="0"/>
          </a:p>
        </p:txBody>
      </p:sp>
    </p:spTree>
    <p:extLst>
      <p:ext uri="{BB962C8B-B14F-4D97-AF65-F5344CB8AC3E}">
        <p14:creationId xmlns:p14="http://schemas.microsoft.com/office/powerpoint/2010/main" val="4285715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TotalTime>
  <Words>452</Words>
  <Application>Microsoft Macintosh PowerPoint</Application>
  <PresentationFormat>On-screen Show (4:3)</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Idle Waiting for slides</vt:lpstr>
      <vt:lpstr>SELECT itemID, bid time, sum(bid price)  OVER(PARTITION BY itemID 10 MINUTES  PRECEDING SLIDE 2 MINUTES) FROM Bid  </vt:lpstr>
      <vt:lpstr>Aggregates on Logical Windows with Slides.  </vt:lpstr>
      <vt:lpstr>On Demand Punctuation tuples carrying timestamps </vt:lpstr>
      <vt:lpstr>Aggregates on Logical Windows with Slides:  when punctuation on demand is used</vt:lpstr>
    </vt:vector>
  </TitlesOfParts>
  <Company>UCLA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2.4</dc:title>
  <dc:creator>Carlo Zaniolo</dc:creator>
  <cp:lastModifiedBy>Microsoft Office User</cp:lastModifiedBy>
  <cp:revision>13</cp:revision>
  <dcterms:created xsi:type="dcterms:W3CDTF">2013-04-30T23:09:46Z</dcterms:created>
  <dcterms:modified xsi:type="dcterms:W3CDTF">2018-10-17T00:16:56Z</dcterms:modified>
</cp:coreProperties>
</file>