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64" r:id="rId2"/>
    <p:sldId id="262" r:id="rId3"/>
    <p:sldId id="273" r:id="rId4"/>
    <p:sldId id="268" r:id="rId5"/>
    <p:sldId id="270" r:id="rId6"/>
    <p:sldId id="274" r:id="rId7"/>
    <p:sldId id="275" r:id="rId8"/>
  </p:sldIdLst>
  <p:sldSz cx="6858000" cy="9144000" type="screen4x3"/>
  <p:notesSz cx="10045700" cy="131333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69" autoAdjust="0"/>
    <p:restoredTop sz="95558" autoAdjust="0"/>
  </p:normalViewPr>
  <p:slideViewPr>
    <p:cSldViewPr snapToGrid="0" snapToObjects="1">
      <p:cViewPr>
        <p:scale>
          <a:sx n="140" d="100"/>
          <a:sy n="140" d="100"/>
        </p:scale>
        <p:origin x="1336" y="11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53137" cy="656670"/>
          </a:xfrm>
          <a:prstGeom prst="rect">
            <a:avLst/>
          </a:prstGeom>
        </p:spPr>
        <p:txBody>
          <a:bodyPr vert="horz" lIns="132427" tIns="66214" rIns="132427" bIns="66214" rtlCol="0"/>
          <a:lstStyle>
            <a:lvl1pPr algn="l">
              <a:defRPr sz="18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90239" y="0"/>
            <a:ext cx="4353137" cy="656670"/>
          </a:xfrm>
          <a:prstGeom prst="rect">
            <a:avLst/>
          </a:prstGeom>
        </p:spPr>
        <p:txBody>
          <a:bodyPr vert="horz" lIns="132427" tIns="66214" rIns="132427" bIns="66214" rtlCol="0"/>
          <a:lstStyle>
            <a:lvl1pPr algn="r">
              <a:defRPr sz="1800"/>
            </a:lvl1pPr>
          </a:lstStyle>
          <a:p>
            <a:fld id="{645389B4-B7E6-334D-B10C-1098F0F8CAAB}" type="datetimeFigureOut">
              <a:rPr lang="en-US" smtClean="0"/>
              <a:pPr/>
              <a:t>11/13/18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176588" y="984250"/>
            <a:ext cx="3692525" cy="49244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2427" tIns="66214" rIns="132427" bIns="662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4570" y="6238360"/>
            <a:ext cx="8036560" cy="5910025"/>
          </a:xfrm>
          <a:prstGeom prst="rect">
            <a:avLst/>
          </a:prstGeom>
        </p:spPr>
        <p:txBody>
          <a:bodyPr vert="horz" lIns="132427" tIns="66214" rIns="132427" bIns="6621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2474440"/>
            <a:ext cx="4353137" cy="656670"/>
          </a:xfrm>
          <a:prstGeom prst="rect">
            <a:avLst/>
          </a:prstGeom>
        </p:spPr>
        <p:txBody>
          <a:bodyPr vert="horz" lIns="132427" tIns="66214" rIns="132427" bIns="66214" rtlCol="0" anchor="b"/>
          <a:lstStyle>
            <a:lvl1pPr algn="l">
              <a:defRPr sz="18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90239" y="12474440"/>
            <a:ext cx="4353137" cy="656670"/>
          </a:xfrm>
          <a:prstGeom prst="rect">
            <a:avLst/>
          </a:prstGeom>
        </p:spPr>
        <p:txBody>
          <a:bodyPr vert="horz" lIns="132427" tIns="66214" rIns="132427" bIns="66214" rtlCol="0" anchor="b"/>
          <a:lstStyle>
            <a:lvl1pPr algn="r">
              <a:defRPr sz="1800"/>
            </a:lvl1pPr>
          </a:lstStyle>
          <a:p>
            <a:fld id="{0584A3B0-7596-4A47-98E3-F61155959B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055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99FC07-79AE-754D-9C23-D5EE7275DDC5}" type="slidenum">
              <a:rPr lang="it-IT">
                <a:latin typeface="Times New Roman" pitchFamily="-108" charset="0"/>
                <a:ea typeface="ＭＳ Ｐゴシック" pitchFamily="-108" charset="-128"/>
                <a:cs typeface="ＭＳ Ｐゴシック" pitchFamily="-108" charset="-128"/>
              </a:rPr>
              <a:pPr/>
              <a:t>4</a:t>
            </a:fld>
            <a:endParaRPr lang="it-IT">
              <a:latin typeface="Times New Roman" pitchFamily="-108" charset="0"/>
              <a:ea typeface="ＭＳ Ｐゴシック" pitchFamily="-108" charset="-128"/>
              <a:cs typeface="ＭＳ Ｐゴシック" pitchFamily="-108" charset="-128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75000" y="984250"/>
            <a:ext cx="3697288" cy="4927600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9427" y="6240640"/>
            <a:ext cx="7366847" cy="5907745"/>
          </a:xfrm>
          <a:noFill/>
          <a:ln/>
        </p:spPr>
        <p:txBody>
          <a:bodyPr/>
          <a:lstStyle/>
          <a:p>
            <a:pPr marL="662139" indent="-662139">
              <a:spcBef>
                <a:spcPct val="50000"/>
              </a:spcBef>
            </a:pPr>
            <a:r>
              <a:rPr lang="en-US" sz="1800" i="1" dirty="0"/>
              <a:t>Answer: If there is no idle-waiting  the time is all spent in processing </a:t>
            </a:r>
            <a:r>
              <a:rPr lang="en-US" sz="1800" i="1" dirty="0" err="1"/>
              <a:t>tuples</a:t>
            </a:r>
            <a:r>
              <a:rPr lang="en-US" sz="1800" i="1" dirty="0"/>
              <a:t>.  Thus if N1=N1=0.5 N , these</a:t>
            </a:r>
          </a:p>
          <a:p>
            <a:pPr marL="662139" indent="-662139">
              <a:spcBef>
                <a:spcPct val="50000"/>
              </a:spcBef>
            </a:pPr>
            <a:endParaRPr lang="en-US" sz="1800" i="1" dirty="0"/>
          </a:p>
          <a:p>
            <a:pPr marL="662139" indent="-662139">
              <a:spcBef>
                <a:spcPct val="50000"/>
              </a:spcBef>
            </a:pPr>
            <a:r>
              <a:rPr lang="en-US" sz="1800" i="1" dirty="0"/>
              <a:t> N </a:t>
            </a:r>
            <a:r>
              <a:rPr lang="en-US" sz="1800" i="1" dirty="0" err="1"/>
              <a:t>tuples</a:t>
            </a:r>
            <a:r>
              <a:rPr lang="en-US" sz="1800" i="1" dirty="0"/>
              <a:t> will be processed in time  0.5*N/1000+  0.5*N/1000+ 0.5*N/500+  0.5*N/1000= 2.5*N/1000. </a:t>
            </a:r>
          </a:p>
          <a:p>
            <a:endParaRPr lang="en-US" altLang="zh-CN" dirty="0">
              <a:latin typeface="Times New Roman" pitchFamily="-108" charset="0"/>
              <a:ea typeface="宋体" pitchFamily="-108" charset="-122"/>
              <a:cs typeface="宋体" pitchFamily="-108" charset="-122"/>
            </a:endParaRPr>
          </a:p>
          <a:p>
            <a:r>
              <a:rPr lang="en-US" altLang="zh-CN" dirty="0">
                <a:latin typeface="Times New Roman" pitchFamily="-108" charset="0"/>
                <a:ea typeface="宋体" pitchFamily="-108" charset="-122"/>
                <a:cs typeface="宋体" pitchFamily="-108" charset="-122"/>
              </a:rPr>
              <a:t>Then say that C also takes N/400</a:t>
            </a:r>
            <a:r>
              <a:rPr lang="en-US" altLang="zh-CN" baseline="0" dirty="0">
                <a:latin typeface="Times New Roman" pitchFamily="-108" charset="0"/>
                <a:ea typeface="宋体" pitchFamily="-108" charset="-122"/>
                <a:cs typeface="宋体" pitchFamily="-108" charset="-122"/>
              </a:rPr>
              <a:t> seconds to process N </a:t>
            </a:r>
            <a:r>
              <a:rPr lang="en-US" altLang="zh-CN" baseline="0" dirty="0" err="1">
                <a:latin typeface="Times New Roman" pitchFamily="-108" charset="0"/>
                <a:ea typeface="宋体" pitchFamily="-108" charset="-122"/>
                <a:cs typeface="宋体" pitchFamily="-108" charset="-122"/>
              </a:rPr>
              <a:t>tuples</a:t>
            </a:r>
            <a:r>
              <a:rPr lang="en-US" altLang="zh-CN" baseline="0" dirty="0">
                <a:latin typeface="Times New Roman" pitchFamily="-108" charset="0"/>
                <a:ea typeface="宋体" pitchFamily="-108" charset="-122"/>
                <a:cs typeface="宋体" pitchFamily="-108" charset="-122"/>
              </a:rPr>
              <a:t>.</a:t>
            </a:r>
            <a:endParaRPr lang="en-US" altLang="zh-CN" dirty="0">
              <a:latin typeface="Times New Roman" pitchFamily="-108" charset="0"/>
              <a:ea typeface="宋体" pitchFamily="-108" charset="-122"/>
              <a:cs typeface="宋体" pitchFamily="-108" charset="-122"/>
            </a:endParaRPr>
          </a:p>
          <a:p>
            <a:endParaRPr lang="en-US" altLang="zh-CN" dirty="0">
              <a:latin typeface="Times New Roman" pitchFamily="-108" charset="0"/>
              <a:ea typeface="宋体" pitchFamily="-108" charset="-122"/>
              <a:cs typeface="宋体" pitchFamily="-108" charset="-122"/>
            </a:endParaRPr>
          </a:p>
          <a:p>
            <a:pPr defTabSz="662139">
              <a:defRPr/>
            </a:pPr>
            <a:r>
              <a:rPr lang="en-US" altLang="zh-CN" sz="1800" i="1" dirty="0"/>
              <a:t>Now  say that  N2 =0 , so the  union group process the N </a:t>
            </a:r>
            <a:r>
              <a:rPr lang="en-US" altLang="zh-CN" sz="1800" i="1" dirty="0" err="1"/>
              <a:t>tuples</a:t>
            </a:r>
            <a:r>
              <a:rPr lang="en-US" altLang="zh-CN" sz="1800" i="1" dirty="0"/>
              <a:t> in  source1 in  N/1000+N/1000= N/500  much faster. </a:t>
            </a:r>
          </a:p>
          <a:p>
            <a:pPr defTabSz="662139">
              <a:defRPr/>
            </a:pPr>
            <a:r>
              <a:rPr lang="en-US" altLang="zh-CN" sz="1800" i="1" dirty="0"/>
              <a:t>We will break   to optimize memory and the response time will suffer.</a:t>
            </a:r>
          </a:p>
          <a:p>
            <a:pPr defTabSz="662139">
              <a:defRPr/>
            </a:pPr>
            <a:endParaRPr lang="en-US" altLang="zh-CN" dirty="0">
              <a:latin typeface="Times New Roman" pitchFamily="-108" charset="0"/>
              <a:ea typeface="宋体" pitchFamily="-108" charset="-122"/>
              <a:cs typeface="宋体" pitchFamily="-108" charset="-122"/>
            </a:endParaRPr>
          </a:p>
          <a:p>
            <a:pPr defTabSz="662139">
              <a:defRPr/>
            </a:pPr>
            <a:r>
              <a:rPr lang="en-US" altLang="zh-CN" sz="1800" i="1" dirty="0"/>
              <a:t>Now  say that  N1 =0 , so the  union group process the N </a:t>
            </a:r>
            <a:r>
              <a:rPr lang="en-US" altLang="zh-CN" sz="1800" i="1" dirty="0" err="1"/>
              <a:t>tuples</a:t>
            </a:r>
            <a:r>
              <a:rPr lang="en-US" altLang="zh-CN" sz="1800" i="1" dirty="0"/>
              <a:t> in  source2 in  N/500+N/1000=  3*N/1000   1/333 .</a:t>
            </a:r>
          </a:p>
          <a:p>
            <a:pPr defTabSz="662139">
              <a:defRPr/>
            </a:pPr>
            <a:r>
              <a:rPr lang="en-US" altLang="zh-CN" sz="1800" i="1" dirty="0"/>
              <a:t>Then C</a:t>
            </a:r>
          </a:p>
          <a:p>
            <a:pPr defTabSz="662139">
              <a:defRPr/>
            </a:pPr>
            <a:endParaRPr lang="en-US" altLang="zh-CN" dirty="0">
              <a:latin typeface="Times New Roman" pitchFamily="-108" charset="0"/>
              <a:ea typeface="宋体" pitchFamily="-108" charset="-122"/>
              <a:cs typeface="宋体" pitchFamily="-108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99FC07-79AE-754D-9C23-D5EE7275DDC5}" type="slidenum">
              <a:rPr lang="it-IT">
                <a:latin typeface="Times New Roman" pitchFamily="-108" charset="0"/>
                <a:ea typeface="ＭＳ Ｐゴシック" pitchFamily="-108" charset="-128"/>
                <a:cs typeface="ＭＳ Ｐゴシック" pitchFamily="-108" charset="-128"/>
              </a:rPr>
              <a:pPr/>
              <a:t>5</a:t>
            </a:fld>
            <a:endParaRPr lang="it-IT">
              <a:latin typeface="Times New Roman" pitchFamily="-108" charset="0"/>
              <a:ea typeface="ＭＳ Ｐゴシック" pitchFamily="-108" charset="-128"/>
              <a:cs typeface="ＭＳ Ｐゴシック" pitchFamily="-108" charset="-128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75000" y="984250"/>
            <a:ext cx="3697288" cy="4927600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9427" y="6240640"/>
            <a:ext cx="7366847" cy="5907745"/>
          </a:xfrm>
          <a:noFill/>
          <a:ln/>
        </p:spPr>
        <p:txBody>
          <a:bodyPr/>
          <a:lstStyle/>
          <a:p>
            <a:pPr marL="662139" indent="-662139">
              <a:spcBef>
                <a:spcPct val="50000"/>
              </a:spcBef>
            </a:pPr>
            <a:r>
              <a:rPr lang="en-US" sz="1800" i="1" dirty="0"/>
              <a:t>Answer: If there is no idle-waiting  the time is all spent in processing </a:t>
            </a:r>
            <a:r>
              <a:rPr lang="en-US" sz="1800" i="1" dirty="0" err="1"/>
              <a:t>tuples</a:t>
            </a:r>
            <a:r>
              <a:rPr lang="en-US" sz="1800" i="1" dirty="0"/>
              <a:t>.  Thus if N1=N1=0.5 N , these</a:t>
            </a:r>
          </a:p>
          <a:p>
            <a:pPr marL="662139" indent="-662139">
              <a:spcBef>
                <a:spcPct val="50000"/>
              </a:spcBef>
            </a:pPr>
            <a:endParaRPr lang="en-US" sz="1800" i="1" dirty="0"/>
          </a:p>
          <a:p>
            <a:pPr marL="662139" indent="-662139">
              <a:spcBef>
                <a:spcPct val="50000"/>
              </a:spcBef>
            </a:pPr>
            <a:r>
              <a:rPr lang="en-US" sz="1800" i="1" dirty="0"/>
              <a:t> N </a:t>
            </a:r>
            <a:r>
              <a:rPr lang="en-US" sz="1800" i="1" dirty="0" err="1"/>
              <a:t>tuples</a:t>
            </a:r>
            <a:r>
              <a:rPr lang="en-US" sz="1800" i="1" dirty="0"/>
              <a:t> will be processed in time  0.5*N/1000+  0.5*N/1000+ 0.5*N/500+  0.5*N/1000= 2.5*N/1000. </a:t>
            </a:r>
          </a:p>
          <a:p>
            <a:endParaRPr lang="en-US" altLang="zh-CN" dirty="0">
              <a:latin typeface="Times New Roman" pitchFamily="-108" charset="0"/>
              <a:ea typeface="宋体" pitchFamily="-108" charset="-122"/>
              <a:cs typeface="宋体" pitchFamily="-108" charset="-122"/>
            </a:endParaRPr>
          </a:p>
          <a:p>
            <a:r>
              <a:rPr lang="en-US" altLang="zh-CN" dirty="0">
                <a:latin typeface="Times New Roman" pitchFamily="-108" charset="0"/>
                <a:ea typeface="宋体" pitchFamily="-108" charset="-122"/>
                <a:cs typeface="宋体" pitchFamily="-108" charset="-122"/>
              </a:rPr>
              <a:t>Then say that C also takes N/400</a:t>
            </a:r>
            <a:r>
              <a:rPr lang="en-US" altLang="zh-CN" baseline="0" dirty="0">
                <a:latin typeface="Times New Roman" pitchFamily="-108" charset="0"/>
                <a:ea typeface="宋体" pitchFamily="-108" charset="-122"/>
                <a:cs typeface="宋体" pitchFamily="-108" charset="-122"/>
              </a:rPr>
              <a:t> seconds to process N </a:t>
            </a:r>
            <a:r>
              <a:rPr lang="en-US" altLang="zh-CN" baseline="0" dirty="0" err="1">
                <a:latin typeface="Times New Roman" pitchFamily="-108" charset="0"/>
                <a:ea typeface="宋体" pitchFamily="-108" charset="-122"/>
                <a:cs typeface="宋体" pitchFamily="-108" charset="-122"/>
              </a:rPr>
              <a:t>tuples</a:t>
            </a:r>
            <a:r>
              <a:rPr lang="en-US" altLang="zh-CN" baseline="0" dirty="0">
                <a:latin typeface="Times New Roman" pitchFamily="-108" charset="0"/>
                <a:ea typeface="宋体" pitchFamily="-108" charset="-122"/>
                <a:cs typeface="宋体" pitchFamily="-108" charset="-122"/>
              </a:rPr>
              <a:t>.</a:t>
            </a:r>
            <a:endParaRPr lang="en-US" altLang="zh-CN" dirty="0">
              <a:latin typeface="Times New Roman" pitchFamily="-108" charset="0"/>
              <a:ea typeface="宋体" pitchFamily="-108" charset="-122"/>
              <a:cs typeface="宋体" pitchFamily="-108" charset="-122"/>
            </a:endParaRPr>
          </a:p>
          <a:p>
            <a:endParaRPr lang="en-US" altLang="zh-CN" dirty="0">
              <a:latin typeface="Times New Roman" pitchFamily="-108" charset="0"/>
              <a:ea typeface="宋体" pitchFamily="-108" charset="-122"/>
              <a:cs typeface="宋体" pitchFamily="-108" charset="-122"/>
            </a:endParaRPr>
          </a:p>
          <a:p>
            <a:pPr defTabSz="662139">
              <a:defRPr/>
            </a:pPr>
            <a:r>
              <a:rPr lang="en-US" altLang="zh-CN" sz="1800" i="1" dirty="0"/>
              <a:t>Now  say that  N2 =0 , so the  union group process the N </a:t>
            </a:r>
            <a:r>
              <a:rPr lang="en-US" altLang="zh-CN" sz="1800" i="1" dirty="0" err="1"/>
              <a:t>tuples</a:t>
            </a:r>
            <a:r>
              <a:rPr lang="en-US" altLang="zh-CN" sz="1800" i="1" dirty="0"/>
              <a:t> in  source1 in  N/1000+N/1000= N/500  much faster. </a:t>
            </a:r>
          </a:p>
          <a:p>
            <a:pPr defTabSz="662139">
              <a:defRPr/>
            </a:pPr>
            <a:r>
              <a:rPr lang="en-US" altLang="zh-CN" sz="1800" i="1" dirty="0"/>
              <a:t>We will break   to optimize memory and the response time will suffer.</a:t>
            </a:r>
          </a:p>
          <a:p>
            <a:pPr defTabSz="662139">
              <a:defRPr/>
            </a:pPr>
            <a:endParaRPr lang="en-US" altLang="zh-CN" dirty="0">
              <a:latin typeface="Times New Roman" pitchFamily="-108" charset="0"/>
              <a:ea typeface="宋体" pitchFamily="-108" charset="-122"/>
              <a:cs typeface="宋体" pitchFamily="-108" charset="-122"/>
            </a:endParaRPr>
          </a:p>
          <a:p>
            <a:pPr defTabSz="662139">
              <a:defRPr/>
            </a:pPr>
            <a:r>
              <a:rPr lang="en-US" altLang="zh-CN" sz="1800" i="1" dirty="0"/>
              <a:t>Now  say that  N1 =0 , so the  union group process the N </a:t>
            </a:r>
            <a:r>
              <a:rPr lang="en-US" altLang="zh-CN" sz="1800" i="1" dirty="0" err="1"/>
              <a:t>tuples</a:t>
            </a:r>
            <a:r>
              <a:rPr lang="en-US" altLang="zh-CN" sz="1800" i="1" dirty="0"/>
              <a:t> in  source2 in  N/500+N/1000=  3*N/1000   1/333 .</a:t>
            </a:r>
          </a:p>
          <a:p>
            <a:pPr defTabSz="662139">
              <a:defRPr/>
            </a:pPr>
            <a:r>
              <a:rPr lang="en-US" altLang="zh-CN" sz="1800" i="1" dirty="0"/>
              <a:t>Then C</a:t>
            </a:r>
          </a:p>
          <a:p>
            <a:pPr defTabSz="662139">
              <a:defRPr/>
            </a:pPr>
            <a:endParaRPr lang="en-US" altLang="zh-CN" dirty="0">
              <a:latin typeface="Times New Roman" pitchFamily="-108" charset="0"/>
              <a:ea typeface="宋体" pitchFamily="-108" charset="-122"/>
              <a:cs typeface="宋体" pitchFamily="-108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99FC07-79AE-754D-9C23-D5EE7275DDC5}" type="slidenum">
              <a:rPr lang="it-IT">
                <a:latin typeface="Times New Roman" pitchFamily="-108" charset="0"/>
                <a:ea typeface="ＭＳ Ｐゴシック" pitchFamily="-108" charset="-128"/>
                <a:cs typeface="ＭＳ Ｐゴシック" pitchFamily="-108" charset="-128"/>
              </a:rPr>
              <a:pPr/>
              <a:t>6</a:t>
            </a:fld>
            <a:endParaRPr lang="it-IT">
              <a:latin typeface="Times New Roman" pitchFamily="-108" charset="0"/>
              <a:ea typeface="ＭＳ Ｐゴシック" pitchFamily="-108" charset="-128"/>
              <a:cs typeface="ＭＳ Ｐゴシック" pitchFamily="-108" charset="-128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75000" y="984250"/>
            <a:ext cx="3697288" cy="4927600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9427" y="6240640"/>
            <a:ext cx="7366847" cy="5907745"/>
          </a:xfrm>
          <a:noFill/>
          <a:ln/>
        </p:spPr>
        <p:txBody>
          <a:bodyPr/>
          <a:lstStyle/>
          <a:p>
            <a:pPr marL="662139" indent="-662139">
              <a:spcBef>
                <a:spcPct val="50000"/>
              </a:spcBef>
            </a:pPr>
            <a:r>
              <a:rPr lang="en-US" sz="1800" i="1" dirty="0"/>
              <a:t>Answer: If there is no idle-waiting  the time is all spent in processing </a:t>
            </a:r>
            <a:r>
              <a:rPr lang="en-US" sz="1800" i="1" dirty="0" err="1"/>
              <a:t>tuples</a:t>
            </a:r>
            <a:r>
              <a:rPr lang="en-US" sz="1800" i="1" dirty="0"/>
              <a:t>.  Thus if N1=N1=0.5 N , these</a:t>
            </a:r>
          </a:p>
          <a:p>
            <a:pPr marL="662139" indent="-662139">
              <a:spcBef>
                <a:spcPct val="50000"/>
              </a:spcBef>
            </a:pPr>
            <a:endParaRPr lang="en-US" sz="1800" i="1" dirty="0"/>
          </a:p>
          <a:p>
            <a:pPr marL="662139" indent="-662139">
              <a:spcBef>
                <a:spcPct val="50000"/>
              </a:spcBef>
            </a:pPr>
            <a:r>
              <a:rPr lang="en-US" sz="1800" i="1" dirty="0"/>
              <a:t> N </a:t>
            </a:r>
            <a:r>
              <a:rPr lang="en-US" sz="1800" i="1" dirty="0" err="1"/>
              <a:t>tuples</a:t>
            </a:r>
            <a:r>
              <a:rPr lang="en-US" sz="1800" i="1" dirty="0"/>
              <a:t> will be processed in time  0.5*N/1000+  0.5*N/1000+ 0.5*N/500+  0.5*N/1000= 2.5*N/1000. </a:t>
            </a:r>
          </a:p>
          <a:p>
            <a:endParaRPr lang="en-US" altLang="zh-CN" dirty="0">
              <a:latin typeface="Times New Roman" pitchFamily="-108" charset="0"/>
              <a:ea typeface="宋体" pitchFamily="-108" charset="-122"/>
              <a:cs typeface="宋体" pitchFamily="-108" charset="-122"/>
            </a:endParaRPr>
          </a:p>
          <a:p>
            <a:r>
              <a:rPr lang="en-US" altLang="zh-CN" dirty="0">
                <a:latin typeface="Times New Roman" pitchFamily="-108" charset="0"/>
                <a:ea typeface="宋体" pitchFamily="-108" charset="-122"/>
                <a:cs typeface="宋体" pitchFamily="-108" charset="-122"/>
              </a:rPr>
              <a:t>Then say that C also takes N/400</a:t>
            </a:r>
            <a:r>
              <a:rPr lang="en-US" altLang="zh-CN" baseline="0" dirty="0">
                <a:latin typeface="Times New Roman" pitchFamily="-108" charset="0"/>
                <a:ea typeface="宋体" pitchFamily="-108" charset="-122"/>
                <a:cs typeface="宋体" pitchFamily="-108" charset="-122"/>
              </a:rPr>
              <a:t> seconds to process N </a:t>
            </a:r>
            <a:r>
              <a:rPr lang="en-US" altLang="zh-CN" baseline="0" dirty="0" err="1">
                <a:latin typeface="Times New Roman" pitchFamily="-108" charset="0"/>
                <a:ea typeface="宋体" pitchFamily="-108" charset="-122"/>
                <a:cs typeface="宋体" pitchFamily="-108" charset="-122"/>
              </a:rPr>
              <a:t>tuples</a:t>
            </a:r>
            <a:r>
              <a:rPr lang="en-US" altLang="zh-CN" baseline="0" dirty="0">
                <a:latin typeface="Times New Roman" pitchFamily="-108" charset="0"/>
                <a:ea typeface="宋体" pitchFamily="-108" charset="-122"/>
                <a:cs typeface="宋体" pitchFamily="-108" charset="-122"/>
              </a:rPr>
              <a:t>.</a:t>
            </a:r>
            <a:endParaRPr lang="en-US" altLang="zh-CN" dirty="0">
              <a:latin typeface="Times New Roman" pitchFamily="-108" charset="0"/>
              <a:ea typeface="宋体" pitchFamily="-108" charset="-122"/>
              <a:cs typeface="宋体" pitchFamily="-108" charset="-122"/>
            </a:endParaRPr>
          </a:p>
          <a:p>
            <a:endParaRPr lang="en-US" altLang="zh-CN" dirty="0">
              <a:latin typeface="Times New Roman" pitchFamily="-108" charset="0"/>
              <a:ea typeface="宋体" pitchFamily="-108" charset="-122"/>
              <a:cs typeface="宋体" pitchFamily="-108" charset="-122"/>
            </a:endParaRPr>
          </a:p>
          <a:p>
            <a:pPr defTabSz="662139">
              <a:defRPr/>
            </a:pPr>
            <a:r>
              <a:rPr lang="en-US" altLang="zh-CN" sz="1800" i="1" dirty="0"/>
              <a:t>Now  say that  N2 =0 , so the  union group process the N </a:t>
            </a:r>
            <a:r>
              <a:rPr lang="en-US" altLang="zh-CN" sz="1800" i="1" dirty="0" err="1"/>
              <a:t>tuples</a:t>
            </a:r>
            <a:r>
              <a:rPr lang="en-US" altLang="zh-CN" sz="1800" i="1" dirty="0"/>
              <a:t> in  source1 in  N/1000+N/1000= N/500  much faster. </a:t>
            </a:r>
          </a:p>
          <a:p>
            <a:pPr defTabSz="662139">
              <a:defRPr/>
            </a:pPr>
            <a:r>
              <a:rPr lang="en-US" altLang="zh-CN" sz="1800" i="1" dirty="0"/>
              <a:t>We will break   to optimize memory and the response time will suffer.</a:t>
            </a:r>
          </a:p>
          <a:p>
            <a:pPr defTabSz="662139">
              <a:defRPr/>
            </a:pPr>
            <a:endParaRPr lang="en-US" altLang="zh-CN" dirty="0">
              <a:latin typeface="Times New Roman" pitchFamily="-108" charset="0"/>
              <a:ea typeface="宋体" pitchFamily="-108" charset="-122"/>
              <a:cs typeface="宋体" pitchFamily="-108" charset="-122"/>
            </a:endParaRPr>
          </a:p>
          <a:p>
            <a:pPr defTabSz="662139">
              <a:defRPr/>
            </a:pPr>
            <a:r>
              <a:rPr lang="en-US" altLang="zh-CN" sz="1800" i="1" dirty="0"/>
              <a:t>Now  say that  N1 =0 , so the  union group process the N </a:t>
            </a:r>
            <a:r>
              <a:rPr lang="en-US" altLang="zh-CN" sz="1800" i="1" dirty="0" err="1"/>
              <a:t>tuples</a:t>
            </a:r>
            <a:r>
              <a:rPr lang="en-US" altLang="zh-CN" sz="1800" i="1" dirty="0"/>
              <a:t> in  source2 in  N/500+N/1000=  3*N/1000   1/333 .</a:t>
            </a:r>
          </a:p>
          <a:p>
            <a:pPr defTabSz="662139">
              <a:defRPr/>
            </a:pPr>
            <a:r>
              <a:rPr lang="en-US" altLang="zh-CN" sz="1800" i="1" dirty="0"/>
              <a:t>Then C</a:t>
            </a:r>
          </a:p>
          <a:p>
            <a:pPr defTabSz="662139">
              <a:defRPr/>
            </a:pPr>
            <a:endParaRPr lang="en-US" altLang="zh-CN" dirty="0">
              <a:latin typeface="Times New Roman" pitchFamily="-108" charset="0"/>
              <a:ea typeface="宋体" pitchFamily="-108" charset="-122"/>
              <a:cs typeface="宋体" pitchFamily="-108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86687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08AC-17DC-D04B-9BD4-D1A0B25F3B3C}" type="datetimeFigureOut">
              <a:rPr lang="en-US" smtClean="0"/>
              <a:pPr/>
              <a:t>11/13/18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0AA6E-7CEB-7840-B0DF-FC6E4D379E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08AC-17DC-D04B-9BD4-D1A0B25F3B3C}" type="datetimeFigureOut">
              <a:rPr lang="en-US" smtClean="0"/>
              <a:pPr/>
              <a:t>11/13/18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0AA6E-7CEB-7840-B0DF-FC6E4D379E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08AC-17DC-D04B-9BD4-D1A0B25F3B3C}" type="datetimeFigureOut">
              <a:rPr lang="en-US" smtClean="0"/>
              <a:pPr/>
              <a:t>11/13/18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0AA6E-7CEB-7840-B0DF-FC6E4D379E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08AC-17DC-D04B-9BD4-D1A0B25F3B3C}" type="datetimeFigureOut">
              <a:rPr lang="en-US" smtClean="0"/>
              <a:pPr/>
              <a:t>11/13/18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0AA6E-7CEB-7840-B0DF-FC6E4D379E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08AC-17DC-D04B-9BD4-D1A0B25F3B3C}" type="datetimeFigureOut">
              <a:rPr lang="en-US" smtClean="0"/>
              <a:pPr/>
              <a:t>11/13/18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0AA6E-7CEB-7840-B0DF-FC6E4D379E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08AC-17DC-D04B-9BD4-D1A0B25F3B3C}" type="datetimeFigureOut">
              <a:rPr lang="en-US" smtClean="0"/>
              <a:pPr/>
              <a:t>11/13/18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0AA6E-7CEB-7840-B0DF-FC6E4D379E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08AC-17DC-D04B-9BD4-D1A0B25F3B3C}" type="datetimeFigureOut">
              <a:rPr lang="en-US" smtClean="0"/>
              <a:pPr/>
              <a:t>11/13/18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0AA6E-7CEB-7840-B0DF-FC6E4D379E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08AC-17DC-D04B-9BD4-D1A0B25F3B3C}" type="datetimeFigureOut">
              <a:rPr lang="en-US" smtClean="0"/>
              <a:pPr/>
              <a:t>11/13/18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0AA6E-7CEB-7840-B0DF-FC6E4D379E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08AC-17DC-D04B-9BD4-D1A0B25F3B3C}" type="datetimeFigureOut">
              <a:rPr lang="en-US" smtClean="0"/>
              <a:pPr/>
              <a:t>11/13/18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0AA6E-7CEB-7840-B0DF-FC6E4D379E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08AC-17DC-D04B-9BD4-D1A0B25F3B3C}" type="datetimeFigureOut">
              <a:rPr lang="en-US" smtClean="0"/>
              <a:pPr/>
              <a:t>11/13/18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0AA6E-7CEB-7840-B0DF-FC6E4D379E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08AC-17DC-D04B-9BD4-D1A0B25F3B3C}" type="datetimeFigureOut">
              <a:rPr lang="en-US" smtClean="0"/>
              <a:pPr/>
              <a:t>11/13/18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0AA6E-7CEB-7840-B0DF-FC6E4D379E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F08AC-17DC-D04B-9BD4-D1A0B25F3B3C}" type="datetimeFigureOut">
              <a:rPr lang="en-US" smtClean="0"/>
              <a:pPr/>
              <a:t>11/13/18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10AA6E-7CEB-7840-B0DF-FC6E4D379E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700" dirty="0"/>
              <a:t>     UCLA, Fall 2018. CS240B Midterm </a:t>
            </a:r>
            <a:br>
              <a:rPr lang="en-US" sz="3200" dirty="0"/>
            </a:br>
            <a:r>
              <a:rPr lang="en-US" sz="3200" dirty="0"/>
              <a:t>		</a:t>
            </a:r>
            <a:r>
              <a:rPr lang="en-US" sz="1800" dirty="0"/>
              <a:t>Your Name:</a:t>
            </a:r>
            <a:br>
              <a:rPr lang="en-US" sz="1800" dirty="0"/>
            </a:br>
            <a:r>
              <a:rPr lang="en-US" sz="1800" dirty="0"/>
              <a:t>		and  your ID:</a:t>
            </a:r>
            <a:endParaRPr lang="en-US" sz="36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1032943"/>
              </p:ext>
            </p:extLst>
          </p:nvPr>
        </p:nvGraphicFramePr>
        <p:xfrm>
          <a:off x="1359370" y="2454629"/>
          <a:ext cx="4341519" cy="29919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1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1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1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0371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Problem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 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Max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s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core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Score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0371">
                <a:tc>
                  <a:txBody>
                    <a:bodyPr/>
                    <a:lstStyle/>
                    <a:p>
                      <a:r>
                        <a:rPr lang="en-US" dirty="0"/>
                        <a:t>Problem A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40%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037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Problem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37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Problem 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0371">
                <a:tc>
                  <a:txBody>
                    <a:bodyPr/>
                    <a:lstStyle/>
                    <a:p>
                      <a:r>
                        <a:rPr lang="en-US" dirty="0"/>
                        <a:t>Problem</a:t>
                      </a:r>
                      <a:r>
                        <a:rPr lang="en-US" baseline="0" dirty="0"/>
                        <a:t> 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 20%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0371">
                <a:tc>
                  <a:txBody>
                    <a:bodyPr/>
                    <a:lstStyle/>
                    <a:p>
                      <a:r>
                        <a:rPr lang="en-US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5307695B-4DD8-E947-9A2F-9EC47184606E}"/>
              </a:ext>
            </a:extLst>
          </p:cNvPr>
          <p:cNvSpPr txBox="1"/>
          <p:nvPr/>
        </p:nvSpPr>
        <p:spPr>
          <a:xfrm>
            <a:off x="1236133" y="5858933"/>
            <a:ext cx="28617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Extra Credit:   5%</a:t>
            </a:r>
          </a:p>
          <a:p>
            <a:endParaRPr lang="en-US" sz="2000" dirty="0"/>
          </a:p>
          <a:p>
            <a:r>
              <a:rPr lang="en-US" sz="2000" dirty="0"/>
              <a:t>Final score: </a:t>
            </a:r>
          </a:p>
          <a:p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387" y="574894"/>
            <a:ext cx="6172200" cy="1193700"/>
          </a:xfrm>
        </p:spPr>
        <p:txBody>
          <a:bodyPr>
            <a:noAutofit/>
          </a:bodyPr>
          <a:lstStyle/>
          <a:p>
            <a:pPr algn="l"/>
            <a:r>
              <a:rPr lang="en-US" sz="1600" b="1" dirty="0"/>
              <a:t>Problem A [20%+20%=40%</a:t>
            </a:r>
            <a:r>
              <a:rPr lang="en-US" sz="1600" dirty="0"/>
              <a:t>]. </a:t>
            </a:r>
            <a:r>
              <a:rPr lang="en-US" sz="1200" dirty="0"/>
              <a:t>Luggage items at airports are often delivered by conveyor belts, where sensors are used to monitor the presence/passage of each item through a checkpoint. The resulting data stream has the following form: </a:t>
            </a:r>
            <a:r>
              <a:rPr lang="en-US" sz="1400" b="1" dirty="0"/>
              <a:t>sensed(Time, CPS, LID)</a:t>
            </a:r>
            <a:r>
              <a:rPr lang="en-US" sz="1600" b="1" dirty="0"/>
              <a:t>.</a:t>
            </a:r>
            <a:br>
              <a:rPr lang="en-US" sz="1600" b="1" dirty="0"/>
            </a:br>
            <a:r>
              <a:rPr lang="en-US" sz="1200" dirty="0"/>
              <a:t>This denotes </a:t>
            </a:r>
            <a:r>
              <a:rPr lang="en-US" sz="1200" dirty="0">
                <a:solidFill>
                  <a:prstClr val="black"/>
                </a:solidFill>
              </a:rPr>
              <a:t>that at a certain </a:t>
            </a:r>
            <a:r>
              <a:rPr lang="en-US" sz="1200" b="1" dirty="0">
                <a:solidFill>
                  <a:prstClr val="black"/>
                </a:solidFill>
              </a:rPr>
              <a:t>Time</a:t>
            </a:r>
            <a:r>
              <a:rPr lang="en-US" sz="1200" dirty="0">
                <a:solidFill>
                  <a:prstClr val="black"/>
                </a:solidFill>
              </a:rPr>
              <a:t> (in seconds</a:t>
            </a:r>
            <a:r>
              <a:rPr lang="en-US" sz="1200" b="1" dirty="0">
                <a:solidFill>
                  <a:prstClr val="black"/>
                </a:solidFill>
              </a:rPr>
              <a:t>)</a:t>
            </a:r>
            <a:r>
              <a:rPr lang="en-US" sz="1200" dirty="0">
                <a:solidFill>
                  <a:prstClr val="black"/>
                </a:solidFill>
              </a:rPr>
              <a:t> the sensor at checkpoint </a:t>
            </a:r>
            <a:r>
              <a:rPr lang="en-US" sz="1200" b="1" dirty="0">
                <a:solidFill>
                  <a:prstClr val="black"/>
                </a:solidFill>
              </a:rPr>
              <a:t>CPS </a:t>
            </a:r>
            <a:r>
              <a:rPr lang="en-US" sz="1200" dirty="0">
                <a:solidFill>
                  <a:prstClr val="black"/>
                </a:solidFill>
              </a:rPr>
              <a:t>had detected a luggage item with id </a:t>
            </a:r>
            <a:r>
              <a:rPr lang="en-US" sz="1200" b="1" dirty="0">
                <a:solidFill>
                  <a:prstClr val="black"/>
                </a:solidFill>
              </a:rPr>
              <a:t>LID</a:t>
            </a:r>
            <a:r>
              <a:rPr lang="en-US" sz="1200" dirty="0">
                <a:solidFill>
                  <a:prstClr val="black"/>
                </a:solidFill>
              </a:rPr>
              <a:t> (assume that we have a reading every second).</a:t>
            </a:r>
            <a:endParaRPr lang="en-US" sz="24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397387" y="1693335"/>
            <a:ext cx="6056094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The airport is interested in detecting the occurrences of the following two problems, along with  the CPS of the checkpoint where they were detected: </a:t>
            </a:r>
          </a:p>
          <a:p>
            <a:endParaRPr lang="en-US" sz="1200" dirty="0"/>
          </a:p>
          <a:p>
            <a:r>
              <a:rPr lang="en-US" sz="1200" dirty="0"/>
              <a:t>A1. A luggage item  that seems to be stuck: i.e. has spent more than 5 minutes spent at the    same</a:t>
            </a:r>
            <a:r>
              <a:rPr lang="en-US" sz="1200" b="1" dirty="0"/>
              <a:t> CPS</a:t>
            </a:r>
            <a:r>
              <a:rPr lang="en-US" sz="1200" dirty="0"/>
              <a:t>. Return the  LID, the  CPS and the current time</a:t>
            </a:r>
          </a:p>
          <a:p>
            <a:endParaRPr lang="en-US" sz="1200" dirty="0"/>
          </a:p>
          <a:p>
            <a:r>
              <a:rPr lang="en-US" sz="1200" dirty="0"/>
              <a:t>A2. A luggage item has been on the conveyor belt for at least 6 minutes, during which the item has gone through the same </a:t>
            </a:r>
            <a:r>
              <a:rPr lang="en-US" sz="1200" b="1" dirty="0"/>
              <a:t>CPS  </a:t>
            </a:r>
            <a:r>
              <a:rPr lang="en-US" sz="1200" dirty="0"/>
              <a:t>at least  2 times (an indication that the item is wondering in aimless cycles—but the cycles do not need to be consecutive or identical).</a:t>
            </a:r>
          </a:p>
          <a:p>
            <a:endParaRPr lang="en-US" sz="1400" dirty="0"/>
          </a:p>
          <a:p>
            <a:r>
              <a:rPr lang="en-US" sz="1200" dirty="0"/>
              <a:t>Write an SQL-TS query to detect situation A1 and an SQL-TS query for situation A2 above. In both cases  return the  luggage LID, the  CPS for the problem checkpoint, and the current time at the expiration of the 6 minutes. (PS: you can write SQL-MR if you prefer)</a:t>
            </a:r>
          </a:p>
          <a:p>
            <a:endParaRPr lang="en-US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950148" y="4441954"/>
            <a:ext cx="561943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Select </a:t>
            </a:r>
            <a:r>
              <a:rPr lang="en-US" sz="1400" dirty="0" err="1"/>
              <a:t>D.Time</a:t>
            </a:r>
            <a:r>
              <a:rPr lang="en-US" sz="1400" dirty="0"/>
              <a:t>, D.CPS, D.LID  From sensed</a:t>
            </a:r>
          </a:p>
          <a:p>
            <a:r>
              <a:rPr lang="en-US" sz="1400" dirty="0"/>
              <a:t>Partitioned by LID ordered by Time</a:t>
            </a:r>
          </a:p>
          <a:p>
            <a:r>
              <a:rPr lang="en-US" sz="1400" dirty="0"/>
              <a:t>AS (D+)</a:t>
            </a:r>
          </a:p>
          <a:p>
            <a:r>
              <a:rPr lang="en-US" sz="1400" dirty="0"/>
              <a:t>Where D.CPS=previous(D.CPS) AND </a:t>
            </a:r>
          </a:p>
          <a:p>
            <a:r>
              <a:rPr lang="en-US" sz="1400" dirty="0" err="1"/>
              <a:t>D.Time</a:t>
            </a:r>
            <a:r>
              <a:rPr lang="en-US" sz="1400" dirty="0"/>
              <a:t>&gt; first(</a:t>
            </a:r>
            <a:r>
              <a:rPr lang="en-US" sz="1400" dirty="0" err="1"/>
              <a:t>D.Time</a:t>
            </a:r>
            <a:r>
              <a:rPr lang="en-US" sz="1400" dirty="0"/>
              <a:t>)+300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1820" y="5816075"/>
            <a:ext cx="550333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Select </a:t>
            </a:r>
            <a:r>
              <a:rPr lang="en-US" sz="1400" dirty="0" err="1"/>
              <a:t>D.Time</a:t>
            </a:r>
            <a:r>
              <a:rPr lang="en-US" sz="1400" dirty="0"/>
              <a:t>, D.CPS, D.LID  From sensed</a:t>
            </a:r>
          </a:p>
          <a:p>
            <a:r>
              <a:rPr lang="en-US" sz="1400" dirty="0"/>
              <a:t>Partitioned by LID ordered by Time</a:t>
            </a:r>
          </a:p>
          <a:p>
            <a:r>
              <a:rPr lang="en-US" sz="1400" dirty="0"/>
              <a:t>AS (S1  O1+  E1  X*  S2 O2+ E2  W*  Z)</a:t>
            </a:r>
          </a:p>
          <a:p>
            <a:r>
              <a:rPr lang="en-US" sz="1400" dirty="0"/>
              <a:t>Where O1.CPS &lt;&gt;S1.CPS AND E1.CPS=S1.CPS  </a:t>
            </a:r>
          </a:p>
          <a:p>
            <a:r>
              <a:rPr lang="en-US" sz="1400" dirty="0"/>
              <a:t>and O2.CPS &lt;&gt;S2.CPS AND E2.CPS=S2.CPS  </a:t>
            </a:r>
          </a:p>
          <a:p>
            <a:r>
              <a:rPr lang="en-US" sz="1400" dirty="0"/>
              <a:t>and </a:t>
            </a:r>
            <a:r>
              <a:rPr lang="en-US" sz="1400" dirty="0" err="1"/>
              <a:t>Z.Time</a:t>
            </a:r>
            <a:r>
              <a:rPr lang="en-US" sz="1400" dirty="0"/>
              <a:t>   &gt; S.Time+360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52499" y="651021"/>
            <a:ext cx="5444537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/>
              <a:t>Problem B [20 %]:  </a:t>
            </a:r>
            <a:r>
              <a:rPr lang="en-US" sz="1400" dirty="0"/>
              <a:t>Define a UDA that detects the occurrence of  condition 1 from Problem A. Show the definition of the UDA  using the notation used in the </a:t>
            </a:r>
            <a:r>
              <a:rPr lang="en-US" sz="1400" dirty="0" err="1"/>
              <a:t>homeworks</a:t>
            </a:r>
            <a:r>
              <a:rPr lang="en-US" sz="1400" dirty="0"/>
              <a:t>.  The UDA will be called  with a  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“partition by LID, unlimited preceding</a:t>
            </a:r>
            <a:r>
              <a:rPr lang="en-US" sz="1400" dirty="0"/>
              <a:t>” clause. </a:t>
            </a:r>
            <a:endParaRPr lang="en-US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65481" y="1728239"/>
            <a:ext cx="599251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Window stuck(</a:t>
            </a:r>
            <a:r>
              <a:rPr lang="en-US" sz="1400" dirty="0" err="1"/>
              <a:t>TimeIn</a:t>
            </a:r>
            <a:r>
              <a:rPr lang="en-US" sz="1400" dirty="0"/>
              <a:t> timestamp, </a:t>
            </a:r>
            <a:r>
              <a:rPr lang="en-US" sz="1400" dirty="0" err="1"/>
              <a:t>CPSin</a:t>
            </a:r>
            <a:r>
              <a:rPr lang="en-US" sz="1400" dirty="0"/>
              <a:t> char) : (</a:t>
            </a:r>
            <a:r>
              <a:rPr lang="en-US" sz="1400" dirty="0" err="1"/>
              <a:t>Stime</a:t>
            </a:r>
            <a:r>
              <a:rPr lang="en-US" sz="1400" dirty="0"/>
              <a:t> timestamp, Sensor char)</a:t>
            </a:r>
          </a:p>
          <a:p>
            <a:r>
              <a:rPr lang="en-US" sz="1400" dirty="0"/>
              <a:t>{ Table  previous(</a:t>
            </a:r>
            <a:r>
              <a:rPr lang="en-US" sz="1400" dirty="0" err="1"/>
              <a:t>STime</a:t>
            </a:r>
            <a:r>
              <a:rPr lang="en-US" sz="1400" dirty="0"/>
              <a:t> timestamp, SCPS char);</a:t>
            </a:r>
          </a:p>
          <a:p>
            <a:r>
              <a:rPr lang="en-US" sz="1400" dirty="0"/>
              <a:t>initialize: {insert into previous value(Time, CPS)}</a:t>
            </a:r>
          </a:p>
          <a:p>
            <a:r>
              <a:rPr lang="en-US" sz="1400" dirty="0"/>
              <a:t>Iterate: { update previous set </a:t>
            </a:r>
            <a:r>
              <a:rPr lang="en-US" sz="1400" dirty="0" err="1"/>
              <a:t>STime</a:t>
            </a:r>
            <a:r>
              <a:rPr lang="en-US" sz="1400" dirty="0"/>
              <a:t>= </a:t>
            </a:r>
            <a:r>
              <a:rPr lang="en-US" sz="1400" dirty="0" err="1"/>
              <a:t>Timein</a:t>
            </a:r>
            <a:r>
              <a:rPr lang="en-US" sz="1400" dirty="0"/>
              <a:t>, SCPS= </a:t>
            </a:r>
            <a:r>
              <a:rPr lang="en-US" sz="1400" dirty="0" err="1"/>
              <a:t>CPSin</a:t>
            </a:r>
            <a:r>
              <a:rPr lang="en-US" sz="1400" dirty="0"/>
              <a:t>)</a:t>
            </a:r>
          </a:p>
          <a:p>
            <a:r>
              <a:rPr lang="en-US" sz="1400" dirty="0"/>
              <a:t>                 where </a:t>
            </a:r>
            <a:r>
              <a:rPr lang="en-US" sz="1400" dirty="0" err="1"/>
              <a:t>CPSin</a:t>
            </a:r>
            <a:r>
              <a:rPr lang="en-US" sz="1400" dirty="0"/>
              <a:t>&lt;&gt;SCPS;  </a:t>
            </a:r>
          </a:p>
          <a:p>
            <a:pPr lvl="1"/>
            <a:r>
              <a:rPr lang="en-US" sz="1400" dirty="0"/>
              <a:t>              insert into return (</a:t>
            </a:r>
            <a:r>
              <a:rPr lang="en-US" sz="1400" dirty="0" err="1"/>
              <a:t>STime</a:t>
            </a:r>
            <a:r>
              <a:rPr lang="en-US" sz="1400" dirty="0"/>
              <a:t>, SCPS)  select from previous</a:t>
            </a:r>
            <a:br>
              <a:rPr lang="en-US" sz="1400" dirty="0"/>
            </a:br>
            <a:r>
              <a:rPr lang="en-US" sz="1400" dirty="0"/>
              <a:t>               where </a:t>
            </a:r>
            <a:r>
              <a:rPr lang="en-US" sz="1400" dirty="0" err="1"/>
              <a:t>CPSin</a:t>
            </a:r>
            <a:r>
              <a:rPr lang="en-US" sz="1400" dirty="0"/>
              <a:t>=SCPS and  </a:t>
            </a:r>
            <a:r>
              <a:rPr lang="en-US" sz="1400" dirty="0" err="1"/>
              <a:t>Timein</a:t>
            </a:r>
            <a:r>
              <a:rPr lang="en-US" sz="1400" dirty="0"/>
              <a:t> = STime+301      </a:t>
            </a:r>
            <a:br>
              <a:rPr lang="en-US" sz="1400" dirty="0"/>
            </a:br>
            <a:r>
              <a:rPr lang="en-US" sz="1400" dirty="0"/>
              <a:t>					% i.e., 5 minutes +1sec</a:t>
            </a:r>
          </a:p>
          <a:p>
            <a:r>
              <a:rPr lang="en-US" sz="1400" dirty="0"/>
              <a:t>} </a:t>
            </a:r>
          </a:p>
          <a:p>
            <a:r>
              <a:rPr lang="en-US" sz="1400" dirty="0"/>
              <a:t>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997477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C7398B9-0B39-0F4C-BFF9-4B6A8D9BF3A4}" type="slidenum">
              <a:rPr lang="en-US" smtClean="0">
                <a:latin typeface="Comic Sans MS" pitchFamily="-108" charset="0"/>
                <a:ea typeface="ＭＳ Ｐゴシック" pitchFamily="-108" charset="-128"/>
                <a:cs typeface="ＭＳ Ｐゴシック" pitchFamily="-108" charset="-128"/>
              </a:rPr>
              <a:pPr/>
              <a:t>4</a:t>
            </a:fld>
            <a:endParaRPr lang="en-US" sz="1800" b="1" i="1">
              <a:latin typeface="Comic Sans MS" pitchFamily="-108" charset="0"/>
              <a:ea typeface="ＭＳ Ｐゴシック" pitchFamily="-108" charset="-128"/>
              <a:cs typeface="ＭＳ Ｐゴシック" pitchFamily="-108" charset="-128"/>
            </a:endParaRPr>
          </a:p>
        </p:txBody>
      </p:sp>
      <p:grpSp>
        <p:nvGrpSpPr>
          <p:cNvPr id="10" name="Group 75"/>
          <p:cNvGrpSpPr>
            <a:grpSpLocks/>
          </p:cNvGrpSpPr>
          <p:nvPr/>
        </p:nvGrpSpPr>
        <p:grpSpPr bwMode="auto">
          <a:xfrm>
            <a:off x="2858859" y="46488"/>
            <a:ext cx="1370087" cy="194074"/>
            <a:chOff x="2112" y="3000"/>
            <a:chExt cx="792" cy="144"/>
          </a:xfrm>
        </p:grpSpPr>
        <p:sp>
          <p:nvSpPr>
            <p:cNvPr id="26652" name="Text Box 79"/>
            <p:cNvSpPr txBox="1">
              <a:spLocks noChangeArrowheads="1"/>
            </p:cNvSpPr>
            <p:nvPr/>
          </p:nvSpPr>
          <p:spPr bwMode="auto">
            <a:xfrm>
              <a:off x="2112" y="3000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27432" tIns="27432" rIns="27432" bIns="27432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altLang="zh-CN" sz="3200" b="1" baseline="30000">
                <a:latin typeface="Microsoft Sans Serif" pitchFamily="-108" charset="0"/>
                <a:ea typeface="宋体" pitchFamily="-108" charset="-122"/>
                <a:cs typeface="宋体" pitchFamily="-108" charset="-122"/>
                <a:sym typeface="Symbol" pitchFamily="-108" charset="2"/>
              </a:endParaRPr>
            </a:p>
          </p:txBody>
        </p:sp>
        <p:sp>
          <p:nvSpPr>
            <p:cNvPr id="26654" name="Text Box 81"/>
            <p:cNvSpPr txBox="1">
              <a:spLocks noChangeArrowheads="1"/>
            </p:cNvSpPr>
            <p:nvPr/>
          </p:nvSpPr>
          <p:spPr bwMode="auto">
            <a:xfrm>
              <a:off x="2760" y="3000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27432" tIns="27432" rIns="27432" bIns="27432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altLang="zh-CN" sz="2800" b="1" baseline="30000" dirty="0">
                <a:ea typeface="宋体" pitchFamily="-108" charset="-122"/>
                <a:cs typeface="宋体" pitchFamily="-108" charset="-122"/>
              </a:endParaRPr>
            </a:p>
          </p:txBody>
        </p:sp>
      </p:grp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282675" y="221328"/>
            <a:ext cx="6694218" cy="289822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altLang="zh-TW" sz="2000" dirty="0">
                <a:ea typeface="PMingLiU" pitchFamily="18" charset="-120"/>
                <a:cs typeface="PMingLiU" pitchFamily="18" charset="-120"/>
              </a:rPr>
              <a:t>Problem  C. 20%</a:t>
            </a:r>
          </a:p>
        </p:txBody>
      </p:sp>
      <p:sp>
        <p:nvSpPr>
          <p:cNvPr id="26630" name="Text Box 103"/>
          <p:cNvSpPr txBox="1">
            <a:spLocks noChangeArrowheads="1"/>
          </p:cNvSpPr>
          <p:nvPr/>
        </p:nvSpPr>
        <p:spPr bwMode="auto">
          <a:xfrm>
            <a:off x="130423" y="2515390"/>
            <a:ext cx="6546824" cy="166199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1200" dirty="0"/>
              <a:t>We have timestamped tuples. Also we assume that the buffers feeding A, B, and C contain respectively 1000 tuples, 400  tuples and 600 tuples.  Also B and C deliver one output tuple for each input tuple, while A is a selection that eliminates about 50% of its input tuples. All tuples have the same size.</a:t>
            </a:r>
          </a:p>
          <a:p>
            <a:pPr marL="457200" indent="-457200">
              <a:spcBef>
                <a:spcPct val="50000"/>
              </a:spcBef>
            </a:pPr>
            <a:r>
              <a:rPr lang="en-US" sz="1200" dirty="0"/>
              <a:t>C1: What is the time T required to process all tuples?  In   which order should the operators be scheduled to minimize the memory usage?  (1) Illustrate your answer with a memory diagram and (2) estimate the resulting average number of tuples kept in memory during time T. You can also assume that the idle waiting   caused by </a:t>
            </a:r>
            <a:r>
              <a:rPr lang="en-US" sz="1200" b="1" dirty="0"/>
              <a:t>U</a:t>
            </a:r>
            <a:r>
              <a:rPr lang="en-US" sz="1200" dirty="0"/>
              <a:t> is negligible.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1807282" y="469774"/>
            <a:ext cx="4533721" cy="1703523"/>
            <a:chOff x="1360962" y="3907793"/>
            <a:chExt cx="4616731" cy="1976809"/>
          </a:xfrm>
        </p:grpSpPr>
        <p:grpSp>
          <p:nvGrpSpPr>
            <p:cNvPr id="54" name="Group 28"/>
            <p:cNvGrpSpPr>
              <a:grpSpLocks/>
            </p:cNvGrpSpPr>
            <p:nvPr/>
          </p:nvGrpSpPr>
          <p:grpSpPr bwMode="auto">
            <a:xfrm>
              <a:off x="1392640" y="4959030"/>
              <a:ext cx="2566796" cy="925572"/>
              <a:chOff x="911" y="3401"/>
              <a:chExt cx="1433" cy="823"/>
            </a:xfrm>
          </p:grpSpPr>
          <p:grpSp>
            <p:nvGrpSpPr>
              <p:cNvPr id="58" name="Group 29"/>
              <p:cNvGrpSpPr>
                <a:grpSpLocks/>
              </p:cNvGrpSpPr>
              <p:nvPr/>
            </p:nvGrpSpPr>
            <p:grpSpPr bwMode="auto">
              <a:xfrm>
                <a:off x="911" y="3401"/>
                <a:ext cx="1433" cy="823"/>
                <a:chOff x="1031" y="3353"/>
                <a:chExt cx="1433" cy="823"/>
              </a:xfrm>
            </p:grpSpPr>
            <p:sp>
              <p:nvSpPr>
                <p:cNvPr id="79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1031" y="3447"/>
                  <a:ext cx="432" cy="16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27432" tIns="27432" rIns="27432" bIns="27432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r>
                    <a:rPr lang="en-US" altLang="zh-CN" sz="1000" b="1" dirty="0">
                      <a:latin typeface="Microsoft Sans Serif" pitchFamily="-108" charset="0"/>
                      <a:ea typeface="宋体" pitchFamily="-108" charset="-122"/>
                      <a:cs typeface="宋体" pitchFamily="-108" charset="-122"/>
                    </a:rPr>
                    <a:t>Source2</a:t>
                  </a:r>
                  <a:endParaRPr lang="en-US" altLang="zh-CN" sz="1000" b="1" dirty="0">
                    <a:latin typeface="Arial" pitchFamily="-108" charset="0"/>
                    <a:ea typeface="宋体" pitchFamily="-108" charset="-122"/>
                    <a:cs typeface="宋体" pitchFamily="-108" charset="-122"/>
                  </a:endParaRPr>
                </a:p>
              </p:txBody>
            </p:sp>
            <p:sp>
              <p:nvSpPr>
                <p:cNvPr id="80" name="Line 30"/>
                <p:cNvSpPr>
                  <a:spLocks noChangeShapeType="1"/>
                </p:cNvSpPr>
                <p:nvPr/>
              </p:nvSpPr>
              <p:spPr bwMode="auto">
                <a:xfrm>
                  <a:off x="1464" y="3528"/>
                  <a:ext cx="3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stealth" w="lg" len="lg"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1" name="Rectangle 32"/>
                <p:cNvSpPr>
                  <a:spLocks noChangeArrowheads="1"/>
                </p:cNvSpPr>
                <p:nvPr/>
              </p:nvSpPr>
              <p:spPr bwMode="auto">
                <a:xfrm>
                  <a:off x="1792" y="3353"/>
                  <a:ext cx="288" cy="323"/>
                </a:xfrm>
                <a:prstGeom prst="rect">
                  <a:avLst/>
                </a:prstGeom>
                <a:solidFill>
                  <a:srgbClr val="FFFFFF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r>
                    <a:rPr lang="en-US" dirty="0"/>
                    <a:t>  B</a:t>
                  </a:r>
                </a:p>
              </p:txBody>
            </p:sp>
            <p:sp>
              <p:nvSpPr>
                <p:cNvPr id="82" name="Line 34"/>
                <p:cNvSpPr>
                  <a:spLocks noChangeShapeType="1"/>
                </p:cNvSpPr>
                <p:nvPr/>
              </p:nvSpPr>
              <p:spPr bwMode="auto">
                <a:xfrm>
                  <a:off x="2112" y="3524"/>
                  <a:ext cx="320" cy="65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stealth" w="lg" len="lg"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85" name="Line 37"/>
                <p:cNvSpPr>
                  <a:spLocks noChangeShapeType="1"/>
                </p:cNvSpPr>
                <p:nvPr/>
              </p:nvSpPr>
              <p:spPr bwMode="auto">
                <a:xfrm>
                  <a:off x="1464" y="4014"/>
                  <a:ext cx="3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stealth" w="lg" len="lg"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6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1032" y="3933"/>
                  <a:ext cx="432" cy="16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27432" tIns="27432" rIns="27432" bIns="27432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r>
                    <a:rPr lang="en-US" altLang="zh-CN" sz="1000" b="1" dirty="0">
                      <a:latin typeface="Microsoft Sans Serif" pitchFamily="-108" charset="0"/>
                      <a:ea typeface="宋体" pitchFamily="-108" charset="-122"/>
                      <a:cs typeface="宋体" pitchFamily="-108" charset="-122"/>
                    </a:rPr>
                    <a:t>Source3</a:t>
                  </a:r>
                  <a:endParaRPr lang="en-US" altLang="zh-CN" sz="1000" b="1" dirty="0">
                    <a:latin typeface="Arial" pitchFamily="-108" charset="0"/>
                    <a:ea typeface="宋体" pitchFamily="-108" charset="-122"/>
                    <a:cs typeface="宋体" pitchFamily="-108" charset="-122"/>
                  </a:endParaRPr>
                </a:p>
              </p:txBody>
            </p:sp>
            <p:sp>
              <p:nvSpPr>
                <p:cNvPr id="87" name="Rectangle 39"/>
                <p:cNvSpPr>
                  <a:spLocks noChangeArrowheads="1"/>
                </p:cNvSpPr>
                <p:nvPr/>
              </p:nvSpPr>
              <p:spPr bwMode="auto">
                <a:xfrm>
                  <a:off x="1818" y="3795"/>
                  <a:ext cx="308" cy="381"/>
                </a:xfrm>
                <a:prstGeom prst="rect">
                  <a:avLst/>
                </a:prstGeom>
                <a:solidFill>
                  <a:srgbClr val="FFFFFF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8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1900" y="3852"/>
                  <a:ext cx="163" cy="24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lIns="27432" tIns="27432" rIns="27432" bIns="27432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r>
                    <a:rPr lang="en-US" altLang="zh-CN" sz="1400" b="1" dirty="0">
                      <a:latin typeface="Microsoft Sans Serif" pitchFamily="-108" charset="0"/>
                      <a:ea typeface="宋体" pitchFamily="-108" charset="-122"/>
                      <a:cs typeface="宋体" pitchFamily="-108" charset="-122"/>
                    </a:rPr>
                    <a:t>C</a:t>
                  </a:r>
                  <a:br>
                    <a:rPr lang="en-US" altLang="zh-CN" sz="1400" b="1" dirty="0">
                      <a:latin typeface="Microsoft Sans Serif" pitchFamily="-108" charset="0"/>
                      <a:ea typeface="宋体" pitchFamily="-108" charset="-122"/>
                      <a:cs typeface="宋体" pitchFamily="-108" charset="-122"/>
                    </a:rPr>
                  </a:br>
                  <a:br>
                    <a:rPr lang="en-US" altLang="zh-CN" sz="1400" b="1" dirty="0">
                      <a:latin typeface="Microsoft Sans Serif" pitchFamily="-108" charset="0"/>
                      <a:ea typeface="宋体" pitchFamily="-108" charset="-122"/>
                      <a:cs typeface="宋体" pitchFamily="-108" charset="-122"/>
                    </a:rPr>
                  </a:br>
                  <a:br>
                    <a:rPr lang="en-US" altLang="zh-CN" sz="1400" b="1" dirty="0">
                      <a:latin typeface="Microsoft Sans Serif" pitchFamily="-108" charset="0"/>
                      <a:ea typeface="宋体" pitchFamily="-108" charset="-122"/>
                      <a:cs typeface="宋体" pitchFamily="-108" charset="-122"/>
                    </a:rPr>
                  </a:br>
                  <a:endParaRPr lang="en-US" altLang="zh-CN" sz="1400" b="1" dirty="0">
                    <a:latin typeface="Arial" pitchFamily="-108" charset="0"/>
                    <a:ea typeface="宋体" pitchFamily="-108" charset="-122"/>
                    <a:cs typeface="宋体" pitchFamily="-108" charset="-122"/>
                  </a:endParaRPr>
                </a:p>
              </p:txBody>
            </p:sp>
            <p:sp>
              <p:nvSpPr>
                <p:cNvPr id="89" name="Line 41"/>
                <p:cNvSpPr>
                  <a:spLocks noChangeShapeType="1"/>
                </p:cNvSpPr>
                <p:nvPr/>
              </p:nvSpPr>
              <p:spPr bwMode="auto">
                <a:xfrm flipV="1">
                  <a:off x="2145" y="3906"/>
                  <a:ext cx="319" cy="1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stealth" w="lg" len="lg"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59" name="Group 53"/>
              <p:cNvGrpSpPr>
                <a:grpSpLocks/>
              </p:cNvGrpSpPr>
              <p:nvPr/>
            </p:nvGrpSpPr>
            <p:grpSpPr bwMode="auto">
              <a:xfrm>
                <a:off x="1452" y="3504"/>
                <a:ext cx="132" cy="120"/>
                <a:chOff x="1452" y="2856"/>
                <a:chExt cx="132" cy="120"/>
              </a:xfrm>
            </p:grpSpPr>
            <p:sp>
              <p:nvSpPr>
                <p:cNvPr id="76" name="Rectangle 54"/>
                <p:cNvSpPr>
                  <a:spLocks noChangeArrowheads="1"/>
                </p:cNvSpPr>
                <p:nvPr/>
              </p:nvSpPr>
              <p:spPr bwMode="auto">
                <a:xfrm>
                  <a:off x="1452" y="2856"/>
                  <a:ext cx="132" cy="12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7" name="Line 55"/>
                <p:cNvSpPr>
                  <a:spLocks noChangeShapeType="1"/>
                </p:cNvSpPr>
                <p:nvPr/>
              </p:nvSpPr>
              <p:spPr bwMode="auto">
                <a:xfrm>
                  <a:off x="1536" y="2856"/>
                  <a:ext cx="0" cy="12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8" name="Line 56"/>
                <p:cNvSpPr>
                  <a:spLocks noChangeShapeType="1"/>
                </p:cNvSpPr>
                <p:nvPr/>
              </p:nvSpPr>
              <p:spPr bwMode="auto">
                <a:xfrm>
                  <a:off x="1488" y="2856"/>
                  <a:ext cx="0" cy="12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0" name="Group 57"/>
              <p:cNvGrpSpPr>
                <a:grpSpLocks/>
              </p:cNvGrpSpPr>
              <p:nvPr/>
            </p:nvGrpSpPr>
            <p:grpSpPr bwMode="auto">
              <a:xfrm>
                <a:off x="1452" y="4008"/>
                <a:ext cx="132" cy="120"/>
                <a:chOff x="1452" y="2856"/>
                <a:chExt cx="132" cy="120"/>
              </a:xfrm>
            </p:grpSpPr>
            <p:sp>
              <p:nvSpPr>
                <p:cNvPr id="73" name="Rectangle 58"/>
                <p:cNvSpPr>
                  <a:spLocks noChangeArrowheads="1"/>
                </p:cNvSpPr>
                <p:nvPr/>
              </p:nvSpPr>
              <p:spPr bwMode="auto">
                <a:xfrm>
                  <a:off x="1452" y="2856"/>
                  <a:ext cx="132" cy="12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4" name="Line 59"/>
                <p:cNvSpPr>
                  <a:spLocks noChangeShapeType="1"/>
                </p:cNvSpPr>
                <p:nvPr/>
              </p:nvSpPr>
              <p:spPr bwMode="auto">
                <a:xfrm>
                  <a:off x="1536" y="2856"/>
                  <a:ext cx="0" cy="12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" name="Line 60"/>
                <p:cNvSpPr>
                  <a:spLocks noChangeShapeType="1"/>
                </p:cNvSpPr>
                <p:nvPr/>
              </p:nvSpPr>
              <p:spPr bwMode="auto">
                <a:xfrm>
                  <a:off x="1488" y="2856"/>
                  <a:ext cx="0" cy="12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55" name="Group 75"/>
            <p:cNvGrpSpPr>
              <a:grpSpLocks/>
            </p:cNvGrpSpPr>
            <p:nvPr/>
          </p:nvGrpSpPr>
          <p:grpSpPr bwMode="auto">
            <a:xfrm>
              <a:off x="2762727" y="3907793"/>
              <a:ext cx="1370087" cy="202998"/>
              <a:chOff x="2112" y="3000"/>
              <a:chExt cx="792" cy="144"/>
            </a:xfrm>
          </p:grpSpPr>
          <p:sp>
            <p:nvSpPr>
              <p:cNvPr id="56" name="Text Box 79"/>
              <p:cNvSpPr txBox="1">
                <a:spLocks noChangeArrowheads="1"/>
              </p:cNvSpPr>
              <p:nvPr/>
            </p:nvSpPr>
            <p:spPr bwMode="auto">
              <a:xfrm>
                <a:off x="2112" y="3000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27432" tIns="27432" rIns="27432" bIns="27432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altLang="zh-CN" sz="3200" b="1" baseline="30000">
                  <a:latin typeface="Microsoft Sans Serif" pitchFamily="-108" charset="0"/>
                  <a:ea typeface="宋体" pitchFamily="-108" charset="-122"/>
                  <a:cs typeface="宋体" pitchFamily="-108" charset="-122"/>
                  <a:sym typeface="Symbol" pitchFamily="-108" charset="2"/>
                </a:endParaRPr>
              </a:p>
            </p:txBody>
          </p:sp>
          <p:sp>
            <p:nvSpPr>
              <p:cNvPr id="57" name="Text Box 81"/>
              <p:cNvSpPr txBox="1">
                <a:spLocks noChangeArrowheads="1"/>
              </p:cNvSpPr>
              <p:nvPr/>
            </p:nvSpPr>
            <p:spPr bwMode="auto">
              <a:xfrm>
                <a:off x="2760" y="3000"/>
                <a:ext cx="144" cy="14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27432" tIns="27432" rIns="27432" bIns="27432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altLang="zh-CN" sz="2800" b="1" baseline="30000" dirty="0">
                  <a:ea typeface="宋体" pitchFamily="-108" charset="-122"/>
                  <a:cs typeface="宋体" pitchFamily="-108" charset="-122"/>
                </a:endParaRPr>
              </a:p>
            </p:txBody>
          </p:sp>
        </p:grpSp>
        <p:sp>
          <p:nvSpPr>
            <p:cNvPr id="171" name="Line 30"/>
            <p:cNvSpPr>
              <a:spLocks noChangeShapeType="1"/>
            </p:cNvSpPr>
            <p:nvPr/>
          </p:nvSpPr>
          <p:spPr bwMode="auto">
            <a:xfrm>
              <a:off x="2172423" y="4534976"/>
              <a:ext cx="64483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4031956" y="4404615"/>
              <a:ext cx="434734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/>
              <a:r>
                <a:rPr lang="en-US" altLang="zh-CN" sz="1000" b="1" dirty="0">
                  <a:solidFill>
                    <a:prstClr val="black"/>
                  </a:solidFill>
                  <a:latin typeface="Microsoft Sans Serif" pitchFamily="-108" charset="0"/>
                  <a:ea typeface="宋体" pitchFamily="-108" charset="-122"/>
                  <a:cs typeface="宋体" pitchFamily="-108" charset="-122"/>
                </a:rPr>
                <a:t>Sink</a:t>
              </a:r>
              <a:endParaRPr lang="en-US" altLang="zh-CN" sz="3000" b="1" dirty="0">
                <a:solidFill>
                  <a:prstClr val="black"/>
                </a:solidFill>
                <a:latin typeface="Arial" pitchFamily="-108" charset="0"/>
                <a:ea typeface="宋体" pitchFamily="-108" charset="-122"/>
                <a:cs typeface="宋体" pitchFamily="-108" charset="-122"/>
              </a:endParaRPr>
            </a:p>
          </p:txBody>
        </p:sp>
        <p:sp>
          <p:nvSpPr>
            <p:cNvPr id="51" name="Text Box 9"/>
            <p:cNvSpPr txBox="1">
              <a:spLocks noChangeArrowheads="1"/>
            </p:cNvSpPr>
            <p:nvPr/>
          </p:nvSpPr>
          <p:spPr bwMode="auto">
            <a:xfrm>
              <a:off x="2801677" y="4383361"/>
              <a:ext cx="438757" cy="37078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27432" tIns="27432" rIns="27432" bIns="27432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altLang="zh-CN" sz="1600" b="1" dirty="0">
                  <a:latin typeface="Microsoft Sans Serif" pitchFamily="-108" charset="0"/>
                  <a:ea typeface="宋体" pitchFamily="-108" charset="-122"/>
                  <a:cs typeface="宋体" pitchFamily="-108" charset="-122"/>
                </a:rPr>
                <a:t>A</a:t>
              </a:r>
              <a:endParaRPr lang="en-US" altLang="zh-CN" sz="4800" b="1" dirty="0">
                <a:latin typeface="Arial" pitchFamily="-108" charset="0"/>
                <a:ea typeface="宋体" pitchFamily="-108" charset="-122"/>
                <a:cs typeface="宋体" pitchFamily="-108" charset="-122"/>
              </a:endParaRPr>
            </a:p>
          </p:txBody>
        </p:sp>
        <p:sp>
          <p:nvSpPr>
            <p:cNvPr id="52" name="Line 42"/>
            <p:cNvSpPr>
              <a:spLocks noChangeShapeType="1"/>
            </p:cNvSpPr>
            <p:nvPr/>
          </p:nvSpPr>
          <p:spPr bwMode="auto">
            <a:xfrm>
              <a:off x="3216833" y="4534976"/>
              <a:ext cx="815124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stealth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" name="Text Box 31"/>
            <p:cNvSpPr txBox="1">
              <a:spLocks noChangeArrowheads="1"/>
            </p:cNvSpPr>
            <p:nvPr/>
          </p:nvSpPr>
          <p:spPr bwMode="auto">
            <a:xfrm>
              <a:off x="1360962" y="4425662"/>
              <a:ext cx="773800" cy="18219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27432" tIns="27432" rIns="27432" bIns="27432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altLang="zh-CN" sz="1000" b="1" dirty="0">
                  <a:latin typeface="Microsoft Sans Serif" pitchFamily="-108" charset="0"/>
                  <a:ea typeface="宋体" pitchFamily="-108" charset="-122"/>
                  <a:cs typeface="宋体" pitchFamily="-108" charset="-122"/>
                </a:rPr>
                <a:t>Source1</a:t>
              </a:r>
              <a:endParaRPr lang="en-US" altLang="zh-CN" sz="1000" b="1" dirty="0">
                <a:latin typeface="Arial" pitchFamily="-108" charset="0"/>
                <a:ea typeface="宋体" pitchFamily="-108" charset="-122"/>
                <a:cs typeface="宋体" pitchFamily="-108" charset="-122"/>
              </a:endParaRPr>
            </a:p>
          </p:txBody>
        </p:sp>
        <p:sp>
          <p:nvSpPr>
            <p:cNvPr id="168" name="Rectangle 54"/>
            <p:cNvSpPr>
              <a:spLocks noChangeArrowheads="1"/>
            </p:cNvSpPr>
            <p:nvPr/>
          </p:nvSpPr>
          <p:spPr bwMode="auto">
            <a:xfrm>
              <a:off x="2384482" y="4482921"/>
              <a:ext cx="236439" cy="13495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" name="Line 56"/>
            <p:cNvSpPr>
              <a:spLocks noChangeShapeType="1"/>
            </p:cNvSpPr>
            <p:nvPr/>
          </p:nvSpPr>
          <p:spPr bwMode="auto">
            <a:xfrm>
              <a:off x="2454039" y="4482921"/>
              <a:ext cx="0" cy="1349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" name="Line 56"/>
            <p:cNvSpPr>
              <a:spLocks noChangeShapeType="1"/>
            </p:cNvSpPr>
            <p:nvPr/>
          </p:nvSpPr>
          <p:spPr bwMode="auto">
            <a:xfrm>
              <a:off x="2532307" y="4471075"/>
              <a:ext cx="0" cy="1349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" name="Rectangle 175"/>
            <p:cNvSpPr/>
            <p:nvPr/>
          </p:nvSpPr>
          <p:spPr>
            <a:xfrm>
              <a:off x="5542959" y="5199173"/>
              <a:ext cx="434734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/>
              <a:r>
                <a:rPr lang="en-US" altLang="zh-CN" sz="1000" b="1" dirty="0">
                  <a:solidFill>
                    <a:prstClr val="black"/>
                  </a:solidFill>
                  <a:latin typeface="Microsoft Sans Serif" pitchFamily="-108" charset="0"/>
                  <a:ea typeface="宋体" pitchFamily="-108" charset="-122"/>
                  <a:cs typeface="宋体" pitchFamily="-108" charset="-122"/>
                </a:rPr>
                <a:t>Sink</a:t>
              </a:r>
              <a:endParaRPr lang="en-US" altLang="zh-CN" sz="3000" b="1" dirty="0">
                <a:solidFill>
                  <a:prstClr val="black"/>
                </a:solidFill>
                <a:latin typeface="Arial" pitchFamily="-108" charset="0"/>
                <a:ea typeface="宋体" pitchFamily="-108" charset="-122"/>
                <a:cs typeface="宋体" pitchFamily="-108" charset="-122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184707" y="803902"/>
            <a:ext cx="1556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merican Typewriter"/>
                <a:cs typeface="American Typewriter"/>
              </a:rPr>
              <a:t>Layout: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0423" y="849479"/>
            <a:ext cx="1631108" cy="160043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i="1" dirty="0">
                <a:latin typeface="Abadi MT Condensed Light"/>
                <a:cs typeface="Abadi MT Condensed Light"/>
              </a:rPr>
              <a:t>The processing speeds of these operators are:</a:t>
            </a:r>
          </a:p>
          <a:p>
            <a:r>
              <a:rPr lang="en-US" sz="1400" b="1" dirty="0">
                <a:latin typeface="Abadi MT Condensed Light"/>
                <a:cs typeface="Abadi MT Condensed Light"/>
              </a:rPr>
              <a:t>    A: 100 tuple/sec</a:t>
            </a:r>
          </a:p>
          <a:p>
            <a:r>
              <a:rPr lang="en-US" sz="1400" b="1" dirty="0">
                <a:latin typeface="Abadi MT Condensed Light"/>
                <a:cs typeface="Abadi MT Condensed Light"/>
              </a:rPr>
              <a:t>    B: 100 tuples/sec</a:t>
            </a:r>
          </a:p>
          <a:p>
            <a:r>
              <a:rPr lang="en-US" sz="1400" b="1" dirty="0">
                <a:latin typeface="Abadi MT Condensed Light"/>
                <a:cs typeface="Abadi MT Condensed Light"/>
              </a:rPr>
              <a:t>    C: 100 tuples/sec  </a:t>
            </a:r>
          </a:p>
          <a:p>
            <a:r>
              <a:rPr lang="en-US" sz="1400" b="1" dirty="0">
                <a:latin typeface="Abadi MT Condensed Light"/>
                <a:cs typeface="Abadi MT Condensed Light"/>
              </a:rPr>
              <a:t>    U: 200 tuples/sec</a:t>
            </a:r>
          </a:p>
          <a:p>
            <a:r>
              <a:rPr lang="en-US" sz="1400" b="1" dirty="0">
                <a:latin typeface="Abadi MT Condensed Light"/>
                <a:cs typeface="Abadi MT Condensed Light"/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7183" y="6274531"/>
            <a:ext cx="594981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C1: B and C have the same memory release rate and they must operate together because of the union.   Thus  B</a:t>
            </a:r>
            <a:r>
              <a:rPr lang="en-US" sz="1400" spc="-300" dirty="0"/>
              <a:t>                                    </a:t>
            </a:r>
            <a:r>
              <a:rPr lang="en-US" sz="1400" dirty="0"/>
              <a:t>and C  process their 600+400 =1000 tuples in 10 sec. along  with U  that takes 5  for a total of 15 s.</a:t>
            </a:r>
          </a:p>
          <a:p>
            <a:r>
              <a:rPr lang="en-US" sz="1400" dirty="0"/>
              <a:t>So A+B+U  releases 1000 tuple of  memory in  15 </a:t>
            </a:r>
            <a:r>
              <a:rPr lang="en-US" sz="1400" dirty="0" err="1"/>
              <a:t>secds</a:t>
            </a:r>
            <a:r>
              <a:rPr lang="en-US" sz="1400" dirty="0"/>
              <a:t>. 100/15= 66.6 </a:t>
            </a:r>
            <a:r>
              <a:rPr lang="en-US" sz="1400" dirty="0" err="1"/>
              <a:t>tples</a:t>
            </a:r>
            <a:r>
              <a:rPr lang="en-US" sz="1400" dirty="0"/>
              <a:t>/sec.</a:t>
            </a:r>
          </a:p>
          <a:p>
            <a:r>
              <a:rPr lang="en-US" sz="1400" dirty="0"/>
              <a:t>A releases 100 tuples/sec and should go first. It will take 10 secs.</a:t>
            </a:r>
          </a:p>
          <a:p>
            <a:endParaRPr lang="en-US" sz="1400" dirty="0"/>
          </a:p>
          <a:p>
            <a:r>
              <a:rPr lang="en-US" sz="1400" dirty="0"/>
              <a:t>The total area of  1,000x10+ 1000x10/2 + 1000x15/2= 22,500.</a:t>
            </a:r>
          </a:p>
          <a:p>
            <a:r>
              <a:rPr lang="en-US" sz="1400" dirty="0"/>
              <a:t>The average memory usage over the 25 seconds is 22,500/25= 900 tuples</a:t>
            </a:r>
          </a:p>
          <a:p>
            <a:endParaRPr lang="en-US" sz="1400" dirty="0"/>
          </a:p>
          <a:p>
            <a:endParaRPr lang="en-US" sz="1400" dirty="0"/>
          </a:p>
        </p:txBody>
      </p:sp>
      <p:sp>
        <p:nvSpPr>
          <p:cNvPr id="45" name="TextBox 44"/>
          <p:cNvSpPr txBox="1"/>
          <p:nvPr/>
        </p:nvSpPr>
        <p:spPr>
          <a:xfrm>
            <a:off x="632596" y="7330956"/>
            <a:ext cx="48239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/>
          </a:p>
        </p:txBody>
      </p:sp>
      <p:sp>
        <p:nvSpPr>
          <p:cNvPr id="47" name="Rectangle 32">
            <a:extLst>
              <a:ext uri="{FF2B5EF4-FFF2-40B4-BE49-F238E27FC236}">
                <a16:creationId xmlns:a16="http://schemas.microsoft.com/office/drawing/2014/main" id="{3620AAA8-48B9-E24A-82BE-6EA93345E0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1785" y="1501126"/>
            <a:ext cx="506591" cy="428068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 b="1" dirty="0"/>
              <a:t> </a:t>
            </a:r>
            <a:r>
              <a:rPr lang="en-US" sz="2000" b="1" dirty="0"/>
              <a:t>U</a:t>
            </a:r>
            <a:endParaRPr lang="en-US" b="1" dirty="0"/>
          </a:p>
        </p:txBody>
      </p:sp>
      <p:sp>
        <p:nvSpPr>
          <p:cNvPr id="48" name="Line 42">
            <a:extLst>
              <a:ext uri="{FF2B5EF4-FFF2-40B4-BE49-F238E27FC236}">
                <a16:creationId xmlns:a16="http://schemas.microsoft.com/office/drawing/2014/main" id="{129EBF51-2440-C44C-9D47-4D1BBAFC7C7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71613" y="1688717"/>
            <a:ext cx="432669" cy="1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stealth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Rectangle 70">
            <a:extLst>
              <a:ext uri="{FF2B5EF4-FFF2-40B4-BE49-F238E27FC236}">
                <a16:creationId xmlns:a16="http://schemas.microsoft.com/office/drawing/2014/main" id="{19D5D297-9820-A74F-B8B3-6C834BE1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5330" y="1541967"/>
            <a:ext cx="250549" cy="10773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200" dirty="0"/>
              <a:t>||</a:t>
            </a:r>
            <a:r>
              <a:rPr lang="en-US" sz="1400" dirty="0"/>
              <a:t>|</a:t>
            </a:r>
            <a:endParaRPr lang="en-US" sz="1600" dirty="0"/>
          </a:p>
        </p:txBody>
      </p:sp>
      <p:sp>
        <p:nvSpPr>
          <p:cNvPr id="64" name="Rectangle 70">
            <a:extLst>
              <a:ext uri="{FF2B5EF4-FFF2-40B4-BE49-F238E27FC236}">
                <a16:creationId xmlns:a16="http://schemas.microsoft.com/office/drawing/2014/main" id="{B4401403-22DC-DE47-8977-0ACDD9A077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2389" y="1829212"/>
            <a:ext cx="250549" cy="10773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200" dirty="0"/>
              <a:t>||</a:t>
            </a:r>
            <a:r>
              <a:rPr lang="en-US" sz="1400" dirty="0"/>
              <a:t>|</a:t>
            </a:r>
            <a:endParaRPr lang="en-US" sz="1600" dirty="0"/>
          </a:p>
        </p:txBody>
      </p:sp>
      <p:sp>
        <p:nvSpPr>
          <p:cNvPr id="65" name="Line 42">
            <a:extLst>
              <a:ext uri="{FF2B5EF4-FFF2-40B4-BE49-F238E27FC236}">
                <a16:creationId xmlns:a16="http://schemas.microsoft.com/office/drawing/2014/main" id="{0DAB8AB1-AA28-DA41-ADA4-D82442E651EA}"/>
              </a:ext>
            </a:extLst>
          </p:cNvPr>
          <p:cNvSpPr>
            <a:spLocks noChangeShapeType="1"/>
          </p:cNvSpPr>
          <p:nvPr/>
        </p:nvSpPr>
        <p:spPr bwMode="auto">
          <a:xfrm>
            <a:off x="4620519" y="1591624"/>
            <a:ext cx="344792" cy="1168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stealth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" name="Line 42">
            <a:extLst>
              <a:ext uri="{FF2B5EF4-FFF2-40B4-BE49-F238E27FC236}">
                <a16:creationId xmlns:a16="http://schemas.microsoft.com/office/drawing/2014/main" id="{B337B19F-F14B-6C41-AC3B-766535C4BC7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58277" y="1841302"/>
            <a:ext cx="340271" cy="3098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stealth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39DE4949-79BF-A247-868A-E645BB83E466}"/>
              </a:ext>
            </a:extLst>
          </p:cNvPr>
          <p:cNvGrpSpPr/>
          <p:nvPr/>
        </p:nvGrpSpPr>
        <p:grpSpPr>
          <a:xfrm>
            <a:off x="793599" y="4128396"/>
            <a:ext cx="5287855" cy="2045898"/>
            <a:chOff x="1020920" y="2886770"/>
            <a:chExt cx="5146518" cy="2166718"/>
          </a:xfrm>
        </p:grpSpPr>
        <p:sp>
          <p:nvSpPr>
            <p:cNvPr id="61" name="Line 28">
              <a:extLst>
                <a:ext uri="{FF2B5EF4-FFF2-40B4-BE49-F238E27FC236}">
                  <a16:creationId xmlns:a16="http://schemas.microsoft.com/office/drawing/2014/main" id="{0B2B9CAC-79C4-8C4B-9529-64F7D4013BC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04963" y="4804358"/>
              <a:ext cx="4131230" cy="228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62" name="Line 29">
              <a:extLst>
                <a:ext uri="{FF2B5EF4-FFF2-40B4-BE49-F238E27FC236}">
                  <a16:creationId xmlns:a16="http://schemas.microsoft.com/office/drawing/2014/main" id="{131FB0B5-D153-584F-B248-9201EF2002C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04963" y="2971443"/>
              <a:ext cx="1905" cy="18291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67" name="Text Box 31">
              <a:extLst>
                <a:ext uri="{FF2B5EF4-FFF2-40B4-BE49-F238E27FC236}">
                  <a16:creationId xmlns:a16="http://schemas.microsoft.com/office/drawing/2014/main" id="{3E3942A9-B975-5E41-913A-D1DD8CF982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42253" y="4799572"/>
              <a:ext cx="498855" cy="253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altLang="zh-CN" sz="1050" b="1" dirty="0">
                  <a:latin typeface="Arial" pitchFamily="34" charset="0"/>
                  <a:ea typeface="SimSun" pitchFamily="2" charset="-122"/>
                </a:rPr>
                <a:t>Time</a:t>
              </a:r>
            </a:p>
          </p:txBody>
        </p:sp>
        <p:sp>
          <p:nvSpPr>
            <p:cNvPr id="68" name="Text Box 32">
              <a:extLst>
                <a:ext uri="{FF2B5EF4-FFF2-40B4-BE49-F238E27FC236}">
                  <a16:creationId xmlns:a16="http://schemas.microsoft.com/office/drawing/2014/main" id="{3BF996F5-85ED-394E-B016-F5046BF6B9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64834" y="3323305"/>
              <a:ext cx="45243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altLang="zh-CN" sz="1200" b="1" i="1" dirty="0">
                  <a:latin typeface="Arial" pitchFamily="34" charset="0"/>
                  <a:ea typeface="SimSun" pitchFamily="2" charset="-122"/>
                </a:rPr>
                <a:t>A</a:t>
              </a:r>
              <a:endParaRPr lang="en-US" altLang="zh-CN" sz="1200" b="1" i="1" baseline="-25000" dirty="0">
                <a:latin typeface="Arial" pitchFamily="34" charset="0"/>
                <a:ea typeface="SimSun" pitchFamily="2" charset="-122"/>
              </a:endParaRPr>
            </a:p>
          </p:txBody>
        </p:sp>
        <p:sp>
          <p:nvSpPr>
            <p:cNvPr id="69" name="Line 36">
              <a:extLst>
                <a:ext uri="{FF2B5EF4-FFF2-40B4-BE49-F238E27FC236}">
                  <a16:creationId xmlns:a16="http://schemas.microsoft.com/office/drawing/2014/main" id="{D23C3D16-30CA-6541-98C0-0FE5F0E658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84328" y="4070258"/>
              <a:ext cx="1768371" cy="72408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 dirty="0"/>
            </a:p>
          </p:txBody>
        </p:sp>
        <p:sp>
          <p:nvSpPr>
            <p:cNvPr id="70" name="Line 37">
              <a:extLst>
                <a:ext uri="{FF2B5EF4-FFF2-40B4-BE49-F238E27FC236}">
                  <a16:creationId xmlns:a16="http://schemas.microsoft.com/office/drawing/2014/main" id="{401B2E9A-E26D-4A47-B85E-FD736BEBB0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04963" y="3259955"/>
              <a:ext cx="1579365" cy="8103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 dirty="0"/>
            </a:p>
          </p:txBody>
        </p:sp>
        <p:sp>
          <p:nvSpPr>
            <p:cNvPr id="71" name="Text Box 33">
              <a:extLst>
                <a:ext uri="{FF2B5EF4-FFF2-40B4-BE49-F238E27FC236}">
                  <a16:creationId xmlns:a16="http://schemas.microsoft.com/office/drawing/2014/main" id="{9F90574E-CF5D-AE40-A137-16DA42CCD3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73379" y="4196911"/>
              <a:ext cx="85150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altLang="zh-CN" sz="1200" b="1" i="1" dirty="0">
                  <a:latin typeface="Arial" pitchFamily="34" charset="0"/>
                  <a:ea typeface="SimSun" pitchFamily="2" charset="-122"/>
                </a:rPr>
                <a:t>B+C+U</a:t>
              </a:r>
              <a:endParaRPr lang="en-US" altLang="zh-CN" sz="1200" b="1" i="1" baseline="-25000" dirty="0">
                <a:latin typeface="Arial" pitchFamily="34" charset="0"/>
                <a:ea typeface="SimSun" pitchFamily="2" charset="-122"/>
              </a:endParaRPr>
            </a:p>
          </p:txBody>
        </p:sp>
        <p:sp>
          <p:nvSpPr>
            <p:cNvPr id="72" name="Line 34">
              <a:extLst>
                <a:ext uri="{FF2B5EF4-FFF2-40B4-BE49-F238E27FC236}">
                  <a16:creationId xmlns:a16="http://schemas.microsoft.com/office/drawing/2014/main" id="{1135342B-CB9E-2348-997E-EA413432B9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41125" y="4022699"/>
              <a:ext cx="0" cy="7716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 dirty="0"/>
            </a:p>
          </p:txBody>
        </p:sp>
        <p:sp>
          <p:nvSpPr>
            <p:cNvPr id="83" name="Text Box 38">
              <a:extLst>
                <a:ext uri="{FF2B5EF4-FFF2-40B4-BE49-F238E27FC236}">
                  <a16:creationId xmlns:a16="http://schemas.microsoft.com/office/drawing/2014/main" id="{115F49D2-C266-A64B-904C-A7542057AE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15057" y="4782367"/>
              <a:ext cx="452438" cy="253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altLang="zh-CN" sz="1050" b="1" i="1" dirty="0">
                  <a:latin typeface="Arial" pitchFamily="34" charset="0"/>
                  <a:ea typeface="SimSun" pitchFamily="2" charset="-122"/>
                </a:rPr>
                <a:t>10s</a:t>
              </a:r>
              <a:endParaRPr lang="en-US" altLang="zh-CN" sz="1050" b="1" i="1" baseline="-25000" dirty="0">
                <a:latin typeface="Arial" pitchFamily="34" charset="0"/>
                <a:ea typeface="SimSun" pitchFamily="2" charset="-122"/>
              </a:endParaRPr>
            </a:p>
          </p:txBody>
        </p:sp>
        <p:sp>
          <p:nvSpPr>
            <p:cNvPr id="84" name="Text Box 38">
              <a:extLst>
                <a:ext uri="{FF2B5EF4-FFF2-40B4-BE49-F238E27FC236}">
                  <a16:creationId xmlns:a16="http://schemas.microsoft.com/office/drawing/2014/main" id="{A5C5BA8B-EA47-7740-A937-0DBF70552A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65557" y="4789849"/>
              <a:ext cx="452438" cy="253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altLang="zh-CN" sz="1050" b="1" i="1" dirty="0">
                  <a:latin typeface="Arial" pitchFamily="34" charset="0"/>
                  <a:ea typeface="SimSun" pitchFamily="2" charset="-122"/>
                </a:rPr>
                <a:t>15s</a:t>
              </a:r>
              <a:endParaRPr lang="en-US" altLang="zh-CN" sz="1050" b="1" i="1" baseline="-25000" dirty="0">
                <a:latin typeface="Arial" pitchFamily="34" charset="0"/>
                <a:ea typeface="SimSun" pitchFamily="2" charset="-122"/>
              </a:endParaRPr>
            </a:p>
          </p:txBody>
        </p:sp>
        <p:sp>
          <p:nvSpPr>
            <p:cNvPr id="90" name="Text Box 38">
              <a:extLst>
                <a:ext uri="{FF2B5EF4-FFF2-40B4-BE49-F238E27FC236}">
                  <a16:creationId xmlns:a16="http://schemas.microsoft.com/office/drawing/2014/main" id="{95EE87B5-33AC-AB49-9004-1F8E97878A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20920" y="3159083"/>
              <a:ext cx="607141" cy="253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altLang="zh-CN" sz="1050" b="1" i="1" dirty="0">
                  <a:latin typeface="Arial" pitchFamily="34" charset="0"/>
                  <a:ea typeface="SimSun" pitchFamily="2" charset="-122"/>
                </a:rPr>
                <a:t>2000</a:t>
              </a:r>
              <a:endParaRPr lang="en-US" altLang="zh-CN" sz="1050" b="1" i="1" baseline="-25000" dirty="0">
                <a:latin typeface="Arial" pitchFamily="34" charset="0"/>
                <a:ea typeface="SimSun" pitchFamily="2" charset="-122"/>
              </a:endParaRPr>
            </a:p>
          </p:txBody>
        </p:sp>
        <p:sp>
          <p:nvSpPr>
            <p:cNvPr id="91" name="Line 34">
              <a:extLst>
                <a:ext uri="{FF2B5EF4-FFF2-40B4-BE49-F238E27FC236}">
                  <a16:creationId xmlns:a16="http://schemas.microsoft.com/office/drawing/2014/main" id="{797129AA-8C81-3D49-AE84-D25B12BDC9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44747" y="4028559"/>
              <a:ext cx="1453175" cy="71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 dirty="0"/>
            </a:p>
          </p:txBody>
        </p:sp>
        <p:sp>
          <p:nvSpPr>
            <p:cNvPr id="92" name="Text Box 33">
              <a:extLst>
                <a:ext uri="{FF2B5EF4-FFF2-40B4-BE49-F238E27FC236}">
                  <a16:creationId xmlns:a16="http://schemas.microsoft.com/office/drawing/2014/main" id="{85B5B5B3-B652-F44B-A1E6-E40A54E0E5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15000" y="2886770"/>
              <a:ext cx="452438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pPr eaLnBrk="1" hangingPunct="1"/>
              <a:endParaRPr lang="en-US" altLang="zh-CN" sz="1200" b="1" i="1" baseline="-25000" dirty="0">
                <a:latin typeface="Arial" pitchFamily="34" charset="0"/>
                <a:ea typeface="SimSun" pitchFamily="2" charset="-122"/>
              </a:endParaRPr>
            </a:p>
          </p:txBody>
        </p:sp>
        <p:sp>
          <p:nvSpPr>
            <p:cNvPr id="93" name="Text Box 38">
              <a:extLst>
                <a:ext uri="{FF2B5EF4-FFF2-40B4-BE49-F238E27FC236}">
                  <a16:creationId xmlns:a16="http://schemas.microsoft.com/office/drawing/2014/main" id="{D8C0DF5D-8C05-5E44-8EDE-810220556B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0864" y="3905198"/>
              <a:ext cx="607141" cy="253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altLang="zh-CN" sz="1050" b="1" i="1" dirty="0">
                  <a:latin typeface="Arial" pitchFamily="34" charset="0"/>
                  <a:ea typeface="SimSun" pitchFamily="2" charset="-122"/>
                </a:rPr>
                <a:t>1000</a:t>
              </a:r>
              <a:endParaRPr lang="en-US" altLang="zh-CN" sz="1050" b="1" i="1" baseline="-25000" dirty="0">
                <a:latin typeface="Arial" pitchFamily="34" charset="0"/>
                <a:ea typeface="SimSun" pitchFamily="2" charset="-122"/>
              </a:endParaRPr>
            </a:p>
          </p:txBody>
        </p:sp>
      </p:grpSp>
      <p:sp>
        <p:nvSpPr>
          <p:cNvPr id="109" name="Text Box 38">
            <a:extLst>
              <a:ext uri="{FF2B5EF4-FFF2-40B4-BE49-F238E27FC236}">
                <a16:creationId xmlns:a16="http://schemas.microsoft.com/office/drawing/2014/main" id="{B886B785-01AF-6A4E-8840-882FB75A9B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6343" y="5970497"/>
            <a:ext cx="452438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zh-CN" sz="1050" b="1" i="1" dirty="0">
                <a:latin typeface="Arial" pitchFamily="34" charset="0"/>
                <a:ea typeface="SimSun" pitchFamily="2" charset="-122"/>
              </a:rPr>
              <a:t>25s</a:t>
            </a:r>
            <a:endParaRPr lang="en-US" altLang="zh-CN" sz="1050" b="1" i="1" baseline="-25000" dirty="0">
              <a:latin typeface="Arial" pitchFamily="34" charset="0"/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8316010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C7398B9-0B39-0F4C-BFF9-4B6A8D9BF3A4}" type="slidenum">
              <a:rPr lang="en-US" smtClean="0">
                <a:latin typeface="Comic Sans MS" pitchFamily="-108" charset="0"/>
                <a:ea typeface="ＭＳ Ｐゴシック" pitchFamily="-108" charset="-128"/>
                <a:cs typeface="ＭＳ Ｐゴシック" pitchFamily="-108" charset="-128"/>
              </a:rPr>
              <a:pPr/>
              <a:t>5</a:t>
            </a:fld>
            <a:endParaRPr lang="en-US" sz="1800" b="1" i="1">
              <a:latin typeface="Comic Sans MS" pitchFamily="-108" charset="0"/>
              <a:ea typeface="ＭＳ Ｐゴシック" pitchFamily="-108" charset="-128"/>
              <a:cs typeface="ＭＳ Ｐゴシック" pitchFamily="-108" charset="-128"/>
            </a:endParaRPr>
          </a:p>
        </p:txBody>
      </p:sp>
      <p:grpSp>
        <p:nvGrpSpPr>
          <p:cNvPr id="10" name="Group 75"/>
          <p:cNvGrpSpPr>
            <a:grpSpLocks/>
          </p:cNvGrpSpPr>
          <p:nvPr/>
        </p:nvGrpSpPr>
        <p:grpSpPr bwMode="auto">
          <a:xfrm>
            <a:off x="2858859" y="46488"/>
            <a:ext cx="1370087" cy="194074"/>
            <a:chOff x="2112" y="3000"/>
            <a:chExt cx="792" cy="144"/>
          </a:xfrm>
        </p:grpSpPr>
        <p:sp>
          <p:nvSpPr>
            <p:cNvPr id="26652" name="Text Box 79"/>
            <p:cNvSpPr txBox="1">
              <a:spLocks noChangeArrowheads="1"/>
            </p:cNvSpPr>
            <p:nvPr/>
          </p:nvSpPr>
          <p:spPr bwMode="auto">
            <a:xfrm>
              <a:off x="2112" y="3000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27432" tIns="27432" rIns="27432" bIns="27432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altLang="zh-CN" sz="3200" b="1" baseline="30000">
                <a:latin typeface="Microsoft Sans Serif" pitchFamily="-108" charset="0"/>
                <a:ea typeface="宋体" pitchFamily="-108" charset="-122"/>
                <a:cs typeface="宋体" pitchFamily="-108" charset="-122"/>
                <a:sym typeface="Symbol" pitchFamily="-108" charset="2"/>
              </a:endParaRPr>
            </a:p>
          </p:txBody>
        </p:sp>
        <p:sp>
          <p:nvSpPr>
            <p:cNvPr id="26654" name="Text Box 81"/>
            <p:cNvSpPr txBox="1">
              <a:spLocks noChangeArrowheads="1"/>
            </p:cNvSpPr>
            <p:nvPr/>
          </p:nvSpPr>
          <p:spPr bwMode="auto">
            <a:xfrm>
              <a:off x="2760" y="3000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27432" tIns="27432" rIns="27432" bIns="27432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altLang="zh-CN" sz="2800" b="1" baseline="30000" dirty="0">
                <a:ea typeface="宋体" pitchFamily="-108" charset="-122"/>
                <a:cs typeface="宋体" pitchFamily="-108" charset="-122"/>
              </a:endParaRPr>
            </a:p>
          </p:txBody>
        </p:sp>
      </p:grp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297266" y="385473"/>
            <a:ext cx="6694218" cy="289822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altLang="zh-TW" sz="2000" dirty="0">
                <a:ea typeface="PMingLiU" pitchFamily="18" charset="-120"/>
                <a:cs typeface="PMingLiU" pitchFamily="18" charset="-120"/>
              </a:rPr>
              <a:t>Problem D. 20%</a:t>
            </a:r>
          </a:p>
        </p:txBody>
      </p:sp>
      <p:sp>
        <p:nvSpPr>
          <p:cNvPr id="26630" name="Text Box 103"/>
          <p:cNvSpPr txBox="1">
            <a:spLocks noChangeArrowheads="1"/>
          </p:cNvSpPr>
          <p:nvPr/>
        </p:nvSpPr>
        <p:spPr bwMode="auto">
          <a:xfrm>
            <a:off x="481431" y="2511779"/>
            <a:ext cx="6033669" cy="129266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1200" dirty="0"/>
              <a:t>Problem D:  Consider </a:t>
            </a:r>
            <a:r>
              <a:rPr lang="en-US" sz="1200" dirty="0">
                <a:latin typeface="American Typewriter"/>
                <a:cs typeface="American Typewriter"/>
              </a:rPr>
              <a:t>Layout II</a:t>
            </a:r>
            <a:r>
              <a:rPr lang="en-US" sz="1200" dirty="0"/>
              <a:t>  and assume that the buffers feeding A contains  1000 tuples. A is a selection operator that discards 50% of its input tuples. However, for each tuple in its input,  B delivers one tuple to its output, and so does C.</a:t>
            </a:r>
          </a:p>
          <a:p>
            <a:pPr marL="457200" indent="-457200">
              <a:spcBef>
                <a:spcPct val="50000"/>
              </a:spcBef>
            </a:pPr>
            <a:r>
              <a:rPr lang="en-US" sz="1200" dirty="0"/>
              <a:t>D1.  We wan to minimize the average latency  measured in the number of missing query answers. Should we then  partition this network and, if so, how?    Illustrate your answer with a diagram and estimate the resulting average latency.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2018831" y="1504506"/>
            <a:ext cx="3824504" cy="917733"/>
            <a:chOff x="1182941" y="3247995"/>
            <a:chExt cx="4605408" cy="917733"/>
          </a:xfrm>
        </p:grpSpPr>
        <p:sp>
          <p:nvSpPr>
            <p:cNvPr id="180" name="Rectangle 179"/>
            <p:cNvSpPr/>
            <p:nvPr/>
          </p:nvSpPr>
          <p:spPr>
            <a:xfrm>
              <a:off x="5353615" y="3319048"/>
              <a:ext cx="434734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/>
              <a:r>
                <a:rPr lang="en-US" altLang="zh-CN" sz="1000" b="1" dirty="0">
                  <a:solidFill>
                    <a:prstClr val="black"/>
                  </a:solidFill>
                  <a:latin typeface="Microsoft Sans Serif" pitchFamily="-108" charset="0"/>
                  <a:ea typeface="宋体" pitchFamily="-108" charset="-122"/>
                  <a:cs typeface="宋体" pitchFamily="-108" charset="-122"/>
                </a:rPr>
                <a:t>Sink</a:t>
              </a:r>
              <a:endParaRPr lang="en-US" altLang="zh-CN" sz="3000" b="1" dirty="0">
                <a:solidFill>
                  <a:prstClr val="black"/>
                </a:solidFill>
                <a:latin typeface="Arial" pitchFamily="-108" charset="0"/>
                <a:ea typeface="宋体" pitchFamily="-108" charset="-122"/>
                <a:cs typeface="宋体" pitchFamily="-108" charset="-122"/>
              </a:endParaRPr>
            </a:p>
          </p:txBody>
        </p:sp>
        <p:sp>
          <p:nvSpPr>
            <p:cNvPr id="181" name="Text Box 9"/>
            <p:cNvSpPr txBox="1">
              <a:spLocks noChangeArrowheads="1"/>
            </p:cNvSpPr>
            <p:nvPr/>
          </p:nvSpPr>
          <p:spPr bwMode="auto">
            <a:xfrm>
              <a:off x="2615144" y="3551227"/>
              <a:ext cx="438757" cy="37078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27432" tIns="27432" rIns="27432" bIns="27432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altLang="zh-CN" sz="1600" b="1" dirty="0">
                  <a:latin typeface="Microsoft Sans Serif" pitchFamily="-108" charset="0"/>
                  <a:ea typeface="宋体" pitchFamily="-108" charset="-122"/>
                  <a:cs typeface="宋体" pitchFamily="-108" charset="-122"/>
                </a:rPr>
                <a:t>A</a:t>
              </a:r>
              <a:endParaRPr lang="en-US" altLang="zh-CN" sz="4800" b="1" dirty="0">
                <a:latin typeface="Arial" pitchFamily="-108" charset="0"/>
                <a:ea typeface="宋体" pitchFamily="-108" charset="-122"/>
                <a:cs typeface="宋体" pitchFamily="-108" charset="-122"/>
              </a:endParaRPr>
            </a:p>
          </p:txBody>
        </p:sp>
        <p:sp>
          <p:nvSpPr>
            <p:cNvPr id="182" name="Line 42"/>
            <p:cNvSpPr>
              <a:spLocks noChangeShapeType="1"/>
            </p:cNvSpPr>
            <p:nvPr/>
          </p:nvSpPr>
          <p:spPr bwMode="auto">
            <a:xfrm>
              <a:off x="4812337" y="3433703"/>
              <a:ext cx="579546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stealth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" name="Text Box 31"/>
            <p:cNvSpPr txBox="1">
              <a:spLocks noChangeArrowheads="1"/>
            </p:cNvSpPr>
            <p:nvPr/>
          </p:nvSpPr>
          <p:spPr bwMode="auto">
            <a:xfrm>
              <a:off x="1182941" y="3632547"/>
              <a:ext cx="773800" cy="18219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27432" tIns="27432" rIns="27432" bIns="27432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altLang="zh-CN" sz="1000" b="1" dirty="0">
                  <a:latin typeface="Microsoft Sans Serif" pitchFamily="-108" charset="0"/>
                  <a:ea typeface="宋体" pitchFamily="-108" charset="-122"/>
                  <a:cs typeface="宋体" pitchFamily="-108" charset="-122"/>
                </a:rPr>
                <a:t>Source</a:t>
              </a:r>
              <a:endParaRPr lang="en-US" altLang="zh-CN" sz="1000" b="1" dirty="0">
                <a:latin typeface="Arial" pitchFamily="-108" charset="0"/>
                <a:ea typeface="宋体" pitchFamily="-108" charset="-122"/>
                <a:cs typeface="宋体" pitchFamily="-108" charset="-122"/>
              </a:endParaRPr>
            </a:p>
          </p:txBody>
        </p:sp>
        <p:grpSp>
          <p:nvGrpSpPr>
            <p:cNvPr id="201" name="Group 200"/>
            <p:cNvGrpSpPr/>
            <p:nvPr/>
          </p:nvGrpSpPr>
          <p:grpSpPr>
            <a:xfrm>
              <a:off x="3522458" y="3672108"/>
              <a:ext cx="236478" cy="129023"/>
              <a:chOff x="4661851" y="1907950"/>
              <a:chExt cx="236478" cy="129023"/>
            </a:xfrm>
          </p:grpSpPr>
          <p:sp>
            <p:nvSpPr>
              <p:cNvPr id="202" name="Rectangle 70"/>
              <p:cNvSpPr>
                <a:spLocks noChangeArrowheads="1"/>
              </p:cNvSpPr>
              <p:nvPr/>
            </p:nvSpPr>
            <p:spPr bwMode="auto">
              <a:xfrm>
                <a:off x="4661851" y="1907950"/>
                <a:ext cx="236478" cy="12902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3" name="Line 71"/>
              <p:cNvSpPr>
                <a:spLocks noChangeShapeType="1"/>
              </p:cNvSpPr>
              <p:nvPr/>
            </p:nvSpPr>
            <p:spPr bwMode="auto">
              <a:xfrm>
                <a:off x="4812337" y="1907950"/>
                <a:ext cx="0" cy="12902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4" name="Line 72"/>
              <p:cNvSpPr>
                <a:spLocks noChangeShapeType="1"/>
              </p:cNvSpPr>
              <p:nvPr/>
            </p:nvSpPr>
            <p:spPr bwMode="auto">
              <a:xfrm>
                <a:off x="4726345" y="1907950"/>
                <a:ext cx="0" cy="12902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05" name="Line 42"/>
            <p:cNvSpPr>
              <a:spLocks noChangeShapeType="1"/>
            </p:cNvSpPr>
            <p:nvPr/>
          </p:nvSpPr>
          <p:spPr bwMode="auto">
            <a:xfrm flipV="1">
              <a:off x="1956741" y="3711705"/>
              <a:ext cx="664814" cy="1317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stealth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" name="Line 42"/>
            <p:cNvSpPr>
              <a:spLocks noChangeShapeType="1"/>
            </p:cNvSpPr>
            <p:nvPr/>
          </p:nvSpPr>
          <p:spPr bwMode="auto">
            <a:xfrm>
              <a:off x="3758936" y="3738499"/>
              <a:ext cx="558083" cy="20868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stealth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" name="Line 42"/>
            <p:cNvSpPr>
              <a:spLocks noChangeShapeType="1"/>
            </p:cNvSpPr>
            <p:nvPr/>
          </p:nvSpPr>
          <p:spPr bwMode="auto">
            <a:xfrm flipV="1">
              <a:off x="3773332" y="3433703"/>
              <a:ext cx="543687" cy="29399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stealth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" name="Text Box 9"/>
            <p:cNvSpPr txBox="1">
              <a:spLocks noChangeArrowheads="1"/>
            </p:cNvSpPr>
            <p:nvPr/>
          </p:nvSpPr>
          <p:spPr bwMode="auto">
            <a:xfrm>
              <a:off x="4332908" y="3247995"/>
              <a:ext cx="438757" cy="37078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27432" tIns="27432" rIns="27432" bIns="27432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altLang="zh-CN" sz="1600" b="1" dirty="0">
                  <a:latin typeface="Microsoft Sans Serif" pitchFamily="-108" charset="0"/>
                  <a:ea typeface="宋体" pitchFamily="-108" charset="-122"/>
                  <a:cs typeface="宋体" pitchFamily="-108" charset="-122"/>
                </a:rPr>
                <a:t>B</a:t>
              </a:r>
              <a:endParaRPr lang="en-US" altLang="zh-CN" sz="4800" b="1" dirty="0">
                <a:latin typeface="Arial" pitchFamily="-108" charset="0"/>
                <a:ea typeface="宋体" pitchFamily="-108" charset="-122"/>
                <a:cs typeface="宋体" pitchFamily="-108" charset="-122"/>
              </a:endParaRPr>
            </a:p>
          </p:txBody>
        </p:sp>
        <p:sp>
          <p:nvSpPr>
            <p:cNvPr id="209" name="Text Box 9"/>
            <p:cNvSpPr txBox="1">
              <a:spLocks noChangeArrowheads="1"/>
            </p:cNvSpPr>
            <p:nvPr/>
          </p:nvSpPr>
          <p:spPr bwMode="auto">
            <a:xfrm>
              <a:off x="4317019" y="3794943"/>
              <a:ext cx="438757" cy="37078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27432" tIns="27432" rIns="27432" bIns="27432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altLang="zh-CN" sz="1600" b="1" dirty="0">
                  <a:latin typeface="Microsoft Sans Serif" pitchFamily="-108" charset="0"/>
                  <a:ea typeface="宋体" pitchFamily="-108" charset="-122"/>
                  <a:cs typeface="宋体" pitchFamily="-108" charset="-122"/>
                </a:rPr>
                <a:t>C</a:t>
              </a:r>
              <a:endParaRPr lang="en-US" altLang="zh-CN" sz="4800" b="1" dirty="0">
                <a:latin typeface="Arial" pitchFamily="-108" charset="0"/>
                <a:ea typeface="宋体" pitchFamily="-108" charset="-122"/>
                <a:cs typeface="宋体" pitchFamily="-108" charset="-122"/>
              </a:endParaRPr>
            </a:p>
          </p:txBody>
        </p:sp>
        <p:sp>
          <p:nvSpPr>
            <p:cNvPr id="210" name="Rectangle 209"/>
            <p:cNvSpPr/>
            <p:nvPr/>
          </p:nvSpPr>
          <p:spPr>
            <a:xfrm>
              <a:off x="5353615" y="3824074"/>
              <a:ext cx="434734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/>
              <a:r>
                <a:rPr lang="en-US" altLang="zh-CN" sz="1000" b="1" dirty="0">
                  <a:solidFill>
                    <a:prstClr val="black"/>
                  </a:solidFill>
                  <a:latin typeface="Microsoft Sans Serif" pitchFamily="-108" charset="0"/>
                  <a:ea typeface="宋体" pitchFamily="-108" charset="-122"/>
                  <a:cs typeface="宋体" pitchFamily="-108" charset="-122"/>
                </a:rPr>
                <a:t>Sink</a:t>
              </a:r>
              <a:endParaRPr lang="en-US" altLang="zh-CN" sz="3000" b="1" dirty="0">
                <a:solidFill>
                  <a:prstClr val="black"/>
                </a:solidFill>
                <a:latin typeface="Arial" pitchFamily="-108" charset="0"/>
                <a:ea typeface="宋体" pitchFamily="-108" charset="-122"/>
                <a:cs typeface="宋体" pitchFamily="-108" charset="-122"/>
              </a:endParaRPr>
            </a:p>
          </p:txBody>
        </p:sp>
        <p:sp>
          <p:nvSpPr>
            <p:cNvPr id="211" name="Line 42"/>
            <p:cNvSpPr>
              <a:spLocks noChangeShapeType="1"/>
            </p:cNvSpPr>
            <p:nvPr/>
          </p:nvSpPr>
          <p:spPr bwMode="auto">
            <a:xfrm>
              <a:off x="4774069" y="3947185"/>
              <a:ext cx="579546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stealth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" name="Line 42"/>
            <p:cNvSpPr>
              <a:spLocks noChangeShapeType="1"/>
            </p:cNvSpPr>
            <p:nvPr/>
          </p:nvSpPr>
          <p:spPr bwMode="auto">
            <a:xfrm>
              <a:off x="3078859" y="3738499"/>
              <a:ext cx="443599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stealth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97" name="Group 196"/>
            <p:cNvGrpSpPr/>
            <p:nvPr/>
          </p:nvGrpSpPr>
          <p:grpSpPr>
            <a:xfrm>
              <a:off x="2093716" y="3654856"/>
              <a:ext cx="236478" cy="129023"/>
              <a:chOff x="4661851" y="1907950"/>
              <a:chExt cx="236478" cy="129023"/>
            </a:xfrm>
          </p:grpSpPr>
          <p:sp>
            <p:nvSpPr>
              <p:cNvPr id="198" name="Rectangle 70"/>
              <p:cNvSpPr>
                <a:spLocks noChangeArrowheads="1"/>
              </p:cNvSpPr>
              <p:nvPr/>
            </p:nvSpPr>
            <p:spPr bwMode="auto">
              <a:xfrm>
                <a:off x="4661851" y="1907950"/>
                <a:ext cx="236478" cy="12902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9" name="Line 71"/>
              <p:cNvSpPr>
                <a:spLocks noChangeShapeType="1"/>
              </p:cNvSpPr>
              <p:nvPr/>
            </p:nvSpPr>
            <p:spPr bwMode="auto">
              <a:xfrm>
                <a:off x="4812337" y="1907950"/>
                <a:ext cx="0" cy="12902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0" name="Line 72"/>
              <p:cNvSpPr>
                <a:spLocks noChangeShapeType="1"/>
              </p:cNvSpPr>
              <p:nvPr/>
            </p:nvSpPr>
            <p:spPr bwMode="auto">
              <a:xfrm>
                <a:off x="4726345" y="1907950"/>
                <a:ext cx="0" cy="12902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67" name="TextBox 66"/>
          <p:cNvSpPr txBox="1"/>
          <p:nvPr/>
        </p:nvSpPr>
        <p:spPr>
          <a:xfrm>
            <a:off x="705242" y="1759342"/>
            <a:ext cx="13135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merican Typewriter"/>
                <a:cs typeface="American Typewriter"/>
              </a:rPr>
              <a:t>Layout II: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05242" y="848750"/>
            <a:ext cx="5184734" cy="52322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>
                <a:latin typeface="Abadi MT Condensed Light"/>
                <a:cs typeface="Abadi MT Condensed Light"/>
              </a:rPr>
              <a:t>The processing speeds of these operators are:  </a:t>
            </a:r>
          </a:p>
          <a:p>
            <a:r>
              <a:rPr lang="en-US" sz="1400" b="1" dirty="0">
                <a:latin typeface="Abadi MT Condensed Light"/>
                <a:cs typeface="Abadi MT Condensed Light"/>
              </a:rPr>
              <a:t>                                          A: 100 tuples/sec,  B: 100 tuples/sec, C:  25 tuple/sec</a:t>
            </a:r>
          </a:p>
        </p:txBody>
      </p:sp>
      <p:sp>
        <p:nvSpPr>
          <p:cNvPr id="31" name="Text Box 9"/>
          <p:cNvSpPr txBox="1">
            <a:spLocks noChangeArrowheads="1"/>
          </p:cNvSpPr>
          <p:nvPr/>
        </p:nvSpPr>
        <p:spPr bwMode="auto">
          <a:xfrm>
            <a:off x="2719251" y="1584606"/>
            <a:ext cx="342900" cy="265092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27432" tIns="27432" rIns="27432" bIns="27432">
            <a:prstTxWarp prst="textNoShape">
              <a:avLst/>
            </a:prstTxWarp>
          </a:bodyPr>
          <a:lstStyle/>
          <a:p>
            <a:pPr algn="ctr" eaLnBrk="1" hangingPunct="1"/>
            <a:r>
              <a:rPr lang="en-US" altLang="zh-CN" sz="1000" b="1" dirty="0">
                <a:latin typeface="Microsoft Sans Serif" pitchFamily="-108" charset="0"/>
                <a:ea typeface="宋体" pitchFamily="-108" charset="-122"/>
                <a:cs typeface="宋体" pitchFamily="-108" charset="-122"/>
              </a:rPr>
              <a:t>B1</a:t>
            </a:r>
            <a:endParaRPr lang="en-US" altLang="zh-CN" sz="3000" b="1" dirty="0">
              <a:latin typeface="Arial" pitchFamily="-108" charset="0"/>
              <a:ea typeface="宋体" pitchFamily="-108" charset="-122"/>
              <a:cs typeface="宋体" pitchFamily="-108" charset="-122"/>
            </a:endParaRPr>
          </a:p>
        </p:txBody>
      </p:sp>
      <p:sp>
        <p:nvSpPr>
          <p:cNvPr id="32" name="Text Box 9"/>
          <p:cNvSpPr txBox="1">
            <a:spLocks noChangeArrowheads="1"/>
          </p:cNvSpPr>
          <p:nvPr/>
        </p:nvSpPr>
        <p:spPr bwMode="auto">
          <a:xfrm>
            <a:off x="3897767" y="1584606"/>
            <a:ext cx="342900" cy="265092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27432" tIns="27432" rIns="27432" bIns="27432">
            <a:prstTxWarp prst="textNoShape">
              <a:avLst/>
            </a:prstTxWarp>
          </a:bodyPr>
          <a:lstStyle/>
          <a:p>
            <a:pPr algn="ctr" eaLnBrk="1" hangingPunct="1"/>
            <a:r>
              <a:rPr lang="en-US" altLang="zh-CN" sz="1000" b="1" dirty="0">
                <a:latin typeface="Microsoft Sans Serif" pitchFamily="-108" charset="0"/>
                <a:ea typeface="宋体" pitchFamily="-108" charset="-122"/>
                <a:cs typeface="宋体" pitchFamily="-108" charset="-122"/>
              </a:rPr>
              <a:t>B2</a:t>
            </a:r>
            <a:endParaRPr lang="en-US" altLang="zh-CN" sz="3000" b="1" dirty="0">
              <a:latin typeface="Arial" pitchFamily="-108" charset="0"/>
              <a:ea typeface="宋体" pitchFamily="-108" charset="-122"/>
              <a:cs typeface="宋体" pitchFamily="-108" charset="-122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46804" y="6153640"/>
            <a:ext cx="610160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D1: to process 1000 tuples, A takes 10 sec. Then to output 500 tuples B takes 5 sec and C takes 20.  So the total output a is is 1000 answers in 35 sec.</a:t>
            </a:r>
          </a:p>
          <a:p>
            <a:pPr marL="171450" indent="-171450">
              <a:buFontTx/>
              <a:buChar char="-"/>
            </a:pPr>
            <a:r>
              <a:rPr lang="en-US" sz="1200" dirty="0"/>
              <a:t>Unbroken it  delivers at  the rate of  1000/35  tuples per sec.</a:t>
            </a:r>
          </a:p>
          <a:p>
            <a:pPr marL="171450" indent="-171450">
              <a:buFontTx/>
              <a:buChar char="-"/>
            </a:pPr>
            <a:r>
              <a:rPr lang="en-US" sz="1200" dirty="0"/>
              <a:t>If we cut A+B delivers  500 answers in 10+5 sec. i.e. 1000/30  faster we should break it</a:t>
            </a:r>
          </a:p>
          <a:p>
            <a:pPr marL="171450" indent="-171450">
              <a:buFontTx/>
              <a:buChar char="-"/>
            </a:pPr>
            <a:r>
              <a:rPr lang="en-US" sz="1200" dirty="0"/>
              <a:t>Then to deliver 500 tuples, C takes 500/25= 20s. </a:t>
            </a:r>
          </a:p>
          <a:p>
            <a:pPr marL="171450" indent="-171450">
              <a:buFontTx/>
              <a:buChar char="-"/>
            </a:pPr>
            <a:r>
              <a:rPr lang="en-US" sz="1200" dirty="0" err="1"/>
              <a:t>Avg</a:t>
            </a:r>
            <a:r>
              <a:rPr lang="en-US" sz="1200" dirty="0"/>
              <a:t> Latency, i.e. the time taken  by a tuple on the average. Area/1000</a:t>
            </a:r>
            <a:br>
              <a:rPr lang="en-US" sz="1200" dirty="0"/>
            </a:br>
            <a:r>
              <a:rPr lang="en-US" sz="1200" dirty="0"/>
              <a:t>Area= 500x15+500x15/2+ 500x20/2= 500x32.5</a:t>
            </a:r>
          </a:p>
          <a:p>
            <a:pPr marL="171450" indent="-171450">
              <a:buFontTx/>
              <a:buChar char="-"/>
            </a:pPr>
            <a:r>
              <a:rPr lang="en-US" sz="1200" dirty="0"/>
              <a:t>Avg. Latency=  500X32.5/1000=  16.25 s</a:t>
            </a:r>
          </a:p>
        </p:txBody>
      </p:sp>
      <p:sp>
        <p:nvSpPr>
          <p:cNvPr id="36" name="Rectangle 70">
            <a:extLst>
              <a:ext uri="{FF2B5EF4-FFF2-40B4-BE49-F238E27FC236}">
                <a16:creationId xmlns:a16="http://schemas.microsoft.com/office/drawing/2014/main" id="{BD4657A2-5BCF-EF4D-A0F8-25F1AE3EAC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052" y="114364"/>
            <a:ext cx="250549" cy="10773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600" dirty="0"/>
              <a:t>I </a:t>
            </a:r>
            <a:r>
              <a:rPr lang="en-US" sz="1400" dirty="0" err="1"/>
              <a:t>i</a:t>
            </a:r>
            <a:endParaRPr lang="en-US" sz="1600" dirty="0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8EDBE389-6311-A545-A7B6-AF0F26F48B9A}"/>
              </a:ext>
            </a:extLst>
          </p:cNvPr>
          <p:cNvGrpSpPr/>
          <p:nvPr/>
        </p:nvGrpSpPr>
        <p:grpSpPr>
          <a:xfrm>
            <a:off x="925006" y="3651076"/>
            <a:ext cx="5146518" cy="2189801"/>
            <a:chOff x="1020920" y="2886770"/>
            <a:chExt cx="5146518" cy="2189801"/>
          </a:xfrm>
        </p:grpSpPr>
        <p:sp>
          <p:nvSpPr>
            <p:cNvPr id="38" name="Line 28">
              <a:extLst>
                <a:ext uri="{FF2B5EF4-FFF2-40B4-BE49-F238E27FC236}">
                  <a16:creationId xmlns:a16="http://schemas.microsoft.com/office/drawing/2014/main" id="{FB5087C1-BE35-E941-836B-3AB7B96DD2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04963" y="4804358"/>
              <a:ext cx="4131230" cy="228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39" name="Line 29">
              <a:extLst>
                <a:ext uri="{FF2B5EF4-FFF2-40B4-BE49-F238E27FC236}">
                  <a16:creationId xmlns:a16="http://schemas.microsoft.com/office/drawing/2014/main" id="{EB877CBC-8E94-CA40-9E69-DEC77E981F7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04963" y="2971443"/>
              <a:ext cx="1905" cy="18291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40" name="Text Box 31">
              <a:extLst>
                <a:ext uri="{FF2B5EF4-FFF2-40B4-BE49-F238E27FC236}">
                  <a16:creationId xmlns:a16="http://schemas.microsoft.com/office/drawing/2014/main" id="{6B66C1C1-46F7-7B46-AC42-D666A7C42F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42253" y="4799572"/>
              <a:ext cx="498855" cy="253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altLang="zh-CN" sz="1050" b="1" dirty="0">
                  <a:latin typeface="Arial" pitchFamily="34" charset="0"/>
                  <a:ea typeface="SimSun" pitchFamily="2" charset="-122"/>
                </a:rPr>
                <a:t>Time</a:t>
              </a:r>
            </a:p>
          </p:txBody>
        </p:sp>
        <p:sp>
          <p:nvSpPr>
            <p:cNvPr id="41" name="Text Box 32">
              <a:extLst>
                <a:ext uri="{FF2B5EF4-FFF2-40B4-BE49-F238E27FC236}">
                  <a16:creationId xmlns:a16="http://schemas.microsoft.com/office/drawing/2014/main" id="{29A9507C-CB56-6443-970F-5C88ADD703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35429" y="3459397"/>
              <a:ext cx="103926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altLang="zh-CN" sz="1200" b="1" i="1" dirty="0">
                  <a:latin typeface="Arial" pitchFamily="34" charset="0"/>
                  <a:ea typeface="SimSun" pitchFamily="2" charset="-122"/>
                </a:rPr>
                <a:t>A+B</a:t>
              </a:r>
              <a:endParaRPr lang="en-US" altLang="zh-CN" sz="1200" b="1" i="1" baseline="-25000" dirty="0">
                <a:latin typeface="Arial" pitchFamily="34" charset="0"/>
                <a:ea typeface="SimSun" pitchFamily="2" charset="-122"/>
              </a:endParaRPr>
            </a:p>
          </p:txBody>
        </p:sp>
        <p:sp>
          <p:nvSpPr>
            <p:cNvPr id="42" name="Line 36">
              <a:extLst>
                <a:ext uri="{FF2B5EF4-FFF2-40B4-BE49-F238E27FC236}">
                  <a16:creationId xmlns:a16="http://schemas.microsoft.com/office/drawing/2014/main" id="{E5BEFDEC-B887-4D49-8E19-719E9110F6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84328" y="4070258"/>
              <a:ext cx="1768371" cy="72408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43" name="Line 37">
              <a:extLst>
                <a:ext uri="{FF2B5EF4-FFF2-40B4-BE49-F238E27FC236}">
                  <a16:creationId xmlns:a16="http://schemas.microsoft.com/office/drawing/2014/main" id="{E87A6EE5-90C3-AE4D-830F-760FEA30A5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01544" y="3255088"/>
              <a:ext cx="1496378" cy="78157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 dirty="0"/>
            </a:p>
          </p:txBody>
        </p:sp>
        <p:sp>
          <p:nvSpPr>
            <p:cNvPr id="44" name="Text Box 33">
              <a:extLst>
                <a:ext uri="{FF2B5EF4-FFF2-40B4-BE49-F238E27FC236}">
                  <a16:creationId xmlns:a16="http://schemas.microsoft.com/office/drawing/2014/main" id="{21976B2A-C655-664E-A426-958C7328BA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73379" y="4196911"/>
              <a:ext cx="85150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altLang="zh-CN" sz="1200" b="1" i="1" dirty="0">
                  <a:latin typeface="Arial" pitchFamily="34" charset="0"/>
                  <a:ea typeface="SimSun" pitchFamily="2" charset="-122"/>
                </a:rPr>
                <a:t>C</a:t>
              </a:r>
              <a:endParaRPr lang="en-US" altLang="zh-CN" sz="1200" b="1" i="1" baseline="-25000" dirty="0">
                <a:latin typeface="Arial" pitchFamily="34" charset="0"/>
                <a:ea typeface="SimSun" pitchFamily="2" charset="-122"/>
              </a:endParaRPr>
            </a:p>
          </p:txBody>
        </p:sp>
        <p:sp>
          <p:nvSpPr>
            <p:cNvPr id="45" name="Line 34">
              <a:extLst>
                <a:ext uri="{FF2B5EF4-FFF2-40B4-BE49-F238E27FC236}">
                  <a16:creationId xmlns:a16="http://schemas.microsoft.com/office/drawing/2014/main" id="{CD3E3421-44AB-3D40-BF49-3E04E71FBC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41125" y="4022699"/>
              <a:ext cx="0" cy="7716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 dirty="0"/>
            </a:p>
          </p:txBody>
        </p:sp>
        <p:sp>
          <p:nvSpPr>
            <p:cNvPr id="46" name="Text Box 38">
              <a:extLst>
                <a:ext uri="{FF2B5EF4-FFF2-40B4-BE49-F238E27FC236}">
                  <a16:creationId xmlns:a16="http://schemas.microsoft.com/office/drawing/2014/main" id="{06A05C17-E059-F049-B51D-C369857860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38337" y="4812743"/>
              <a:ext cx="452438" cy="253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altLang="zh-CN" sz="1050" b="1" i="1" dirty="0">
                  <a:latin typeface="Arial" pitchFamily="34" charset="0"/>
                  <a:ea typeface="SimSun" pitchFamily="2" charset="-122"/>
                </a:rPr>
                <a:t>15s</a:t>
              </a:r>
              <a:endParaRPr lang="en-US" altLang="zh-CN" sz="1050" b="1" i="1" baseline="-25000" dirty="0">
                <a:latin typeface="Arial" pitchFamily="34" charset="0"/>
                <a:ea typeface="SimSun" pitchFamily="2" charset="-122"/>
              </a:endParaRPr>
            </a:p>
          </p:txBody>
        </p:sp>
        <p:sp>
          <p:nvSpPr>
            <p:cNvPr id="47" name="Text Box 38">
              <a:extLst>
                <a:ext uri="{FF2B5EF4-FFF2-40B4-BE49-F238E27FC236}">
                  <a16:creationId xmlns:a16="http://schemas.microsoft.com/office/drawing/2014/main" id="{4B0A4CCA-1627-4D4E-91AA-490D52D592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51792" y="4822655"/>
              <a:ext cx="452438" cy="253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altLang="zh-CN" sz="1050" b="1" i="1" dirty="0">
                  <a:latin typeface="Arial" pitchFamily="34" charset="0"/>
                  <a:ea typeface="SimSun" pitchFamily="2" charset="-122"/>
                </a:rPr>
                <a:t>20s</a:t>
              </a:r>
              <a:endParaRPr lang="en-US" altLang="zh-CN" sz="1050" b="1" i="1" baseline="-25000" dirty="0">
                <a:latin typeface="Arial" pitchFamily="34" charset="0"/>
                <a:ea typeface="SimSun" pitchFamily="2" charset="-122"/>
              </a:endParaRPr>
            </a:p>
          </p:txBody>
        </p:sp>
        <p:sp>
          <p:nvSpPr>
            <p:cNvPr id="48" name="Text Box 38">
              <a:extLst>
                <a:ext uri="{FF2B5EF4-FFF2-40B4-BE49-F238E27FC236}">
                  <a16:creationId xmlns:a16="http://schemas.microsoft.com/office/drawing/2014/main" id="{F5F8D231-A42E-5744-8798-4B91C141EE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20920" y="3159083"/>
              <a:ext cx="607141" cy="253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altLang="zh-CN" sz="1050" b="1" i="1" dirty="0">
                  <a:latin typeface="Arial" pitchFamily="34" charset="0"/>
                  <a:ea typeface="SimSun" pitchFamily="2" charset="-122"/>
                </a:rPr>
                <a:t>1000</a:t>
              </a:r>
              <a:endParaRPr lang="en-US" altLang="zh-CN" sz="1050" b="1" i="1" baseline="-25000" dirty="0">
                <a:latin typeface="Arial" pitchFamily="34" charset="0"/>
                <a:ea typeface="SimSun" pitchFamily="2" charset="-122"/>
              </a:endParaRPr>
            </a:p>
          </p:txBody>
        </p:sp>
        <p:sp>
          <p:nvSpPr>
            <p:cNvPr id="49" name="Line 34">
              <a:extLst>
                <a:ext uri="{FF2B5EF4-FFF2-40B4-BE49-F238E27FC236}">
                  <a16:creationId xmlns:a16="http://schemas.microsoft.com/office/drawing/2014/main" id="{E538CBB4-46CE-644A-91FB-E0C99F5C71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44747" y="4028559"/>
              <a:ext cx="1453175" cy="71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50" name="Text Box 33">
              <a:extLst>
                <a:ext uri="{FF2B5EF4-FFF2-40B4-BE49-F238E27FC236}">
                  <a16:creationId xmlns:a16="http://schemas.microsoft.com/office/drawing/2014/main" id="{D599C8AD-43BE-4143-AE63-56FA935A30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15000" y="2886770"/>
              <a:ext cx="45243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altLang="zh-CN" sz="1200" b="1" i="1" dirty="0">
                  <a:latin typeface="Arial" pitchFamily="34" charset="0"/>
                  <a:ea typeface="SimSun" pitchFamily="2" charset="-122"/>
                </a:rPr>
                <a:t>C</a:t>
              </a:r>
              <a:endParaRPr lang="en-US" altLang="zh-CN" sz="1200" b="1" i="1" baseline="-25000" dirty="0">
                <a:latin typeface="Arial" pitchFamily="34" charset="0"/>
                <a:ea typeface="SimSun" pitchFamily="2" charset="-122"/>
              </a:endParaRPr>
            </a:p>
          </p:txBody>
        </p:sp>
        <p:sp>
          <p:nvSpPr>
            <p:cNvPr id="51" name="Text Box 38">
              <a:extLst>
                <a:ext uri="{FF2B5EF4-FFF2-40B4-BE49-F238E27FC236}">
                  <a16:creationId xmlns:a16="http://schemas.microsoft.com/office/drawing/2014/main" id="{7413CAFC-A89D-A745-AB48-36782B5CE9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0864" y="3905198"/>
              <a:ext cx="607141" cy="253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altLang="zh-CN" sz="1050" b="1" i="1" dirty="0">
                  <a:latin typeface="Arial" pitchFamily="34" charset="0"/>
                  <a:ea typeface="SimSun" pitchFamily="2" charset="-122"/>
                </a:rPr>
                <a:t>500</a:t>
              </a:r>
              <a:endParaRPr lang="en-US" altLang="zh-CN" sz="1050" b="1" i="1" baseline="-25000" dirty="0">
                <a:latin typeface="Arial" pitchFamily="34" charset="0"/>
                <a:ea typeface="SimSun" pitchFamily="2" charset="-122"/>
              </a:endParaRPr>
            </a:p>
          </p:txBody>
        </p:sp>
      </p:grpSp>
      <p:sp>
        <p:nvSpPr>
          <p:cNvPr id="52" name="Text Box 38">
            <a:extLst>
              <a:ext uri="{FF2B5EF4-FFF2-40B4-BE49-F238E27FC236}">
                <a16:creationId xmlns:a16="http://schemas.microsoft.com/office/drawing/2014/main" id="{8CE23B9A-34AC-164B-BB15-674960A850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5187" y="5558649"/>
            <a:ext cx="452438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zh-CN" sz="1050" b="1" i="1" dirty="0">
                <a:latin typeface="Arial" pitchFamily="34" charset="0"/>
                <a:ea typeface="SimSun" pitchFamily="2" charset="-122"/>
              </a:rPr>
              <a:t>35s</a:t>
            </a:r>
            <a:endParaRPr lang="en-US" altLang="zh-CN" sz="1050" b="1" i="1" baseline="-25000" dirty="0">
              <a:latin typeface="Arial" pitchFamily="34" charset="0"/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6254380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C7398B9-0B39-0F4C-BFF9-4B6A8D9BF3A4}" type="slidenum">
              <a:rPr lang="en-US" smtClean="0">
                <a:latin typeface="Comic Sans MS" pitchFamily="-108" charset="0"/>
                <a:ea typeface="ＭＳ Ｐゴシック" pitchFamily="-108" charset="-128"/>
                <a:cs typeface="ＭＳ Ｐゴシック" pitchFamily="-108" charset="-128"/>
              </a:rPr>
              <a:pPr/>
              <a:t>6</a:t>
            </a:fld>
            <a:endParaRPr lang="en-US" sz="1800" b="1" i="1">
              <a:latin typeface="Comic Sans MS" pitchFamily="-108" charset="0"/>
              <a:ea typeface="ＭＳ Ｐゴシック" pitchFamily="-108" charset="-128"/>
              <a:cs typeface="ＭＳ Ｐゴシック" pitchFamily="-108" charset="-128"/>
            </a:endParaRPr>
          </a:p>
        </p:txBody>
      </p:sp>
      <p:grpSp>
        <p:nvGrpSpPr>
          <p:cNvPr id="10" name="Group 75"/>
          <p:cNvGrpSpPr>
            <a:grpSpLocks/>
          </p:cNvGrpSpPr>
          <p:nvPr/>
        </p:nvGrpSpPr>
        <p:grpSpPr bwMode="auto">
          <a:xfrm>
            <a:off x="2858859" y="46488"/>
            <a:ext cx="1370087" cy="194074"/>
            <a:chOff x="2112" y="3000"/>
            <a:chExt cx="792" cy="144"/>
          </a:xfrm>
        </p:grpSpPr>
        <p:sp>
          <p:nvSpPr>
            <p:cNvPr id="26652" name="Text Box 79"/>
            <p:cNvSpPr txBox="1">
              <a:spLocks noChangeArrowheads="1"/>
            </p:cNvSpPr>
            <p:nvPr/>
          </p:nvSpPr>
          <p:spPr bwMode="auto">
            <a:xfrm>
              <a:off x="2112" y="3000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27432" tIns="27432" rIns="27432" bIns="27432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altLang="zh-CN" sz="3200" b="1" baseline="30000">
                <a:latin typeface="Microsoft Sans Serif" pitchFamily="-108" charset="0"/>
                <a:ea typeface="宋体" pitchFamily="-108" charset="-122"/>
                <a:cs typeface="宋体" pitchFamily="-108" charset="-122"/>
                <a:sym typeface="Symbol" pitchFamily="-108" charset="2"/>
              </a:endParaRPr>
            </a:p>
          </p:txBody>
        </p:sp>
        <p:sp>
          <p:nvSpPr>
            <p:cNvPr id="26654" name="Text Box 81"/>
            <p:cNvSpPr txBox="1">
              <a:spLocks noChangeArrowheads="1"/>
            </p:cNvSpPr>
            <p:nvPr/>
          </p:nvSpPr>
          <p:spPr bwMode="auto">
            <a:xfrm>
              <a:off x="2760" y="3000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27432" tIns="27432" rIns="27432" bIns="27432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altLang="zh-CN" sz="2800" b="1" baseline="30000" dirty="0">
                <a:ea typeface="宋体" pitchFamily="-108" charset="-122"/>
                <a:cs typeface="宋体" pitchFamily="-108" charset="-122"/>
              </a:endParaRPr>
            </a:p>
          </p:txBody>
        </p:sp>
      </p:grp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297266" y="385473"/>
            <a:ext cx="6694218" cy="289822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altLang="zh-TW" sz="2000" dirty="0">
                <a:ea typeface="PMingLiU" pitchFamily="18" charset="-120"/>
                <a:cs typeface="PMingLiU" pitchFamily="18" charset="-120"/>
              </a:rPr>
              <a:t>Extra Credit. 5%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97266" y="788736"/>
            <a:ext cx="5975518" cy="30777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>
                <a:latin typeface="Abadi MT Condensed Light"/>
                <a:cs typeface="Abadi MT Condensed Light"/>
              </a:rPr>
              <a:t>Rather than defining a new aggregate, express problem A1 using standard SQL OLAP functions</a:t>
            </a:r>
          </a:p>
        </p:txBody>
      </p:sp>
      <p:sp>
        <p:nvSpPr>
          <p:cNvPr id="36" name="Rectangle 70">
            <a:extLst>
              <a:ext uri="{FF2B5EF4-FFF2-40B4-BE49-F238E27FC236}">
                <a16:creationId xmlns:a16="http://schemas.microsoft.com/office/drawing/2014/main" id="{BD4657A2-5BCF-EF4D-A0F8-25F1AE3EAC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052" y="114364"/>
            <a:ext cx="250549" cy="10773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600" dirty="0"/>
              <a:t>I </a:t>
            </a:r>
            <a:r>
              <a:rPr lang="en-US" sz="1400" dirty="0" err="1"/>
              <a:t>i</a:t>
            </a:r>
            <a:endParaRPr lang="en-US" sz="16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42E2F0A-8477-F24A-84B5-934852EFC046}"/>
              </a:ext>
            </a:extLst>
          </p:cNvPr>
          <p:cNvSpPr/>
          <p:nvPr/>
        </p:nvSpPr>
        <p:spPr>
          <a:xfrm>
            <a:off x="0" y="2402168"/>
            <a:ext cx="6615683" cy="2640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b="1" dirty="0">
                <a:ea typeface="ＭＳ Ｐゴシック" panose="020B0600070205080204" pitchFamily="34" charset="-128"/>
              </a:rPr>
              <a:t>%</a:t>
            </a:r>
            <a:r>
              <a:rPr lang="en-US" altLang="en-US" dirty="0">
                <a:ea typeface="ＭＳ Ｐゴシック" panose="020B0600070205080204" pitchFamily="34" charset="-128"/>
              </a:rPr>
              <a:t>Idea: a window of size 300 seconds, in which there is only one value of CPS</a:t>
            </a:r>
            <a:endParaRPr lang="en-US" altLang="en-US" b="1" dirty="0">
              <a:ea typeface="ＭＳ Ｐゴシック" panose="020B0600070205080204" pitchFamily="34" charset="-128"/>
            </a:endParaRPr>
          </a:p>
          <a:p>
            <a:pPr lvl="1">
              <a:lnSpc>
                <a:spcPct val="90000"/>
              </a:lnSpc>
              <a:buFont typeface="Monotype Sorts" pitchFamily="2" charset="2"/>
              <a:buNone/>
            </a:pPr>
            <a:endParaRPr lang="en-US" altLang="en-US" b="1" dirty="0">
              <a:ea typeface="ＭＳ Ｐゴシック" panose="020B0600070205080204" pitchFamily="34" charset="-128"/>
            </a:endParaRPr>
          </a:p>
          <a:p>
            <a:pPr lvl="1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b="1" dirty="0">
                <a:ea typeface="ＭＳ Ｐゴシック" panose="020B0600070205080204" pitchFamily="34" charset="-128"/>
              </a:rPr>
              <a:t>select, LID, Time</a:t>
            </a:r>
            <a:br>
              <a:rPr lang="en-US" altLang="en-US" b="1" dirty="0">
                <a:ea typeface="ＭＳ Ｐゴシック" panose="020B0600070205080204" pitchFamily="34" charset="-128"/>
              </a:rPr>
            </a:br>
            <a:r>
              <a:rPr lang="en-US" altLang="en-US" b="1" dirty="0">
                <a:ea typeface="ＭＳ Ｐゴシック" panose="020B0600070205080204" pitchFamily="34" charset="-128"/>
              </a:rPr>
              <a:t>from  </a:t>
            </a:r>
            <a:br>
              <a:rPr lang="en-US" altLang="en-US" b="1" dirty="0">
                <a:ea typeface="ＭＳ Ｐゴシック" panose="020B0600070205080204" pitchFamily="34" charset="-128"/>
              </a:rPr>
            </a:br>
            <a:r>
              <a:rPr lang="en-US" altLang="en-US" b="1" dirty="0">
                <a:ea typeface="ＭＳ Ｐゴシック" panose="020B0600070205080204" pitchFamily="34" charset="-128"/>
              </a:rPr>
              <a:t> </a:t>
            </a:r>
            <a:r>
              <a:rPr lang="en-US" altLang="en-US" sz="2000" b="1" dirty="0">
                <a:ea typeface="ＭＳ Ｐゴシック" panose="020B0600070205080204" pitchFamily="34" charset="-128"/>
              </a:rPr>
              <a:t>(</a:t>
            </a:r>
            <a:r>
              <a:rPr lang="en-US" altLang="en-US" b="1" dirty="0">
                <a:ea typeface="ＭＳ Ｐゴシック" panose="020B0600070205080204" pitchFamily="34" charset="-128"/>
              </a:rPr>
              <a:t> select </a:t>
            </a:r>
            <a:r>
              <a:rPr lang="en-US" altLang="en-US" b="1" i="1" dirty="0">
                <a:ea typeface="ＭＳ Ｐゴシック" panose="020B0600070205080204" pitchFamily="34" charset="-128"/>
              </a:rPr>
              <a:t> </a:t>
            </a:r>
            <a:r>
              <a:rPr lang="en-US" altLang="en-US" b="1" dirty="0">
                <a:ea typeface="ＭＳ Ｐゴシック" panose="020B0600070205080204" pitchFamily="34" charset="-128"/>
              </a:rPr>
              <a:t>LID, Time,</a:t>
            </a:r>
            <a:br>
              <a:rPr lang="en-US" altLang="en-US" b="1" dirty="0">
                <a:ea typeface="ＭＳ Ｐゴシック" panose="020B0600070205080204" pitchFamily="34" charset="-128"/>
              </a:rPr>
            </a:br>
            <a:r>
              <a:rPr lang="en-US" altLang="en-US" b="1" dirty="0">
                <a:ea typeface="ＭＳ Ｐゴシック" panose="020B0600070205080204" pitchFamily="34" charset="-128"/>
              </a:rPr>
              <a:t>      count(</a:t>
            </a:r>
            <a:r>
              <a:rPr lang="en-US" b="1" dirty="0"/>
              <a:t>DISTINCT </a:t>
            </a:r>
            <a:r>
              <a:rPr lang="en-US" altLang="en-US" b="1" dirty="0">
                <a:ea typeface="ＭＳ Ｐゴシック" panose="020B0600070205080204" pitchFamily="34" charset="-128"/>
              </a:rPr>
              <a:t>CPS) </a:t>
            </a:r>
            <a:r>
              <a:rPr lang="en-US" altLang="en-US" dirty="0">
                <a:ea typeface="ＭＳ Ｐゴシック" panose="020B0600070205080204" pitchFamily="34" charset="-128"/>
              </a:rPr>
              <a:t> </a:t>
            </a:r>
            <a:r>
              <a:rPr lang="en-US" altLang="en-US" b="1" dirty="0">
                <a:ea typeface="ＭＳ Ｐゴシック" panose="020B0600070205080204" pitchFamily="34" charset="-128"/>
              </a:rPr>
              <a:t>over </a:t>
            </a:r>
            <a:r>
              <a:rPr lang="en-US" altLang="en-US" dirty="0">
                <a:ea typeface="ＭＳ Ｐゴシック" panose="020B0600070205080204" pitchFamily="34" charset="-128"/>
              </a:rPr>
              <a:t>(</a:t>
            </a:r>
            <a:r>
              <a:rPr lang="en-US" altLang="en-US" b="1" dirty="0">
                <a:ea typeface="ＭＳ Ｐゴシック" panose="020B0600070205080204" pitchFamily="34" charset="-128"/>
              </a:rPr>
              <a:t>partition by LID order by  Time,</a:t>
            </a:r>
          </a:p>
          <a:p>
            <a:pPr lvl="1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b="1" dirty="0">
                <a:ea typeface="ＭＳ Ｐゴシック" panose="020B0600070205080204" pitchFamily="34" charset="-128"/>
              </a:rPr>
              <a:t>                                                       range 300 preceding</a:t>
            </a:r>
            <a:r>
              <a:rPr lang="en-US" altLang="en-US" dirty="0">
                <a:ea typeface="ＭＳ Ｐゴシック" panose="020B0600070205080204" pitchFamily="34" charset="-128"/>
              </a:rPr>
              <a:t>) </a:t>
            </a:r>
            <a:r>
              <a:rPr lang="en-US" altLang="en-US" b="1" dirty="0">
                <a:ea typeface="ＭＳ Ｐゴシック" panose="020B0600070205080204" pitchFamily="34" charset="-128"/>
              </a:rPr>
              <a:t>as  SNs </a:t>
            </a:r>
            <a:br>
              <a:rPr lang="en-US" altLang="en-US" b="1" dirty="0">
                <a:ea typeface="ＭＳ Ｐゴシック" panose="020B0600070205080204" pitchFamily="34" charset="-128"/>
              </a:rPr>
            </a:br>
            <a:r>
              <a:rPr lang="en-US" altLang="en-US" b="1" dirty="0">
                <a:ea typeface="ＭＳ Ｐゴシック" panose="020B0600070205080204" pitchFamily="34" charset="-128"/>
              </a:rPr>
              <a:t>    </a:t>
            </a:r>
            <a:r>
              <a:rPr lang="en-US" altLang="en-US" sz="2000" b="1" dirty="0">
                <a:ea typeface="ＭＳ Ｐゴシック" panose="020B0600070205080204" pitchFamily="34" charset="-128"/>
              </a:rPr>
              <a:t>)</a:t>
            </a:r>
          </a:p>
          <a:p>
            <a:pPr lvl="1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b="1" dirty="0">
                <a:ea typeface="ＭＳ Ｐゴシック" panose="020B0600070205080204" pitchFamily="34" charset="-128"/>
              </a:rPr>
              <a:t>where  SNs=1.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11" name="Text Box 38">
            <a:extLst>
              <a:ext uri="{FF2B5EF4-FFF2-40B4-BE49-F238E27FC236}">
                <a16:creationId xmlns:a16="http://schemas.microsoft.com/office/drawing/2014/main" id="{084470F7-5B94-2044-B8D5-868F04A2EA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5878" y="5586961"/>
            <a:ext cx="452438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zh-CN" sz="1050" b="1" i="1" baseline="-25000" dirty="0">
              <a:latin typeface="Arial" pitchFamily="34" charset="0"/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12960791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0"/>
          <p:cNvSpPr txBox="1">
            <a:spLocks noChangeArrowheads="1"/>
          </p:cNvSpPr>
          <p:nvPr/>
        </p:nvSpPr>
        <p:spPr bwMode="auto">
          <a:xfrm>
            <a:off x="1306533" y="2159648"/>
            <a:ext cx="5090518" cy="484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zh-CN" sz="1350" b="1" i="1" dirty="0">
                <a:latin typeface="Arial" pitchFamily="34" charset="0"/>
                <a:ea typeface="SimSun" pitchFamily="2" charset="-122"/>
              </a:rPr>
              <a:t> </a:t>
            </a:r>
            <a:r>
              <a:rPr lang="en-US" altLang="zh-CN" sz="1500" b="1" i="1" dirty="0">
                <a:latin typeface="Arial" pitchFamily="34" charset="0"/>
                <a:ea typeface="SimSun" pitchFamily="2" charset="-122"/>
              </a:rPr>
              <a:t>Alternative serial Schedules: Memory Used</a:t>
            </a:r>
            <a:br>
              <a:rPr lang="en-US" altLang="zh-CN" sz="1200" b="1" i="1" dirty="0">
                <a:latin typeface="Arial" pitchFamily="34" charset="0"/>
                <a:ea typeface="SimSun" pitchFamily="2" charset="-122"/>
              </a:rPr>
            </a:br>
            <a:endParaRPr lang="en-US" altLang="zh-CN" sz="1050" b="1" dirty="0">
              <a:latin typeface="Arial" pitchFamily="34" charset="0"/>
              <a:ea typeface="SimSun" pitchFamily="2" charset="-122"/>
            </a:endParaRPr>
          </a:p>
        </p:txBody>
      </p:sp>
      <p:sp>
        <p:nvSpPr>
          <p:cNvPr id="9" name="Text Box 33"/>
          <p:cNvSpPr txBox="1">
            <a:spLocks noChangeArrowheads="1"/>
          </p:cNvSpPr>
          <p:nvPr/>
        </p:nvSpPr>
        <p:spPr bwMode="auto">
          <a:xfrm>
            <a:off x="5764377" y="2402022"/>
            <a:ext cx="45243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zh-CN" sz="1200" b="1" i="1" dirty="0">
                <a:latin typeface="Arial" pitchFamily="34" charset="0"/>
                <a:ea typeface="SimSun" pitchFamily="2" charset="-122"/>
              </a:rPr>
              <a:t>B</a:t>
            </a:r>
            <a:endParaRPr lang="en-US" altLang="zh-CN" sz="1200" b="1" i="1" baseline="-25000" dirty="0">
              <a:latin typeface="Arial" pitchFamily="34" charset="0"/>
              <a:ea typeface="SimSun" pitchFamily="2" charset="-122"/>
            </a:endParaRPr>
          </a:p>
        </p:txBody>
      </p:sp>
      <p:sp>
        <p:nvSpPr>
          <p:cNvPr id="10" name="Line 34"/>
          <p:cNvSpPr>
            <a:spLocks noChangeShapeType="1"/>
          </p:cNvSpPr>
          <p:nvPr/>
        </p:nvSpPr>
        <p:spPr bwMode="auto">
          <a:xfrm>
            <a:off x="590429" y="7630566"/>
            <a:ext cx="1347908" cy="5941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350" dirty="0"/>
          </a:p>
        </p:txBody>
      </p:sp>
      <p:sp>
        <p:nvSpPr>
          <p:cNvPr id="14" name="Text Box 38"/>
          <p:cNvSpPr txBox="1">
            <a:spLocks noChangeArrowheads="1"/>
          </p:cNvSpPr>
          <p:nvPr/>
        </p:nvSpPr>
        <p:spPr bwMode="auto">
          <a:xfrm>
            <a:off x="1879521" y="5329295"/>
            <a:ext cx="452438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zh-CN" sz="1050" b="1" i="1" dirty="0">
                <a:latin typeface="Arial" pitchFamily="34" charset="0"/>
                <a:ea typeface="SimSun" pitchFamily="2" charset="-122"/>
              </a:rPr>
              <a:t>10s</a:t>
            </a:r>
            <a:endParaRPr lang="en-US" altLang="zh-CN" sz="1050" b="1" i="1" baseline="-25000" dirty="0">
              <a:latin typeface="Arial" pitchFamily="34" charset="0"/>
              <a:ea typeface="SimSun" pitchFamily="2" charset="-122"/>
            </a:endParaRPr>
          </a:p>
        </p:txBody>
      </p:sp>
      <p:sp>
        <p:nvSpPr>
          <p:cNvPr id="28" name="Line 37"/>
          <p:cNvSpPr>
            <a:spLocks noChangeShapeType="1"/>
          </p:cNvSpPr>
          <p:nvPr/>
        </p:nvSpPr>
        <p:spPr bwMode="auto">
          <a:xfrm>
            <a:off x="3371020" y="2715492"/>
            <a:ext cx="70699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350" dirty="0"/>
          </a:p>
        </p:txBody>
      </p:sp>
      <p:sp>
        <p:nvSpPr>
          <p:cNvPr id="29" name="Line 37"/>
          <p:cNvSpPr>
            <a:spLocks noChangeShapeType="1"/>
          </p:cNvSpPr>
          <p:nvPr/>
        </p:nvSpPr>
        <p:spPr bwMode="auto">
          <a:xfrm>
            <a:off x="2185511" y="2679021"/>
            <a:ext cx="41052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36" name="Text Box 38"/>
          <p:cNvSpPr txBox="1">
            <a:spLocks noChangeArrowheads="1"/>
          </p:cNvSpPr>
          <p:nvPr/>
        </p:nvSpPr>
        <p:spPr bwMode="auto">
          <a:xfrm>
            <a:off x="2975969" y="5630796"/>
            <a:ext cx="452438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zh-CN" sz="1050" b="1" i="1" dirty="0">
                <a:latin typeface="Arial" pitchFamily="34" charset="0"/>
                <a:ea typeface="SimSun" pitchFamily="2" charset="-122"/>
              </a:rPr>
              <a:t>25s</a:t>
            </a:r>
            <a:endParaRPr lang="en-US" altLang="zh-CN" sz="1050" b="1" i="1" baseline="-25000" dirty="0">
              <a:latin typeface="Arial" pitchFamily="34" charset="0"/>
              <a:ea typeface="SimSun" pitchFamily="2" charset="-122"/>
            </a:endParaRPr>
          </a:p>
        </p:txBody>
      </p:sp>
      <p:sp>
        <p:nvSpPr>
          <p:cNvPr id="24" name="Line 34"/>
          <p:cNvSpPr>
            <a:spLocks noChangeShapeType="1"/>
          </p:cNvSpPr>
          <p:nvPr/>
        </p:nvSpPr>
        <p:spPr bwMode="auto">
          <a:xfrm>
            <a:off x="1495903" y="5734906"/>
            <a:ext cx="3082289" cy="1524834"/>
          </a:xfrm>
          <a:prstGeom prst="line">
            <a:avLst/>
          </a:prstGeom>
          <a:ln>
            <a:solidFill>
              <a:srgbClr val="002060"/>
            </a:solidFill>
            <a:prstDash val="dash"/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350"/>
          </a:p>
        </p:txBody>
      </p:sp>
      <p:sp>
        <p:nvSpPr>
          <p:cNvPr id="39" name="Line 34"/>
          <p:cNvSpPr>
            <a:spLocks noChangeShapeType="1"/>
          </p:cNvSpPr>
          <p:nvPr/>
        </p:nvSpPr>
        <p:spPr bwMode="auto">
          <a:xfrm>
            <a:off x="1115854" y="6471069"/>
            <a:ext cx="3462338" cy="1536264"/>
          </a:xfrm>
          <a:prstGeom prst="line">
            <a:avLst/>
          </a:prstGeom>
          <a:ln>
            <a:solidFill>
              <a:srgbClr val="002060"/>
            </a:solidFill>
            <a:prstDash val="dash"/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350"/>
          </a:p>
        </p:txBody>
      </p:sp>
      <p:sp>
        <p:nvSpPr>
          <p:cNvPr id="42" name="Line 34"/>
          <p:cNvSpPr>
            <a:spLocks noChangeShapeType="1"/>
          </p:cNvSpPr>
          <p:nvPr/>
        </p:nvSpPr>
        <p:spPr bwMode="auto">
          <a:xfrm>
            <a:off x="4578192" y="5655789"/>
            <a:ext cx="0" cy="1583412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2206B5B5-6BF0-7341-95E9-8B3E56DD0FF9}"/>
              </a:ext>
            </a:extLst>
          </p:cNvPr>
          <p:cNvGrpSpPr/>
          <p:nvPr/>
        </p:nvGrpSpPr>
        <p:grpSpPr>
          <a:xfrm>
            <a:off x="1020920" y="2886770"/>
            <a:ext cx="5146518" cy="2189801"/>
            <a:chOff x="1020920" y="2886770"/>
            <a:chExt cx="5146518" cy="2189801"/>
          </a:xfrm>
        </p:grpSpPr>
        <p:sp>
          <p:nvSpPr>
            <p:cNvPr id="4" name="Line 28"/>
            <p:cNvSpPr>
              <a:spLocks noChangeShapeType="1"/>
            </p:cNvSpPr>
            <p:nvPr/>
          </p:nvSpPr>
          <p:spPr bwMode="auto">
            <a:xfrm>
              <a:off x="1604963" y="4804358"/>
              <a:ext cx="4131230" cy="228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5" name="Line 29"/>
            <p:cNvSpPr>
              <a:spLocks noChangeShapeType="1"/>
            </p:cNvSpPr>
            <p:nvPr/>
          </p:nvSpPr>
          <p:spPr bwMode="auto">
            <a:xfrm flipV="1">
              <a:off x="1604963" y="2971443"/>
              <a:ext cx="1905" cy="18291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7" name="Text Box 31"/>
            <p:cNvSpPr txBox="1">
              <a:spLocks noChangeArrowheads="1"/>
            </p:cNvSpPr>
            <p:nvPr/>
          </p:nvSpPr>
          <p:spPr bwMode="auto">
            <a:xfrm>
              <a:off x="5642253" y="4799572"/>
              <a:ext cx="498855" cy="253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altLang="zh-CN" sz="1050" b="1" dirty="0">
                  <a:latin typeface="Arial" pitchFamily="34" charset="0"/>
                  <a:ea typeface="SimSun" pitchFamily="2" charset="-122"/>
                </a:rPr>
                <a:t>Time</a:t>
              </a:r>
            </a:p>
          </p:txBody>
        </p:sp>
        <p:sp>
          <p:nvSpPr>
            <p:cNvPr id="8" name="Text Box 32"/>
            <p:cNvSpPr txBox="1">
              <a:spLocks noChangeArrowheads="1"/>
            </p:cNvSpPr>
            <p:nvPr/>
          </p:nvSpPr>
          <p:spPr bwMode="auto">
            <a:xfrm>
              <a:off x="2264834" y="3323305"/>
              <a:ext cx="45243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altLang="zh-CN" sz="1200" b="1" i="1" dirty="0">
                  <a:latin typeface="Arial" pitchFamily="34" charset="0"/>
                  <a:ea typeface="SimSun" pitchFamily="2" charset="-122"/>
                </a:rPr>
                <a:t>A</a:t>
              </a:r>
              <a:endParaRPr lang="en-US" altLang="zh-CN" sz="1200" b="1" i="1" baseline="-25000" dirty="0">
                <a:latin typeface="Arial" pitchFamily="34" charset="0"/>
                <a:ea typeface="SimSun" pitchFamily="2" charset="-122"/>
              </a:endParaRPr>
            </a:p>
          </p:txBody>
        </p:sp>
        <p:sp>
          <p:nvSpPr>
            <p:cNvPr id="12" name="Line 36"/>
            <p:cNvSpPr>
              <a:spLocks noChangeShapeType="1"/>
            </p:cNvSpPr>
            <p:nvPr/>
          </p:nvSpPr>
          <p:spPr bwMode="auto">
            <a:xfrm>
              <a:off x="3184328" y="4070258"/>
              <a:ext cx="1768371" cy="72408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3" name="Line 37"/>
            <p:cNvSpPr>
              <a:spLocks noChangeShapeType="1"/>
            </p:cNvSpPr>
            <p:nvPr/>
          </p:nvSpPr>
          <p:spPr bwMode="auto">
            <a:xfrm>
              <a:off x="1687950" y="3288679"/>
              <a:ext cx="1496378" cy="78157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 dirty="0"/>
            </a:p>
          </p:txBody>
        </p:sp>
        <p:sp>
          <p:nvSpPr>
            <p:cNvPr id="31" name="Text Box 33"/>
            <p:cNvSpPr txBox="1">
              <a:spLocks noChangeArrowheads="1"/>
            </p:cNvSpPr>
            <p:nvPr/>
          </p:nvSpPr>
          <p:spPr bwMode="auto">
            <a:xfrm>
              <a:off x="3873379" y="4196911"/>
              <a:ext cx="85150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altLang="zh-CN" sz="1200" b="1" i="1" dirty="0">
                  <a:latin typeface="Arial" pitchFamily="34" charset="0"/>
                  <a:ea typeface="SimSun" pitchFamily="2" charset="-122"/>
                </a:rPr>
                <a:t>B+C+U</a:t>
              </a:r>
              <a:endParaRPr lang="en-US" altLang="zh-CN" sz="1200" b="1" i="1" baseline="-25000" dirty="0">
                <a:latin typeface="Arial" pitchFamily="34" charset="0"/>
                <a:ea typeface="SimSun" pitchFamily="2" charset="-122"/>
              </a:endParaRPr>
            </a:p>
          </p:txBody>
        </p:sp>
        <p:sp>
          <p:nvSpPr>
            <p:cNvPr id="34" name="Line 34"/>
            <p:cNvSpPr>
              <a:spLocks noChangeShapeType="1"/>
            </p:cNvSpPr>
            <p:nvPr/>
          </p:nvSpPr>
          <p:spPr bwMode="auto">
            <a:xfrm>
              <a:off x="3141125" y="4022699"/>
              <a:ext cx="0" cy="7716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 dirty="0"/>
            </a:p>
          </p:txBody>
        </p:sp>
        <p:sp>
          <p:nvSpPr>
            <p:cNvPr id="35" name="Text Box 38"/>
            <p:cNvSpPr txBox="1">
              <a:spLocks noChangeArrowheads="1"/>
            </p:cNvSpPr>
            <p:nvPr/>
          </p:nvSpPr>
          <p:spPr bwMode="auto">
            <a:xfrm>
              <a:off x="1938337" y="4812743"/>
              <a:ext cx="452438" cy="253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altLang="zh-CN" sz="1050" b="1" i="1" dirty="0">
                  <a:latin typeface="Arial" pitchFamily="34" charset="0"/>
                  <a:ea typeface="SimSun" pitchFamily="2" charset="-122"/>
                </a:rPr>
                <a:t>10s</a:t>
              </a:r>
              <a:endParaRPr lang="en-US" altLang="zh-CN" sz="1050" b="1" i="1" baseline="-25000" dirty="0">
                <a:latin typeface="Arial" pitchFamily="34" charset="0"/>
                <a:ea typeface="SimSun" pitchFamily="2" charset="-122"/>
              </a:endParaRPr>
            </a:p>
          </p:txBody>
        </p:sp>
        <p:sp>
          <p:nvSpPr>
            <p:cNvPr id="37" name="Text Box 38"/>
            <p:cNvSpPr txBox="1">
              <a:spLocks noChangeArrowheads="1"/>
            </p:cNvSpPr>
            <p:nvPr/>
          </p:nvSpPr>
          <p:spPr bwMode="auto">
            <a:xfrm>
              <a:off x="3851792" y="4822655"/>
              <a:ext cx="452438" cy="253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altLang="zh-CN" sz="1050" b="1" i="1" dirty="0">
                  <a:latin typeface="Arial" pitchFamily="34" charset="0"/>
                  <a:ea typeface="SimSun" pitchFamily="2" charset="-122"/>
                </a:rPr>
                <a:t>15s</a:t>
              </a:r>
              <a:endParaRPr lang="en-US" altLang="zh-CN" sz="1050" b="1" i="1" baseline="-25000" dirty="0">
                <a:latin typeface="Arial" pitchFamily="34" charset="0"/>
                <a:ea typeface="SimSun" pitchFamily="2" charset="-122"/>
              </a:endParaRPr>
            </a:p>
          </p:txBody>
        </p:sp>
        <p:sp>
          <p:nvSpPr>
            <p:cNvPr id="40" name="Text Box 38"/>
            <p:cNvSpPr txBox="1">
              <a:spLocks noChangeArrowheads="1"/>
            </p:cNvSpPr>
            <p:nvPr/>
          </p:nvSpPr>
          <p:spPr bwMode="auto">
            <a:xfrm>
              <a:off x="1020920" y="3159083"/>
              <a:ext cx="607141" cy="253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altLang="zh-CN" sz="1050" b="1" i="1" dirty="0">
                  <a:latin typeface="Arial" pitchFamily="34" charset="0"/>
                  <a:ea typeface="SimSun" pitchFamily="2" charset="-122"/>
                </a:rPr>
                <a:t>2000</a:t>
              </a:r>
              <a:endParaRPr lang="en-US" altLang="zh-CN" sz="1050" b="1" i="1" baseline="-25000" dirty="0">
                <a:latin typeface="Arial" pitchFamily="34" charset="0"/>
                <a:ea typeface="SimSun" pitchFamily="2" charset="-122"/>
              </a:endParaRPr>
            </a:p>
          </p:txBody>
        </p:sp>
        <p:sp>
          <p:nvSpPr>
            <p:cNvPr id="41" name="Line 34"/>
            <p:cNvSpPr>
              <a:spLocks noChangeShapeType="1"/>
            </p:cNvSpPr>
            <p:nvPr/>
          </p:nvSpPr>
          <p:spPr bwMode="auto">
            <a:xfrm>
              <a:off x="1644747" y="4028559"/>
              <a:ext cx="1453175" cy="71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43" name="Text Box 33"/>
            <p:cNvSpPr txBox="1">
              <a:spLocks noChangeArrowheads="1"/>
            </p:cNvSpPr>
            <p:nvPr/>
          </p:nvSpPr>
          <p:spPr bwMode="auto">
            <a:xfrm>
              <a:off x="5715000" y="2886770"/>
              <a:ext cx="45243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altLang="zh-CN" sz="1200" b="1" i="1" dirty="0">
                  <a:latin typeface="Arial" pitchFamily="34" charset="0"/>
                  <a:ea typeface="SimSun" pitchFamily="2" charset="-122"/>
                </a:rPr>
                <a:t>C</a:t>
              </a:r>
              <a:endParaRPr lang="en-US" altLang="zh-CN" sz="1200" b="1" i="1" baseline="-25000" dirty="0">
                <a:latin typeface="Arial" pitchFamily="34" charset="0"/>
                <a:ea typeface="SimSun" pitchFamily="2" charset="-122"/>
              </a:endParaRPr>
            </a:p>
          </p:txBody>
        </p:sp>
        <p:sp>
          <p:nvSpPr>
            <p:cNvPr id="30" name="Text Box 38">
              <a:extLst>
                <a:ext uri="{FF2B5EF4-FFF2-40B4-BE49-F238E27FC236}">
                  <a16:creationId xmlns:a16="http://schemas.microsoft.com/office/drawing/2014/main" id="{BDC4E2D3-FF64-3441-998A-C589F6585E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0864" y="3905198"/>
              <a:ext cx="607141" cy="253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altLang="zh-CN" sz="1050" b="1" i="1" dirty="0">
                  <a:latin typeface="Arial" pitchFamily="34" charset="0"/>
                  <a:ea typeface="SimSun" pitchFamily="2" charset="-122"/>
                </a:rPr>
                <a:t>1000</a:t>
              </a:r>
              <a:endParaRPr lang="en-US" altLang="zh-CN" sz="1050" b="1" i="1" baseline="-25000" dirty="0">
                <a:latin typeface="Arial" pitchFamily="34" charset="0"/>
                <a:ea typeface="SimSun" pitchFamily="2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315532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3140</TotalTime>
  <Words>1634</Words>
  <Application>Microsoft Macintosh PowerPoint</Application>
  <PresentationFormat>On-screen Show (4:3)</PresentationFormat>
  <Paragraphs>170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21" baseType="lpstr">
      <vt:lpstr>ＭＳ Ｐゴシック</vt:lpstr>
      <vt:lpstr>PMingLiU</vt:lpstr>
      <vt:lpstr>SimSun</vt:lpstr>
      <vt:lpstr>SimSun</vt:lpstr>
      <vt:lpstr>Abadi MT Condensed Light</vt:lpstr>
      <vt:lpstr>American Typewriter</vt:lpstr>
      <vt:lpstr>Arial</vt:lpstr>
      <vt:lpstr>Calibri</vt:lpstr>
      <vt:lpstr>Comic Sans MS</vt:lpstr>
      <vt:lpstr>Microsoft Sans Serif</vt:lpstr>
      <vt:lpstr>Monotype Sorts</vt:lpstr>
      <vt:lpstr>Symbol</vt:lpstr>
      <vt:lpstr>Times New Roman</vt:lpstr>
      <vt:lpstr>Office Theme</vt:lpstr>
      <vt:lpstr>     UCLA, Fall 2018. CS240B Midterm    Your Name:   and  your ID:</vt:lpstr>
      <vt:lpstr>Problem A [20%+20%=40%]. Luggage items at airports are often delivered by conveyor belts, where sensors are used to monitor the presence/passage of each item through a checkpoint. The resulting data stream has the following form: sensed(Time, CPS, LID). This denotes that at a certain Time (in seconds) the sensor at checkpoint CPS had detected a luggage item with id LID (assume that we have a reading every second).</vt:lpstr>
      <vt:lpstr>PowerPoint Presentation</vt:lpstr>
      <vt:lpstr>Problem  C. 20%</vt:lpstr>
      <vt:lpstr>Problem D. 20%</vt:lpstr>
      <vt:lpstr>Extra Credit. 5%</vt:lpstr>
      <vt:lpstr>PowerPoint Presentation</vt:lpstr>
    </vt:vector>
  </TitlesOfParts>
  <Company>UCLA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Optimized Scheduling for Query Graphs?</dc:title>
  <dc:creator>Carlo Zaniolo</dc:creator>
  <cp:lastModifiedBy>Microsoft Office User</cp:lastModifiedBy>
  <cp:revision>230</cp:revision>
  <cp:lastPrinted>2014-05-05T20:36:55Z</cp:lastPrinted>
  <dcterms:created xsi:type="dcterms:W3CDTF">2010-04-24T00:20:48Z</dcterms:created>
  <dcterms:modified xsi:type="dcterms:W3CDTF">2018-11-14T01:18:04Z</dcterms:modified>
</cp:coreProperties>
</file>