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1" r:id="rId2"/>
    <p:sldId id="262" r:id="rId3"/>
    <p:sldId id="265" r:id="rId4"/>
    <p:sldId id="270" r:id="rId5"/>
    <p:sldId id="271" r:id="rId6"/>
    <p:sldId id="264" r:id="rId7"/>
    <p:sldId id="272" r:id="rId8"/>
    <p:sldId id="274" r:id="rId9"/>
    <p:sldId id="266" r:id="rId10"/>
    <p:sldId id="257" r:id="rId11"/>
    <p:sldId id="258" r:id="rId12"/>
    <p:sldId id="267" r:id="rId13"/>
    <p:sldId id="259" r:id="rId14"/>
    <p:sldId id="275"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34"/>
  </p:normalViewPr>
  <p:slideViewPr>
    <p:cSldViewPr snapToGrid="0" snapToObjects="1">
      <p:cViewPr varScale="1">
        <p:scale>
          <a:sx n="100" d="100"/>
          <a:sy n="100" d="100"/>
        </p:scale>
        <p:origin x="74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C8FBDE-C046-804E-8B38-CC6589D65A1D}" type="datetimeFigureOut">
              <a:rPr lang="en-US" smtClean="0"/>
              <a:t>10/29/18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017D58-44BF-CF42-A99F-46D2C99D5886}" type="slidenum">
              <a:rPr lang="en-US" smtClean="0"/>
              <a:t>‹#›</a:t>
            </a:fld>
            <a:endParaRPr lang="en-US"/>
          </a:p>
        </p:txBody>
      </p:sp>
    </p:spTree>
    <p:extLst>
      <p:ext uri="{BB962C8B-B14F-4D97-AF65-F5344CB8AC3E}">
        <p14:creationId xmlns:p14="http://schemas.microsoft.com/office/powerpoint/2010/main" val="37010376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699FC07-79AE-754D-9C23-D5EE7275DDC5}" type="slidenum">
              <a:rPr lang="it-IT">
                <a:latin typeface="Times New Roman" pitchFamily="-108" charset="0"/>
                <a:ea typeface="ＭＳ Ｐゴシック" pitchFamily="-108" charset="-128"/>
                <a:cs typeface="ＭＳ Ｐゴシック" pitchFamily="-108" charset="-128"/>
              </a:rPr>
              <a:pPr/>
              <a:t>2</a:t>
            </a:fld>
            <a:endParaRPr lang="it-IT">
              <a:latin typeface="Times New Roman" pitchFamily="-108" charset="0"/>
              <a:ea typeface="ＭＳ Ｐゴシック" pitchFamily="-108" charset="-128"/>
              <a:cs typeface="ＭＳ Ｐゴシック" pitchFamily="-108" charset="-128"/>
            </a:endParaRPr>
          </a:p>
        </p:txBody>
      </p:sp>
      <p:sp>
        <p:nvSpPr>
          <p:cNvPr id="27651" name="Rectangle 2"/>
          <p:cNvSpPr>
            <a:spLocks noGrp="1" noRot="1" noChangeAspect="1" noChangeArrowheads="1" noTextEdit="1"/>
          </p:cNvSpPr>
          <p:nvPr>
            <p:ph type="sldImg"/>
          </p:nvPr>
        </p:nvSpPr>
        <p:spPr>
          <a:xfrm>
            <a:off x="1143000" y="685800"/>
            <a:ext cx="4572000" cy="3430588"/>
          </a:xfrm>
          <a:ln/>
        </p:spPr>
      </p:sp>
      <p:sp>
        <p:nvSpPr>
          <p:cNvPr id="27652" name="Rectangle 3"/>
          <p:cNvSpPr>
            <a:spLocks noGrp="1" noChangeArrowheads="1"/>
          </p:cNvSpPr>
          <p:nvPr>
            <p:ph type="body" idx="1"/>
          </p:nvPr>
        </p:nvSpPr>
        <p:spPr>
          <a:xfrm>
            <a:off x="914401" y="4344988"/>
            <a:ext cx="5029200" cy="4113213"/>
          </a:xfrm>
          <a:noFill/>
          <a:ln/>
        </p:spPr>
        <p:txBody>
          <a:bodyPr/>
          <a:lstStyle/>
          <a:p>
            <a:pPr marL="457075" indent="-457075">
              <a:spcBef>
                <a:spcPct val="50000"/>
              </a:spcBef>
            </a:pPr>
            <a:r>
              <a:rPr lang="en-US" i="1" dirty="0"/>
              <a:t>Answer: If there is no idle-waiting  the time is all spent in processing </a:t>
            </a:r>
            <a:r>
              <a:rPr lang="en-US" i="1" dirty="0" err="1"/>
              <a:t>tuples</a:t>
            </a:r>
            <a:r>
              <a:rPr lang="en-US" i="1" dirty="0"/>
              <a:t>.  Thus if N1=N1=0.5 N , these</a:t>
            </a:r>
          </a:p>
          <a:p>
            <a:pPr marL="457075" indent="-457075">
              <a:spcBef>
                <a:spcPct val="50000"/>
              </a:spcBef>
            </a:pPr>
            <a:endParaRPr lang="en-US" i="1" dirty="0"/>
          </a:p>
          <a:p>
            <a:pPr marL="457075" indent="-457075">
              <a:spcBef>
                <a:spcPct val="50000"/>
              </a:spcBef>
            </a:pPr>
            <a:r>
              <a:rPr lang="en-US" i="1" dirty="0"/>
              <a:t> N </a:t>
            </a:r>
            <a:r>
              <a:rPr lang="en-US" i="1" dirty="0" err="1"/>
              <a:t>tuples</a:t>
            </a:r>
            <a:r>
              <a:rPr lang="en-US" i="1" dirty="0"/>
              <a:t> will be processed in time  0.5*N/1000+  0.5*N/1000+ 0.5*N/500+  0.5*N/1000= 2.5*N/1000. </a:t>
            </a:r>
          </a:p>
          <a:p>
            <a:endParaRPr lang="en-US" altLang="zh-CN" dirty="0">
              <a:latin typeface="Times New Roman" pitchFamily="-108" charset="0"/>
              <a:ea typeface="宋体" pitchFamily="-108" charset="-122"/>
              <a:cs typeface="宋体" pitchFamily="-108" charset="-122"/>
            </a:endParaRPr>
          </a:p>
          <a:p>
            <a:r>
              <a:rPr lang="en-US" altLang="zh-CN" dirty="0">
                <a:latin typeface="Times New Roman" pitchFamily="-108" charset="0"/>
                <a:ea typeface="宋体" pitchFamily="-108" charset="-122"/>
                <a:cs typeface="宋体" pitchFamily="-108" charset="-122"/>
              </a:rPr>
              <a:t>Then say that C also takes N/400</a:t>
            </a:r>
            <a:r>
              <a:rPr lang="en-US" altLang="zh-CN" baseline="0" dirty="0">
                <a:latin typeface="Times New Roman" pitchFamily="-108" charset="0"/>
                <a:ea typeface="宋体" pitchFamily="-108" charset="-122"/>
                <a:cs typeface="宋体" pitchFamily="-108" charset="-122"/>
              </a:rPr>
              <a:t> seconds to process N </a:t>
            </a:r>
            <a:r>
              <a:rPr lang="en-US" altLang="zh-CN" baseline="0" dirty="0" err="1">
                <a:latin typeface="Times New Roman" pitchFamily="-108" charset="0"/>
                <a:ea typeface="宋体" pitchFamily="-108" charset="-122"/>
                <a:cs typeface="宋体" pitchFamily="-108" charset="-122"/>
              </a:rPr>
              <a:t>tuples</a:t>
            </a:r>
            <a:r>
              <a:rPr lang="en-US" altLang="zh-CN" baseline="0" dirty="0">
                <a:latin typeface="Times New Roman" pitchFamily="-108" charset="0"/>
                <a:ea typeface="宋体" pitchFamily="-108" charset="-122"/>
                <a:cs typeface="宋体" pitchFamily="-108" charset="-122"/>
              </a:rPr>
              <a:t>.</a:t>
            </a:r>
            <a:endParaRPr lang="en-US" altLang="zh-CN" dirty="0">
              <a:latin typeface="Times New Roman" pitchFamily="-108" charset="0"/>
              <a:ea typeface="宋体" pitchFamily="-108" charset="-122"/>
              <a:cs typeface="宋体" pitchFamily="-108" charset="-122"/>
            </a:endParaRPr>
          </a:p>
          <a:p>
            <a:endParaRPr lang="en-US" altLang="zh-CN" dirty="0">
              <a:latin typeface="Times New Roman" pitchFamily="-108" charset="0"/>
              <a:ea typeface="宋体" pitchFamily="-108" charset="-122"/>
              <a:cs typeface="宋体" pitchFamily="-108" charset="-122"/>
            </a:endParaRPr>
          </a:p>
          <a:p>
            <a:pPr defTabSz="457075">
              <a:defRPr/>
            </a:pPr>
            <a:r>
              <a:rPr lang="en-US" altLang="zh-CN" i="1" dirty="0"/>
              <a:t>Now  say that  N2 =0 , so the  union group process the N </a:t>
            </a:r>
            <a:r>
              <a:rPr lang="en-US" altLang="zh-CN" i="1" dirty="0" err="1"/>
              <a:t>tuples</a:t>
            </a:r>
            <a:r>
              <a:rPr lang="en-US" altLang="zh-CN" i="1" dirty="0"/>
              <a:t> in  source1 in  N/1000+N/1000= N/500  much faster. </a:t>
            </a:r>
          </a:p>
          <a:p>
            <a:pPr defTabSz="457075">
              <a:defRPr/>
            </a:pPr>
            <a:r>
              <a:rPr lang="en-US" altLang="zh-CN" i="1" dirty="0"/>
              <a:t>We will break   to optimize memory and the response time will suffer.</a:t>
            </a:r>
          </a:p>
          <a:p>
            <a:pPr defTabSz="457075">
              <a:defRPr/>
            </a:pPr>
            <a:endParaRPr lang="en-US" altLang="zh-CN" dirty="0">
              <a:latin typeface="Times New Roman" pitchFamily="-108" charset="0"/>
              <a:ea typeface="宋体" pitchFamily="-108" charset="-122"/>
              <a:cs typeface="宋体" pitchFamily="-108" charset="-122"/>
            </a:endParaRPr>
          </a:p>
          <a:p>
            <a:pPr defTabSz="457075">
              <a:defRPr/>
            </a:pPr>
            <a:r>
              <a:rPr lang="en-US" altLang="zh-CN" i="1" dirty="0"/>
              <a:t>Now  say that  N1 =0 , so the  union group process the N </a:t>
            </a:r>
            <a:r>
              <a:rPr lang="en-US" altLang="zh-CN" i="1" dirty="0" err="1"/>
              <a:t>tuples</a:t>
            </a:r>
            <a:r>
              <a:rPr lang="en-US" altLang="zh-CN" i="1" dirty="0"/>
              <a:t> in  source2 in  N/500+N/1000=  3*N/1000   1/333 .</a:t>
            </a:r>
          </a:p>
          <a:p>
            <a:pPr defTabSz="457075">
              <a:defRPr/>
            </a:pPr>
            <a:r>
              <a:rPr lang="en-US" altLang="zh-CN" i="1" dirty="0"/>
              <a:t>Then C</a:t>
            </a:r>
          </a:p>
          <a:p>
            <a:pPr defTabSz="457075">
              <a:defRPr/>
            </a:pPr>
            <a:endParaRPr lang="en-US" altLang="zh-CN" dirty="0">
              <a:latin typeface="Times New Roman" pitchFamily="-108" charset="0"/>
              <a:ea typeface="宋体" pitchFamily="-108" charset="-122"/>
              <a:cs typeface="宋体" pitchFamily="-108"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699FC07-79AE-754D-9C23-D5EE7275DDC5}" type="slidenum">
              <a:rPr lang="it-IT">
                <a:latin typeface="Times New Roman" pitchFamily="-108" charset="0"/>
                <a:ea typeface="ＭＳ Ｐゴシック" pitchFamily="-108" charset="-128"/>
                <a:cs typeface="ＭＳ Ｐゴシック" pitchFamily="-108" charset="-128"/>
              </a:rPr>
              <a:pPr/>
              <a:t>3</a:t>
            </a:fld>
            <a:endParaRPr lang="it-IT">
              <a:latin typeface="Times New Roman" pitchFamily="-108" charset="0"/>
              <a:ea typeface="ＭＳ Ｐゴシック" pitchFamily="-108" charset="-128"/>
              <a:cs typeface="ＭＳ Ｐゴシック" pitchFamily="-108" charset="-128"/>
            </a:endParaRPr>
          </a:p>
        </p:txBody>
      </p:sp>
      <p:sp>
        <p:nvSpPr>
          <p:cNvPr id="27651" name="Rectangle 2"/>
          <p:cNvSpPr>
            <a:spLocks noGrp="1" noRot="1" noChangeAspect="1" noChangeArrowheads="1" noTextEdit="1"/>
          </p:cNvSpPr>
          <p:nvPr>
            <p:ph type="sldImg"/>
          </p:nvPr>
        </p:nvSpPr>
        <p:spPr>
          <a:xfrm>
            <a:off x="1143000" y="685800"/>
            <a:ext cx="4572000" cy="3430588"/>
          </a:xfrm>
          <a:ln/>
        </p:spPr>
      </p:sp>
      <p:sp>
        <p:nvSpPr>
          <p:cNvPr id="27652" name="Rectangle 3"/>
          <p:cNvSpPr>
            <a:spLocks noGrp="1" noChangeArrowheads="1"/>
          </p:cNvSpPr>
          <p:nvPr>
            <p:ph type="body" idx="1"/>
          </p:nvPr>
        </p:nvSpPr>
        <p:spPr>
          <a:xfrm>
            <a:off x="914401" y="4344988"/>
            <a:ext cx="5029200" cy="4113213"/>
          </a:xfrm>
          <a:noFill/>
          <a:ln/>
        </p:spPr>
        <p:txBody>
          <a:bodyPr/>
          <a:lstStyle/>
          <a:p>
            <a:pPr marL="457075" indent="-457075">
              <a:spcBef>
                <a:spcPct val="50000"/>
              </a:spcBef>
            </a:pPr>
            <a:r>
              <a:rPr lang="en-US" i="1" dirty="0"/>
              <a:t>Answer: If there is no idle-waiting  the time is all spent in processing </a:t>
            </a:r>
            <a:r>
              <a:rPr lang="en-US" i="1" dirty="0" err="1"/>
              <a:t>tuples</a:t>
            </a:r>
            <a:r>
              <a:rPr lang="en-US" i="1" dirty="0"/>
              <a:t>.  Thus if N1=N1=0.5 N , these</a:t>
            </a:r>
          </a:p>
          <a:p>
            <a:pPr marL="457075" indent="-457075">
              <a:spcBef>
                <a:spcPct val="50000"/>
              </a:spcBef>
            </a:pPr>
            <a:endParaRPr lang="en-US" i="1" dirty="0"/>
          </a:p>
          <a:p>
            <a:pPr marL="457075" indent="-457075">
              <a:spcBef>
                <a:spcPct val="50000"/>
              </a:spcBef>
            </a:pPr>
            <a:r>
              <a:rPr lang="en-US" i="1" dirty="0"/>
              <a:t> N </a:t>
            </a:r>
            <a:r>
              <a:rPr lang="en-US" i="1" dirty="0" err="1"/>
              <a:t>tuples</a:t>
            </a:r>
            <a:r>
              <a:rPr lang="en-US" i="1" dirty="0"/>
              <a:t> will be processed in time  0.5*N/1000+  0.5*N/1000+ 0.5*N/500+  0.5*N/1000= 2.5*N/1000. </a:t>
            </a:r>
          </a:p>
          <a:p>
            <a:endParaRPr lang="en-US" altLang="zh-CN" dirty="0">
              <a:latin typeface="Times New Roman" pitchFamily="-108" charset="0"/>
              <a:ea typeface="宋体" pitchFamily="-108" charset="-122"/>
              <a:cs typeface="宋体" pitchFamily="-108" charset="-122"/>
            </a:endParaRPr>
          </a:p>
          <a:p>
            <a:r>
              <a:rPr lang="en-US" altLang="zh-CN" dirty="0">
                <a:latin typeface="Times New Roman" pitchFamily="-108" charset="0"/>
                <a:ea typeface="宋体" pitchFamily="-108" charset="-122"/>
                <a:cs typeface="宋体" pitchFamily="-108" charset="-122"/>
              </a:rPr>
              <a:t>Then say that C also takes N/400</a:t>
            </a:r>
            <a:r>
              <a:rPr lang="en-US" altLang="zh-CN" baseline="0" dirty="0">
                <a:latin typeface="Times New Roman" pitchFamily="-108" charset="0"/>
                <a:ea typeface="宋体" pitchFamily="-108" charset="-122"/>
                <a:cs typeface="宋体" pitchFamily="-108" charset="-122"/>
              </a:rPr>
              <a:t> seconds to process N </a:t>
            </a:r>
            <a:r>
              <a:rPr lang="en-US" altLang="zh-CN" baseline="0" dirty="0" err="1">
                <a:latin typeface="Times New Roman" pitchFamily="-108" charset="0"/>
                <a:ea typeface="宋体" pitchFamily="-108" charset="-122"/>
                <a:cs typeface="宋体" pitchFamily="-108" charset="-122"/>
              </a:rPr>
              <a:t>tuples</a:t>
            </a:r>
            <a:r>
              <a:rPr lang="en-US" altLang="zh-CN" baseline="0" dirty="0">
                <a:latin typeface="Times New Roman" pitchFamily="-108" charset="0"/>
                <a:ea typeface="宋体" pitchFamily="-108" charset="-122"/>
                <a:cs typeface="宋体" pitchFamily="-108" charset="-122"/>
              </a:rPr>
              <a:t>.</a:t>
            </a:r>
            <a:endParaRPr lang="en-US" altLang="zh-CN" dirty="0">
              <a:latin typeface="Times New Roman" pitchFamily="-108" charset="0"/>
              <a:ea typeface="宋体" pitchFamily="-108" charset="-122"/>
              <a:cs typeface="宋体" pitchFamily="-108" charset="-122"/>
            </a:endParaRPr>
          </a:p>
          <a:p>
            <a:endParaRPr lang="en-US" altLang="zh-CN" dirty="0">
              <a:latin typeface="Times New Roman" pitchFamily="-108" charset="0"/>
              <a:ea typeface="宋体" pitchFamily="-108" charset="-122"/>
              <a:cs typeface="宋体" pitchFamily="-108" charset="-122"/>
            </a:endParaRPr>
          </a:p>
          <a:p>
            <a:pPr defTabSz="457075">
              <a:defRPr/>
            </a:pPr>
            <a:r>
              <a:rPr lang="en-US" altLang="zh-CN" i="1" dirty="0"/>
              <a:t>Now  say that  N2 =0 , so the  union group process the N </a:t>
            </a:r>
            <a:r>
              <a:rPr lang="en-US" altLang="zh-CN" i="1" dirty="0" err="1"/>
              <a:t>tuples</a:t>
            </a:r>
            <a:r>
              <a:rPr lang="en-US" altLang="zh-CN" i="1" dirty="0"/>
              <a:t> in  source1 in  N/1000+N/1000= N/500  much faster. </a:t>
            </a:r>
          </a:p>
          <a:p>
            <a:pPr defTabSz="457075">
              <a:defRPr/>
            </a:pPr>
            <a:r>
              <a:rPr lang="en-US" altLang="zh-CN" i="1" dirty="0"/>
              <a:t>We will break   to optimize memory and the response time will suffer.</a:t>
            </a:r>
          </a:p>
          <a:p>
            <a:pPr defTabSz="457075">
              <a:defRPr/>
            </a:pPr>
            <a:endParaRPr lang="en-US" altLang="zh-CN" dirty="0">
              <a:latin typeface="Times New Roman" pitchFamily="-108" charset="0"/>
              <a:ea typeface="宋体" pitchFamily="-108" charset="-122"/>
              <a:cs typeface="宋体" pitchFamily="-108" charset="-122"/>
            </a:endParaRPr>
          </a:p>
          <a:p>
            <a:pPr defTabSz="457075">
              <a:defRPr/>
            </a:pPr>
            <a:r>
              <a:rPr lang="en-US" altLang="zh-CN" i="1" dirty="0"/>
              <a:t>Now  say that  N1 =0 , so the  union group process the N </a:t>
            </a:r>
            <a:r>
              <a:rPr lang="en-US" altLang="zh-CN" i="1" dirty="0" err="1"/>
              <a:t>tuples</a:t>
            </a:r>
            <a:r>
              <a:rPr lang="en-US" altLang="zh-CN" i="1" dirty="0"/>
              <a:t> in  source2 in  N/500+N/1000=  3*N/1000   1/333 .</a:t>
            </a:r>
          </a:p>
          <a:p>
            <a:pPr defTabSz="457075">
              <a:defRPr/>
            </a:pPr>
            <a:r>
              <a:rPr lang="en-US" altLang="zh-CN" i="1" dirty="0"/>
              <a:t>Then C</a:t>
            </a:r>
          </a:p>
          <a:p>
            <a:pPr defTabSz="457075">
              <a:defRPr/>
            </a:pPr>
            <a:endParaRPr lang="en-US" altLang="zh-CN" dirty="0">
              <a:latin typeface="Times New Roman" pitchFamily="-108" charset="0"/>
              <a:ea typeface="宋体" pitchFamily="-108" charset="-122"/>
              <a:cs typeface="宋体" pitchFamily="-108"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699FC07-79AE-754D-9C23-D5EE7275DDC5}" type="slidenum">
              <a:rPr lang="it-IT">
                <a:latin typeface="Times New Roman" pitchFamily="-108" charset="0"/>
                <a:ea typeface="ＭＳ Ｐゴシック" pitchFamily="-108" charset="-128"/>
                <a:cs typeface="ＭＳ Ｐゴシック" pitchFamily="-108" charset="-128"/>
              </a:rPr>
              <a:pPr/>
              <a:t>6</a:t>
            </a:fld>
            <a:endParaRPr lang="it-IT">
              <a:latin typeface="Times New Roman" pitchFamily="-108" charset="0"/>
              <a:ea typeface="ＭＳ Ｐゴシック" pitchFamily="-108" charset="-128"/>
              <a:cs typeface="ＭＳ Ｐゴシック" pitchFamily="-108" charset="-128"/>
            </a:endParaRPr>
          </a:p>
        </p:txBody>
      </p:sp>
      <p:sp>
        <p:nvSpPr>
          <p:cNvPr id="27651" name="Rectangle 2"/>
          <p:cNvSpPr>
            <a:spLocks noGrp="1" noRot="1" noChangeAspect="1" noChangeArrowheads="1" noTextEdit="1"/>
          </p:cNvSpPr>
          <p:nvPr>
            <p:ph type="sldImg"/>
          </p:nvPr>
        </p:nvSpPr>
        <p:spPr>
          <a:xfrm>
            <a:off x="1143000" y="685800"/>
            <a:ext cx="4572000" cy="3430588"/>
          </a:xfrm>
          <a:ln/>
        </p:spPr>
      </p:sp>
      <p:sp>
        <p:nvSpPr>
          <p:cNvPr id="27652" name="Rectangle 3"/>
          <p:cNvSpPr>
            <a:spLocks noGrp="1" noChangeArrowheads="1"/>
          </p:cNvSpPr>
          <p:nvPr>
            <p:ph type="body" idx="1"/>
          </p:nvPr>
        </p:nvSpPr>
        <p:spPr>
          <a:xfrm>
            <a:off x="914401" y="4344988"/>
            <a:ext cx="5029200" cy="4113213"/>
          </a:xfrm>
          <a:noFill/>
          <a:ln/>
        </p:spPr>
        <p:txBody>
          <a:bodyPr/>
          <a:lstStyle/>
          <a:p>
            <a:pPr marL="457075" indent="-457075">
              <a:spcBef>
                <a:spcPct val="50000"/>
              </a:spcBef>
            </a:pPr>
            <a:r>
              <a:rPr lang="en-US" i="1" dirty="0"/>
              <a:t>Answer: If there is no idle-waiting  the time is all spent in processing </a:t>
            </a:r>
            <a:r>
              <a:rPr lang="en-US" i="1" dirty="0" err="1"/>
              <a:t>tuples</a:t>
            </a:r>
            <a:r>
              <a:rPr lang="en-US" i="1" dirty="0"/>
              <a:t>.  Thus if N1=N1=0.5 N , these</a:t>
            </a:r>
          </a:p>
          <a:p>
            <a:pPr marL="457075" indent="-457075">
              <a:spcBef>
                <a:spcPct val="50000"/>
              </a:spcBef>
            </a:pPr>
            <a:endParaRPr lang="en-US" i="1" dirty="0"/>
          </a:p>
          <a:p>
            <a:pPr marL="457075" indent="-457075">
              <a:spcBef>
                <a:spcPct val="50000"/>
              </a:spcBef>
            </a:pPr>
            <a:r>
              <a:rPr lang="en-US" i="1" dirty="0"/>
              <a:t> N </a:t>
            </a:r>
            <a:r>
              <a:rPr lang="en-US" i="1" dirty="0" err="1"/>
              <a:t>tuples</a:t>
            </a:r>
            <a:r>
              <a:rPr lang="en-US" i="1" dirty="0"/>
              <a:t> will be processed in time  0.5*N/1000+  0.5*N/1000+ 0.5*N/500+  0.5*N/1000= 2.5*N/1000. </a:t>
            </a:r>
          </a:p>
          <a:p>
            <a:endParaRPr lang="en-US" altLang="zh-CN" dirty="0">
              <a:latin typeface="Times New Roman" pitchFamily="-108" charset="0"/>
              <a:ea typeface="宋体" pitchFamily="-108" charset="-122"/>
              <a:cs typeface="宋体" pitchFamily="-108" charset="-122"/>
            </a:endParaRPr>
          </a:p>
          <a:p>
            <a:r>
              <a:rPr lang="en-US" altLang="zh-CN" dirty="0">
                <a:latin typeface="Times New Roman" pitchFamily="-108" charset="0"/>
                <a:ea typeface="宋体" pitchFamily="-108" charset="-122"/>
                <a:cs typeface="宋体" pitchFamily="-108" charset="-122"/>
              </a:rPr>
              <a:t>Then say that C also takes N/400</a:t>
            </a:r>
            <a:r>
              <a:rPr lang="en-US" altLang="zh-CN" baseline="0" dirty="0">
                <a:latin typeface="Times New Roman" pitchFamily="-108" charset="0"/>
                <a:ea typeface="宋体" pitchFamily="-108" charset="-122"/>
                <a:cs typeface="宋体" pitchFamily="-108" charset="-122"/>
              </a:rPr>
              <a:t> seconds to process N </a:t>
            </a:r>
            <a:r>
              <a:rPr lang="en-US" altLang="zh-CN" baseline="0" dirty="0" err="1">
                <a:latin typeface="Times New Roman" pitchFamily="-108" charset="0"/>
                <a:ea typeface="宋体" pitchFamily="-108" charset="-122"/>
                <a:cs typeface="宋体" pitchFamily="-108" charset="-122"/>
              </a:rPr>
              <a:t>tuples</a:t>
            </a:r>
            <a:r>
              <a:rPr lang="en-US" altLang="zh-CN" baseline="0" dirty="0">
                <a:latin typeface="Times New Roman" pitchFamily="-108" charset="0"/>
                <a:ea typeface="宋体" pitchFamily="-108" charset="-122"/>
                <a:cs typeface="宋体" pitchFamily="-108" charset="-122"/>
              </a:rPr>
              <a:t>.</a:t>
            </a:r>
            <a:endParaRPr lang="en-US" altLang="zh-CN" dirty="0">
              <a:latin typeface="Times New Roman" pitchFamily="-108" charset="0"/>
              <a:ea typeface="宋体" pitchFamily="-108" charset="-122"/>
              <a:cs typeface="宋体" pitchFamily="-108" charset="-122"/>
            </a:endParaRPr>
          </a:p>
          <a:p>
            <a:endParaRPr lang="en-US" altLang="zh-CN" dirty="0">
              <a:latin typeface="Times New Roman" pitchFamily="-108" charset="0"/>
              <a:ea typeface="宋体" pitchFamily="-108" charset="-122"/>
              <a:cs typeface="宋体" pitchFamily="-108" charset="-122"/>
            </a:endParaRPr>
          </a:p>
          <a:p>
            <a:pPr defTabSz="457075">
              <a:defRPr/>
            </a:pPr>
            <a:r>
              <a:rPr lang="en-US" altLang="zh-CN" i="1" dirty="0"/>
              <a:t>Now  say that  N2 =0 , so the  union group process the N </a:t>
            </a:r>
            <a:r>
              <a:rPr lang="en-US" altLang="zh-CN" i="1" dirty="0" err="1"/>
              <a:t>tuples</a:t>
            </a:r>
            <a:r>
              <a:rPr lang="en-US" altLang="zh-CN" i="1" dirty="0"/>
              <a:t> in  source1 in  N/1000+N/1000= N/500  much faster. </a:t>
            </a:r>
          </a:p>
          <a:p>
            <a:pPr defTabSz="457075">
              <a:defRPr/>
            </a:pPr>
            <a:r>
              <a:rPr lang="en-US" altLang="zh-CN" i="1" dirty="0"/>
              <a:t>We will break   to optimize memory and the response time will suffer.</a:t>
            </a:r>
          </a:p>
          <a:p>
            <a:pPr defTabSz="457075">
              <a:defRPr/>
            </a:pPr>
            <a:endParaRPr lang="en-US" altLang="zh-CN" dirty="0">
              <a:latin typeface="Times New Roman" pitchFamily="-108" charset="0"/>
              <a:ea typeface="宋体" pitchFamily="-108" charset="-122"/>
              <a:cs typeface="宋体" pitchFamily="-108" charset="-122"/>
            </a:endParaRPr>
          </a:p>
          <a:p>
            <a:pPr defTabSz="457075">
              <a:defRPr/>
            </a:pPr>
            <a:r>
              <a:rPr lang="en-US" altLang="zh-CN" i="1" dirty="0"/>
              <a:t>Now  say that  N1 =0 , so the  union group process the N </a:t>
            </a:r>
            <a:r>
              <a:rPr lang="en-US" altLang="zh-CN" i="1" dirty="0" err="1"/>
              <a:t>tuples</a:t>
            </a:r>
            <a:r>
              <a:rPr lang="en-US" altLang="zh-CN" i="1" dirty="0"/>
              <a:t> in  source2 in  N/500+N/1000=  3*N/1000   1/333 .</a:t>
            </a:r>
          </a:p>
          <a:p>
            <a:pPr defTabSz="457075">
              <a:defRPr/>
            </a:pPr>
            <a:r>
              <a:rPr lang="en-US" altLang="zh-CN" i="1" dirty="0"/>
              <a:t>Then C</a:t>
            </a:r>
          </a:p>
          <a:p>
            <a:pPr defTabSz="457075">
              <a:defRPr/>
            </a:pPr>
            <a:endParaRPr lang="en-US" altLang="zh-CN" dirty="0">
              <a:latin typeface="Times New Roman" pitchFamily="-108" charset="0"/>
              <a:ea typeface="宋体" pitchFamily="-108" charset="-122"/>
              <a:cs typeface="宋体" pitchFamily="-108"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017D58-44BF-CF42-A99F-46D2C99D5886}" type="slidenum">
              <a:rPr lang="en-US" smtClean="0"/>
              <a:t>8</a:t>
            </a:fld>
            <a:endParaRPr lang="en-US"/>
          </a:p>
        </p:txBody>
      </p:sp>
    </p:spTree>
    <p:extLst>
      <p:ext uri="{BB962C8B-B14F-4D97-AF65-F5344CB8AC3E}">
        <p14:creationId xmlns:p14="http://schemas.microsoft.com/office/powerpoint/2010/main" val="2412781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2BDFBB-BAB6-B34D-A3D4-287D26EB018D}"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956014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2BDFBB-BAB6-B34D-A3D4-287D26EB018D}"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81283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2BDFBB-BAB6-B34D-A3D4-287D26EB018D}"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277416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2BDFBB-BAB6-B34D-A3D4-287D26EB018D}"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336417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2BDFBB-BAB6-B34D-A3D4-287D26EB018D}" type="datetimeFigureOut">
              <a:rPr lang="en-US" smtClean="0"/>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124024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2BDFBB-BAB6-B34D-A3D4-287D26EB018D}" type="datetimeFigureOut">
              <a:rPr lang="en-US" smtClean="0"/>
              <a:t>10/29/18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288035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2BDFBB-BAB6-B34D-A3D4-287D26EB018D}" type="datetimeFigureOut">
              <a:rPr lang="en-US" smtClean="0"/>
              <a:t>10/29/18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259735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2BDFBB-BAB6-B34D-A3D4-287D26EB018D}" type="datetimeFigureOut">
              <a:rPr lang="en-US" smtClean="0"/>
              <a:t>10/29/18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42533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BDFBB-BAB6-B34D-A3D4-287D26EB018D}" type="datetimeFigureOut">
              <a:rPr lang="en-US" smtClean="0"/>
              <a:t>10/29/18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261158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2BDFBB-BAB6-B34D-A3D4-287D26EB018D}" type="datetimeFigureOut">
              <a:rPr lang="en-US" smtClean="0"/>
              <a:t>10/29/18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174984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2BDFBB-BAB6-B34D-A3D4-287D26EB018D}" type="datetimeFigureOut">
              <a:rPr lang="en-US" smtClean="0"/>
              <a:t>10/29/18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CEB73-0036-2E40-AF47-EC21117870D5}" type="slidenum">
              <a:rPr lang="en-US" smtClean="0"/>
              <a:t>‹#›</a:t>
            </a:fld>
            <a:endParaRPr lang="en-US"/>
          </a:p>
        </p:txBody>
      </p:sp>
    </p:spTree>
    <p:extLst>
      <p:ext uri="{BB962C8B-B14F-4D97-AF65-F5344CB8AC3E}">
        <p14:creationId xmlns:p14="http://schemas.microsoft.com/office/powerpoint/2010/main" val="39269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BDFBB-BAB6-B34D-A3D4-287D26EB018D}" type="datetimeFigureOut">
              <a:rPr lang="en-US" smtClean="0"/>
              <a:t>10/29/18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CEB73-0036-2E40-AF47-EC21117870D5}" type="slidenum">
              <a:rPr lang="en-US" smtClean="0"/>
              <a:t>‹#›</a:t>
            </a:fld>
            <a:endParaRPr lang="en-US"/>
          </a:p>
        </p:txBody>
      </p:sp>
    </p:spTree>
    <p:extLst>
      <p:ext uri="{BB962C8B-B14F-4D97-AF65-F5344CB8AC3E}">
        <p14:creationId xmlns:p14="http://schemas.microsoft.com/office/powerpoint/2010/main" val="132844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dirty="0"/>
              <a:t>      CS240B Midterm: Winter 2017</a:t>
            </a:r>
            <a:br>
              <a:rPr lang="en-US" sz="2700" dirty="0"/>
            </a:br>
            <a:br>
              <a:rPr lang="en-US" sz="3200" dirty="0"/>
            </a:br>
            <a:r>
              <a:rPr lang="en-US" sz="3200" dirty="0"/>
              <a:t>		</a:t>
            </a:r>
            <a:r>
              <a:rPr lang="en-US" sz="1800" dirty="0"/>
              <a:t>Your Name:</a:t>
            </a:r>
            <a:br>
              <a:rPr lang="en-US" sz="1800" dirty="0"/>
            </a:br>
            <a:r>
              <a:rPr lang="en-US" sz="1800" dirty="0"/>
              <a:t>		and  your ID:</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4012962182"/>
              </p:ext>
            </p:extLst>
          </p:nvPr>
        </p:nvGraphicFramePr>
        <p:xfrm>
          <a:off x="1524000" y="2286000"/>
          <a:ext cx="6096000" cy="16230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480060">
                <a:tc>
                  <a:txBody>
                    <a:bodyPr/>
                    <a:lstStyle/>
                    <a:p>
                      <a:r>
                        <a:rPr lang="en-US" sz="1400" dirty="0">
                          <a:solidFill>
                            <a:schemeClr val="tx1"/>
                          </a:solidFill>
                        </a:rPr>
                        <a:t>Problem</a:t>
                      </a:r>
                      <a:endParaRPr lang="en-US" sz="1400" dirty="0">
                        <a:solidFill>
                          <a:schemeClr val="bg1">
                            <a:lumMod val="95000"/>
                          </a:schemeClr>
                        </a:solidFill>
                      </a:endParaRPr>
                    </a:p>
                  </a:txBody>
                  <a:tcPr marL="121920" marR="121920" marT="34290" marB="34290">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 </a:t>
                      </a:r>
                      <a:r>
                        <a:rPr lang="en-US" sz="1400" dirty="0">
                          <a:solidFill>
                            <a:schemeClr val="tx1"/>
                          </a:solidFill>
                        </a:rPr>
                        <a:t>Max</a:t>
                      </a:r>
                      <a:r>
                        <a:rPr lang="en-US" sz="1400" baseline="0" dirty="0">
                          <a:solidFill>
                            <a:schemeClr val="tx1"/>
                          </a:solidFill>
                        </a:rPr>
                        <a:t> s</a:t>
                      </a:r>
                      <a:r>
                        <a:rPr lang="en-US" sz="1400" dirty="0">
                          <a:solidFill>
                            <a:schemeClr val="tx1"/>
                          </a:solidFill>
                        </a:rPr>
                        <a:t>core</a:t>
                      </a:r>
                      <a:endParaRPr lang="en-US" sz="1400" dirty="0">
                        <a:solidFill>
                          <a:schemeClr val="bg1">
                            <a:lumMod val="95000"/>
                          </a:schemeClr>
                        </a:solidFill>
                      </a:endParaRPr>
                    </a:p>
                  </a:txBody>
                  <a:tcPr marL="121920" marR="121920" marT="34290" marB="34290">
                    <a:solidFill>
                      <a:schemeClr val="bg1">
                        <a:lumMod val="9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Score</a:t>
                      </a:r>
                      <a:endParaRPr lang="en-US" sz="1400" dirty="0">
                        <a:solidFill>
                          <a:schemeClr val="bg1">
                            <a:lumMod val="95000"/>
                          </a:schemeClr>
                        </a:solidFill>
                      </a:endParaRPr>
                    </a:p>
                    <a:p>
                      <a:endParaRPr lang="en-US" sz="1400" dirty="0"/>
                    </a:p>
                  </a:txBody>
                  <a:tcPr marL="121920" marR="121920" marT="34290" marB="34290">
                    <a:solidFill>
                      <a:schemeClr val="bg1">
                        <a:lumMod val="95000"/>
                      </a:schemeClr>
                    </a:solidFill>
                  </a:tcPr>
                </a:tc>
                <a:extLst>
                  <a:ext uri="{0D108BD9-81ED-4DB2-BD59-A6C34878D82A}">
                    <a16:rowId xmlns:a16="http://schemas.microsoft.com/office/drawing/2014/main" val="10000"/>
                  </a:ext>
                </a:extLst>
              </a:tr>
              <a:tr h="278130">
                <a:tc>
                  <a:txBody>
                    <a:bodyPr/>
                    <a:lstStyle/>
                    <a:p>
                      <a:r>
                        <a:rPr lang="en-US" sz="1400" dirty="0"/>
                        <a:t>Problem 1</a:t>
                      </a:r>
                    </a:p>
                  </a:txBody>
                  <a:tcPr marL="121920" marR="121920" marT="34290" marB="34290">
                    <a:solidFill>
                      <a:schemeClr val="bg1">
                        <a:lumMod val="95000"/>
                      </a:schemeClr>
                    </a:solidFill>
                  </a:tcPr>
                </a:tc>
                <a:tc>
                  <a:txBody>
                    <a:bodyPr/>
                    <a:lstStyle/>
                    <a:p>
                      <a:pPr algn="ctr"/>
                      <a:r>
                        <a:rPr lang="en-US" sz="1400" dirty="0"/>
                        <a:t>40%</a:t>
                      </a:r>
                    </a:p>
                  </a:txBody>
                  <a:tcPr marL="121920" marR="121920" marT="34290" marB="34290">
                    <a:solidFill>
                      <a:schemeClr val="bg1">
                        <a:lumMod val="95000"/>
                      </a:schemeClr>
                    </a:solidFill>
                  </a:tcPr>
                </a:tc>
                <a:tc>
                  <a:txBody>
                    <a:bodyPr/>
                    <a:lstStyle/>
                    <a:p>
                      <a:endParaRPr lang="en-US" sz="1400" dirty="0"/>
                    </a:p>
                  </a:txBody>
                  <a:tcPr marL="121920" marR="121920" marT="34290" marB="34290">
                    <a:solidFill>
                      <a:schemeClr val="bg1">
                        <a:lumMod val="95000"/>
                      </a:schemeClr>
                    </a:solidFill>
                  </a:tcPr>
                </a:tc>
                <a:extLst>
                  <a:ext uri="{0D108BD9-81ED-4DB2-BD59-A6C34878D82A}">
                    <a16:rowId xmlns:a16="http://schemas.microsoft.com/office/drawing/2014/main" val="10001"/>
                  </a:ext>
                </a:extLst>
              </a:tr>
              <a:tr h="2781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Problem 2</a:t>
                      </a:r>
                    </a:p>
                  </a:txBody>
                  <a:tcPr marL="121920" marR="121920" marT="34290" marB="34290"/>
                </a:tc>
                <a:tc>
                  <a:txBody>
                    <a:bodyPr/>
                    <a:lstStyle/>
                    <a:p>
                      <a:pPr algn="ctr"/>
                      <a:r>
                        <a:rPr lang="en-US" sz="1400" dirty="0"/>
                        <a:t>36%</a:t>
                      </a:r>
                    </a:p>
                  </a:txBody>
                  <a:tcPr marL="121920" marR="121920" marT="34290" marB="34290"/>
                </a:tc>
                <a:tc>
                  <a:txBody>
                    <a:bodyPr/>
                    <a:lstStyle/>
                    <a:p>
                      <a:endParaRPr lang="en-US" sz="1400"/>
                    </a:p>
                  </a:txBody>
                  <a:tcPr marL="121920" marR="121920" marT="34290" marB="34290"/>
                </a:tc>
                <a:extLst>
                  <a:ext uri="{0D108BD9-81ED-4DB2-BD59-A6C34878D82A}">
                    <a16:rowId xmlns:a16="http://schemas.microsoft.com/office/drawing/2014/main" val="10002"/>
                  </a:ext>
                </a:extLst>
              </a:tr>
              <a:tr h="2781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Problem 3</a:t>
                      </a:r>
                    </a:p>
                  </a:txBody>
                  <a:tcPr marL="121920" marR="121920" marT="34290" marB="34290"/>
                </a:tc>
                <a:tc>
                  <a:txBody>
                    <a:bodyPr/>
                    <a:lstStyle/>
                    <a:p>
                      <a:pPr algn="ctr"/>
                      <a:r>
                        <a:rPr lang="en-US" sz="1400" dirty="0"/>
                        <a:t>24%</a:t>
                      </a:r>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3"/>
                  </a:ext>
                </a:extLst>
              </a:tr>
              <a:tr h="278130">
                <a:tc>
                  <a:txBody>
                    <a:bodyPr/>
                    <a:lstStyle/>
                    <a:p>
                      <a:r>
                        <a:rPr lang="en-US" sz="1400" dirty="0"/>
                        <a:t>Total</a:t>
                      </a:r>
                    </a:p>
                  </a:txBody>
                  <a:tcPr marL="121920" marR="121920" marT="34290" marB="34290"/>
                </a:tc>
                <a:tc>
                  <a:txBody>
                    <a:bodyPr/>
                    <a:lstStyle/>
                    <a:p>
                      <a:pPr algn="ctr"/>
                      <a:r>
                        <a:rPr lang="en-US" sz="1400" dirty="0"/>
                        <a:t>  100%</a:t>
                      </a:r>
                    </a:p>
                  </a:txBody>
                  <a:tcPr marL="121920" marR="121920" marT="34290" marB="34290"/>
                </a:tc>
                <a:tc>
                  <a:txBody>
                    <a:bodyPr/>
                    <a:lstStyle/>
                    <a:p>
                      <a:endParaRPr lang="en-US" sz="1400" dirty="0"/>
                    </a:p>
                  </a:txBody>
                  <a:tcPr marL="121920" marR="121920"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59665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065" y="303467"/>
            <a:ext cx="8229600" cy="355770"/>
          </a:xfrm>
        </p:spPr>
        <p:txBody>
          <a:bodyPr>
            <a:noAutofit/>
          </a:bodyPr>
          <a:lstStyle/>
          <a:p>
            <a:pPr>
              <a:lnSpc>
                <a:spcPct val="60000"/>
              </a:lnSpc>
            </a:pPr>
            <a:r>
              <a:rPr lang="en-US" sz="3200" dirty="0"/>
              <a:t>2a: No </a:t>
            </a:r>
            <a:r>
              <a:rPr lang="en-US" sz="3200" dirty="0" err="1"/>
              <a:t>wlab</a:t>
            </a:r>
            <a:r>
              <a:rPr lang="en-US" sz="3200" dirty="0"/>
              <a:t>.                  2b </a:t>
            </a:r>
            <a:r>
              <a:rPr lang="en-US" sz="3200" dirty="0" err="1"/>
              <a:t>wlab</a:t>
            </a:r>
            <a:r>
              <a:rPr lang="en-US" sz="3200" dirty="0"/>
              <a:t> &amp; No </a:t>
            </a:r>
            <a:r>
              <a:rPr lang="en-US" sz="3200" dirty="0" err="1"/>
              <a:t>dlab</a:t>
            </a:r>
            <a:br>
              <a:rPr lang="en-US" sz="3200" dirty="0"/>
            </a:br>
            <a:r>
              <a:rPr lang="en-US" sz="3200" dirty="0"/>
              <a:t>          				before exit </a:t>
            </a:r>
          </a:p>
        </p:txBody>
      </p:sp>
      <p:sp>
        <p:nvSpPr>
          <p:cNvPr id="6" name="TextBox 5"/>
          <p:cNvSpPr txBox="1"/>
          <p:nvPr/>
        </p:nvSpPr>
        <p:spPr>
          <a:xfrm>
            <a:off x="624065" y="1013454"/>
            <a:ext cx="3383662" cy="4801315"/>
          </a:xfrm>
          <a:prstGeom prst="rect">
            <a:avLst/>
          </a:prstGeom>
          <a:noFill/>
        </p:spPr>
        <p:txBody>
          <a:bodyPr wrap="square" rtlCol="0">
            <a:spAutoFit/>
          </a:bodyPr>
          <a:lstStyle/>
          <a:p>
            <a:r>
              <a:rPr lang="en-US" dirty="0"/>
              <a:t>%P</a:t>
            </a:r>
            <a:r>
              <a:rPr lang="en-US" i="1" dirty="0"/>
              <a:t>roblem 2a:</a:t>
            </a:r>
          </a:p>
          <a:p>
            <a:endParaRPr lang="en-US" i="1" dirty="0"/>
          </a:p>
          <a:p>
            <a:r>
              <a:rPr lang="en-US" dirty="0"/>
              <a:t>Select A_ID, </a:t>
            </a:r>
            <a:r>
              <a:rPr lang="en-US" dirty="0" err="1"/>
              <a:t>exitTime</a:t>
            </a:r>
            <a:r>
              <a:rPr lang="en-US" dirty="0"/>
              <a:t>  from </a:t>
            </a:r>
            <a:r>
              <a:rPr lang="en-US" dirty="0" err="1"/>
              <a:t>sensd</a:t>
            </a:r>
            <a:endParaRPr lang="en-US" dirty="0"/>
          </a:p>
          <a:p>
            <a:r>
              <a:rPr lang="en-US" dirty="0" err="1"/>
              <a:t>match_recognize</a:t>
            </a:r>
            <a:r>
              <a:rPr lang="en-US" dirty="0"/>
              <a:t> </a:t>
            </a:r>
          </a:p>
          <a:p>
            <a:r>
              <a:rPr lang="en-US" dirty="0"/>
              <a:t>( partition by ID</a:t>
            </a:r>
          </a:p>
          <a:p>
            <a:r>
              <a:rPr lang="en-US" dirty="0"/>
              <a:t>   order by  Timestamp</a:t>
            </a:r>
          </a:p>
          <a:p>
            <a:r>
              <a:rPr lang="en-US" dirty="0"/>
              <a:t>   </a:t>
            </a:r>
            <a:r>
              <a:rPr lang="en-US" dirty="0" err="1"/>
              <a:t>mesures</a:t>
            </a:r>
            <a:r>
              <a:rPr lang="en-US" dirty="0"/>
              <a:t> A.ID as A_ID, </a:t>
            </a:r>
          </a:p>
          <a:p>
            <a:r>
              <a:rPr lang="en-US" dirty="0"/>
              <a:t>                </a:t>
            </a:r>
            <a:r>
              <a:rPr lang="en-US" dirty="0" err="1"/>
              <a:t>C.Timestamp</a:t>
            </a:r>
            <a:r>
              <a:rPr lang="en-US" dirty="0"/>
              <a:t> as </a:t>
            </a:r>
            <a:r>
              <a:rPr lang="en-US" dirty="0" err="1"/>
              <a:t>exitTime</a:t>
            </a:r>
            <a:r>
              <a:rPr lang="en-US" dirty="0"/>
              <a:t>,</a:t>
            </a:r>
          </a:p>
          <a:p>
            <a:r>
              <a:rPr lang="en-US" dirty="0"/>
              <a:t>  one row per match</a:t>
            </a:r>
          </a:p>
          <a:p>
            <a:r>
              <a:rPr lang="en-US" dirty="0"/>
              <a:t>  after match skip past last row</a:t>
            </a:r>
          </a:p>
          <a:p>
            <a:r>
              <a:rPr lang="en-US" dirty="0"/>
              <a:t>  maximal match </a:t>
            </a:r>
          </a:p>
          <a:p>
            <a:r>
              <a:rPr lang="en-US" dirty="0"/>
              <a:t>  pattern (A B* C)</a:t>
            </a:r>
          </a:p>
          <a:p>
            <a:r>
              <a:rPr lang="en-US" dirty="0"/>
              <a:t>  define A as (</a:t>
            </a:r>
            <a:r>
              <a:rPr lang="en-US" dirty="0" err="1"/>
              <a:t>A.Etype</a:t>
            </a:r>
            <a:r>
              <a:rPr lang="en-US" dirty="0"/>
              <a:t>= enter),</a:t>
            </a:r>
          </a:p>
          <a:p>
            <a:r>
              <a:rPr lang="en-US" dirty="0"/>
              <a:t>              B as (</a:t>
            </a:r>
            <a:r>
              <a:rPr lang="en-US" dirty="0" err="1"/>
              <a:t>B.Etype</a:t>
            </a:r>
            <a:r>
              <a:rPr lang="en-US" dirty="0"/>
              <a:t> &lt;&gt; </a:t>
            </a:r>
            <a:r>
              <a:rPr lang="en-US" dirty="0" err="1"/>
              <a:t>wlab</a:t>
            </a:r>
            <a:r>
              <a:rPr lang="en-US" dirty="0"/>
              <a:t>),</a:t>
            </a:r>
          </a:p>
          <a:p>
            <a:r>
              <a:rPr lang="en-US" dirty="0"/>
              <a:t>              C as (</a:t>
            </a:r>
            <a:r>
              <a:rPr lang="en-US" dirty="0" err="1"/>
              <a:t>C.Type</a:t>
            </a:r>
            <a:r>
              <a:rPr lang="en-US" dirty="0"/>
              <a:t> = exit)</a:t>
            </a:r>
          </a:p>
          <a:p>
            <a:r>
              <a:rPr lang="en-US" dirty="0"/>
              <a:t>)</a:t>
            </a:r>
          </a:p>
          <a:p>
            <a:endParaRPr lang="en-US" dirty="0"/>
          </a:p>
        </p:txBody>
      </p:sp>
      <p:sp>
        <p:nvSpPr>
          <p:cNvPr id="7" name="TextBox 6"/>
          <p:cNvSpPr txBox="1"/>
          <p:nvPr/>
        </p:nvSpPr>
        <p:spPr>
          <a:xfrm>
            <a:off x="4558751" y="1013454"/>
            <a:ext cx="3756715" cy="4801315"/>
          </a:xfrm>
          <a:prstGeom prst="rect">
            <a:avLst/>
          </a:prstGeom>
          <a:noFill/>
        </p:spPr>
        <p:txBody>
          <a:bodyPr wrap="square" rtlCol="0">
            <a:spAutoFit/>
          </a:bodyPr>
          <a:lstStyle/>
          <a:p>
            <a:r>
              <a:rPr lang="en-US" i="1" dirty="0"/>
              <a:t>%Problem 2b:</a:t>
            </a:r>
          </a:p>
          <a:p>
            <a:endParaRPr lang="en-US" dirty="0"/>
          </a:p>
          <a:p>
            <a:r>
              <a:rPr lang="en-US" dirty="0"/>
              <a:t>Select A_ID, </a:t>
            </a:r>
            <a:r>
              <a:rPr lang="en-US" dirty="0" err="1"/>
              <a:t>exitTime</a:t>
            </a:r>
            <a:r>
              <a:rPr lang="en-US" dirty="0"/>
              <a:t>  from </a:t>
            </a:r>
            <a:r>
              <a:rPr lang="en-US" dirty="0" err="1"/>
              <a:t>sensd</a:t>
            </a:r>
            <a:endParaRPr lang="en-US" dirty="0"/>
          </a:p>
          <a:p>
            <a:r>
              <a:rPr lang="en-US" dirty="0" err="1"/>
              <a:t>match_recognize</a:t>
            </a:r>
            <a:r>
              <a:rPr lang="en-US" dirty="0"/>
              <a:t> </a:t>
            </a:r>
          </a:p>
          <a:p>
            <a:r>
              <a:rPr lang="en-US" dirty="0"/>
              <a:t>( partition by ID</a:t>
            </a:r>
          </a:p>
          <a:p>
            <a:r>
              <a:rPr lang="en-US" dirty="0"/>
              <a:t>   order by  Timestamp</a:t>
            </a:r>
          </a:p>
          <a:p>
            <a:r>
              <a:rPr lang="en-US" dirty="0"/>
              <a:t>   </a:t>
            </a:r>
            <a:r>
              <a:rPr lang="en-US" dirty="0" err="1"/>
              <a:t>mesures</a:t>
            </a:r>
            <a:r>
              <a:rPr lang="en-US" dirty="0"/>
              <a:t> A.ID as A_ID, </a:t>
            </a:r>
          </a:p>
          <a:p>
            <a:r>
              <a:rPr lang="en-US" dirty="0"/>
              <a:t>                </a:t>
            </a:r>
            <a:r>
              <a:rPr lang="en-US" dirty="0" err="1"/>
              <a:t>C.Timestamp</a:t>
            </a:r>
            <a:r>
              <a:rPr lang="en-US" dirty="0"/>
              <a:t> as </a:t>
            </a:r>
            <a:r>
              <a:rPr lang="en-US" dirty="0" err="1"/>
              <a:t>exitTime</a:t>
            </a:r>
            <a:r>
              <a:rPr lang="en-US" dirty="0"/>
              <a:t>,</a:t>
            </a:r>
          </a:p>
          <a:p>
            <a:r>
              <a:rPr lang="en-US" dirty="0"/>
              <a:t>  one row per match</a:t>
            </a:r>
          </a:p>
          <a:p>
            <a:r>
              <a:rPr lang="en-US" dirty="0"/>
              <a:t>  after match skip past last row</a:t>
            </a:r>
          </a:p>
          <a:p>
            <a:r>
              <a:rPr lang="en-US" dirty="0"/>
              <a:t>  maximal match </a:t>
            </a:r>
          </a:p>
          <a:p>
            <a:r>
              <a:rPr lang="en-US" dirty="0"/>
              <a:t>   pattern (A X* V</a:t>
            </a:r>
            <a:r>
              <a:rPr lang="en-US" sz="2000" b="1" baseline="30000" dirty="0"/>
              <a:t>  </a:t>
            </a:r>
            <a:r>
              <a:rPr lang="en-US" sz="2000" b="1" dirty="0"/>
              <a:t> </a:t>
            </a:r>
            <a:r>
              <a:rPr lang="en-US" dirty="0"/>
              <a:t>Y* C)</a:t>
            </a:r>
          </a:p>
          <a:p>
            <a:r>
              <a:rPr lang="en-US" dirty="0"/>
              <a:t>   define A as (</a:t>
            </a:r>
            <a:r>
              <a:rPr lang="en-US" dirty="0" err="1"/>
              <a:t>A.Etype</a:t>
            </a:r>
            <a:r>
              <a:rPr lang="en-US" dirty="0"/>
              <a:t>= enter),</a:t>
            </a:r>
          </a:p>
          <a:p>
            <a:r>
              <a:rPr lang="en-US" dirty="0"/>
              <a:t>             V as (</a:t>
            </a:r>
            <a:r>
              <a:rPr lang="en-US" dirty="0" err="1"/>
              <a:t>B.Etype</a:t>
            </a:r>
            <a:r>
              <a:rPr lang="en-US" dirty="0"/>
              <a:t> = </a:t>
            </a:r>
            <a:r>
              <a:rPr lang="en-US" dirty="0" err="1"/>
              <a:t>wlab</a:t>
            </a:r>
            <a:r>
              <a:rPr lang="en-US" dirty="0"/>
              <a:t>),</a:t>
            </a:r>
          </a:p>
          <a:p>
            <a:r>
              <a:rPr lang="en-US" dirty="0"/>
              <a:t>              C as (</a:t>
            </a:r>
            <a:r>
              <a:rPr lang="en-US" dirty="0" err="1"/>
              <a:t>C.Etype</a:t>
            </a:r>
            <a:r>
              <a:rPr lang="en-US" dirty="0"/>
              <a:t> = exit  and   </a:t>
            </a:r>
            <a:br>
              <a:rPr lang="en-US" dirty="0"/>
            </a:br>
            <a:r>
              <a:rPr lang="en-US" dirty="0"/>
              <a:t>                 previous(</a:t>
            </a:r>
            <a:r>
              <a:rPr lang="en-US" dirty="0" err="1"/>
              <a:t>C.Etype</a:t>
            </a:r>
            <a:r>
              <a:rPr lang="en-US" dirty="0"/>
              <a:t>) &lt;&gt; </a:t>
            </a:r>
            <a:r>
              <a:rPr lang="en-US" dirty="0" err="1"/>
              <a:t>dlab</a:t>
            </a:r>
            <a:r>
              <a:rPr lang="en-US" dirty="0"/>
              <a:t>)</a:t>
            </a:r>
          </a:p>
          <a:p>
            <a:r>
              <a:rPr lang="en-US" dirty="0"/>
              <a:t>  )</a:t>
            </a:r>
          </a:p>
        </p:txBody>
      </p:sp>
    </p:spTree>
    <p:extLst>
      <p:ext uri="{BB962C8B-B14F-4D97-AF65-F5344CB8AC3E}">
        <p14:creationId xmlns:p14="http://schemas.microsoft.com/office/powerpoint/2010/main" val="1910331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5770"/>
          </a:xfrm>
        </p:spPr>
        <p:txBody>
          <a:bodyPr>
            <a:noAutofit/>
          </a:bodyPr>
          <a:lstStyle/>
          <a:p>
            <a:r>
              <a:rPr lang="en-US" sz="3600" i="1" dirty="0"/>
              <a:t>       Problem 2b another solution</a:t>
            </a:r>
            <a:br>
              <a:rPr lang="en-US" sz="3600" i="1" dirty="0"/>
            </a:br>
            <a:endParaRPr lang="en-US" sz="3600" dirty="0"/>
          </a:p>
        </p:txBody>
      </p:sp>
      <p:sp>
        <p:nvSpPr>
          <p:cNvPr id="7" name="TextBox 6"/>
          <p:cNvSpPr txBox="1"/>
          <p:nvPr/>
        </p:nvSpPr>
        <p:spPr>
          <a:xfrm>
            <a:off x="2835382" y="464215"/>
            <a:ext cx="4289986" cy="5293757"/>
          </a:xfrm>
          <a:prstGeom prst="rect">
            <a:avLst/>
          </a:prstGeom>
          <a:noFill/>
        </p:spPr>
        <p:txBody>
          <a:bodyPr wrap="square" rtlCol="0">
            <a:spAutoFit/>
          </a:bodyPr>
          <a:lstStyle/>
          <a:p>
            <a:endParaRPr lang="en-US" dirty="0"/>
          </a:p>
          <a:p>
            <a:r>
              <a:rPr lang="en-US" sz="2000" dirty="0"/>
              <a:t>Select A_ID, </a:t>
            </a:r>
            <a:r>
              <a:rPr lang="en-US" sz="2000" dirty="0" err="1"/>
              <a:t>exitTime</a:t>
            </a:r>
            <a:r>
              <a:rPr lang="en-US" sz="2000" dirty="0"/>
              <a:t>  from </a:t>
            </a:r>
            <a:r>
              <a:rPr lang="en-US" sz="2000" dirty="0" err="1"/>
              <a:t>sensd</a:t>
            </a:r>
            <a:endParaRPr lang="en-US" sz="2000" dirty="0"/>
          </a:p>
          <a:p>
            <a:r>
              <a:rPr lang="en-US" sz="2000" dirty="0" err="1"/>
              <a:t>match_recognize</a:t>
            </a:r>
            <a:r>
              <a:rPr lang="en-US" sz="2000" dirty="0"/>
              <a:t> </a:t>
            </a:r>
          </a:p>
          <a:p>
            <a:r>
              <a:rPr lang="en-US" sz="2000" dirty="0"/>
              <a:t>( partition by ID</a:t>
            </a:r>
          </a:p>
          <a:p>
            <a:r>
              <a:rPr lang="en-US" sz="2000" dirty="0"/>
              <a:t>   order by  Timestamp</a:t>
            </a:r>
          </a:p>
          <a:p>
            <a:r>
              <a:rPr lang="en-US" sz="2000" dirty="0"/>
              <a:t>   </a:t>
            </a:r>
            <a:r>
              <a:rPr lang="en-US" sz="2000" dirty="0" err="1"/>
              <a:t>mesures</a:t>
            </a:r>
            <a:r>
              <a:rPr lang="en-US" sz="2000" dirty="0"/>
              <a:t> A.ID as A_ID, </a:t>
            </a:r>
          </a:p>
          <a:p>
            <a:r>
              <a:rPr lang="en-US" sz="2000" dirty="0"/>
              <a:t>                </a:t>
            </a:r>
            <a:r>
              <a:rPr lang="en-US" sz="2000" dirty="0" err="1"/>
              <a:t>C.Timestamp</a:t>
            </a:r>
            <a:r>
              <a:rPr lang="en-US" sz="2000" dirty="0"/>
              <a:t> as </a:t>
            </a:r>
            <a:r>
              <a:rPr lang="en-US" sz="2000" dirty="0" err="1"/>
              <a:t>exitTime</a:t>
            </a:r>
            <a:r>
              <a:rPr lang="en-US" sz="2000" dirty="0"/>
              <a:t>,</a:t>
            </a:r>
          </a:p>
          <a:p>
            <a:r>
              <a:rPr lang="en-US" sz="2000" dirty="0"/>
              <a:t>  one row per match</a:t>
            </a:r>
          </a:p>
          <a:p>
            <a:r>
              <a:rPr lang="en-US" sz="2000" dirty="0"/>
              <a:t>  after match skip past last row</a:t>
            </a:r>
          </a:p>
          <a:p>
            <a:r>
              <a:rPr lang="en-US" sz="2000" dirty="0"/>
              <a:t>  maximal match </a:t>
            </a:r>
          </a:p>
          <a:p>
            <a:r>
              <a:rPr lang="en-US" sz="2000" dirty="0"/>
              <a:t>   pattern (A X* V</a:t>
            </a:r>
            <a:r>
              <a:rPr lang="en-US" sz="2400" b="1" baseline="30000" dirty="0"/>
              <a:t> +</a:t>
            </a:r>
            <a:r>
              <a:rPr lang="en-US" sz="2000" dirty="0"/>
              <a:t> C)</a:t>
            </a:r>
          </a:p>
          <a:p>
            <a:r>
              <a:rPr lang="en-US" sz="2000" dirty="0"/>
              <a:t>   define </a:t>
            </a:r>
            <a:br>
              <a:rPr lang="en-US" sz="2000" dirty="0"/>
            </a:br>
            <a:r>
              <a:rPr lang="en-US" sz="2000" dirty="0"/>
              <a:t>   A as (</a:t>
            </a:r>
            <a:r>
              <a:rPr lang="en-US" sz="2000" dirty="0" err="1"/>
              <a:t>A.Etype</a:t>
            </a:r>
            <a:r>
              <a:rPr lang="en-US" sz="2000" dirty="0"/>
              <a:t>= enter),</a:t>
            </a:r>
          </a:p>
          <a:p>
            <a:r>
              <a:rPr lang="en-US" sz="2000" dirty="0"/>
              <a:t>   V as (first(</a:t>
            </a:r>
            <a:r>
              <a:rPr lang="en-US" sz="2000" dirty="0" err="1"/>
              <a:t>V.Etype</a:t>
            </a:r>
            <a:r>
              <a:rPr lang="en-US" sz="2000" dirty="0"/>
              <a:t>) = </a:t>
            </a:r>
            <a:r>
              <a:rPr lang="en-US" sz="2000" dirty="0" err="1"/>
              <a:t>wlab</a:t>
            </a:r>
            <a:r>
              <a:rPr lang="en-US" sz="2000" dirty="0"/>
              <a:t>  and </a:t>
            </a:r>
          </a:p>
          <a:p>
            <a:r>
              <a:rPr lang="en-US" sz="2000" dirty="0"/>
              <a:t>            last(</a:t>
            </a:r>
            <a:r>
              <a:rPr lang="en-US" sz="2000" dirty="0" err="1"/>
              <a:t>V.Etype</a:t>
            </a:r>
            <a:r>
              <a:rPr lang="en-US" sz="2000" dirty="0"/>
              <a:t>&lt;&gt;</a:t>
            </a:r>
            <a:r>
              <a:rPr lang="en-US" sz="2000" dirty="0" err="1"/>
              <a:t>dlab</a:t>
            </a:r>
            <a:r>
              <a:rPr lang="en-US" sz="2000" dirty="0"/>
              <a:t>&gt;),</a:t>
            </a:r>
          </a:p>
          <a:p>
            <a:r>
              <a:rPr lang="en-US" sz="2000" dirty="0"/>
              <a:t>    C as (</a:t>
            </a:r>
            <a:r>
              <a:rPr lang="en-US" sz="2000" dirty="0" err="1"/>
              <a:t>C.Etype</a:t>
            </a:r>
            <a:r>
              <a:rPr lang="en-US" sz="2000" dirty="0"/>
              <a:t> = exit)  </a:t>
            </a:r>
          </a:p>
          <a:p>
            <a:r>
              <a:rPr lang="en-US" sz="2000" dirty="0"/>
              <a:t>)</a:t>
            </a:r>
          </a:p>
        </p:txBody>
      </p:sp>
    </p:spTree>
    <p:extLst>
      <p:ext uri="{BB962C8B-B14F-4D97-AF65-F5344CB8AC3E}">
        <p14:creationId xmlns:p14="http://schemas.microsoft.com/office/powerpoint/2010/main" val="2651888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67" y="1841436"/>
            <a:ext cx="8480068" cy="957814"/>
          </a:xfrm>
        </p:spPr>
        <p:txBody>
          <a:bodyPr>
            <a:noAutofit/>
          </a:bodyPr>
          <a:lstStyle/>
          <a:p>
            <a:pPr algn="l"/>
            <a:br>
              <a:rPr lang="en-US" sz="1600" b="1" dirty="0">
                <a:latin typeface="Arial" panose="020B0604020202020204" pitchFamily="34" charset="0"/>
                <a:cs typeface="Arial" panose="020B0604020202020204" pitchFamily="34" charset="0"/>
              </a:rPr>
            </a:br>
            <a:br>
              <a:rPr lang="en-US" sz="1600" b="1" dirty="0">
                <a:latin typeface="Arial" panose="020B0604020202020204" pitchFamily="34" charset="0"/>
                <a:cs typeface="Arial" panose="020B0604020202020204" pitchFamily="34" charset="0"/>
              </a:rPr>
            </a:br>
            <a:br>
              <a:rPr lang="en-US" sz="1600" b="1" dirty="0">
                <a:latin typeface="Arial" panose="020B0604020202020204" pitchFamily="34" charset="0"/>
                <a:cs typeface="Arial" panose="020B0604020202020204" pitchFamily="34" charset="0"/>
              </a:rPr>
            </a:br>
            <a:br>
              <a:rPr lang="en-US" sz="16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Problem  3: 24%   </a:t>
            </a:r>
            <a:br>
              <a:rPr lang="en-US" sz="2400" b="1"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Here too we have the stream: </a:t>
            </a:r>
            <a:r>
              <a:rPr lang="en-US" sz="1600" b="1" dirty="0" err="1">
                <a:latin typeface="Arial" panose="020B0604020202020204" pitchFamily="34" charset="0"/>
                <a:cs typeface="Arial" panose="020B0604020202020204" pitchFamily="34" charset="0"/>
              </a:rPr>
              <a:t>sensd</a:t>
            </a:r>
            <a:r>
              <a:rPr lang="en-US" sz="1600" b="1" dirty="0">
                <a:latin typeface="Arial" panose="020B0604020202020204" pitchFamily="34" charset="0"/>
                <a:cs typeface="Arial" panose="020B0604020202020204" pitchFamily="34" charset="0"/>
              </a:rPr>
              <a:t>(ID, </a:t>
            </a:r>
            <a:r>
              <a:rPr lang="en-US" sz="1600" b="1" dirty="0" err="1">
                <a:latin typeface="Arial" panose="020B0604020202020204" pitchFamily="34" charset="0"/>
                <a:cs typeface="Arial" panose="020B0604020202020204" pitchFamily="34" charset="0"/>
              </a:rPr>
              <a:t>Etype</a:t>
            </a:r>
            <a:r>
              <a:rPr lang="en-US" sz="1600" b="1" dirty="0">
                <a:latin typeface="Arial" panose="020B0604020202020204" pitchFamily="34" charset="0"/>
                <a:cs typeface="Arial" panose="020B0604020202020204" pitchFamily="34" charset="0"/>
              </a:rPr>
              <a:t>, Timestamp) </a:t>
            </a:r>
            <a:r>
              <a:rPr lang="en-US" sz="1600" dirty="0">
                <a:latin typeface="Arial" panose="020B0604020202020204" pitchFamily="34" charset="0"/>
                <a:cs typeface="Arial" panose="020B0604020202020204" pitchFamily="34" charset="0"/>
              </a:rPr>
              <a:t>as in Problem 2. But here your solutions must use UDAs (written using SQL as we have done in many examples). The SQL query calling those UDAs is:</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600" b="1" dirty="0">
                <a:latin typeface="Arial Narrow" panose="020B0606020202030204" pitchFamily="34" charset="0"/>
                <a:cs typeface="Arial" panose="020B0604020202020204" pitchFamily="34" charset="0"/>
              </a:rPr>
              <a:t>select  ID, Timestamp, </a:t>
            </a:r>
            <a:br>
              <a:rPr lang="en-US" sz="1600" b="1" dirty="0">
                <a:latin typeface="Arial Narrow" panose="020B0606020202030204" pitchFamily="34" charset="0"/>
                <a:cs typeface="Arial" panose="020B0604020202020204" pitchFamily="34" charset="0"/>
              </a:rPr>
            </a:br>
            <a:r>
              <a:rPr lang="en-US" sz="1600" b="1" dirty="0">
                <a:latin typeface="Arial Narrow" panose="020B0606020202030204" pitchFamily="34" charset="0"/>
                <a:cs typeface="Arial" panose="020B0604020202020204" pitchFamily="34" charset="0"/>
              </a:rPr>
              <a:t>			uda3x  over (</a:t>
            </a:r>
            <a:r>
              <a:rPr lang="en-US" sz="1600" b="1" dirty="0" err="1">
                <a:latin typeface="Arial Narrow" panose="020B0606020202030204" pitchFamily="34" charset="0"/>
                <a:cs typeface="Arial" panose="020B0604020202020204" pitchFamily="34" charset="0"/>
              </a:rPr>
              <a:t>Etype</a:t>
            </a:r>
            <a:r>
              <a:rPr lang="en-US" sz="1600" b="1" dirty="0">
                <a:latin typeface="Arial Narrow" panose="020B0606020202030204" pitchFamily="34" charset="0"/>
                <a:cs typeface="Arial" panose="020B0604020202020204" pitchFamily="34" charset="0"/>
              </a:rPr>
              <a:t>  partition by ID ordered by Timestamp unlimited preceding)</a:t>
            </a:r>
            <a:br>
              <a:rPr lang="en-US" sz="1600" b="1" dirty="0">
                <a:latin typeface="Arial Narrow" panose="020B0606020202030204" pitchFamily="34" charset="0"/>
                <a:cs typeface="Arial" panose="020B0604020202020204" pitchFamily="34" charset="0"/>
              </a:rPr>
            </a:br>
            <a:r>
              <a:rPr lang="en-US" sz="1600" b="1" dirty="0">
                <a:latin typeface="Arial Narrow" panose="020B0606020202030204" pitchFamily="34" charset="0"/>
                <a:cs typeface="Arial" panose="020B0604020202020204" pitchFamily="34" charset="0"/>
              </a:rPr>
              <a:t>			from </a:t>
            </a:r>
            <a:r>
              <a:rPr lang="en-US" sz="1600" b="1" dirty="0" err="1">
                <a:latin typeface="Arial Narrow" panose="020B0606020202030204" pitchFamily="34" charset="0"/>
                <a:cs typeface="Arial" panose="020B0604020202020204" pitchFamily="34" charset="0"/>
              </a:rPr>
              <a:t>sensd</a:t>
            </a:r>
            <a:r>
              <a:rPr lang="en-US" sz="1600" b="1" dirty="0">
                <a:latin typeface="Arial Narrow" panose="020B0606020202030204" pitchFamily="34" charset="0"/>
                <a:cs typeface="Arial" panose="020B0604020202020204" pitchFamily="34" charset="0"/>
              </a:rPr>
              <a:t>.</a:t>
            </a:r>
            <a:br>
              <a:rPr lang="en-US" sz="1600" b="1" dirty="0">
                <a:latin typeface="Arial Narrow" panose="020B0606020202030204" pitchFamily="34" charset="0"/>
                <a:cs typeface="Arial" panose="020B0604020202020204" pitchFamily="34" charset="0"/>
              </a:rPr>
            </a:br>
            <a:br>
              <a:rPr lang="en-US" sz="1600" b="1" dirty="0">
                <a:latin typeface="Arial Narrow" panose="020B0606020202030204" pitchFamily="34" charset="0"/>
                <a:cs typeface="Arial" panose="020B0604020202020204" pitchFamily="34" charset="0"/>
              </a:rPr>
            </a:br>
            <a:r>
              <a:rPr lang="en-US" sz="1600" i="1" dirty="0">
                <a:latin typeface="Arial" panose="020B0604020202020204" pitchFamily="34" charset="0"/>
                <a:cs typeface="Arial" panose="020B0604020202020204" pitchFamily="34" charset="0"/>
              </a:rPr>
              <a:t>Please write the following </a:t>
            </a:r>
            <a:r>
              <a:rPr lang="en-US" sz="1600" i="1" dirty="0" err="1">
                <a:latin typeface="Arial" panose="020B0604020202020204" pitchFamily="34" charset="0"/>
                <a:cs typeface="Arial" panose="020B0604020202020204" pitchFamily="34" charset="0"/>
              </a:rPr>
              <a:t>udas</a:t>
            </a:r>
            <a:r>
              <a:rPr lang="en-US" sz="1600" i="1" dirty="0">
                <a:latin typeface="Arial" panose="020B0604020202020204" pitchFamily="34" charset="0"/>
                <a:cs typeface="Arial" panose="020B0604020202020204" pitchFamily="34" charset="0"/>
              </a:rPr>
              <a:t>  to detect all occurrences of the pattern of interest, not just the first:</a:t>
            </a:r>
            <a:br>
              <a:rPr lang="en-US" sz="1600" b="1" dirty="0">
                <a:latin typeface="Arial" panose="020B0604020202020204" pitchFamily="34" charset="0"/>
                <a:cs typeface="Arial" panose="020B0604020202020204" pitchFamily="34" charset="0"/>
              </a:rPr>
            </a:br>
            <a:br>
              <a:rPr lang="en-US" sz="1600" i="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Problem 3a: </a:t>
            </a:r>
            <a:r>
              <a:rPr lang="en-US" sz="1600" dirty="0">
                <a:latin typeface="Arial" panose="020B0604020202020204" pitchFamily="34" charset="0"/>
                <a:cs typeface="Arial" panose="020B0604020202020204" pitchFamily="34" charset="0"/>
              </a:rPr>
              <a:t>Write  uda3a to solve problem 2b. When detecting a violation of the strict rule, your uda3a should return the message “</a:t>
            </a:r>
            <a:r>
              <a:rPr lang="en-US" sz="1600" dirty="0" err="1">
                <a:latin typeface="Arial" panose="020B0604020202020204" pitchFamily="34" charset="0"/>
                <a:cs typeface="Arial" panose="020B0604020202020204" pitchFamily="34" charset="0"/>
              </a:rPr>
              <a:t>strict_rule_violated</a:t>
            </a:r>
            <a:r>
              <a:rPr lang="en-US" sz="1600" dirty="0">
                <a:latin typeface="Arial" panose="020B0604020202020204" pitchFamily="34" charset="0"/>
                <a:cs typeface="Arial" panose="020B0604020202020204" pitchFamily="34" charset="0"/>
              </a:rPr>
              <a:t>”)</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Problem 3b: </a:t>
            </a:r>
            <a:r>
              <a:rPr lang="en-US" sz="1600" dirty="0">
                <a:latin typeface="Arial" panose="020B0604020202020204" pitchFamily="34" charset="0"/>
                <a:cs typeface="Arial" panose="020B0604020202020204" pitchFamily="34" charset="0"/>
              </a:rPr>
              <a:t>Write  uda3b to solve the extended version of  problem 2a, whereby uda3b will produce the message “</a:t>
            </a:r>
            <a:r>
              <a:rPr lang="en-US" sz="1600" dirty="0" err="1">
                <a:latin typeface="Arial" panose="020B0604020202020204" pitchFamily="34" charset="0"/>
                <a:cs typeface="Arial" panose="020B0604020202020204" pitchFamily="34" charset="0"/>
              </a:rPr>
              <a:t>strict_rule_observed</a:t>
            </a:r>
            <a:r>
              <a:rPr lang="en-US" sz="1600" dirty="0">
                <a:latin typeface="Arial" panose="020B0604020202020204" pitchFamily="34" charset="0"/>
                <a:cs typeface="Arial" panose="020B0604020202020204" pitchFamily="34" charset="0"/>
              </a:rPr>
              <a:t>”  for people who never visited a </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wlab</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and  for those who</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visited a  </a:t>
            </a:r>
            <a:r>
              <a:rPr lang="en-US" sz="1600" b="1" dirty="0" err="1">
                <a:latin typeface="Arial" panose="020B0604020202020204" pitchFamily="34" charset="0"/>
                <a:cs typeface="Arial" panose="020B0604020202020204" pitchFamily="34" charset="0"/>
              </a:rPr>
              <a:t>dlab</a:t>
            </a:r>
            <a:r>
              <a:rPr lang="en-US" sz="1600" dirty="0">
                <a:latin typeface="Arial" panose="020B0604020202020204" pitchFamily="34" charset="0"/>
                <a:cs typeface="Arial" panose="020B0604020202020204" pitchFamily="34" charset="0"/>
              </a:rPr>
              <a:t> just before exiting the building.</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br>
              <a:rPr lang="en-US" sz="1600" i="1" dirty="0">
                <a:latin typeface="Arial" panose="020B0604020202020204" pitchFamily="34" charset="0"/>
                <a:cs typeface="Arial" panose="020B0604020202020204" pitchFamily="34" charset="0"/>
              </a:rPr>
            </a:br>
            <a:endParaRPr lang="en-US" sz="1600" i="1" dirty="0"/>
          </a:p>
        </p:txBody>
      </p:sp>
    </p:spTree>
    <p:extLst>
      <p:ext uri="{BB962C8B-B14F-4D97-AF65-F5344CB8AC3E}">
        <p14:creationId xmlns:p14="http://schemas.microsoft.com/office/powerpoint/2010/main" val="3181260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5770"/>
          </a:xfrm>
        </p:spPr>
        <p:txBody>
          <a:bodyPr>
            <a:noAutofit/>
          </a:bodyPr>
          <a:lstStyle/>
          <a:p>
            <a:r>
              <a:rPr lang="en-US" sz="3200" dirty="0"/>
              <a:t>3a: </a:t>
            </a:r>
            <a:r>
              <a:rPr lang="en-US" sz="3200" dirty="0" err="1"/>
              <a:t>wlab</a:t>
            </a:r>
            <a:r>
              <a:rPr lang="en-US" sz="3200" dirty="0"/>
              <a:t> &amp; No </a:t>
            </a:r>
            <a:r>
              <a:rPr lang="en-US" sz="3200" dirty="0" err="1"/>
              <a:t>dlab</a:t>
            </a:r>
            <a:r>
              <a:rPr lang="en-US" sz="3200" dirty="0"/>
              <a:t>  just before exit </a:t>
            </a:r>
          </a:p>
        </p:txBody>
      </p:sp>
      <p:sp>
        <p:nvSpPr>
          <p:cNvPr id="6" name="TextBox 5"/>
          <p:cNvSpPr txBox="1"/>
          <p:nvPr/>
        </p:nvSpPr>
        <p:spPr>
          <a:xfrm>
            <a:off x="624063" y="1013454"/>
            <a:ext cx="7357671" cy="5533823"/>
          </a:xfrm>
          <a:prstGeom prst="rect">
            <a:avLst/>
          </a:prstGeom>
          <a:noFill/>
        </p:spPr>
        <p:txBody>
          <a:bodyPr wrap="square" rtlCol="0">
            <a:spAutoFit/>
          </a:bodyPr>
          <a:lstStyle/>
          <a:p>
            <a:pPr>
              <a:lnSpc>
                <a:spcPct val="80000"/>
              </a:lnSpc>
            </a:pPr>
            <a:r>
              <a:rPr lang="en-US" b="1" i="1" dirty="0">
                <a:latin typeface="Arial" panose="020B0604020202020204" pitchFamily="34" charset="0"/>
                <a:cs typeface="Arial" panose="020B0604020202020204" pitchFamily="34" charset="0"/>
              </a:rPr>
              <a:t>Problem 3a: </a:t>
            </a:r>
            <a:r>
              <a:rPr lang="en-US" i="1" dirty="0">
                <a:latin typeface="Arial" panose="020B0604020202020204" pitchFamily="34" charset="0"/>
                <a:cs typeface="Arial" panose="020B0604020202020204" pitchFamily="34" charset="0"/>
              </a:rPr>
              <a:t>Write  uda3a to solve problem 2b. When detecting a violation of the strict rule, your uda3a should return the message “</a:t>
            </a:r>
            <a:r>
              <a:rPr lang="en-US" i="1" dirty="0" err="1">
                <a:latin typeface="Arial" panose="020B0604020202020204" pitchFamily="34" charset="0"/>
                <a:cs typeface="Arial" panose="020B0604020202020204" pitchFamily="34" charset="0"/>
              </a:rPr>
              <a:t>strict_rule_violated</a:t>
            </a:r>
            <a:r>
              <a:rPr lang="en-US" i="1" dirty="0">
                <a:latin typeface="Arial" panose="020B0604020202020204" pitchFamily="34" charset="0"/>
                <a:cs typeface="Arial" panose="020B0604020202020204" pitchFamily="34" charset="0"/>
              </a:rPr>
              <a:t>”)</a:t>
            </a:r>
            <a:endParaRPr lang="en-US" i="1" dirty="0"/>
          </a:p>
          <a:p>
            <a:pPr>
              <a:lnSpc>
                <a:spcPct val="80000"/>
              </a:lnSpc>
            </a:pPr>
            <a:endParaRPr lang="en-US" i="1" dirty="0"/>
          </a:p>
          <a:p>
            <a:pPr>
              <a:lnSpc>
                <a:spcPct val="80000"/>
              </a:lnSpc>
            </a:pPr>
            <a:r>
              <a:rPr lang="en-US" sz="2000" dirty="0"/>
              <a:t>aggregate uda3a(Next): char, </a:t>
            </a:r>
          </a:p>
          <a:p>
            <a:r>
              <a:rPr lang="en-US" sz="2000" dirty="0"/>
              <a:t>{ table memo(</a:t>
            </a:r>
            <a:r>
              <a:rPr lang="en-US" sz="2000" dirty="0" err="1"/>
              <a:t>Wlab</a:t>
            </a:r>
            <a:r>
              <a:rPr lang="en-US" sz="2000" dirty="0"/>
              <a:t> </a:t>
            </a:r>
            <a:r>
              <a:rPr lang="en-US" sz="2000" dirty="0" err="1"/>
              <a:t>int</a:t>
            </a:r>
            <a:r>
              <a:rPr lang="en-US" sz="2000" dirty="0"/>
              <a:t>,  Previous char);</a:t>
            </a:r>
          </a:p>
          <a:p>
            <a:r>
              <a:rPr lang="en-US" sz="2000" dirty="0"/>
              <a:t>Initialize:  Iterate: </a:t>
            </a:r>
          </a:p>
          <a:p>
            <a:r>
              <a:rPr lang="en-US" sz="2000" dirty="0"/>
              <a:t>               {insert into memo  values  (0, enter) where Next=“enter”</a:t>
            </a:r>
            <a:r>
              <a:rPr lang="en-US" sz="2000" i="1" dirty="0"/>
              <a:t>                 </a:t>
            </a:r>
          </a:p>
          <a:p>
            <a:r>
              <a:rPr lang="en-US" sz="2000" i="1" dirty="0"/>
              <a:t>                /* ignore events between enter and  </a:t>
            </a:r>
            <a:r>
              <a:rPr lang="en-US" sz="2000" i="1" dirty="0" err="1"/>
              <a:t>Wlab</a:t>
            </a:r>
            <a:r>
              <a:rPr lang="en-US" sz="2000" i="1" dirty="0"/>
              <a:t>*/</a:t>
            </a:r>
          </a:p>
          <a:p>
            <a:r>
              <a:rPr lang="en-US" sz="2000" dirty="0"/>
              <a:t>              update memo set  Previous=Next </a:t>
            </a:r>
            <a:br>
              <a:rPr lang="en-US" sz="2000" dirty="0"/>
            </a:br>
            <a:r>
              <a:rPr lang="en-US" sz="2000" dirty="0"/>
              <a:t>                			where  1= (select </a:t>
            </a:r>
            <a:r>
              <a:rPr lang="en-US" sz="2000" dirty="0" err="1"/>
              <a:t>Wlab</a:t>
            </a:r>
            <a:r>
              <a:rPr lang="en-US" sz="2000" dirty="0"/>
              <a:t> from memo))</a:t>
            </a:r>
          </a:p>
          <a:p>
            <a:r>
              <a:rPr lang="en-US" sz="2000" dirty="0"/>
              <a:t>                update memo set  </a:t>
            </a:r>
            <a:r>
              <a:rPr lang="en-US" sz="2000" dirty="0" err="1"/>
              <a:t>Wlab</a:t>
            </a:r>
            <a:r>
              <a:rPr lang="en-US" sz="2000" dirty="0"/>
              <a:t>=1  where Next= “</a:t>
            </a:r>
            <a:r>
              <a:rPr lang="en-US" sz="2000" dirty="0" err="1"/>
              <a:t>wlab</a:t>
            </a:r>
            <a:r>
              <a:rPr lang="en-US" sz="2000" dirty="0"/>
              <a:t>”    and </a:t>
            </a:r>
            <a:br>
              <a:rPr lang="en-US" sz="2000" dirty="0"/>
            </a:br>
            <a:r>
              <a:rPr lang="en-US" sz="2000" dirty="0"/>
              <a:t>                “enter”= (select Previous  from memo)</a:t>
            </a:r>
          </a:p>
          <a:p>
            <a:r>
              <a:rPr lang="en-US" sz="2000" dirty="0"/>
              <a:t>                 </a:t>
            </a:r>
            <a:r>
              <a:rPr lang="en-US" sz="2000" dirty="0">
                <a:solidFill>
                  <a:srgbClr val="000090"/>
                </a:solidFill>
              </a:rPr>
              <a:t>insert into return “</a:t>
            </a:r>
            <a:r>
              <a:rPr lang="en-US" sz="2000" dirty="0" err="1">
                <a:solidFill>
                  <a:srgbClr val="000090"/>
                </a:solidFill>
              </a:rPr>
              <a:t>strict_rule_violated</a:t>
            </a:r>
            <a:r>
              <a:rPr lang="en-US" sz="2000" dirty="0">
                <a:solidFill>
                  <a:srgbClr val="000090"/>
                </a:solidFill>
              </a:rPr>
              <a:t>”;</a:t>
            </a:r>
          </a:p>
          <a:p>
            <a:r>
              <a:rPr lang="en-US" sz="2000" dirty="0">
                <a:solidFill>
                  <a:srgbClr val="000090"/>
                </a:solidFill>
              </a:rPr>
              <a:t>                 where Next=“exit” and  1= (select </a:t>
            </a:r>
            <a:r>
              <a:rPr lang="en-US" sz="2000" dirty="0" err="1">
                <a:solidFill>
                  <a:srgbClr val="000090"/>
                </a:solidFill>
              </a:rPr>
              <a:t>Wlab</a:t>
            </a:r>
            <a:r>
              <a:rPr lang="en-US" sz="2000" dirty="0">
                <a:solidFill>
                  <a:srgbClr val="000090"/>
                </a:solidFill>
              </a:rPr>
              <a:t> from memo)</a:t>
            </a:r>
          </a:p>
          <a:p>
            <a:r>
              <a:rPr lang="en-US" sz="2000" dirty="0">
                <a:solidFill>
                  <a:srgbClr val="000090"/>
                </a:solidFill>
              </a:rPr>
              <a:t>                 and  </a:t>
            </a:r>
            <a:r>
              <a:rPr lang="en-US" sz="2000" dirty="0" err="1">
                <a:solidFill>
                  <a:srgbClr val="000090"/>
                </a:solidFill>
              </a:rPr>
              <a:t>dlab</a:t>
            </a:r>
            <a:r>
              <a:rPr lang="en-US" sz="2000" dirty="0">
                <a:solidFill>
                  <a:srgbClr val="000090"/>
                </a:solidFill>
              </a:rPr>
              <a:t> &lt;&gt; (select Previous from memo)</a:t>
            </a:r>
          </a:p>
          <a:p>
            <a:r>
              <a:rPr lang="en-US" sz="2000" dirty="0"/>
              <a:t>                 update memo set values (0, exit))</a:t>
            </a:r>
          </a:p>
          <a:p>
            <a:r>
              <a:rPr lang="en-US" sz="2000" dirty="0"/>
              <a:t>     return: {}</a:t>
            </a:r>
          </a:p>
          <a:p>
            <a:r>
              <a:rPr lang="en-US" sz="2000" dirty="0"/>
              <a:t>}</a:t>
            </a:r>
          </a:p>
        </p:txBody>
      </p:sp>
    </p:spTree>
    <p:extLst>
      <p:ext uri="{BB962C8B-B14F-4D97-AF65-F5344CB8AC3E}">
        <p14:creationId xmlns:p14="http://schemas.microsoft.com/office/powerpoint/2010/main" val="3960297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5770"/>
          </a:xfrm>
        </p:spPr>
        <p:txBody>
          <a:bodyPr>
            <a:noAutofit/>
          </a:bodyPr>
          <a:lstStyle/>
          <a:p>
            <a:r>
              <a:rPr lang="en-US" sz="3200" dirty="0"/>
              <a:t>3a: </a:t>
            </a:r>
            <a:r>
              <a:rPr lang="en-US" sz="3200" dirty="0" err="1"/>
              <a:t>wlab</a:t>
            </a:r>
            <a:r>
              <a:rPr lang="en-US" sz="3200" dirty="0"/>
              <a:t> &amp; No </a:t>
            </a:r>
            <a:r>
              <a:rPr lang="en-US" sz="3200" dirty="0" err="1"/>
              <a:t>dlab</a:t>
            </a:r>
            <a:r>
              <a:rPr lang="en-US" sz="3200" dirty="0"/>
              <a:t>  just before exit </a:t>
            </a:r>
          </a:p>
        </p:txBody>
      </p:sp>
      <p:sp>
        <p:nvSpPr>
          <p:cNvPr id="6" name="TextBox 5"/>
          <p:cNvSpPr txBox="1"/>
          <p:nvPr/>
        </p:nvSpPr>
        <p:spPr>
          <a:xfrm>
            <a:off x="624063" y="1013454"/>
            <a:ext cx="7357671" cy="5632311"/>
          </a:xfrm>
          <a:prstGeom prst="rect">
            <a:avLst/>
          </a:prstGeom>
          <a:noFill/>
        </p:spPr>
        <p:txBody>
          <a:bodyPr wrap="square" rtlCol="0">
            <a:spAutoFit/>
          </a:bodyPr>
          <a:lstStyle/>
          <a:p>
            <a:pPr>
              <a:lnSpc>
                <a:spcPct val="80000"/>
              </a:lnSpc>
            </a:pPr>
            <a:r>
              <a:rPr lang="en-US" sz="1600" b="1" i="1" dirty="0">
                <a:latin typeface="Arial" panose="020B0604020202020204" pitchFamily="34" charset="0"/>
                <a:cs typeface="Arial" panose="020B0604020202020204" pitchFamily="34" charset="0"/>
              </a:rPr>
              <a:t>Problem 3b: </a:t>
            </a:r>
            <a:r>
              <a:rPr lang="en-US" sz="1600" i="1" dirty="0">
                <a:latin typeface="Arial" panose="020B0604020202020204" pitchFamily="34" charset="0"/>
                <a:cs typeface="Arial" panose="020B0604020202020204" pitchFamily="34" charset="0"/>
              </a:rPr>
              <a:t>Write  uda3b to solve the extended version of  problem 2a, whereby uda3b will produce the message “</a:t>
            </a:r>
            <a:r>
              <a:rPr lang="en-US" sz="1600" i="1" dirty="0" err="1">
                <a:latin typeface="Arial" panose="020B0604020202020204" pitchFamily="34" charset="0"/>
                <a:cs typeface="Arial" panose="020B0604020202020204" pitchFamily="34" charset="0"/>
              </a:rPr>
              <a:t>strict_rule_observed</a:t>
            </a:r>
            <a:r>
              <a:rPr lang="en-US" sz="1600" i="1" dirty="0">
                <a:latin typeface="Arial" panose="020B0604020202020204" pitchFamily="34" charset="0"/>
                <a:cs typeface="Arial" panose="020B0604020202020204" pitchFamily="34" charset="0"/>
              </a:rPr>
              <a:t>”  for people who never visited a </a:t>
            </a:r>
            <a:r>
              <a:rPr lang="en-US" sz="1600" b="1" i="1" dirty="0">
                <a:latin typeface="Arial" panose="020B0604020202020204" pitchFamily="34" charset="0"/>
                <a:cs typeface="Arial" panose="020B0604020202020204" pitchFamily="34" charset="0"/>
              </a:rPr>
              <a:t> </a:t>
            </a:r>
            <a:r>
              <a:rPr lang="en-US" sz="1600" b="1" i="1" dirty="0" err="1">
                <a:latin typeface="Arial" panose="020B0604020202020204" pitchFamily="34" charset="0"/>
                <a:cs typeface="Arial" panose="020B0604020202020204" pitchFamily="34" charset="0"/>
              </a:rPr>
              <a:t>wlab</a:t>
            </a:r>
            <a:r>
              <a:rPr lang="en-US" sz="1600" b="1" i="1" dirty="0">
                <a:latin typeface="Arial" panose="020B0604020202020204" pitchFamily="34" charset="0"/>
                <a:cs typeface="Arial" panose="020B0604020202020204" pitchFamily="34" charset="0"/>
              </a:rPr>
              <a:t>  </a:t>
            </a:r>
            <a:r>
              <a:rPr lang="en-US" sz="1600" i="1" dirty="0">
                <a:latin typeface="Arial" panose="020B0604020202020204" pitchFamily="34" charset="0"/>
                <a:cs typeface="Arial" panose="020B0604020202020204" pitchFamily="34" charset="0"/>
              </a:rPr>
              <a:t>and  for those who</a:t>
            </a:r>
            <a:r>
              <a:rPr lang="en-US" sz="1600" b="1" i="1" dirty="0">
                <a:latin typeface="Arial" panose="020B0604020202020204" pitchFamily="34" charset="0"/>
                <a:cs typeface="Arial" panose="020B0604020202020204" pitchFamily="34" charset="0"/>
              </a:rPr>
              <a:t> </a:t>
            </a:r>
            <a:r>
              <a:rPr lang="en-US" sz="1600" i="1" dirty="0">
                <a:latin typeface="Arial" panose="020B0604020202020204" pitchFamily="34" charset="0"/>
                <a:cs typeface="Arial" panose="020B0604020202020204" pitchFamily="34" charset="0"/>
              </a:rPr>
              <a:t>visited a  </a:t>
            </a:r>
            <a:r>
              <a:rPr lang="en-US" sz="1600" b="1" i="1" dirty="0" err="1">
                <a:latin typeface="Arial" panose="020B0604020202020204" pitchFamily="34" charset="0"/>
                <a:cs typeface="Arial" panose="020B0604020202020204" pitchFamily="34" charset="0"/>
              </a:rPr>
              <a:t>dlab</a:t>
            </a:r>
            <a:r>
              <a:rPr lang="en-US" sz="1600" i="1" dirty="0">
                <a:latin typeface="Arial" panose="020B0604020202020204" pitchFamily="34" charset="0"/>
                <a:cs typeface="Arial" panose="020B0604020202020204" pitchFamily="34" charset="0"/>
              </a:rPr>
              <a:t> just before exiting the building.</a:t>
            </a:r>
            <a:br>
              <a:rPr lang="en-US" sz="1600" i="1" dirty="0">
                <a:latin typeface="Arial" panose="020B0604020202020204" pitchFamily="34" charset="0"/>
                <a:cs typeface="Arial" panose="020B0604020202020204" pitchFamily="34" charset="0"/>
              </a:rPr>
            </a:br>
            <a:endParaRPr lang="en-US" sz="1600" i="1" dirty="0"/>
          </a:p>
          <a:p>
            <a:pPr>
              <a:lnSpc>
                <a:spcPct val="80000"/>
              </a:lnSpc>
            </a:pPr>
            <a:r>
              <a:rPr lang="en-US" sz="2000" dirty="0"/>
              <a:t>aggregate uda3a(Next): char, </a:t>
            </a:r>
          </a:p>
          <a:p>
            <a:r>
              <a:rPr lang="en-US" sz="2000" dirty="0"/>
              <a:t>{ table memo(</a:t>
            </a:r>
            <a:r>
              <a:rPr lang="en-US" sz="2000" dirty="0" err="1"/>
              <a:t>Wlab</a:t>
            </a:r>
            <a:r>
              <a:rPr lang="en-US" sz="2000" dirty="0"/>
              <a:t> </a:t>
            </a:r>
            <a:r>
              <a:rPr lang="en-US" sz="2000" dirty="0" err="1"/>
              <a:t>int</a:t>
            </a:r>
            <a:r>
              <a:rPr lang="en-US" sz="2000" dirty="0"/>
              <a:t>,  Previous char);</a:t>
            </a:r>
          </a:p>
          <a:p>
            <a:r>
              <a:rPr lang="en-US" sz="2000" dirty="0"/>
              <a:t>Initialize:  Iterate: </a:t>
            </a:r>
          </a:p>
          <a:p>
            <a:r>
              <a:rPr lang="en-US" sz="2000" dirty="0"/>
              <a:t>               {insert into memo  values  (0, enter) where Next=“enter”</a:t>
            </a:r>
            <a:r>
              <a:rPr lang="en-US" sz="2000" i="1" dirty="0"/>
              <a:t>                 </a:t>
            </a:r>
          </a:p>
          <a:p>
            <a:r>
              <a:rPr lang="en-US" sz="2000" i="1" dirty="0"/>
              <a:t>                /* ignore events between enter and  </a:t>
            </a:r>
            <a:r>
              <a:rPr lang="en-US" sz="2000" i="1" dirty="0" err="1"/>
              <a:t>Wlab</a:t>
            </a:r>
            <a:r>
              <a:rPr lang="en-US" sz="2000" i="1" dirty="0"/>
              <a:t>*/</a:t>
            </a:r>
          </a:p>
          <a:p>
            <a:r>
              <a:rPr lang="en-US" sz="2000" dirty="0"/>
              <a:t>              update memo set  Previous=Next </a:t>
            </a:r>
            <a:br>
              <a:rPr lang="en-US" sz="2000" dirty="0"/>
            </a:br>
            <a:r>
              <a:rPr lang="en-US" sz="2000" dirty="0"/>
              <a:t>                			where  1= (select </a:t>
            </a:r>
            <a:r>
              <a:rPr lang="en-US" sz="2000" dirty="0" err="1"/>
              <a:t>Wlab</a:t>
            </a:r>
            <a:r>
              <a:rPr lang="en-US" sz="2000" dirty="0"/>
              <a:t> from memo))</a:t>
            </a:r>
          </a:p>
          <a:p>
            <a:r>
              <a:rPr lang="en-US" sz="2000" dirty="0"/>
              <a:t>                update memo set  </a:t>
            </a:r>
            <a:r>
              <a:rPr lang="en-US" sz="2000" dirty="0" err="1"/>
              <a:t>Wlab</a:t>
            </a:r>
            <a:r>
              <a:rPr lang="en-US" sz="2000" dirty="0"/>
              <a:t>=1  where Next= “</a:t>
            </a:r>
            <a:r>
              <a:rPr lang="en-US" sz="2000" dirty="0" err="1"/>
              <a:t>wlab</a:t>
            </a:r>
            <a:r>
              <a:rPr lang="en-US" sz="2000" dirty="0"/>
              <a:t>”    and </a:t>
            </a:r>
            <a:br>
              <a:rPr lang="en-US" sz="2000" dirty="0"/>
            </a:br>
            <a:r>
              <a:rPr lang="en-US" sz="2000" dirty="0"/>
              <a:t>                “enter”= (select Previous  from memo)</a:t>
            </a:r>
          </a:p>
          <a:p>
            <a:r>
              <a:rPr lang="en-US" sz="2000" dirty="0"/>
              <a:t>                 </a:t>
            </a:r>
            <a:r>
              <a:rPr lang="en-US" sz="2000" dirty="0">
                <a:solidFill>
                  <a:srgbClr val="000090"/>
                </a:solidFill>
              </a:rPr>
              <a:t>insert into return “</a:t>
            </a:r>
            <a:r>
              <a:rPr lang="en-US" sz="2000" dirty="0" err="1">
                <a:solidFill>
                  <a:srgbClr val="000090"/>
                </a:solidFill>
              </a:rPr>
              <a:t>strict_</a:t>
            </a:r>
            <a:r>
              <a:rPr lang="en-US" sz="2000" err="1">
                <a:solidFill>
                  <a:srgbClr val="000090"/>
                </a:solidFill>
              </a:rPr>
              <a:t>rule</a:t>
            </a:r>
            <a:r>
              <a:rPr lang="en-US" sz="2000">
                <a:solidFill>
                  <a:srgbClr val="000090"/>
                </a:solidFill>
              </a:rPr>
              <a:t>_respected”;</a:t>
            </a:r>
            <a:endParaRPr lang="en-US" sz="2000" dirty="0">
              <a:solidFill>
                <a:srgbClr val="000090"/>
              </a:solidFill>
            </a:endParaRPr>
          </a:p>
          <a:p>
            <a:r>
              <a:rPr lang="en-US" sz="2000" dirty="0">
                <a:solidFill>
                  <a:srgbClr val="000090"/>
                </a:solidFill>
              </a:rPr>
              <a:t>                 where Next=“exit” and  0= (select </a:t>
            </a:r>
            <a:r>
              <a:rPr lang="en-US" sz="2000" dirty="0" err="1">
                <a:solidFill>
                  <a:srgbClr val="000090"/>
                </a:solidFill>
              </a:rPr>
              <a:t>Wlab</a:t>
            </a:r>
            <a:r>
              <a:rPr lang="en-US" sz="2000" dirty="0">
                <a:solidFill>
                  <a:srgbClr val="000090"/>
                </a:solidFill>
              </a:rPr>
              <a:t> from memo)</a:t>
            </a:r>
          </a:p>
          <a:p>
            <a:r>
              <a:rPr lang="en-US" sz="2000" dirty="0">
                <a:solidFill>
                  <a:srgbClr val="000090"/>
                </a:solidFill>
              </a:rPr>
              <a:t>                  or  </a:t>
            </a:r>
            <a:r>
              <a:rPr lang="en-US" sz="2000" dirty="0" err="1">
                <a:solidFill>
                  <a:srgbClr val="000090"/>
                </a:solidFill>
              </a:rPr>
              <a:t>dlab</a:t>
            </a:r>
            <a:r>
              <a:rPr lang="en-US" sz="2000" dirty="0">
                <a:solidFill>
                  <a:srgbClr val="000090"/>
                </a:solidFill>
              </a:rPr>
              <a:t> = (select Previous from memo)</a:t>
            </a:r>
          </a:p>
          <a:p>
            <a:r>
              <a:rPr lang="en-US" sz="2000" dirty="0"/>
              <a:t>                 update memo set values (0, exit))</a:t>
            </a:r>
          </a:p>
          <a:p>
            <a:r>
              <a:rPr lang="en-US" sz="2000" dirty="0"/>
              <a:t>return: {}</a:t>
            </a:r>
          </a:p>
          <a:p>
            <a:r>
              <a:rPr lang="en-US" sz="2000" dirty="0"/>
              <a:t>}</a:t>
            </a:r>
          </a:p>
        </p:txBody>
      </p:sp>
    </p:spTree>
    <p:extLst>
      <p:ext uri="{BB962C8B-B14F-4D97-AF65-F5344CB8AC3E}">
        <p14:creationId xmlns:p14="http://schemas.microsoft.com/office/powerpoint/2010/main" val="3646333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5770"/>
          </a:xfrm>
        </p:spPr>
        <p:txBody>
          <a:bodyPr>
            <a:noAutofit/>
          </a:bodyPr>
          <a:lstStyle/>
          <a:p>
            <a:r>
              <a:rPr lang="en-US" sz="3200" dirty="0"/>
              <a:t>Problem 2C</a:t>
            </a:r>
          </a:p>
        </p:txBody>
      </p:sp>
      <p:sp>
        <p:nvSpPr>
          <p:cNvPr id="6" name="TextBox 5"/>
          <p:cNvSpPr txBox="1"/>
          <p:nvPr/>
        </p:nvSpPr>
        <p:spPr>
          <a:xfrm>
            <a:off x="624063" y="1013454"/>
            <a:ext cx="7357671" cy="3785652"/>
          </a:xfrm>
          <a:prstGeom prst="rect">
            <a:avLst/>
          </a:prstGeom>
          <a:noFill/>
        </p:spPr>
        <p:txBody>
          <a:bodyPr wrap="square" rtlCol="0">
            <a:spAutoFit/>
          </a:bodyPr>
          <a:lstStyle/>
          <a:p>
            <a:pPr marL="342900" indent="-342900">
              <a:buFont typeface="Arial"/>
              <a:buChar char="•"/>
            </a:pPr>
            <a:r>
              <a:rPr lang="en-US" sz="2000" u="sng" dirty="0"/>
              <a:t>Blocking operator</a:t>
            </a:r>
            <a:r>
              <a:rPr lang="en-US" sz="2000" dirty="0"/>
              <a:t>: one that returns no answer until it has seen the end of input.</a:t>
            </a:r>
          </a:p>
          <a:p>
            <a:r>
              <a:rPr lang="en-US" sz="2000" dirty="0"/>
              <a:t>	e.g. max. Even if actually have seen whole input we can only  	return the result when we are told that there is no-more.</a:t>
            </a:r>
          </a:p>
          <a:p>
            <a:endParaRPr lang="en-US" sz="2000" dirty="0"/>
          </a:p>
          <a:p>
            <a:pPr marL="342900" indent="-342900">
              <a:buFont typeface="Arial"/>
              <a:buChar char="•"/>
            </a:pPr>
            <a:r>
              <a:rPr lang="en-US" sz="2000" u="sng" dirty="0" err="1"/>
              <a:t>Nonblocking</a:t>
            </a:r>
            <a:r>
              <a:rPr lang="en-US" sz="2000" u="sng" dirty="0"/>
              <a:t> operator: </a:t>
            </a:r>
            <a:r>
              <a:rPr lang="en-US" sz="2000" dirty="0"/>
              <a:t>one that returns the whole answer before it has seen the end of input. I.e. if the addition of input-end will add no additional answer. I.e. if the  knowledge that there is no-more will not add  any additional answer. </a:t>
            </a:r>
          </a:p>
          <a:p>
            <a:pPr marL="342900" indent="-342900">
              <a:buFont typeface="Arial"/>
              <a:buChar char="•"/>
            </a:pPr>
            <a:endParaRPr lang="en-US" sz="2000" dirty="0"/>
          </a:p>
          <a:p>
            <a:r>
              <a:rPr lang="en-US" sz="2000" dirty="0"/>
              <a:t>In our example:    enter, ..., </a:t>
            </a:r>
            <a:r>
              <a:rPr lang="en-US" sz="2000" dirty="0" err="1"/>
              <a:t>dlab</a:t>
            </a:r>
            <a:r>
              <a:rPr lang="en-US" sz="2000" dirty="0"/>
              <a:t>, exit, </a:t>
            </a:r>
            <a:r>
              <a:rPr lang="is-IS" sz="2000" dirty="0"/>
              <a:t>…, enter, ... </a:t>
            </a:r>
            <a:r>
              <a:rPr lang="en-US" sz="2000" dirty="0" err="1"/>
              <a:t>dlab</a:t>
            </a:r>
            <a:r>
              <a:rPr lang="en-US" sz="2000" dirty="0"/>
              <a:t>, </a:t>
            </a:r>
            <a:r>
              <a:rPr lang="is-IS" sz="2000" dirty="0"/>
              <a:t>…|</a:t>
            </a:r>
            <a:r>
              <a:rPr lang="is-IS" sz="2000" b="1" baseline="30000" dirty="0"/>
              <a:t>eof</a:t>
            </a:r>
            <a:endParaRPr lang="en-US" sz="2000" b="1" baseline="30000" dirty="0"/>
          </a:p>
          <a:p>
            <a:pPr marL="342900" indent="-342900">
              <a:buFont typeface="Arial"/>
              <a:buChar char="•"/>
            </a:pPr>
            <a:endParaRPr lang="en-US" sz="2000" dirty="0"/>
          </a:p>
        </p:txBody>
      </p:sp>
    </p:spTree>
    <p:extLst>
      <p:ext uri="{BB962C8B-B14F-4D97-AF65-F5344CB8AC3E}">
        <p14:creationId xmlns:p14="http://schemas.microsoft.com/office/powerpoint/2010/main" val="209768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5C7398B9-0B39-0F4C-BFF9-4B6A8D9BF3A4}" type="slidenum">
              <a:rPr lang="en-US" smtClean="0">
                <a:latin typeface="Comic Sans MS" pitchFamily="-108" charset="0"/>
                <a:ea typeface="ＭＳ Ｐゴシック" pitchFamily="-108" charset="-128"/>
                <a:cs typeface="ＭＳ Ｐゴシック" pitchFamily="-108" charset="-128"/>
              </a:rPr>
              <a:pPr/>
              <a:t>2</a:t>
            </a:fld>
            <a:endParaRPr lang="en-US" sz="1800" b="1" i="1">
              <a:latin typeface="Comic Sans MS" pitchFamily="-108" charset="0"/>
              <a:ea typeface="ＭＳ Ｐゴシック" pitchFamily="-108" charset="-128"/>
              <a:cs typeface="ＭＳ Ｐゴシック" pitchFamily="-108" charset="-128"/>
            </a:endParaRPr>
          </a:p>
        </p:txBody>
      </p:sp>
      <p:grpSp>
        <p:nvGrpSpPr>
          <p:cNvPr id="4" name="Group 29"/>
          <p:cNvGrpSpPr>
            <a:grpSpLocks/>
          </p:cNvGrpSpPr>
          <p:nvPr/>
        </p:nvGrpSpPr>
        <p:grpSpPr bwMode="auto">
          <a:xfrm>
            <a:off x="1552425" y="738894"/>
            <a:ext cx="5388884" cy="799691"/>
            <a:chOff x="1273" y="3348"/>
            <a:chExt cx="1818" cy="504"/>
          </a:xfrm>
        </p:grpSpPr>
        <p:sp>
          <p:nvSpPr>
            <p:cNvPr id="26683" name="Text Box 31"/>
            <p:cNvSpPr txBox="1">
              <a:spLocks noChangeArrowheads="1"/>
            </p:cNvSpPr>
            <p:nvPr/>
          </p:nvSpPr>
          <p:spPr bwMode="auto">
            <a:xfrm>
              <a:off x="1273" y="3430"/>
              <a:ext cx="305" cy="141"/>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1000" b="1" dirty="0">
                  <a:latin typeface="Microsoft Sans Serif" pitchFamily="-108" charset="0"/>
                  <a:ea typeface="宋体" pitchFamily="-108" charset="-122"/>
                  <a:cs typeface="宋体" pitchFamily="-108" charset="-122"/>
                </a:rPr>
                <a:t>Source</a:t>
              </a:r>
              <a:endParaRPr lang="en-US" altLang="zh-CN" sz="1000" b="1" dirty="0">
                <a:latin typeface="Arial" pitchFamily="-108" charset="0"/>
                <a:ea typeface="宋体" pitchFamily="-108" charset="-122"/>
                <a:cs typeface="宋体" pitchFamily="-108" charset="-122"/>
              </a:endParaRPr>
            </a:p>
          </p:txBody>
        </p:sp>
        <p:sp>
          <p:nvSpPr>
            <p:cNvPr id="26682" name="Line 30"/>
            <p:cNvSpPr>
              <a:spLocks noChangeShapeType="1"/>
            </p:cNvSpPr>
            <p:nvPr/>
          </p:nvSpPr>
          <p:spPr bwMode="auto">
            <a:xfrm flipV="1">
              <a:off x="1588" y="3504"/>
              <a:ext cx="315" cy="1"/>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84" name="Rectangle 32"/>
            <p:cNvSpPr>
              <a:spLocks noChangeArrowheads="1"/>
            </p:cNvSpPr>
            <p:nvPr/>
          </p:nvSpPr>
          <p:spPr bwMode="auto">
            <a:xfrm>
              <a:off x="1893" y="3383"/>
              <a:ext cx="154" cy="243"/>
            </a:xfrm>
            <a:prstGeom prst="rect">
              <a:avLst/>
            </a:prstGeom>
            <a:solidFill>
              <a:srgbClr val="FFFFFF"/>
            </a:solidFill>
            <a:ln w="19050">
              <a:solidFill>
                <a:schemeClr val="tx1"/>
              </a:solidFill>
              <a:miter lim="800000"/>
              <a:headEnd/>
              <a:tailEnd/>
            </a:ln>
          </p:spPr>
          <p:txBody>
            <a:bodyPr>
              <a:prstTxWarp prst="textNoShape">
                <a:avLst/>
              </a:prstTxWarp>
            </a:bodyPr>
            <a:lstStyle/>
            <a:p>
              <a:r>
                <a:rPr lang="en-US" dirty="0"/>
                <a:t>A</a:t>
              </a:r>
            </a:p>
            <a:p>
              <a:br>
                <a:rPr lang="en-US" dirty="0"/>
              </a:br>
              <a:endParaRPr lang="en-US" dirty="0"/>
            </a:p>
          </p:txBody>
        </p:sp>
        <p:sp>
          <p:nvSpPr>
            <p:cNvPr id="26686" name="Line 34"/>
            <p:cNvSpPr>
              <a:spLocks noChangeShapeType="1"/>
            </p:cNvSpPr>
            <p:nvPr/>
          </p:nvSpPr>
          <p:spPr bwMode="auto">
            <a:xfrm flipV="1">
              <a:off x="2047" y="3523"/>
              <a:ext cx="138" cy="0"/>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88" name="Text Box 36"/>
            <p:cNvSpPr txBox="1">
              <a:spLocks noChangeArrowheads="1"/>
            </p:cNvSpPr>
            <p:nvPr/>
          </p:nvSpPr>
          <p:spPr bwMode="auto">
            <a:xfrm>
              <a:off x="2616" y="3689"/>
              <a:ext cx="144" cy="163"/>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1400" b="1" dirty="0">
                <a:latin typeface="Arial" pitchFamily="-108" charset="0"/>
                <a:ea typeface="宋体" pitchFamily="-108" charset="-122"/>
                <a:cs typeface="宋体" pitchFamily="-108" charset="-122"/>
              </a:endParaRPr>
            </a:p>
          </p:txBody>
        </p:sp>
        <p:sp>
          <p:nvSpPr>
            <p:cNvPr id="26691" name="Rectangle 39"/>
            <p:cNvSpPr>
              <a:spLocks noChangeArrowheads="1"/>
            </p:cNvSpPr>
            <p:nvPr/>
          </p:nvSpPr>
          <p:spPr bwMode="auto">
            <a:xfrm>
              <a:off x="2449" y="3372"/>
              <a:ext cx="176" cy="281"/>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26692" name="Text Box 40"/>
            <p:cNvSpPr txBox="1">
              <a:spLocks noChangeArrowheads="1"/>
            </p:cNvSpPr>
            <p:nvPr/>
          </p:nvSpPr>
          <p:spPr bwMode="auto">
            <a:xfrm>
              <a:off x="2476" y="3418"/>
              <a:ext cx="144" cy="162"/>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B</a:t>
              </a:r>
              <a:endParaRPr lang="en-US" altLang="zh-CN" sz="1400" b="1" dirty="0">
                <a:latin typeface="Arial" pitchFamily="-108" charset="0"/>
                <a:ea typeface="宋体" pitchFamily="-108" charset="-122"/>
                <a:cs typeface="宋体" pitchFamily="-108" charset="-122"/>
              </a:endParaRPr>
            </a:p>
          </p:txBody>
        </p:sp>
        <p:sp>
          <p:nvSpPr>
            <p:cNvPr id="26693" name="Line 41"/>
            <p:cNvSpPr>
              <a:spLocks noChangeShapeType="1"/>
            </p:cNvSpPr>
            <p:nvPr/>
          </p:nvSpPr>
          <p:spPr bwMode="auto">
            <a:xfrm flipV="1">
              <a:off x="2908" y="3348"/>
              <a:ext cx="183" cy="125"/>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94" name="Line 42"/>
            <p:cNvSpPr>
              <a:spLocks noChangeShapeType="1"/>
            </p:cNvSpPr>
            <p:nvPr/>
          </p:nvSpPr>
          <p:spPr bwMode="auto">
            <a:xfrm flipV="1">
              <a:off x="2318" y="3525"/>
              <a:ext cx="136"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grpSp>
      <p:grpSp>
        <p:nvGrpSpPr>
          <p:cNvPr id="5" name="Group 53"/>
          <p:cNvGrpSpPr>
            <a:grpSpLocks/>
          </p:cNvGrpSpPr>
          <p:nvPr/>
        </p:nvGrpSpPr>
        <p:grpSpPr bwMode="auto">
          <a:xfrm>
            <a:off x="2721385" y="939097"/>
            <a:ext cx="391272" cy="119437"/>
            <a:chOff x="1452" y="2856"/>
            <a:chExt cx="132" cy="120"/>
          </a:xfrm>
        </p:grpSpPr>
        <p:sp>
          <p:nvSpPr>
            <p:cNvPr id="26679" name="Rectangle 54"/>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6680" name="Line 55"/>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6681" name="Line 56"/>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nvGrpSpPr>
          <p:cNvPr id="10" name="Group 75"/>
          <p:cNvGrpSpPr>
            <a:grpSpLocks/>
          </p:cNvGrpSpPr>
          <p:nvPr/>
        </p:nvGrpSpPr>
        <p:grpSpPr bwMode="auto">
          <a:xfrm>
            <a:off x="3370835" y="-131051"/>
            <a:ext cx="2266923" cy="179631"/>
            <a:chOff x="2112" y="3000"/>
            <a:chExt cx="792" cy="144"/>
          </a:xfrm>
        </p:grpSpPr>
        <p:sp>
          <p:nvSpPr>
            <p:cNvPr id="26652" name="Text Box 79"/>
            <p:cNvSpPr txBox="1">
              <a:spLocks noChangeArrowheads="1"/>
            </p:cNvSpPr>
            <p:nvPr/>
          </p:nvSpPr>
          <p:spPr bwMode="auto">
            <a:xfrm>
              <a:off x="2112" y="3000"/>
              <a:ext cx="144" cy="144"/>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3200" b="1" baseline="30000">
                <a:latin typeface="Microsoft Sans Serif" pitchFamily="-108" charset="0"/>
                <a:ea typeface="宋体" pitchFamily="-108" charset="-122"/>
                <a:cs typeface="宋体" pitchFamily="-108" charset="-122"/>
                <a:sym typeface="Symbol" pitchFamily="-108" charset="2"/>
              </a:endParaRPr>
            </a:p>
          </p:txBody>
        </p:sp>
        <p:sp>
          <p:nvSpPr>
            <p:cNvPr id="26654" name="Text Box 81"/>
            <p:cNvSpPr txBox="1">
              <a:spLocks noChangeArrowheads="1"/>
            </p:cNvSpPr>
            <p:nvPr/>
          </p:nvSpPr>
          <p:spPr bwMode="auto">
            <a:xfrm>
              <a:off x="2760" y="3000"/>
              <a:ext cx="144" cy="144"/>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2800" b="1" baseline="30000" dirty="0">
                <a:ea typeface="宋体" pitchFamily="-108" charset="-122"/>
                <a:cs typeface="宋体" pitchFamily="-108" charset="-122"/>
              </a:endParaRPr>
            </a:p>
          </p:txBody>
        </p:sp>
      </p:grpSp>
      <p:sp>
        <p:nvSpPr>
          <p:cNvPr id="26627" name="Rectangle 2"/>
          <p:cNvSpPr>
            <a:spLocks noGrp="1" noChangeArrowheads="1"/>
          </p:cNvSpPr>
          <p:nvPr>
            <p:ph type="title"/>
          </p:nvPr>
        </p:nvSpPr>
        <p:spPr>
          <a:xfrm>
            <a:off x="144857" y="181473"/>
            <a:ext cx="8925624" cy="217367"/>
          </a:xfrm>
        </p:spPr>
        <p:txBody>
          <a:bodyPr>
            <a:normAutofit fontScale="90000"/>
          </a:bodyPr>
          <a:lstStyle/>
          <a:p>
            <a:pPr>
              <a:lnSpc>
                <a:spcPct val="90000"/>
              </a:lnSpc>
            </a:pPr>
            <a:r>
              <a:rPr lang="en-US" altLang="zh-TW" sz="2000" dirty="0">
                <a:ea typeface="PMingLiU" pitchFamily="18" charset="-120"/>
                <a:cs typeface="PMingLiU" pitchFamily="18" charset="-120"/>
              </a:rPr>
              <a:t>Problem 1. 40%</a:t>
            </a:r>
          </a:p>
        </p:txBody>
      </p:sp>
      <p:sp>
        <p:nvSpPr>
          <p:cNvPr id="26630" name="Text Box 103"/>
          <p:cNvSpPr txBox="1">
            <a:spLocks noChangeArrowheads="1"/>
          </p:cNvSpPr>
          <p:nvPr/>
        </p:nvSpPr>
        <p:spPr bwMode="auto">
          <a:xfrm>
            <a:off x="606371" y="1788988"/>
            <a:ext cx="8158261" cy="4278094"/>
          </a:xfrm>
          <a:prstGeom prst="rect">
            <a:avLst/>
          </a:prstGeom>
          <a:noFill/>
          <a:ln w="19050">
            <a:noFill/>
            <a:miter lim="800000"/>
            <a:headEnd/>
            <a:tailEnd/>
          </a:ln>
        </p:spPr>
        <p:txBody>
          <a:bodyPr wrap="square">
            <a:prstTxWarp prst="textNoShape">
              <a:avLst/>
            </a:prstTxWarp>
            <a:spAutoFit/>
          </a:bodyPr>
          <a:lstStyle/>
          <a:p>
            <a:pPr marL="457200" indent="-457200">
              <a:spcBef>
                <a:spcPct val="50000"/>
              </a:spcBef>
            </a:pPr>
            <a:r>
              <a:rPr lang="en-US" sz="1600" dirty="0"/>
              <a:t> A and B  process 1000 tuples per second whereas C  processes 400  per second and D processes 200 tuples per second.  Say that  initially buffer B1 contains 10,000 tuples whereas the other buffers are empty.</a:t>
            </a:r>
          </a:p>
          <a:p>
            <a:pPr marL="457200" indent="-457200">
              <a:spcBef>
                <a:spcPct val="50000"/>
              </a:spcBef>
              <a:buAutoNum type="arabicPeriod"/>
            </a:pPr>
            <a:r>
              <a:rPr lang="en-US" sz="1600" dirty="0"/>
              <a:t>Compute the time T needed to complete the processing of these tuples (by a single processor).</a:t>
            </a:r>
          </a:p>
          <a:p>
            <a:pPr marL="457200" indent="-457200">
              <a:spcBef>
                <a:spcPct val="50000"/>
              </a:spcBef>
              <a:buAutoNum type="arabicPeriod"/>
            </a:pPr>
            <a:r>
              <a:rPr lang="en-US" sz="1600" dirty="0"/>
              <a:t>Describe a scheduling inspired by the chain algorithm that will  optimize the average usage of memory  during time T,  and illustrate your answer with a simple graph. </a:t>
            </a:r>
          </a:p>
          <a:p>
            <a:pPr marL="457200" indent="-457200">
              <a:spcBef>
                <a:spcPct val="50000"/>
              </a:spcBef>
              <a:buAutoNum type="arabicPeriod"/>
            </a:pPr>
            <a:r>
              <a:rPr lang="en-US" sz="1600" dirty="0"/>
              <a:t>Define a scheduling that  optimizes response time, i.e. minimizes the average  time  until tuples are delivered to the output.   Illustrate your answer with a simple graph.</a:t>
            </a:r>
          </a:p>
          <a:p>
            <a:pPr marL="457200" indent="-457200">
              <a:spcBef>
                <a:spcPct val="50000"/>
              </a:spcBef>
              <a:buAutoNum type="arabicPeriod"/>
            </a:pPr>
            <a:r>
              <a:rPr lang="en-US" sz="1600" dirty="0"/>
              <a:t>Assume that all the parameters of our problem remain the  same except that we now assume that  C is a selection operation that, on the average, filters out  half of its input tuples: e.g., for 1000 input tuples only 500 are outputted  to sink1.  Will any of your answers to  questions 1—3change under the new assumption?  Please justify your answers, and give the new answer for those that have  changed.   </a:t>
            </a:r>
            <a:br>
              <a:rPr lang="en-US" sz="1600" dirty="0"/>
            </a:br>
            <a:endParaRPr lang="en-US" sz="1600" i="1" dirty="0"/>
          </a:p>
        </p:txBody>
      </p:sp>
      <p:sp>
        <p:nvSpPr>
          <p:cNvPr id="44" name="Text Box 9"/>
          <p:cNvSpPr txBox="1">
            <a:spLocks noChangeArrowheads="1"/>
          </p:cNvSpPr>
          <p:nvPr/>
        </p:nvSpPr>
        <p:spPr bwMode="auto">
          <a:xfrm>
            <a:off x="2739862" y="616876"/>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B1</a:t>
            </a:r>
            <a:endParaRPr lang="en-US" altLang="zh-CN" sz="2800" b="1" dirty="0">
              <a:latin typeface="Arial" pitchFamily="-108" charset="0"/>
              <a:ea typeface="宋体" pitchFamily="-108" charset="-122"/>
              <a:cs typeface="宋体" pitchFamily="-108" charset="-122"/>
            </a:endParaRPr>
          </a:p>
        </p:txBody>
      </p:sp>
      <p:grpSp>
        <p:nvGrpSpPr>
          <p:cNvPr id="9" name="Group 69"/>
          <p:cNvGrpSpPr>
            <a:grpSpLocks/>
          </p:cNvGrpSpPr>
          <p:nvPr/>
        </p:nvGrpSpPr>
        <p:grpSpPr bwMode="auto">
          <a:xfrm>
            <a:off x="5997325" y="855925"/>
            <a:ext cx="391272" cy="119437"/>
            <a:chOff x="1452" y="2856"/>
            <a:chExt cx="132" cy="120"/>
          </a:xfrm>
        </p:grpSpPr>
        <p:sp>
          <p:nvSpPr>
            <p:cNvPr id="26667" name="Rectangle 70"/>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6668" name="Line 71"/>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6669" name="Line 72"/>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5" name="Line 41"/>
          <p:cNvSpPr>
            <a:spLocks noChangeShapeType="1"/>
          </p:cNvSpPr>
          <p:nvPr/>
        </p:nvSpPr>
        <p:spPr bwMode="auto">
          <a:xfrm>
            <a:off x="6417457" y="972781"/>
            <a:ext cx="532483" cy="156668"/>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grpSp>
        <p:nvGrpSpPr>
          <p:cNvPr id="13" name="Group 12"/>
          <p:cNvGrpSpPr/>
          <p:nvPr/>
        </p:nvGrpSpPr>
        <p:grpSpPr>
          <a:xfrm>
            <a:off x="6919182" y="597641"/>
            <a:ext cx="1195016" cy="636004"/>
            <a:chOff x="4574271" y="875167"/>
            <a:chExt cx="1160165" cy="852648"/>
          </a:xfrm>
        </p:grpSpPr>
        <p:sp>
          <p:nvSpPr>
            <p:cNvPr id="50" name="Rectangle 49"/>
            <p:cNvSpPr/>
            <p:nvPr/>
          </p:nvSpPr>
          <p:spPr>
            <a:xfrm>
              <a:off x="5354781" y="940400"/>
              <a:ext cx="379655" cy="328295"/>
            </a:xfrm>
            <a:prstGeom prst="rect">
              <a:avLst/>
            </a:prstGeom>
          </p:spPr>
          <p:txBody>
            <a:bodyPr wrap="none">
              <a:spAutoFit/>
            </a:bodyPr>
            <a:lstStyle/>
            <a:p>
              <a:pPr lvl="0" algn="ctr"/>
              <a:r>
                <a:rPr lang="en-US" altLang="zh-CN" sz="1000" b="1" dirty="0">
                  <a:solidFill>
                    <a:prstClr val="black"/>
                  </a:solidFill>
                  <a:latin typeface="Microsoft Sans Serif" pitchFamily="-108" charset="0"/>
                  <a:ea typeface="宋体" pitchFamily="-108" charset="-122"/>
                  <a:cs typeface="宋体" pitchFamily="-108" charset="-122"/>
                </a:rPr>
                <a:t>Sink1</a:t>
              </a:r>
              <a:endParaRPr lang="en-US" altLang="zh-CN" sz="3000" b="1" dirty="0">
                <a:solidFill>
                  <a:prstClr val="black"/>
                </a:solidFill>
                <a:latin typeface="Arial" pitchFamily="-108" charset="0"/>
                <a:ea typeface="宋体" pitchFamily="-108" charset="-122"/>
                <a:cs typeface="宋体" pitchFamily="-108" charset="-122"/>
              </a:endParaRPr>
            </a:p>
          </p:txBody>
        </p:sp>
        <p:sp>
          <p:nvSpPr>
            <p:cNvPr id="52" name="Line 42"/>
            <p:cNvSpPr>
              <a:spLocks noChangeShapeType="1"/>
            </p:cNvSpPr>
            <p:nvPr/>
          </p:nvSpPr>
          <p:spPr bwMode="auto">
            <a:xfrm>
              <a:off x="4983275" y="1061621"/>
              <a:ext cx="343967"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sp>
          <p:nvSpPr>
            <p:cNvPr id="56" name="Rectangle 39"/>
            <p:cNvSpPr>
              <a:spLocks noChangeArrowheads="1"/>
            </p:cNvSpPr>
            <p:nvPr/>
          </p:nvSpPr>
          <p:spPr bwMode="auto">
            <a:xfrm>
              <a:off x="4574271" y="875167"/>
              <a:ext cx="378930" cy="372909"/>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57" name="Rectangle 39"/>
            <p:cNvSpPr>
              <a:spLocks noChangeArrowheads="1"/>
            </p:cNvSpPr>
            <p:nvPr/>
          </p:nvSpPr>
          <p:spPr bwMode="auto">
            <a:xfrm>
              <a:off x="4582558" y="1354906"/>
              <a:ext cx="391272" cy="372909"/>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58" name="Rectangle 57"/>
            <p:cNvSpPr/>
            <p:nvPr/>
          </p:nvSpPr>
          <p:spPr>
            <a:xfrm>
              <a:off x="5325069" y="1344231"/>
              <a:ext cx="388568" cy="328295"/>
            </a:xfrm>
            <a:prstGeom prst="rect">
              <a:avLst/>
            </a:prstGeom>
          </p:spPr>
          <p:txBody>
            <a:bodyPr wrap="none">
              <a:spAutoFit/>
            </a:bodyPr>
            <a:lstStyle/>
            <a:p>
              <a:pPr lvl="0" algn="ctr"/>
              <a:r>
                <a:rPr lang="en-US" altLang="zh-CN" sz="1000" b="1" dirty="0">
                  <a:solidFill>
                    <a:prstClr val="black"/>
                  </a:solidFill>
                  <a:latin typeface="Microsoft Sans Serif" pitchFamily="-108" charset="0"/>
                  <a:ea typeface="宋体" pitchFamily="-108" charset="-122"/>
                  <a:cs typeface="宋体" pitchFamily="-108" charset="-122"/>
                </a:rPr>
                <a:t>Sink2</a:t>
              </a:r>
              <a:endParaRPr lang="en-US" altLang="zh-CN" sz="3000" b="1" dirty="0">
                <a:solidFill>
                  <a:prstClr val="black"/>
                </a:solidFill>
                <a:latin typeface="Arial" pitchFamily="-108" charset="0"/>
                <a:ea typeface="宋体" pitchFamily="-108" charset="-122"/>
                <a:cs typeface="宋体" pitchFamily="-108" charset="-122"/>
              </a:endParaRPr>
            </a:p>
          </p:txBody>
        </p:sp>
        <p:sp>
          <p:nvSpPr>
            <p:cNvPr id="59" name="Line 42"/>
            <p:cNvSpPr>
              <a:spLocks noChangeShapeType="1"/>
            </p:cNvSpPr>
            <p:nvPr/>
          </p:nvSpPr>
          <p:spPr bwMode="auto">
            <a:xfrm>
              <a:off x="4963691" y="1503631"/>
              <a:ext cx="343967"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sp>
          <p:nvSpPr>
            <p:cNvPr id="62" name="Text Box 40"/>
            <p:cNvSpPr txBox="1">
              <a:spLocks noChangeArrowheads="1"/>
            </p:cNvSpPr>
            <p:nvPr/>
          </p:nvSpPr>
          <p:spPr bwMode="auto">
            <a:xfrm>
              <a:off x="4616707" y="952197"/>
              <a:ext cx="320132" cy="214986"/>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C</a:t>
              </a:r>
              <a:endParaRPr lang="en-US" altLang="zh-CN" sz="1400" b="1" dirty="0">
                <a:latin typeface="Arial" pitchFamily="-108" charset="0"/>
                <a:ea typeface="宋体" pitchFamily="-108" charset="-122"/>
                <a:cs typeface="宋体" pitchFamily="-108" charset="-122"/>
              </a:endParaRPr>
            </a:p>
          </p:txBody>
        </p:sp>
        <p:sp>
          <p:nvSpPr>
            <p:cNvPr id="63" name="Text Box 40"/>
            <p:cNvSpPr txBox="1">
              <a:spLocks noChangeArrowheads="1"/>
            </p:cNvSpPr>
            <p:nvPr/>
          </p:nvSpPr>
          <p:spPr bwMode="auto">
            <a:xfrm>
              <a:off x="4616707" y="1433867"/>
              <a:ext cx="277696" cy="214986"/>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D</a:t>
              </a:r>
              <a:endParaRPr lang="en-US" altLang="zh-CN" sz="1400" b="1" dirty="0">
                <a:latin typeface="Arial" pitchFamily="-108" charset="0"/>
                <a:ea typeface="宋体" pitchFamily="-108" charset="-122"/>
                <a:cs typeface="宋体" pitchFamily="-108" charset="-122"/>
              </a:endParaRPr>
            </a:p>
          </p:txBody>
        </p:sp>
      </p:grpSp>
      <p:grpSp>
        <p:nvGrpSpPr>
          <p:cNvPr id="64" name="Group 69"/>
          <p:cNvGrpSpPr>
            <a:grpSpLocks/>
          </p:cNvGrpSpPr>
          <p:nvPr/>
        </p:nvGrpSpPr>
        <p:grpSpPr bwMode="auto">
          <a:xfrm>
            <a:off x="4276728" y="960019"/>
            <a:ext cx="391272" cy="119437"/>
            <a:chOff x="1452" y="2856"/>
            <a:chExt cx="132" cy="120"/>
          </a:xfrm>
        </p:grpSpPr>
        <p:sp>
          <p:nvSpPr>
            <p:cNvPr id="65" name="Rectangle 70"/>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66" name="Line 71"/>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67" name="Line 72"/>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69" name="Line 34"/>
          <p:cNvSpPr>
            <a:spLocks noChangeShapeType="1"/>
          </p:cNvSpPr>
          <p:nvPr/>
        </p:nvSpPr>
        <p:spPr bwMode="auto">
          <a:xfrm>
            <a:off x="5555312" y="924339"/>
            <a:ext cx="467809" cy="693"/>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70" name="Text Box 9"/>
          <p:cNvSpPr txBox="1">
            <a:spLocks noChangeArrowheads="1"/>
          </p:cNvSpPr>
          <p:nvPr/>
        </p:nvSpPr>
        <p:spPr bwMode="auto">
          <a:xfrm>
            <a:off x="5997326" y="639303"/>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B3</a:t>
            </a:r>
            <a:endParaRPr lang="en-US" altLang="zh-CN" sz="2800" b="1" dirty="0">
              <a:latin typeface="Arial" pitchFamily="-108" charset="0"/>
              <a:ea typeface="宋体" pitchFamily="-108" charset="-122"/>
              <a:cs typeface="宋体" pitchFamily="-108" charset="-122"/>
            </a:endParaRPr>
          </a:p>
        </p:txBody>
      </p:sp>
      <p:sp>
        <p:nvSpPr>
          <p:cNvPr id="71" name="Text Box 9"/>
          <p:cNvSpPr txBox="1">
            <a:spLocks noChangeArrowheads="1"/>
          </p:cNvSpPr>
          <p:nvPr/>
        </p:nvSpPr>
        <p:spPr bwMode="auto">
          <a:xfrm>
            <a:off x="4259226" y="647583"/>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B2</a:t>
            </a:r>
            <a:endParaRPr lang="en-US" altLang="zh-CN" sz="2800" b="1" dirty="0">
              <a:latin typeface="Arial" pitchFamily="-108" charset="0"/>
              <a:ea typeface="宋体" pitchFamily="-108" charset="-122"/>
              <a:cs typeface="宋体" pitchFamily="-108" charset="-122"/>
            </a:endParaRPr>
          </a:p>
        </p:txBody>
      </p:sp>
    </p:spTree>
    <p:extLst>
      <p:ext uri="{BB962C8B-B14F-4D97-AF65-F5344CB8AC3E}">
        <p14:creationId xmlns:p14="http://schemas.microsoft.com/office/powerpoint/2010/main" val="303495542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5C7398B9-0B39-0F4C-BFF9-4B6A8D9BF3A4}" type="slidenum">
              <a:rPr lang="en-US" smtClean="0">
                <a:latin typeface="Comic Sans MS" pitchFamily="-108" charset="0"/>
                <a:ea typeface="ＭＳ Ｐゴシック" pitchFamily="-108" charset="-128"/>
                <a:cs typeface="ＭＳ Ｐゴシック" pitchFamily="-108" charset="-128"/>
              </a:rPr>
              <a:pPr/>
              <a:t>3</a:t>
            </a:fld>
            <a:endParaRPr lang="en-US" sz="1800" b="1" i="1">
              <a:latin typeface="Comic Sans MS" pitchFamily="-108" charset="0"/>
              <a:ea typeface="ＭＳ Ｐゴシック" pitchFamily="-108" charset="-128"/>
              <a:cs typeface="ＭＳ Ｐゴシック" pitchFamily="-108" charset="-128"/>
            </a:endParaRPr>
          </a:p>
        </p:txBody>
      </p:sp>
      <p:grpSp>
        <p:nvGrpSpPr>
          <p:cNvPr id="4" name="Group 29"/>
          <p:cNvGrpSpPr>
            <a:grpSpLocks/>
          </p:cNvGrpSpPr>
          <p:nvPr/>
        </p:nvGrpSpPr>
        <p:grpSpPr bwMode="auto">
          <a:xfrm>
            <a:off x="1552425" y="738894"/>
            <a:ext cx="5388884" cy="799691"/>
            <a:chOff x="1273" y="3348"/>
            <a:chExt cx="1818" cy="504"/>
          </a:xfrm>
        </p:grpSpPr>
        <p:sp>
          <p:nvSpPr>
            <p:cNvPr id="26683" name="Text Box 31"/>
            <p:cNvSpPr txBox="1">
              <a:spLocks noChangeArrowheads="1"/>
            </p:cNvSpPr>
            <p:nvPr/>
          </p:nvSpPr>
          <p:spPr bwMode="auto">
            <a:xfrm>
              <a:off x="1273" y="3430"/>
              <a:ext cx="305" cy="141"/>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1000" b="1" dirty="0">
                  <a:latin typeface="Microsoft Sans Serif" pitchFamily="-108" charset="0"/>
                  <a:ea typeface="宋体" pitchFamily="-108" charset="-122"/>
                  <a:cs typeface="宋体" pitchFamily="-108" charset="-122"/>
                </a:rPr>
                <a:t>Source</a:t>
              </a:r>
              <a:endParaRPr lang="en-US" altLang="zh-CN" sz="1000" b="1" dirty="0">
                <a:latin typeface="Arial" pitchFamily="-108" charset="0"/>
                <a:ea typeface="宋体" pitchFamily="-108" charset="-122"/>
                <a:cs typeface="宋体" pitchFamily="-108" charset="-122"/>
              </a:endParaRPr>
            </a:p>
          </p:txBody>
        </p:sp>
        <p:sp>
          <p:nvSpPr>
            <p:cNvPr id="26682" name="Line 30"/>
            <p:cNvSpPr>
              <a:spLocks noChangeShapeType="1"/>
            </p:cNvSpPr>
            <p:nvPr/>
          </p:nvSpPr>
          <p:spPr bwMode="auto">
            <a:xfrm flipV="1">
              <a:off x="1588" y="3504"/>
              <a:ext cx="315" cy="1"/>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84" name="Rectangle 32"/>
            <p:cNvSpPr>
              <a:spLocks noChangeArrowheads="1"/>
            </p:cNvSpPr>
            <p:nvPr/>
          </p:nvSpPr>
          <p:spPr bwMode="auto">
            <a:xfrm>
              <a:off x="1893" y="3383"/>
              <a:ext cx="154" cy="243"/>
            </a:xfrm>
            <a:prstGeom prst="rect">
              <a:avLst/>
            </a:prstGeom>
            <a:solidFill>
              <a:srgbClr val="FFFFFF"/>
            </a:solidFill>
            <a:ln w="19050">
              <a:solidFill>
                <a:schemeClr val="tx1"/>
              </a:solidFill>
              <a:miter lim="800000"/>
              <a:headEnd/>
              <a:tailEnd/>
            </a:ln>
          </p:spPr>
          <p:txBody>
            <a:bodyPr>
              <a:prstTxWarp prst="textNoShape">
                <a:avLst/>
              </a:prstTxWarp>
            </a:bodyPr>
            <a:lstStyle/>
            <a:p>
              <a:r>
                <a:rPr lang="en-US" dirty="0"/>
                <a:t>A</a:t>
              </a:r>
            </a:p>
            <a:p>
              <a:br>
                <a:rPr lang="en-US" dirty="0"/>
              </a:br>
              <a:endParaRPr lang="en-US" dirty="0"/>
            </a:p>
          </p:txBody>
        </p:sp>
        <p:sp>
          <p:nvSpPr>
            <p:cNvPr id="26686" name="Line 34"/>
            <p:cNvSpPr>
              <a:spLocks noChangeShapeType="1"/>
            </p:cNvSpPr>
            <p:nvPr/>
          </p:nvSpPr>
          <p:spPr bwMode="auto">
            <a:xfrm flipV="1">
              <a:off x="2047" y="3523"/>
              <a:ext cx="138" cy="0"/>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88" name="Text Box 36"/>
            <p:cNvSpPr txBox="1">
              <a:spLocks noChangeArrowheads="1"/>
            </p:cNvSpPr>
            <p:nvPr/>
          </p:nvSpPr>
          <p:spPr bwMode="auto">
            <a:xfrm>
              <a:off x="2616" y="3689"/>
              <a:ext cx="144" cy="163"/>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1400" b="1" dirty="0">
                <a:latin typeface="Arial" pitchFamily="-108" charset="0"/>
                <a:ea typeface="宋体" pitchFamily="-108" charset="-122"/>
                <a:cs typeface="宋体" pitchFamily="-108" charset="-122"/>
              </a:endParaRPr>
            </a:p>
          </p:txBody>
        </p:sp>
        <p:sp>
          <p:nvSpPr>
            <p:cNvPr id="26691" name="Rectangle 39"/>
            <p:cNvSpPr>
              <a:spLocks noChangeArrowheads="1"/>
            </p:cNvSpPr>
            <p:nvPr/>
          </p:nvSpPr>
          <p:spPr bwMode="auto">
            <a:xfrm>
              <a:off x="2449" y="3372"/>
              <a:ext cx="176" cy="281"/>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26692" name="Text Box 40"/>
            <p:cNvSpPr txBox="1">
              <a:spLocks noChangeArrowheads="1"/>
            </p:cNvSpPr>
            <p:nvPr/>
          </p:nvSpPr>
          <p:spPr bwMode="auto">
            <a:xfrm>
              <a:off x="2476" y="3418"/>
              <a:ext cx="144" cy="162"/>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B</a:t>
              </a:r>
              <a:endParaRPr lang="en-US" altLang="zh-CN" sz="1400" b="1" dirty="0">
                <a:latin typeface="Arial" pitchFamily="-108" charset="0"/>
                <a:ea typeface="宋体" pitchFamily="-108" charset="-122"/>
                <a:cs typeface="宋体" pitchFamily="-108" charset="-122"/>
              </a:endParaRPr>
            </a:p>
          </p:txBody>
        </p:sp>
        <p:sp>
          <p:nvSpPr>
            <p:cNvPr id="26693" name="Line 41"/>
            <p:cNvSpPr>
              <a:spLocks noChangeShapeType="1"/>
            </p:cNvSpPr>
            <p:nvPr/>
          </p:nvSpPr>
          <p:spPr bwMode="auto">
            <a:xfrm flipV="1">
              <a:off x="2908" y="3348"/>
              <a:ext cx="183" cy="125"/>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94" name="Line 42"/>
            <p:cNvSpPr>
              <a:spLocks noChangeShapeType="1"/>
            </p:cNvSpPr>
            <p:nvPr/>
          </p:nvSpPr>
          <p:spPr bwMode="auto">
            <a:xfrm flipV="1">
              <a:off x="2318" y="3525"/>
              <a:ext cx="136"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grpSp>
      <p:grpSp>
        <p:nvGrpSpPr>
          <p:cNvPr id="5" name="Group 53"/>
          <p:cNvGrpSpPr>
            <a:grpSpLocks/>
          </p:cNvGrpSpPr>
          <p:nvPr/>
        </p:nvGrpSpPr>
        <p:grpSpPr bwMode="auto">
          <a:xfrm>
            <a:off x="2721385" y="939097"/>
            <a:ext cx="391272" cy="119437"/>
            <a:chOff x="1452" y="2856"/>
            <a:chExt cx="132" cy="120"/>
          </a:xfrm>
        </p:grpSpPr>
        <p:sp>
          <p:nvSpPr>
            <p:cNvPr id="26679" name="Rectangle 54"/>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6680" name="Line 55"/>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6681" name="Line 56"/>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nvGrpSpPr>
          <p:cNvPr id="10" name="Group 75"/>
          <p:cNvGrpSpPr>
            <a:grpSpLocks/>
          </p:cNvGrpSpPr>
          <p:nvPr/>
        </p:nvGrpSpPr>
        <p:grpSpPr bwMode="auto">
          <a:xfrm>
            <a:off x="3370835" y="-131051"/>
            <a:ext cx="2266923" cy="179631"/>
            <a:chOff x="2112" y="3000"/>
            <a:chExt cx="792" cy="144"/>
          </a:xfrm>
        </p:grpSpPr>
        <p:sp>
          <p:nvSpPr>
            <p:cNvPr id="26652" name="Text Box 79"/>
            <p:cNvSpPr txBox="1">
              <a:spLocks noChangeArrowheads="1"/>
            </p:cNvSpPr>
            <p:nvPr/>
          </p:nvSpPr>
          <p:spPr bwMode="auto">
            <a:xfrm>
              <a:off x="2112" y="3000"/>
              <a:ext cx="144" cy="144"/>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3200" b="1" baseline="30000">
                <a:latin typeface="Microsoft Sans Serif" pitchFamily="-108" charset="0"/>
                <a:ea typeface="宋体" pitchFamily="-108" charset="-122"/>
                <a:cs typeface="宋体" pitchFamily="-108" charset="-122"/>
                <a:sym typeface="Symbol" pitchFamily="-108" charset="2"/>
              </a:endParaRPr>
            </a:p>
          </p:txBody>
        </p:sp>
        <p:sp>
          <p:nvSpPr>
            <p:cNvPr id="26654" name="Text Box 81"/>
            <p:cNvSpPr txBox="1">
              <a:spLocks noChangeArrowheads="1"/>
            </p:cNvSpPr>
            <p:nvPr/>
          </p:nvSpPr>
          <p:spPr bwMode="auto">
            <a:xfrm>
              <a:off x="2760" y="3000"/>
              <a:ext cx="144" cy="144"/>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2800" b="1" baseline="30000" dirty="0">
                <a:ea typeface="宋体" pitchFamily="-108" charset="-122"/>
                <a:cs typeface="宋体" pitchFamily="-108" charset="-122"/>
              </a:endParaRPr>
            </a:p>
          </p:txBody>
        </p:sp>
      </p:grpSp>
      <p:sp>
        <p:nvSpPr>
          <p:cNvPr id="26627" name="Rectangle 2"/>
          <p:cNvSpPr>
            <a:spLocks noGrp="1" noChangeArrowheads="1"/>
          </p:cNvSpPr>
          <p:nvPr>
            <p:ph type="title"/>
          </p:nvPr>
        </p:nvSpPr>
        <p:spPr>
          <a:xfrm>
            <a:off x="-5031" y="179497"/>
            <a:ext cx="8925624" cy="217367"/>
          </a:xfrm>
        </p:spPr>
        <p:txBody>
          <a:bodyPr>
            <a:normAutofit fontScale="90000"/>
          </a:bodyPr>
          <a:lstStyle/>
          <a:p>
            <a:pPr>
              <a:lnSpc>
                <a:spcPct val="90000"/>
              </a:lnSpc>
            </a:pPr>
            <a:r>
              <a:rPr lang="en-US" altLang="zh-TW" sz="2000" dirty="0">
                <a:ea typeface="PMingLiU" pitchFamily="18" charset="-120"/>
                <a:cs typeface="PMingLiU" pitchFamily="18" charset="-120"/>
              </a:rPr>
              <a:t>Problem 1. 40%</a:t>
            </a:r>
          </a:p>
        </p:txBody>
      </p:sp>
      <p:sp>
        <p:nvSpPr>
          <p:cNvPr id="44" name="Text Box 9"/>
          <p:cNvSpPr txBox="1">
            <a:spLocks noChangeArrowheads="1"/>
          </p:cNvSpPr>
          <p:nvPr/>
        </p:nvSpPr>
        <p:spPr bwMode="auto">
          <a:xfrm>
            <a:off x="2739862" y="616876"/>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B1</a:t>
            </a:r>
            <a:endParaRPr lang="en-US" altLang="zh-CN" sz="2800" b="1" dirty="0">
              <a:latin typeface="Arial" pitchFamily="-108" charset="0"/>
              <a:ea typeface="宋体" pitchFamily="-108" charset="-122"/>
              <a:cs typeface="宋体" pitchFamily="-108" charset="-122"/>
            </a:endParaRPr>
          </a:p>
        </p:txBody>
      </p:sp>
      <p:grpSp>
        <p:nvGrpSpPr>
          <p:cNvPr id="9" name="Group 69"/>
          <p:cNvGrpSpPr>
            <a:grpSpLocks/>
          </p:cNvGrpSpPr>
          <p:nvPr/>
        </p:nvGrpSpPr>
        <p:grpSpPr bwMode="auto">
          <a:xfrm>
            <a:off x="5997325" y="855925"/>
            <a:ext cx="391272" cy="119437"/>
            <a:chOff x="1452" y="2856"/>
            <a:chExt cx="132" cy="120"/>
          </a:xfrm>
        </p:grpSpPr>
        <p:sp>
          <p:nvSpPr>
            <p:cNvPr id="26667" name="Rectangle 70"/>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6668" name="Line 71"/>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6669" name="Line 72"/>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5" name="Line 41"/>
          <p:cNvSpPr>
            <a:spLocks noChangeShapeType="1"/>
          </p:cNvSpPr>
          <p:nvPr/>
        </p:nvSpPr>
        <p:spPr bwMode="auto">
          <a:xfrm>
            <a:off x="6417457" y="972781"/>
            <a:ext cx="532483" cy="156668"/>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grpSp>
        <p:nvGrpSpPr>
          <p:cNvPr id="13" name="Group 12"/>
          <p:cNvGrpSpPr/>
          <p:nvPr/>
        </p:nvGrpSpPr>
        <p:grpSpPr>
          <a:xfrm>
            <a:off x="6929189" y="643951"/>
            <a:ext cx="1546886" cy="639486"/>
            <a:chOff x="4574271" y="875167"/>
            <a:chExt cx="1160165" cy="852648"/>
          </a:xfrm>
        </p:grpSpPr>
        <p:sp>
          <p:nvSpPr>
            <p:cNvPr id="50" name="Rectangle 49"/>
            <p:cNvSpPr/>
            <p:nvPr/>
          </p:nvSpPr>
          <p:spPr>
            <a:xfrm>
              <a:off x="5354781" y="940400"/>
              <a:ext cx="379655" cy="328295"/>
            </a:xfrm>
            <a:prstGeom prst="rect">
              <a:avLst/>
            </a:prstGeom>
          </p:spPr>
          <p:txBody>
            <a:bodyPr wrap="none">
              <a:spAutoFit/>
            </a:bodyPr>
            <a:lstStyle/>
            <a:p>
              <a:pPr lvl="0" algn="ctr"/>
              <a:r>
                <a:rPr lang="en-US" altLang="zh-CN" sz="1000" b="1" dirty="0">
                  <a:solidFill>
                    <a:prstClr val="black"/>
                  </a:solidFill>
                  <a:latin typeface="Microsoft Sans Serif" pitchFamily="-108" charset="0"/>
                  <a:ea typeface="宋体" pitchFamily="-108" charset="-122"/>
                  <a:cs typeface="宋体" pitchFamily="-108" charset="-122"/>
                </a:rPr>
                <a:t>Sink1</a:t>
              </a:r>
              <a:endParaRPr lang="en-US" altLang="zh-CN" sz="3000" b="1" dirty="0">
                <a:solidFill>
                  <a:prstClr val="black"/>
                </a:solidFill>
                <a:latin typeface="Arial" pitchFamily="-108" charset="0"/>
                <a:ea typeface="宋体" pitchFamily="-108" charset="-122"/>
                <a:cs typeface="宋体" pitchFamily="-108" charset="-122"/>
              </a:endParaRPr>
            </a:p>
          </p:txBody>
        </p:sp>
        <p:sp>
          <p:nvSpPr>
            <p:cNvPr id="52" name="Line 42"/>
            <p:cNvSpPr>
              <a:spLocks noChangeShapeType="1"/>
            </p:cNvSpPr>
            <p:nvPr/>
          </p:nvSpPr>
          <p:spPr bwMode="auto">
            <a:xfrm>
              <a:off x="4983275" y="1061621"/>
              <a:ext cx="343967"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sp>
          <p:nvSpPr>
            <p:cNvPr id="56" name="Rectangle 39"/>
            <p:cNvSpPr>
              <a:spLocks noChangeArrowheads="1"/>
            </p:cNvSpPr>
            <p:nvPr/>
          </p:nvSpPr>
          <p:spPr bwMode="auto">
            <a:xfrm>
              <a:off x="4574271" y="875167"/>
              <a:ext cx="378930" cy="372909"/>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57" name="Rectangle 39"/>
            <p:cNvSpPr>
              <a:spLocks noChangeArrowheads="1"/>
            </p:cNvSpPr>
            <p:nvPr/>
          </p:nvSpPr>
          <p:spPr bwMode="auto">
            <a:xfrm>
              <a:off x="4582558" y="1354906"/>
              <a:ext cx="391272" cy="372909"/>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58" name="Rectangle 57"/>
            <p:cNvSpPr/>
            <p:nvPr/>
          </p:nvSpPr>
          <p:spPr>
            <a:xfrm>
              <a:off x="5325069" y="1344231"/>
              <a:ext cx="388568" cy="328295"/>
            </a:xfrm>
            <a:prstGeom prst="rect">
              <a:avLst/>
            </a:prstGeom>
          </p:spPr>
          <p:txBody>
            <a:bodyPr wrap="none">
              <a:spAutoFit/>
            </a:bodyPr>
            <a:lstStyle/>
            <a:p>
              <a:pPr lvl="0" algn="ctr"/>
              <a:r>
                <a:rPr lang="en-US" altLang="zh-CN" sz="1000" b="1" dirty="0">
                  <a:solidFill>
                    <a:prstClr val="black"/>
                  </a:solidFill>
                  <a:latin typeface="Microsoft Sans Serif" pitchFamily="-108" charset="0"/>
                  <a:ea typeface="宋体" pitchFamily="-108" charset="-122"/>
                  <a:cs typeface="宋体" pitchFamily="-108" charset="-122"/>
                </a:rPr>
                <a:t>Sink2</a:t>
              </a:r>
              <a:endParaRPr lang="en-US" altLang="zh-CN" sz="3000" b="1" dirty="0">
                <a:solidFill>
                  <a:prstClr val="black"/>
                </a:solidFill>
                <a:latin typeface="Arial" pitchFamily="-108" charset="0"/>
                <a:ea typeface="宋体" pitchFamily="-108" charset="-122"/>
                <a:cs typeface="宋体" pitchFamily="-108" charset="-122"/>
              </a:endParaRPr>
            </a:p>
          </p:txBody>
        </p:sp>
        <p:sp>
          <p:nvSpPr>
            <p:cNvPr id="59" name="Line 42"/>
            <p:cNvSpPr>
              <a:spLocks noChangeShapeType="1"/>
            </p:cNvSpPr>
            <p:nvPr/>
          </p:nvSpPr>
          <p:spPr bwMode="auto">
            <a:xfrm>
              <a:off x="4963691" y="1503631"/>
              <a:ext cx="343967"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sp>
          <p:nvSpPr>
            <p:cNvPr id="62" name="Text Box 40"/>
            <p:cNvSpPr txBox="1">
              <a:spLocks noChangeArrowheads="1"/>
            </p:cNvSpPr>
            <p:nvPr/>
          </p:nvSpPr>
          <p:spPr bwMode="auto">
            <a:xfrm>
              <a:off x="4616707" y="952197"/>
              <a:ext cx="320132" cy="214986"/>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C</a:t>
              </a:r>
              <a:endParaRPr lang="en-US" altLang="zh-CN" sz="1400" b="1" dirty="0">
                <a:latin typeface="Arial" pitchFamily="-108" charset="0"/>
                <a:ea typeface="宋体" pitchFamily="-108" charset="-122"/>
                <a:cs typeface="宋体" pitchFamily="-108" charset="-122"/>
              </a:endParaRPr>
            </a:p>
          </p:txBody>
        </p:sp>
        <p:sp>
          <p:nvSpPr>
            <p:cNvPr id="63" name="Text Box 40"/>
            <p:cNvSpPr txBox="1">
              <a:spLocks noChangeArrowheads="1"/>
            </p:cNvSpPr>
            <p:nvPr/>
          </p:nvSpPr>
          <p:spPr bwMode="auto">
            <a:xfrm>
              <a:off x="4616707" y="1433867"/>
              <a:ext cx="277696" cy="214986"/>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D</a:t>
              </a:r>
              <a:endParaRPr lang="en-US" altLang="zh-CN" sz="1400" b="1" dirty="0">
                <a:latin typeface="Arial" pitchFamily="-108" charset="0"/>
                <a:ea typeface="宋体" pitchFamily="-108" charset="-122"/>
                <a:cs typeface="宋体" pitchFamily="-108" charset="-122"/>
              </a:endParaRPr>
            </a:p>
          </p:txBody>
        </p:sp>
      </p:grpSp>
      <p:grpSp>
        <p:nvGrpSpPr>
          <p:cNvPr id="64" name="Group 69"/>
          <p:cNvGrpSpPr>
            <a:grpSpLocks/>
          </p:cNvGrpSpPr>
          <p:nvPr/>
        </p:nvGrpSpPr>
        <p:grpSpPr bwMode="auto">
          <a:xfrm>
            <a:off x="4276728" y="960019"/>
            <a:ext cx="391272" cy="119437"/>
            <a:chOff x="1452" y="2856"/>
            <a:chExt cx="132" cy="120"/>
          </a:xfrm>
        </p:grpSpPr>
        <p:sp>
          <p:nvSpPr>
            <p:cNvPr id="65" name="Rectangle 70"/>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66" name="Line 71"/>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67" name="Line 72"/>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69" name="Line 34"/>
          <p:cNvSpPr>
            <a:spLocks noChangeShapeType="1"/>
          </p:cNvSpPr>
          <p:nvPr/>
        </p:nvSpPr>
        <p:spPr bwMode="auto">
          <a:xfrm>
            <a:off x="5555312" y="924339"/>
            <a:ext cx="467809" cy="693"/>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70" name="Text Box 9"/>
          <p:cNvSpPr txBox="1">
            <a:spLocks noChangeArrowheads="1"/>
          </p:cNvSpPr>
          <p:nvPr/>
        </p:nvSpPr>
        <p:spPr bwMode="auto">
          <a:xfrm>
            <a:off x="5997326" y="639303"/>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B3</a:t>
            </a:r>
            <a:endParaRPr lang="en-US" altLang="zh-CN" sz="2800" b="1" dirty="0">
              <a:latin typeface="Arial" pitchFamily="-108" charset="0"/>
              <a:ea typeface="宋体" pitchFamily="-108" charset="-122"/>
              <a:cs typeface="宋体" pitchFamily="-108" charset="-122"/>
            </a:endParaRPr>
          </a:p>
        </p:txBody>
      </p:sp>
      <p:sp>
        <p:nvSpPr>
          <p:cNvPr id="71" name="Text Box 9"/>
          <p:cNvSpPr txBox="1">
            <a:spLocks noChangeArrowheads="1"/>
          </p:cNvSpPr>
          <p:nvPr/>
        </p:nvSpPr>
        <p:spPr bwMode="auto">
          <a:xfrm>
            <a:off x="4259226" y="647583"/>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B2</a:t>
            </a:r>
            <a:endParaRPr lang="en-US" altLang="zh-CN" sz="2800" b="1" dirty="0">
              <a:latin typeface="Arial" pitchFamily="-108" charset="0"/>
              <a:ea typeface="宋体" pitchFamily="-108" charset="-122"/>
              <a:cs typeface="宋体" pitchFamily="-108" charset="-122"/>
            </a:endParaRPr>
          </a:p>
        </p:txBody>
      </p:sp>
      <p:sp>
        <p:nvSpPr>
          <p:cNvPr id="45" name="Text Box 103"/>
          <p:cNvSpPr txBox="1">
            <a:spLocks noChangeArrowheads="1"/>
          </p:cNvSpPr>
          <p:nvPr/>
        </p:nvSpPr>
        <p:spPr bwMode="auto">
          <a:xfrm>
            <a:off x="520670" y="1578468"/>
            <a:ext cx="8258652" cy="3970318"/>
          </a:xfrm>
          <a:prstGeom prst="rect">
            <a:avLst/>
          </a:prstGeom>
          <a:noFill/>
          <a:ln w="19050">
            <a:noFill/>
            <a:miter lim="800000"/>
            <a:headEnd/>
            <a:tailEnd/>
          </a:ln>
        </p:spPr>
        <p:txBody>
          <a:bodyPr wrap="square">
            <a:prstTxWarp prst="textNoShape">
              <a:avLst/>
            </a:prstTxWarp>
            <a:spAutoFit/>
          </a:bodyPr>
          <a:lstStyle/>
          <a:p>
            <a:pPr marL="457200" indent="-457200">
              <a:spcBef>
                <a:spcPct val="50000"/>
              </a:spcBef>
            </a:pPr>
            <a:r>
              <a:rPr lang="en-US" dirty="0"/>
              <a:t> A and B  process 1000 tuples per second whereas C  processes 400  per second and D processes 200 tuples per second.  Say that  initially buffer B1 contains 10,000 tuples whereas the other buffers are empty. Assume that  A and B  produce one tuple in output for each tuple in input.</a:t>
            </a:r>
          </a:p>
          <a:p>
            <a:pPr marL="457200" indent="-457200">
              <a:spcBef>
                <a:spcPct val="50000"/>
              </a:spcBef>
              <a:buAutoNum type="arabicPeriod"/>
            </a:pPr>
            <a:r>
              <a:rPr lang="en-US" dirty="0"/>
              <a:t>Compute the time T needed to complete the processing of these tuples</a:t>
            </a:r>
            <a:r>
              <a:rPr lang="en-US" b="1" dirty="0"/>
              <a:t> (</a:t>
            </a:r>
            <a:r>
              <a:rPr lang="en-US" dirty="0"/>
              <a:t>(by a single processor). </a:t>
            </a:r>
            <a:r>
              <a:rPr lang="en-US" b="1" dirty="0"/>
              <a:t>T= 10+10+25+50=95s</a:t>
            </a:r>
          </a:p>
          <a:p>
            <a:pPr marL="457200" indent="-457200">
              <a:spcBef>
                <a:spcPct val="50000"/>
              </a:spcBef>
              <a:buAutoNum type="arabicPeriod"/>
            </a:pPr>
            <a:r>
              <a:rPr lang="en-US" dirty="0"/>
              <a:t>Describe a scheduling inspired by the chain algorithm that will  optimize the average usage of memory  during time T,  and illustrate your answer with a simple graph. </a:t>
            </a:r>
            <a:br>
              <a:rPr lang="en-US" dirty="0"/>
            </a:br>
            <a:r>
              <a:rPr lang="en-US" b="1" i="1" dirty="0"/>
              <a:t>The slope to A  and B   is flat  since they release no memory.  Memory for tuples in B3 are released only  after they are processed by both C and D. Thus we have a slope  10000/95. The overall  memory is 5000*95 and the overall memory used is 47500 tuples*seconds = 13.1 tuples for one hour.</a:t>
            </a:r>
          </a:p>
        </p:txBody>
      </p:sp>
    </p:spTree>
    <p:extLst>
      <p:ext uri="{BB962C8B-B14F-4D97-AF65-F5344CB8AC3E}">
        <p14:creationId xmlns:p14="http://schemas.microsoft.com/office/powerpoint/2010/main" val="21960487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8"/>
          <p:cNvSpPr>
            <a:spLocks noChangeShapeType="1"/>
          </p:cNvSpPr>
          <p:nvPr/>
        </p:nvSpPr>
        <p:spPr bwMode="auto">
          <a:xfrm>
            <a:off x="2085024" y="3650298"/>
            <a:ext cx="5508306" cy="3048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 name="Line 29"/>
          <p:cNvSpPr>
            <a:spLocks noChangeShapeType="1"/>
          </p:cNvSpPr>
          <p:nvPr/>
        </p:nvSpPr>
        <p:spPr bwMode="auto">
          <a:xfrm flipV="1">
            <a:off x="2139950" y="1470818"/>
            <a:ext cx="0" cy="22629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6" name="Text Box 30"/>
          <p:cNvSpPr txBox="1">
            <a:spLocks noChangeArrowheads="1"/>
          </p:cNvSpPr>
          <p:nvPr/>
        </p:nvSpPr>
        <p:spPr bwMode="auto">
          <a:xfrm>
            <a:off x="3046732" y="556260"/>
            <a:ext cx="25336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A  Naïve serial Schedule</a:t>
            </a:r>
            <a:br>
              <a:rPr lang="en-US" altLang="zh-CN" sz="1400" b="1" i="1" dirty="0">
                <a:latin typeface="Arial" pitchFamily="34" charset="0"/>
                <a:ea typeface="SimSun" pitchFamily="2" charset="-122"/>
              </a:rPr>
            </a:br>
            <a:endParaRPr lang="en-US" altLang="zh-CN" sz="1400" b="1" dirty="0">
              <a:latin typeface="Arial" pitchFamily="34" charset="0"/>
              <a:ea typeface="SimSun" pitchFamily="2" charset="-122"/>
            </a:endParaRPr>
          </a:p>
        </p:txBody>
      </p:sp>
      <p:sp>
        <p:nvSpPr>
          <p:cNvPr id="7" name="Text Box 31"/>
          <p:cNvSpPr txBox="1">
            <a:spLocks noChangeArrowheads="1"/>
          </p:cNvSpPr>
          <p:nvPr/>
        </p:nvSpPr>
        <p:spPr bwMode="auto">
          <a:xfrm>
            <a:off x="7469663" y="3804284"/>
            <a:ext cx="5984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dirty="0">
                <a:latin typeface="Arial" pitchFamily="34" charset="0"/>
                <a:ea typeface="SimSun" pitchFamily="2" charset="-122"/>
              </a:rPr>
              <a:t>Time</a:t>
            </a:r>
          </a:p>
        </p:txBody>
      </p:sp>
      <p:sp>
        <p:nvSpPr>
          <p:cNvPr id="8" name="Text Box 32"/>
          <p:cNvSpPr txBox="1">
            <a:spLocks noChangeArrowheads="1"/>
          </p:cNvSpPr>
          <p:nvPr/>
        </p:nvSpPr>
        <p:spPr bwMode="auto">
          <a:xfrm>
            <a:off x="2122488" y="1286510"/>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A</a:t>
            </a:r>
            <a:endParaRPr lang="en-US" altLang="zh-CN" sz="1600" b="1" i="1" baseline="-25000" dirty="0">
              <a:latin typeface="Arial" pitchFamily="34" charset="0"/>
              <a:ea typeface="SimSun" pitchFamily="2" charset="-122"/>
            </a:endParaRPr>
          </a:p>
        </p:txBody>
      </p:sp>
      <p:sp>
        <p:nvSpPr>
          <p:cNvPr id="9" name="Text Box 33"/>
          <p:cNvSpPr txBox="1">
            <a:spLocks noChangeArrowheads="1"/>
          </p:cNvSpPr>
          <p:nvPr/>
        </p:nvSpPr>
        <p:spPr bwMode="auto">
          <a:xfrm>
            <a:off x="2662556" y="1272065"/>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B</a:t>
            </a:r>
            <a:endParaRPr lang="en-US" altLang="zh-CN" sz="1600" b="1" i="1" baseline="-25000" dirty="0">
              <a:latin typeface="Arial" pitchFamily="34" charset="0"/>
              <a:ea typeface="SimSun" pitchFamily="2" charset="-122"/>
            </a:endParaRPr>
          </a:p>
        </p:txBody>
      </p:sp>
      <p:sp>
        <p:nvSpPr>
          <p:cNvPr id="10" name="Line 34"/>
          <p:cNvSpPr>
            <a:spLocks noChangeShapeType="1"/>
          </p:cNvSpPr>
          <p:nvPr/>
        </p:nvSpPr>
        <p:spPr bwMode="auto">
          <a:xfrm>
            <a:off x="2096454" y="2776994"/>
            <a:ext cx="284163" cy="0"/>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 name="Line 36"/>
          <p:cNvSpPr>
            <a:spLocks noChangeShapeType="1"/>
          </p:cNvSpPr>
          <p:nvPr/>
        </p:nvSpPr>
        <p:spPr bwMode="auto">
          <a:xfrm>
            <a:off x="4152900" y="1635285"/>
            <a:ext cx="3048000" cy="204549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 name="Line 37"/>
          <p:cNvSpPr>
            <a:spLocks noChangeShapeType="1"/>
          </p:cNvSpPr>
          <p:nvPr/>
        </p:nvSpPr>
        <p:spPr bwMode="auto">
          <a:xfrm>
            <a:off x="2111694" y="1631952"/>
            <a:ext cx="54737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 name="Text Box 38"/>
          <p:cNvSpPr txBox="1">
            <a:spLocks noChangeArrowheads="1"/>
          </p:cNvSpPr>
          <p:nvPr/>
        </p:nvSpPr>
        <p:spPr bwMode="auto">
          <a:xfrm>
            <a:off x="2108995" y="37499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28" name="Line 37"/>
          <p:cNvSpPr>
            <a:spLocks noChangeShapeType="1"/>
          </p:cNvSpPr>
          <p:nvPr/>
        </p:nvSpPr>
        <p:spPr bwMode="auto">
          <a:xfrm>
            <a:off x="3210245" y="1638300"/>
            <a:ext cx="942655"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 name="Line 37"/>
          <p:cNvSpPr>
            <a:spLocks noChangeShapeType="1"/>
          </p:cNvSpPr>
          <p:nvPr/>
        </p:nvSpPr>
        <p:spPr bwMode="auto">
          <a:xfrm>
            <a:off x="2659064" y="1631952"/>
            <a:ext cx="54737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 name="Text Box 33"/>
          <p:cNvSpPr txBox="1">
            <a:spLocks noChangeArrowheads="1"/>
          </p:cNvSpPr>
          <p:nvPr/>
        </p:nvSpPr>
        <p:spPr bwMode="auto">
          <a:xfrm>
            <a:off x="3340101" y="1286510"/>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C</a:t>
            </a:r>
            <a:endParaRPr lang="en-US" altLang="zh-CN" sz="1600" b="1" i="1" baseline="-25000" dirty="0">
              <a:latin typeface="Arial" pitchFamily="34" charset="0"/>
              <a:ea typeface="SimSun" pitchFamily="2" charset="-122"/>
            </a:endParaRPr>
          </a:p>
        </p:txBody>
      </p:sp>
      <p:sp>
        <p:nvSpPr>
          <p:cNvPr id="32" name="Line 34"/>
          <p:cNvSpPr>
            <a:spLocks noChangeShapeType="1"/>
          </p:cNvSpPr>
          <p:nvPr/>
        </p:nvSpPr>
        <p:spPr bwMode="auto">
          <a:xfrm flipH="1">
            <a:off x="2584450" y="1622584"/>
            <a:ext cx="6350" cy="2058194"/>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 name="Line 34"/>
          <p:cNvSpPr>
            <a:spLocks noChangeShapeType="1"/>
          </p:cNvSpPr>
          <p:nvPr/>
        </p:nvSpPr>
        <p:spPr bwMode="auto">
          <a:xfrm>
            <a:off x="3124200" y="1683346"/>
            <a:ext cx="0" cy="1997432"/>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4" name="Line 34"/>
          <p:cNvSpPr>
            <a:spLocks noChangeShapeType="1"/>
          </p:cNvSpPr>
          <p:nvPr/>
        </p:nvSpPr>
        <p:spPr bwMode="auto">
          <a:xfrm>
            <a:off x="4152900" y="1638300"/>
            <a:ext cx="0" cy="2057718"/>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 name="Text Box 38"/>
          <p:cNvSpPr txBox="1">
            <a:spLocks noChangeArrowheads="1"/>
          </p:cNvSpPr>
          <p:nvPr/>
        </p:nvSpPr>
        <p:spPr bwMode="auto">
          <a:xfrm>
            <a:off x="2584450" y="3749991"/>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36" name="Text Box 38"/>
          <p:cNvSpPr txBox="1">
            <a:spLocks noChangeArrowheads="1"/>
          </p:cNvSpPr>
          <p:nvPr/>
        </p:nvSpPr>
        <p:spPr bwMode="auto">
          <a:xfrm>
            <a:off x="3379947" y="37499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25s</a:t>
            </a:r>
            <a:endParaRPr lang="en-US" altLang="zh-CN" sz="1400" b="1" i="1" baseline="-25000" dirty="0">
              <a:latin typeface="Arial" pitchFamily="34" charset="0"/>
              <a:ea typeface="SimSun" pitchFamily="2" charset="-122"/>
            </a:endParaRPr>
          </a:p>
        </p:txBody>
      </p:sp>
      <p:sp>
        <p:nvSpPr>
          <p:cNvPr id="37" name="Text Box 38"/>
          <p:cNvSpPr txBox="1">
            <a:spLocks noChangeArrowheads="1"/>
          </p:cNvSpPr>
          <p:nvPr/>
        </p:nvSpPr>
        <p:spPr bwMode="auto">
          <a:xfrm>
            <a:off x="5135723" y="3763207"/>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50s</a:t>
            </a:r>
            <a:endParaRPr lang="en-US" altLang="zh-CN" sz="1400" b="1" i="1" baseline="-25000" dirty="0">
              <a:latin typeface="Arial" pitchFamily="34" charset="0"/>
              <a:ea typeface="SimSun" pitchFamily="2" charset="-122"/>
            </a:endParaRPr>
          </a:p>
        </p:txBody>
      </p:sp>
      <p:sp>
        <p:nvSpPr>
          <p:cNvPr id="38" name="Text Box 38"/>
          <p:cNvSpPr txBox="1">
            <a:spLocks noChangeArrowheads="1"/>
          </p:cNvSpPr>
          <p:nvPr/>
        </p:nvSpPr>
        <p:spPr bwMode="auto">
          <a:xfrm>
            <a:off x="1493204" y="2602309"/>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a:t>
            </a:r>
            <a:endParaRPr lang="en-US" altLang="zh-CN" sz="1400" b="1" i="1" baseline="-25000" dirty="0">
              <a:latin typeface="Arial" pitchFamily="34" charset="0"/>
              <a:ea typeface="SimSun" pitchFamily="2" charset="-122"/>
            </a:endParaRPr>
          </a:p>
        </p:txBody>
      </p:sp>
      <p:sp>
        <p:nvSpPr>
          <p:cNvPr id="40" name="Text Box 38"/>
          <p:cNvSpPr txBox="1">
            <a:spLocks noChangeArrowheads="1"/>
          </p:cNvSpPr>
          <p:nvPr/>
        </p:nvSpPr>
        <p:spPr bwMode="auto">
          <a:xfrm>
            <a:off x="1185333" y="1484411"/>
            <a:ext cx="91112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10000</a:t>
            </a:r>
            <a:endParaRPr lang="en-US" altLang="zh-CN" sz="1400" b="1" i="1" baseline="-25000" dirty="0">
              <a:latin typeface="Arial" pitchFamily="34" charset="0"/>
              <a:ea typeface="SimSun" pitchFamily="2" charset="-122"/>
            </a:endParaRPr>
          </a:p>
        </p:txBody>
      </p:sp>
      <p:sp>
        <p:nvSpPr>
          <p:cNvPr id="41" name="Text Box 33"/>
          <p:cNvSpPr txBox="1">
            <a:spLocks noChangeArrowheads="1"/>
          </p:cNvSpPr>
          <p:nvPr/>
        </p:nvSpPr>
        <p:spPr bwMode="auto">
          <a:xfrm>
            <a:off x="5278757" y="2057400"/>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D</a:t>
            </a:r>
            <a:endParaRPr lang="en-US" altLang="zh-CN" sz="1600" b="1" i="1" baseline="-25000" dirty="0">
              <a:latin typeface="Arial" pitchFamily="34" charset="0"/>
              <a:ea typeface="SimSun" pitchFamily="2" charset="-122"/>
            </a:endParaRPr>
          </a:p>
        </p:txBody>
      </p:sp>
      <p:sp>
        <p:nvSpPr>
          <p:cNvPr id="42" name="Text Box 31"/>
          <p:cNvSpPr txBox="1">
            <a:spLocks noChangeArrowheads="1"/>
          </p:cNvSpPr>
          <p:nvPr/>
        </p:nvSpPr>
        <p:spPr bwMode="auto">
          <a:xfrm>
            <a:off x="6924516" y="3300948"/>
            <a:ext cx="69602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T=95s</a:t>
            </a:r>
          </a:p>
        </p:txBody>
      </p:sp>
    </p:spTree>
    <p:extLst>
      <p:ext uri="{BB962C8B-B14F-4D97-AF65-F5344CB8AC3E}">
        <p14:creationId xmlns:p14="http://schemas.microsoft.com/office/powerpoint/2010/main" val="95187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8"/>
          <p:cNvSpPr>
            <a:spLocks noChangeShapeType="1"/>
          </p:cNvSpPr>
          <p:nvPr/>
        </p:nvSpPr>
        <p:spPr bwMode="auto">
          <a:xfrm>
            <a:off x="2111694" y="3680778"/>
            <a:ext cx="5508306" cy="3048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 name="Line 29"/>
          <p:cNvSpPr>
            <a:spLocks noChangeShapeType="1"/>
          </p:cNvSpPr>
          <p:nvPr/>
        </p:nvSpPr>
        <p:spPr bwMode="auto">
          <a:xfrm flipV="1">
            <a:off x="2139950" y="1294924"/>
            <a:ext cx="2540" cy="243887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6" name="Text Box 30"/>
          <p:cNvSpPr txBox="1">
            <a:spLocks noChangeArrowheads="1"/>
          </p:cNvSpPr>
          <p:nvPr/>
        </p:nvSpPr>
        <p:spPr bwMode="auto">
          <a:xfrm>
            <a:off x="1742044" y="212531"/>
            <a:ext cx="6787357"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800" b="1" i="1" dirty="0">
                <a:latin typeface="Arial" pitchFamily="34" charset="0"/>
                <a:ea typeface="SimSun" pitchFamily="2" charset="-122"/>
              </a:rPr>
              <a:t> </a:t>
            </a:r>
            <a:r>
              <a:rPr lang="en-US" altLang="zh-CN" sz="2000" b="1" i="1" dirty="0">
                <a:latin typeface="Arial" pitchFamily="34" charset="0"/>
                <a:ea typeface="SimSun" pitchFamily="2" charset="-122"/>
              </a:rPr>
              <a:t>Alternative serial Schedules: Memory Used</a:t>
            </a:r>
            <a:br>
              <a:rPr lang="en-US" altLang="zh-CN" sz="1600" b="1" i="1" dirty="0">
                <a:latin typeface="Arial" pitchFamily="34" charset="0"/>
                <a:ea typeface="SimSun" pitchFamily="2" charset="-122"/>
              </a:rPr>
            </a:br>
            <a:endParaRPr lang="en-US" altLang="zh-CN" sz="1400" b="1" dirty="0">
              <a:latin typeface="Arial" pitchFamily="34" charset="0"/>
              <a:ea typeface="SimSun" pitchFamily="2" charset="-122"/>
            </a:endParaRPr>
          </a:p>
        </p:txBody>
      </p:sp>
      <p:sp>
        <p:nvSpPr>
          <p:cNvPr id="7" name="Text Box 31"/>
          <p:cNvSpPr txBox="1">
            <a:spLocks noChangeArrowheads="1"/>
          </p:cNvSpPr>
          <p:nvPr/>
        </p:nvSpPr>
        <p:spPr bwMode="auto">
          <a:xfrm>
            <a:off x="7523003" y="3732429"/>
            <a:ext cx="5984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dirty="0">
                <a:latin typeface="Arial" pitchFamily="34" charset="0"/>
                <a:ea typeface="SimSun" pitchFamily="2" charset="-122"/>
              </a:rPr>
              <a:t>Time</a:t>
            </a:r>
          </a:p>
        </p:txBody>
      </p:sp>
      <p:sp>
        <p:nvSpPr>
          <p:cNvPr id="8" name="Text Box 32"/>
          <p:cNvSpPr txBox="1">
            <a:spLocks noChangeArrowheads="1"/>
          </p:cNvSpPr>
          <p:nvPr/>
        </p:nvSpPr>
        <p:spPr bwMode="auto">
          <a:xfrm>
            <a:off x="2122488" y="1286510"/>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A</a:t>
            </a:r>
            <a:endParaRPr lang="en-US" altLang="zh-CN" sz="1600" b="1" i="1" baseline="-25000" dirty="0">
              <a:latin typeface="Arial" pitchFamily="34" charset="0"/>
              <a:ea typeface="SimSun" pitchFamily="2" charset="-122"/>
            </a:endParaRPr>
          </a:p>
        </p:txBody>
      </p:sp>
      <p:sp>
        <p:nvSpPr>
          <p:cNvPr id="9" name="Text Box 33"/>
          <p:cNvSpPr txBox="1">
            <a:spLocks noChangeArrowheads="1"/>
          </p:cNvSpPr>
          <p:nvPr/>
        </p:nvSpPr>
        <p:spPr bwMode="auto">
          <a:xfrm>
            <a:off x="2662556" y="1272065"/>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B</a:t>
            </a:r>
            <a:endParaRPr lang="en-US" altLang="zh-CN" sz="1600" b="1" i="1" baseline="-25000" dirty="0">
              <a:latin typeface="Arial" pitchFamily="34" charset="0"/>
              <a:ea typeface="SimSun" pitchFamily="2" charset="-122"/>
            </a:endParaRPr>
          </a:p>
        </p:txBody>
      </p:sp>
      <p:sp>
        <p:nvSpPr>
          <p:cNvPr id="10" name="Line 34"/>
          <p:cNvSpPr>
            <a:spLocks noChangeShapeType="1"/>
          </p:cNvSpPr>
          <p:nvPr/>
        </p:nvSpPr>
        <p:spPr bwMode="auto">
          <a:xfrm>
            <a:off x="2139950" y="2729707"/>
            <a:ext cx="284163" cy="0"/>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 name="Line 36"/>
          <p:cNvSpPr>
            <a:spLocks noChangeShapeType="1"/>
          </p:cNvSpPr>
          <p:nvPr/>
        </p:nvSpPr>
        <p:spPr bwMode="auto">
          <a:xfrm>
            <a:off x="4152900" y="1635285"/>
            <a:ext cx="3048000" cy="2045493"/>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 name="Line 37"/>
          <p:cNvSpPr>
            <a:spLocks noChangeShapeType="1"/>
          </p:cNvSpPr>
          <p:nvPr/>
        </p:nvSpPr>
        <p:spPr bwMode="auto">
          <a:xfrm>
            <a:off x="2111694" y="1631952"/>
            <a:ext cx="54737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 name="Text Box 38"/>
          <p:cNvSpPr txBox="1">
            <a:spLocks noChangeArrowheads="1"/>
          </p:cNvSpPr>
          <p:nvPr/>
        </p:nvSpPr>
        <p:spPr bwMode="auto">
          <a:xfrm>
            <a:off x="2108995" y="37499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28" name="Line 37"/>
          <p:cNvSpPr>
            <a:spLocks noChangeShapeType="1"/>
          </p:cNvSpPr>
          <p:nvPr/>
        </p:nvSpPr>
        <p:spPr bwMode="auto">
          <a:xfrm>
            <a:off x="3210245" y="1638300"/>
            <a:ext cx="94265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 name="Line 37"/>
          <p:cNvSpPr>
            <a:spLocks noChangeShapeType="1"/>
          </p:cNvSpPr>
          <p:nvPr/>
        </p:nvSpPr>
        <p:spPr bwMode="auto">
          <a:xfrm>
            <a:off x="2659064" y="1631952"/>
            <a:ext cx="54737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 name="Text Box 33"/>
          <p:cNvSpPr txBox="1">
            <a:spLocks noChangeArrowheads="1"/>
          </p:cNvSpPr>
          <p:nvPr/>
        </p:nvSpPr>
        <p:spPr bwMode="auto">
          <a:xfrm>
            <a:off x="5501006" y="2217540"/>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D</a:t>
            </a:r>
            <a:endParaRPr lang="en-US" altLang="zh-CN" sz="1600" b="1" i="1" baseline="-25000" dirty="0">
              <a:latin typeface="Arial" pitchFamily="34" charset="0"/>
              <a:ea typeface="SimSun" pitchFamily="2" charset="-122"/>
            </a:endParaRPr>
          </a:p>
        </p:txBody>
      </p:sp>
      <p:sp>
        <p:nvSpPr>
          <p:cNvPr id="34" name="Line 34"/>
          <p:cNvSpPr>
            <a:spLocks noChangeShapeType="1"/>
          </p:cNvSpPr>
          <p:nvPr/>
        </p:nvSpPr>
        <p:spPr bwMode="auto">
          <a:xfrm>
            <a:off x="4152900" y="1638300"/>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 name="Text Box 38"/>
          <p:cNvSpPr txBox="1">
            <a:spLocks noChangeArrowheads="1"/>
          </p:cNvSpPr>
          <p:nvPr/>
        </p:nvSpPr>
        <p:spPr bwMode="auto">
          <a:xfrm>
            <a:off x="2584450" y="3749991"/>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36" name="Text Box 38"/>
          <p:cNvSpPr txBox="1">
            <a:spLocks noChangeArrowheads="1"/>
          </p:cNvSpPr>
          <p:nvPr/>
        </p:nvSpPr>
        <p:spPr bwMode="auto">
          <a:xfrm>
            <a:off x="3379947" y="37499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25s</a:t>
            </a:r>
            <a:endParaRPr lang="en-US" altLang="zh-CN" sz="1400" b="1" i="1" baseline="-25000" dirty="0">
              <a:latin typeface="Arial" pitchFamily="34" charset="0"/>
              <a:ea typeface="SimSun" pitchFamily="2" charset="-122"/>
            </a:endParaRPr>
          </a:p>
        </p:txBody>
      </p:sp>
      <p:sp>
        <p:nvSpPr>
          <p:cNvPr id="37" name="Text Box 38"/>
          <p:cNvSpPr txBox="1">
            <a:spLocks noChangeArrowheads="1"/>
          </p:cNvSpPr>
          <p:nvPr/>
        </p:nvSpPr>
        <p:spPr bwMode="auto">
          <a:xfrm>
            <a:off x="5135723" y="3763207"/>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50s</a:t>
            </a:r>
            <a:endParaRPr lang="en-US" altLang="zh-CN" sz="1400" b="1" i="1" baseline="-25000" dirty="0">
              <a:latin typeface="Arial" pitchFamily="34" charset="0"/>
              <a:ea typeface="SimSun" pitchFamily="2" charset="-122"/>
            </a:endParaRPr>
          </a:p>
        </p:txBody>
      </p:sp>
      <p:sp>
        <p:nvSpPr>
          <p:cNvPr id="38" name="Text Box 38"/>
          <p:cNvSpPr txBox="1">
            <a:spLocks noChangeArrowheads="1"/>
          </p:cNvSpPr>
          <p:nvPr/>
        </p:nvSpPr>
        <p:spPr bwMode="auto">
          <a:xfrm>
            <a:off x="1493204" y="2602309"/>
            <a:ext cx="603250" cy="23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endParaRPr lang="en-US" altLang="zh-CN" sz="1400" b="1" i="1" baseline="-25000" dirty="0">
              <a:latin typeface="Arial" pitchFamily="34" charset="0"/>
              <a:ea typeface="SimSun" pitchFamily="2" charset="-122"/>
            </a:endParaRPr>
          </a:p>
        </p:txBody>
      </p:sp>
      <p:sp>
        <p:nvSpPr>
          <p:cNvPr id="40" name="Text Box 38"/>
          <p:cNvSpPr txBox="1">
            <a:spLocks noChangeArrowheads="1"/>
          </p:cNvSpPr>
          <p:nvPr/>
        </p:nvSpPr>
        <p:spPr bwMode="auto">
          <a:xfrm>
            <a:off x="1286933" y="1484411"/>
            <a:ext cx="80952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10000</a:t>
            </a:r>
            <a:endParaRPr lang="en-US" altLang="zh-CN" sz="1400" b="1" i="1" baseline="-25000" dirty="0">
              <a:latin typeface="Arial" pitchFamily="34" charset="0"/>
              <a:ea typeface="SimSun" pitchFamily="2" charset="-122"/>
            </a:endParaRPr>
          </a:p>
        </p:txBody>
      </p:sp>
      <p:sp>
        <p:nvSpPr>
          <p:cNvPr id="24" name="Line 34"/>
          <p:cNvSpPr>
            <a:spLocks noChangeShapeType="1"/>
          </p:cNvSpPr>
          <p:nvPr/>
        </p:nvSpPr>
        <p:spPr bwMode="auto">
          <a:xfrm>
            <a:off x="3091182" y="1662906"/>
            <a:ext cx="4109718" cy="2033112"/>
          </a:xfrm>
          <a:prstGeom prst="line">
            <a:avLst/>
          </a:prstGeom>
          <a:ln>
            <a:solidFill>
              <a:srgbClr val="002060"/>
            </a:solidFill>
            <a:prstDash val="dash"/>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9" name="Line 34"/>
          <p:cNvSpPr>
            <a:spLocks noChangeShapeType="1"/>
          </p:cNvSpPr>
          <p:nvPr/>
        </p:nvSpPr>
        <p:spPr bwMode="auto">
          <a:xfrm>
            <a:off x="2584449" y="1662906"/>
            <a:ext cx="4616451" cy="2048352"/>
          </a:xfrm>
          <a:prstGeom prst="line">
            <a:avLst/>
          </a:prstGeom>
          <a:ln>
            <a:solidFill>
              <a:srgbClr val="002060"/>
            </a:solidFill>
            <a:prstDash val="dash"/>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41" name="Line 34"/>
          <p:cNvSpPr>
            <a:spLocks noChangeShapeType="1"/>
          </p:cNvSpPr>
          <p:nvPr/>
        </p:nvSpPr>
        <p:spPr bwMode="auto">
          <a:xfrm>
            <a:off x="3091182" y="1626454"/>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2" name="Line 34"/>
          <p:cNvSpPr>
            <a:spLocks noChangeShapeType="1"/>
          </p:cNvSpPr>
          <p:nvPr/>
        </p:nvSpPr>
        <p:spPr bwMode="auto">
          <a:xfrm>
            <a:off x="2584449" y="1638299"/>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3" name="Text Box 33"/>
          <p:cNvSpPr txBox="1">
            <a:spLocks noChangeArrowheads="1"/>
          </p:cNvSpPr>
          <p:nvPr/>
        </p:nvSpPr>
        <p:spPr bwMode="auto">
          <a:xfrm>
            <a:off x="3379947" y="1272065"/>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C</a:t>
            </a:r>
            <a:endParaRPr lang="en-US" altLang="zh-CN" sz="1600" b="1" i="1" baseline="-25000" dirty="0">
              <a:latin typeface="Arial" pitchFamily="34" charset="0"/>
              <a:ea typeface="SimSun" pitchFamily="2" charset="-122"/>
            </a:endParaRPr>
          </a:p>
        </p:txBody>
      </p:sp>
      <p:sp>
        <p:nvSpPr>
          <p:cNvPr id="45" name="Text Box 31"/>
          <p:cNvSpPr txBox="1">
            <a:spLocks noChangeArrowheads="1"/>
          </p:cNvSpPr>
          <p:nvPr/>
        </p:nvSpPr>
        <p:spPr bwMode="auto">
          <a:xfrm>
            <a:off x="6924516" y="3300948"/>
            <a:ext cx="69602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T=95s</a:t>
            </a:r>
          </a:p>
        </p:txBody>
      </p:sp>
      <p:sp>
        <p:nvSpPr>
          <p:cNvPr id="46" name="Line 34"/>
          <p:cNvSpPr>
            <a:spLocks noChangeShapeType="1"/>
          </p:cNvSpPr>
          <p:nvPr/>
        </p:nvSpPr>
        <p:spPr bwMode="auto">
          <a:xfrm>
            <a:off x="2142490" y="1660070"/>
            <a:ext cx="5089204" cy="2054324"/>
          </a:xfrm>
          <a:prstGeom prst="line">
            <a:avLst/>
          </a:prstGeom>
          <a:ln w="19050">
            <a:solidFill>
              <a:srgbClr val="00206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Tree>
    <p:extLst>
      <p:ext uri="{BB962C8B-B14F-4D97-AF65-F5344CB8AC3E}">
        <p14:creationId xmlns:p14="http://schemas.microsoft.com/office/powerpoint/2010/main" val="234657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5C7398B9-0B39-0F4C-BFF9-4B6A8D9BF3A4}" type="slidenum">
              <a:rPr lang="en-US" smtClean="0">
                <a:latin typeface="Comic Sans MS" pitchFamily="-108" charset="0"/>
                <a:ea typeface="ＭＳ Ｐゴシック" pitchFamily="-108" charset="-128"/>
                <a:cs typeface="ＭＳ Ｐゴシック" pitchFamily="-108" charset="-128"/>
              </a:rPr>
              <a:pPr/>
              <a:t>6</a:t>
            </a:fld>
            <a:endParaRPr lang="en-US" sz="1800" b="1" i="1" dirty="0">
              <a:latin typeface="Comic Sans MS" pitchFamily="-108" charset="0"/>
              <a:ea typeface="ＭＳ Ｐゴシック" pitchFamily="-108" charset="-128"/>
              <a:cs typeface="ＭＳ Ｐゴシック" pitchFamily="-108" charset="-128"/>
            </a:endParaRPr>
          </a:p>
        </p:txBody>
      </p:sp>
      <p:grpSp>
        <p:nvGrpSpPr>
          <p:cNvPr id="4" name="Group 29"/>
          <p:cNvGrpSpPr>
            <a:grpSpLocks/>
          </p:cNvGrpSpPr>
          <p:nvPr/>
        </p:nvGrpSpPr>
        <p:grpSpPr bwMode="auto">
          <a:xfrm>
            <a:off x="1552425" y="738894"/>
            <a:ext cx="5388884" cy="799691"/>
            <a:chOff x="1273" y="3348"/>
            <a:chExt cx="1818" cy="504"/>
          </a:xfrm>
        </p:grpSpPr>
        <p:sp>
          <p:nvSpPr>
            <p:cNvPr id="26683" name="Text Box 31"/>
            <p:cNvSpPr txBox="1">
              <a:spLocks noChangeArrowheads="1"/>
            </p:cNvSpPr>
            <p:nvPr/>
          </p:nvSpPr>
          <p:spPr bwMode="auto">
            <a:xfrm>
              <a:off x="1273" y="3430"/>
              <a:ext cx="305" cy="141"/>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1000" b="1" dirty="0">
                  <a:latin typeface="Microsoft Sans Serif" pitchFamily="-108" charset="0"/>
                  <a:ea typeface="宋体" pitchFamily="-108" charset="-122"/>
                  <a:cs typeface="宋体" pitchFamily="-108" charset="-122"/>
                </a:rPr>
                <a:t>Source</a:t>
              </a:r>
              <a:endParaRPr lang="en-US" altLang="zh-CN" sz="1000" b="1" dirty="0">
                <a:latin typeface="Arial" pitchFamily="-108" charset="0"/>
                <a:ea typeface="宋体" pitchFamily="-108" charset="-122"/>
                <a:cs typeface="宋体" pitchFamily="-108" charset="-122"/>
              </a:endParaRPr>
            </a:p>
          </p:txBody>
        </p:sp>
        <p:sp>
          <p:nvSpPr>
            <p:cNvPr id="26682" name="Line 30"/>
            <p:cNvSpPr>
              <a:spLocks noChangeShapeType="1"/>
            </p:cNvSpPr>
            <p:nvPr/>
          </p:nvSpPr>
          <p:spPr bwMode="auto">
            <a:xfrm flipV="1">
              <a:off x="1588" y="3504"/>
              <a:ext cx="315" cy="1"/>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84" name="Rectangle 32"/>
            <p:cNvSpPr>
              <a:spLocks noChangeArrowheads="1"/>
            </p:cNvSpPr>
            <p:nvPr/>
          </p:nvSpPr>
          <p:spPr bwMode="auto">
            <a:xfrm>
              <a:off x="1893" y="3383"/>
              <a:ext cx="154" cy="243"/>
            </a:xfrm>
            <a:prstGeom prst="rect">
              <a:avLst/>
            </a:prstGeom>
            <a:solidFill>
              <a:srgbClr val="FFFFFF"/>
            </a:solidFill>
            <a:ln w="19050">
              <a:solidFill>
                <a:schemeClr val="tx1"/>
              </a:solidFill>
              <a:miter lim="800000"/>
              <a:headEnd/>
              <a:tailEnd/>
            </a:ln>
          </p:spPr>
          <p:txBody>
            <a:bodyPr>
              <a:prstTxWarp prst="textNoShape">
                <a:avLst/>
              </a:prstTxWarp>
            </a:bodyPr>
            <a:lstStyle/>
            <a:p>
              <a:r>
                <a:rPr lang="en-US" dirty="0"/>
                <a:t>A</a:t>
              </a:r>
            </a:p>
            <a:p>
              <a:br>
                <a:rPr lang="en-US" dirty="0"/>
              </a:br>
              <a:endParaRPr lang="en-US" dirty="0"/>
            </a:p>
          </p:txBody>
        </p:sp>
        <p:sp>
          <p:nvSpPr>
            <p:cNvPr id="26686" name="Line 34"/>
            <p:cNvSpPr>
              <a:spLocks noChangeShapeType="1"/>
            </p:cNvSpPr>
            <p:nvPr/>
          </p:nvSpPr>
          <p:spPr bwMode="auto">
            <a:xfrm flipV="1">
              <a:off x="2047" y="3523"/>
              <a:ext cx="138" cy="0"/>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88" name="Text Box 36"/>
            <p:cNvSpPr txBox="1">
              <a:spLocks noChangeArrowheads="1"/>
            </p:cNvSpPr>
            <p:nvPr/>
          </p:nvSpPr>
          <p:spPr bwMode="auto">
            <a:xfrm>
              <a:off x="2616" y="3689"/>
              <a:ext cx="144" cy="163"/>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1400" b="1" dirty="0">
                <a:latin typeface="Arial" pitchFamily="-108" charset="0"/>
                <a:ea typeface="宋体" pitchFamily="-108" charset="-122"/>
                <a:cs typeface="宋体" pitchFamily="-108" charset="-122"/>
              </a:endParaRPr>
            </a:p>
          </p:txBody>
        </p:sp>
        <p:sp>
          <p:nvSpPr>
            <p:cNvPr id="26691" name="Rectangle 39"/>
            <p:cNvSpPr>
              <a:spLocks noChangeArrowheads="1"/>
            </p:cNvSpPr>
            <p:nvPr/>
          </p:nvSpPr>
          <p:spPr bwMode="auto">
            <a:xfrm>
              <a:off x="2449" y="3372"/>
              <a:ext cx="176" cy="281"/>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26692" name="Text Box 40"/>
            <p:cNvSpPr txBox="1">
              <a:spLocks noChangeArrowheads="1"/>
            </p:cNvSpPr>
            <p:nvPr/>
          </p:nvSpPr>
          <p:spPr bwMode="auto">
            <a:xfrm>
              <a:off x="2476" y="3418"/>
              <a:ext cx="144" cy="162"/>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B</a:t>
              </a:r>
              <a:endParaRPr lang="en-US" altLang="zh-CN" sz="1400" b="1" dirty="0">
                <a:latin typeface="Arial" pitchFamily="-108" charset="0"/>
                <a:ea typeface="宋体" pitchFamily="-108" charset="-122"/>
                <a:cs typeface="宋体" pitchFamily="-108" charset="-122"/>
              </a:endParaRPr>
            </a:p>
          </p:txBody>
        </p:sp>
        <p:sp>
          <p:nvSpPr>
            <p:cNvPr id="26693" name="Line 41"/>
            <p:cNvSpPr>
              <a:spLocks noChangeShapeType="1"/>
            </p:cNvSpPr>
            <p:nvPr/>
          </p:nvSpPr>
          <p:spPr bwMode="auto">
            <a:xfrm flipV="1">
              <a:off x="2908" y="3348"/>
              <a:ext cx="183" cy="125"/>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26694" name="Line 42"/>
            <p:cNvSpPr>
              <a:spLocks noChangeShapeType="1"/>
            </p:cNvSpPr>
            <p:nvPr/>
          </p:nvSpPr>
          <p:spPr bwMode="auto">
            <a:xfrm flipV="1">
              <a:off x="2318" y="3525"/>
              <a:ext cx="136"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grpSp>
      <p:grpSp>
        <p:nvGrpSpPr>
          <p:cNvPr id="5" name="Group 53"/>
          <p:cNvGrpSpPr>
            <a:grpSpLocks/>
          </p:cNvGrpSpPr>
          <p:nvPr/>
        </p:nvGrpSpPr>
        <p:grpSpPr bwMode="auto">
          <a:xfrm>
            <a:off x="2721385" y="939097"/>
            <a:ext cx="391272" cy="119437"/>
            <a:chOff x="1452" y="2856"/>
            <a:chExt cx="132" cy="120"/>
          </a:xfrm>
        </p:grpSpPr>
        <p:sp>
          <p:nvSpPr>
            <p:cNvPr id="26679" name="Rectangle 54"/>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6680" name="Line 55"/>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6681" name="Line 56"/>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nvGrpSpPr>
          <p:cNvPr id="10" name="Group 75"/>
          <p:cNvGrpSpPr>
            <a:grpSpLocks/>
          </p:cNvGrpSpPr>
          <p:nvPr/>
        </p:nvGrpSpPr>
        <p:grpSpPr bwMode="auto">
          <a:xfrm>
            <a:off x="3370835" y="-131051"/>
            <a:ext cx="2266923" cy="179631"/>
            <a:chOff x="2112" y="3000"/>
            <a:chExt cx="792" cy="144"/>
          </a:xfrm>
        </p:grpSpPr>
        <p:sp>
          <p:nvSpPr>
            <p:cNvPr id="26652" name="Text Box 79"/>
            <p:cNvSpPr txBox="1">
              <a:spLocks noChangeArrowheads="1"/>
            </p:cNvSpPr>
            <p:nvPr/>
          </p:nvSpPr>
          <p:spPr bwMode="auto">
            <a:xfrm>
              <a:off x="2112" y="3000"/>
              <a:ext cx="144" cy="144"/>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3200" b="1" baseline="30000">
                <a:latin typeface="Microsoft Sans Serif" pitchFamily="-108" charset="0"/>
                <a:ea typeface="宋体" pitchFamily="-108" charset="-122"/>
                <a:cs typeface="宋体" pitchFamily="-108" charset="-122"/>
                <a:sym typeface="Symbol" pitchFamily="-108" charset="2"/>
              </a:endParaRPr>
            </a:p>
          </p:txBody>
        </p:sp>
        <p:sp>
          <p:nvSpPr>
            <p:cNvPr id="26654" name="Text Box 81"/>
            <p:cNvSpPr txBox="1">
              <a:spLocks noChangeArrowheads="1"/>
            </p:cNvSpPr>
            <p:nvPr/>
          </p:nvSpPr>
          <p:spPr bwMode="auto">
            <a:xfrm>
              <a:off x="2760" y="3000"/>
              <a:ext cx="144" cy="144"/>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endParaRPr lang="en-US" altLang="zh-CN" sz="2800" b="1" baseline="30000" dirty="0">
                <a:ea typeface="宋体" pitchFamily="-108" charset="-122"/>
                <a:cs typeface="宋体" pitchFamily="-108" charset="-122"/>
              </a:endParaRPr>
            </a:p>
          </p:txBody>
        </p:sp>
      </p:grpSp>
      <p:sp>
        <p:nvSpPr>
          <p:cNvPr id="26627" name="Rectangle 2"/>
          <p:cNvSpPr>
            <a:spLocks noGrp="1" noChangeArrowheads="1"/>
          </p:cNvSpPr>
          <p:nvPr>
            <p:ph type="title"/>
          </p:nvPr>
        </p:nvSpPr>
        <p:spPr>
          <a:xfrm>
            <a:off x="-5031" y="179497"/>
            <a:ext cx="8925624" cy="217367"/>
          </a:xfrm>
        </p:spPr>
        <p:txBody>
          <a:bodyPr>
            <a:normAutofit fontScale="90000"/>
          </a:bodyPr>
          <a:lstStyle/>
          <a:p>
            <a:pPr>
              <a:lnSpc>
                <a:spcPct val="90000"/>
              </a:lnSpc>
            </a:pPr>
            <a:r>
              <a:rPr lang="en-US" altLang="zh-TW" sz="2000" dirty="0">
                <a:ea typeface="PMingLiU" pitchFamily="18" charset="-120"/>
                <a:cs typeface="PMingLiU" pitchFamily="18" charset="-120"/>
              </a:rPr>
              <a:t>Problem 1. 40%</a:t>
            </a:r>
          </a:p>
        </p:txBody>
      </p:sp>
      <p:sp>
        <p:nvSpPr>
          <p:cNvPr id="44" name="Text Box 9"/>
          <p:cNvSpPr txBox="1">
            <a:spLocks noChangeArrowheads="1"/>
          </p:cNvSpPr>
          <p:nvPr/>
        </p:nvSpPr>
        <p:spPr bwMode="auto">
          <a:xfrm>
            <a:off x="2739862" y="616876"/>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B1</a:t>
            </a:r>
            <a:endParaRPr lang="en-US" altLang="zh-CN" sz="2800" b="1" dirty="0">
              <a:latin typeface="Arial" pitchFamily="-108" charset="0"/>
              <a:ea typeface="宋体" pitchFamily="-108" charset="-122"/>
              <a:cs typeface="宋体" pitchFamily="-108" charset="-122"/>
            </a:endParaRPr>
          </a:p>
        </p:txBody>
      </p:sp>
      <p:grpSp>
        <p:nvGrpSpPr>
          <p:cNvPr id="9" name="Group 69"/>
          <p:cNvGrpSpPr>
            <a:grpSpLocks/>
          </p:cNvGrpSpPr>
          <p:nvPr/>
        </p:nvGrpSpPr>
        <p:grpSpPr bwMode="auto">
          <a:xfrm>
            <a:off x="5997325" y="855925"/>
            <a:ext cx="391272" cy="119437"/>
            <a:chOff x="1452" y="2856"/>
            <a:chExt cx="132" cy="120"/>
          </a:xfrm>
        </p:grpSpPr>
        <p:sp>
          <p:nvSpPr>
            <p:cNvPr id="26667" name="Rectangle 70"/>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6668" name="Line 71"/>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6669" name="Line 72"/>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5" name="Line 41"/>
          <p:cNvSpPr>
            <a:spLocks noChangeShapeType="1"/>
          </p:cNvSpPr>
          <p:nvPr/>
        </p:nvSpPr>
        <p:spPr bwMode="auto">
          <a:xfrm>
            <a:off x="6417457" y="972781"/>
            <a:ext cx="532483" cy="156668"/>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grpSp>
        <p:nvGrpSpPr>
          <p:cNvPr id="13" name="Group 12"/>
          <p:cNvGrpSpPr/>
          <p:nvPr/>
        </p:nvGrpSpPr>
        <p:grpSpPr>
          <a:xfrm>
            <a:off x="6929189" y="643951"/>
            <a:ext cx="1546886" cy="639486"/>
            <a:chOff x="4574271" y="875167"/>
            <a:chExt cx="1160165" cy="852648"/>
          </a:xfrm>
        </p:grpSpPr>
        <p:sp>
          <p:nvSpPr>
            <p:cNvPr id="50" name="Rectangle 49"/>
            <p:cNvSpPr/>
            <p:nvPr/>
          </p:nvSpPr>
          <p:spPr>
            <a:xfrm>
              <a:off x="5354781" y="940400"/>
              <a:ext cx="379655" cy="328295"/>
            </a:xfrm>
            <a:prstGeom prst="rect">
              <a:avLst/>
            </a:prstGeom>
          </p:spPr>
          <p:txBody>
            <a:bodyPr wrap="none">
              <a:spAutoFit/>
            </a:bodyPr>
            <a:lstStyle/>
            <a:p>
              <a:pPr lvl="0" algn="ctr"/>
              <a:r>
                <a:rPr lang="en-US" altLang="zh-CN" sz="1000" b="1" dirty="0">
                  <a:solidFill>
                    <a:prstClr val="black"/>
                  </a:solidFill>
                  <a:latin typeface="Microsoft Sans Serif" pitchFamily="-108" charset="0"/>
                  <a:ea typeface="宋体" pitchFamily="-108" charset="-122"/>
                  <a:cs typeface="宋体" pitchFamily="-108" charset="-122"/>
                </a:rPr>
                <a:t>Sink1</a:t>
              </a:r>
              <a:endParaRPr lang="en-US" altLang="zh-CN" sz="3000" b="1" dirty="0">
                <a:solidFill>
                  <a:prstClr val="black"/>
                </a:solidFill>
                <a:latin typeface="Arial" pitchFamily="-108" charset="0"/>
                <a:ea typeface="宋体" pitchFamily="-108" charset="-122"/>
                <a:cs typeface="宋体" pitchFamily="-108" charset="-122"/>
              </a:endParaRPr>
            </a:p>
          </p:txBody>
        </p:sp>
        <p:sp>
          <p:nvSpPr>
            <p:cNvPr id="52" name="Line 42"/>
            <p:cNvSpPr>
              <a:spLocks noChangeShapeType="1"/>
            </p:cNvSpPr>
            <p:nvPr/>
          </p:nvSpPr>
          <p:spPr bwMode="auto">
            <a:xfrm>
              <a:off x="4983275" y="1061621"/>
              <a:ext cx="343967"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sp>
          <p:nvSpPr>
            <p:cNvPr id="56" name="Rectangle 39"/>
            <p:cNvSpPr>
              <a:spLocks noChangeArrowheads="1"/>
            </p:cNvSpPr>
            <p:nvPr/>
          </p:nvSpPr>
          <p:spPr bwMode="auto">
            <a:xfrm>
              <a:off x="4574271" y="875167"/>
              <a:ext cx="378930" cy="372909"/>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57" name="Rectangle 39"/>
            <p:cNvSpPr>
              <a:spLocks noChangeArrowheads="1"/>
            </p:cNvSpPr>
            <p:nvPr/>
          </p:nvSpPr>
          <p:spPr bwMode="auto">
            <a:xfrm>
              <a:off x="4582558" y="1354906"/>
              <a:ext cx="391272" cy="372909"/>
            </a:xfrm>
            <a:prstGeom prst="rect">
              <a:avLst/>
            </a:prstGeom>
            <a:solidFill>
              <a:srgbClr val="FFFFFF"/>
            </a:solidFill>
            <a:ln w="19050">
              <a:solidFill>
                <a:schemeClr val="tx1"/>
              </a:solidFill>
              <a:miter lim="800000"/>
              <a:headEnd/>
              <a:tailEnd/>
            </a:ln>
          </p:spPr>
          <p:txBody>
            <a:bodyPr>
              <a:prstTxWarp prst="textNoShape">
                <a:avLst/>
              </a:prstTxWarp>
            </a:bodyPr>
            <a:lstStyle/>
            <a:p>
              <a:endParaRPr lang="en-US"/>
            </a:p>
          </p:txBody>
        </p:sp>
        <p:sp>
          <p:nvSpPr>
            <p:cNvPr id="58" name="Rectangle 57"/>
            <p:cNvSpPr/>
            <p:nvPr/>
          </p:nvSpPr>
          <p:spPr>
            <a:xfrm>
              <a:off x="5325069" y="1344231"/>
              <a:ext cx="388568" cy="328295"/>
            </a:xfrm>
            <a:prstGeom prst="rect">
              <a:avLst/>
            </a:prstGeom>
          </p:spPr>
          <p:txBody>
            <a:bodyPr wrap="none">
              <a:spAutoFit/>
            </a:bodyPr>
            <a:lstStyle/>
            <a:p>
              <a:pPr lvl="0" algn="ctr"/>
              <a:r>
                <a:rPr lang="en-US" altLang="zh-CN" sz="1000" b="1" dirty="0">
                  <a:solidFill>
                    <a:prstClr val="black"/>
                  </a:solidFill>
                  <a:latin typeface="Microsoft Sans Serif" pitchFamily="-108" charset="0"/>
                  <a:ea typeface="宋体" pitchFamily="-108" charset="-122"/>
                  <a:cs typeface="宋体" pitchFamily="-108" charset="-122"/>
                </a:rPr>
                <a:t>Sink2</a:t>
              </a:r>
              <a:endParaRPr lang="en-US" altLang="zh-CN" sz="3000" b="1" dirty="0">
                <a:solidFill>
                  <a:prstClr val="black"/>
                </a:solidFill>
                <a:latin typeface="Arial" pitchFamily="-108" charset="0"/>
                <a:ea typeface="宋体" pitchFamily="-108" charset="-122"/>
                <a:cs typeface="宋体" pitchFamily="-108" charset="-122"/>
              </a:endParaRPr>
            </a:p>
          </p:txBody>
        </p:sp>
        <p:sp>
          <p:nvSpPr>
            <p:cNvPr id="59" name="Line 42"/>
            <p:cNvSpPr>
              <a:spLocks noChangeShapeType="1"/>
            </p:cNvSpPr>
            <p:nvPr/>
          </p:nvSpPr>
          <p:spPr bwMode="auto">
            <a:xfrm>
              <a:off x="4963691" y="1503631"/>
              <a:ext cx="343967" cy="0"/>
            </a:xfrm>
            <a:prstGeom prst="line">
              <a:avLst/>
            </a:prstGeom>
            <a:noFill/>
            <a:ln w="28575">
              <a:solidFill>
                <a:srgbClr val="000000"/>
              </a:solidFill>
              <a:round/>
              <a:headEnd/>
              <a:tailEnd type="stealth" w="lg" len="lg"/>
            </a:ln>
          </p:spPr>
          <p:txBody>
            <a:bodyPr>
              <a:prstTxWarp prst="textNoShape">
                <a:avLst/>
              </a:prstTxWarp>
            </a:bodyPr>
            <a:lstStyle/>
            <a:p>
              <a:endParaRPr lang="en-US"/>
            </a:p>
          </p:txBody>
        </p:sp>
        <p:sp>
          <p:nvSpPr>
            <p:cNvPr id="62" name="Text Box 40"/>
            <p:cNvSpPr txBox="1">
              <a:spLocks noChangeArrowheads="1"/>
            </p:cNvSpPr>
            <p:nvPr/>
          </p:nvSpPr>
          <p:spPr bwMode="auto">
            <a:xfrm>
              <a:off x="4616707" y="952197"/>
              <a:ext cx="320132" cy="214986"/>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C</a:t>
              </a:r>
              <a:endParaRPr lang="en-US" altLang="zh-CN" sz="1400" b="1" dirty="0">
                <a:latin typeface="Arial" pitchFamily="-108" charset="0"/>
                <a:ea typeface="宋体" pitchFamily="-108" charset="-122"/>
                <a:cs typeface="宋体" pitchFamily="-108" charset="-122"/>
              </a:endParaRPr>
            </a:p>
          </p:txBody>
        </p:sp>
        <p:sp>
          <p:nvSpPr>
            <p:cNvPr id="63" name="Text Box 40"/>
            <p:cNvSpPr txBox="1">
              <a:spLocks noChangeArrowheads="1"/>
            </p:cNvSpPr>
            <p:nvPr/>
          </p:nvSpPr>
          <p:spPr bwMode="auto">
            <a:xfrm>
              <a:off x="4616707" y="1433867"/>
              <a:ext cx="277696" cy="214986"/>
            </a:xfrm>
            <a:prstGeom prst="rect">
              <a:avLst/>
            </a:prstGeom>
            <a:solidFill>
              <a:srgbClr val="FFFFFF"/>
            </a:solidFill>
            <a:ln w="9525">
              <a:noFill/>
              <a:miter lim="800000"/>
              <a:headEnd/>
              <a:tailEnd/>
            </a:ln>
          </p:spPr>
          <p:txBody>
            <a:bodyPr lIns="27432" tIns="27432" rIns="27432" bIns="27432">
              <a:prstTxWarp prst="textNoShape">
                <a:avLst/>
              </a:prstTxWarp>
            </a:bodyPr>
            <a:lstStyle/>
            <a:p>
              <a:pPr algn="ctr" eaLnBrk="1" hangingPunct="1"/>
              <a:r>
                <a:rPr lang="en-US" altLang="zh-CN" sz="1400" b="1" dirty="0">
                  <a:latin typeface="Microsoft Sans Serif" pitchFamily="-108" charset="0"/>
                  <a:ea typeface="宋体" pitchFamily="-108" charset="-122"/>
                  <a:cs typeface="宋体" pitchFamily="-108" charset="-122"/>
                </a:rPr>
                <a:t>D</a:t>
              </a:r>
              <a:endParaRPr lang="en-US" altLang="zh-CN" sz="1400" b="1" dirty="0">
                <a:latin typeface="Arial" pitchFamily="-108" charset="0"/>
                <a:ea typeface="宋体" pitchFamily="-108" charset="-122"/>
                <a:cs typeface="宋体" pitchFamily="-108" charset="-122"/>
              </a:endParaRPr>
            </a:p>
          </p:txBody>
        </p:sp>
      </p:grpSp>
      <p:grpSp>
        <p:nvGrpSpPr>
          <p:cNvPr id="64" name="Group 69"/>
          <p:cNvGrpSpPr>
            <a:grpSpLocks/>
          </p:cNvGrpSpPr>
          <p:nvPr/>
        </p:nvGrpSpPr>
        <p:grpSpPr bwMode="auto">
          <a:xfrm>
            <a:off x="4276728" y="960019"/>
            <a:ext cx="391272" cy="119437"/>
            <a:chOff x="1452" y="2856"/>
            <a:chExt cx="132" cy="120"/>
          </a:xfrm>
        </p:grpSpPr>
        <p:sp>
          <p:nvSpPr>
            <p:cNvPr id="65" name="Rectangle 70"/>
            <p:cNvSpPr>
              <a:spLocks noChangeArrowheads="1"/>
            </p:cNvSpPr>
            <p:nvPr/>
          </p:nvSpPr>
          <p:spPr bwMode="auto">
            <a:xfrm>
              <a:off x="1452" y="2856"/>
              <a:ext cx="132" cy="12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66" name="Line 71"/>
            <p:cNvSpPr>
              <a:spLocks noChangeShapeType="1"/>
            </p:cNvSpPr>
            <p:nvPr/>
          </p:nvSpPr>
          <p:spPr bwMode="auto">
            <a:xfrm>
              <a:off x="1536"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67" name="Line 72"/>
            <p:cNvSpPr>
              <a:spLocks noChangeShapeType="1"/>
            </p:cNvSpPr>
            <p:nvPr/>
          </p:nvSpPr>
          <p:spPr bwMode="auto">
            <a:xfrm>
              <a:off x="1488" y="2856"/>
              <a:ext cx="0" cy="12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69" name="Line 34"/>
          <p:cNvSpPr>
            <a:spLocks noChangeShapeType="1"/>
          </p:cNvSpPr>
          <p:nvPr/>
        </p:nvSpPr>
        <p:spPr bwMode="auto">
          <a:xfrm>
            <a:off x="5555312" y="924339"/>
            <a:ext cx="467809" cy="693"/>
          </a:xfrm>
          <a:prstGeom prst="line">
            <a:avLst/>
          </a:prstGeom>
          <a:noFill/>
          <a:ln w="28575">
            <a:solidFill>
              <a:schemeClr val="tx1"/>
            </a:solidFill>
            <a:round/>
            <a:headEnd/>
            <a:tailEnd type="stealth" w="lg" len="lg"/>
          </a:ln>
        </p:spPr>
        <p:txBody>
          <a:bodyPr>
            <a:prstTxWarp prst="textNoShape">
              <a:avLst/>
            </a:prstTxWarp>
          </a:bodyPr>
          <a:lstStyle/>
          <a:p>
            <a:endParaRPr lang="en-US"/>
          </a:p>
        </p:txBody>
      </p:sp>
      <p:sp>
        <p:nvSpPr>
          <p:cNvPr id="70" name="Text Box 9"/>
          <p:cNvSpPr txBox="1">
            <a:spLocks noChangeArrowheads="1"/>
          </p:cNvSpPr>
          <p:nvPr/>
        </p:nvSpPr>
        <p:spPr bwMode="auto">
          <a:xfrm>
            <a:off x="5997326" y="639303"/>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B3</a:t>
            </a:r>
            <a:endParaRPr lang="en-US" altLang="zh-CN" sz="2800" b="1" dirty="0">
              <a:latin typeface="Arial" pitchFamily="-108" charset="0"/>
              <a:ea typeface="宋体" pitchFamily="-108" charset="-122"/>
              <a:cs typeface="宋体" pitchFamily="-108" charset="-122"/>
            </a:endParaRPr>
          </a:p>
        </p:txBody>
      </p:sp>
      <p:sp>
        <p:nvSpPr>
          <p:cNvPr id="71" name="Text Box 9"/>
          <p:cNvSpPr txBox="1">
            <a:spLocks noChangeArrowheads="1"/>
          </p:cNvSpPr>
          <p:nvPr/>
        </p:nvSpPr>
        <p:spPr bwMode="auto">
          <a:xfrm>
            <a:off x="4259226" y="647583"/>
            <a:ext cx="426276" cy="145906"/>
          </a:xfrm>
          <a:prstGeom prst="rect">
            <a:avLst/>
          </a:prstGeom>
          <a:solidFill>
            <a:srgbClr val="FFFFFF"/>
          </a:solidFill>
          <a:ln w="9525">
            <a:solidFill>
              <a:schemeClr val="tx1"/>
            </a:solidFill>
            <a:miter lim="800000"/>
            <a:headEnd/>
            <a:tailEnd/>
          </a:ln>
        </p:spPr>
        <p:txBody>
          <a:bodyPr lIns="27432" tIns="27432" rIns="27432" bIns="27432">
            <a:prstTxWarp prst="textNoShape">
              <a:avLst/>
            </a:prstTxWarp>
          </a:bodyPr>
          <a:lstStyle/>
          <a:p>
            <a:pPr algn="ctr" eaLnBrk="1" hangingPunct="1"/>
            <a:r>
              <a:rPr lang="en-US" altLang="zh-CN" sz="900" b="1" dirty="0">
                <a:latin typeface="Microsoft Sans Serif" pitchFamily="-108" charset="0"/>
                <a:ea typeface="宋体" pitchFamily="-108" charset="-122"/>
                <a:cs typeface="宋体" pitchFamily="-108" charset="-122"/>
              </a:rPr>
              <a:t>B2</a:t>
            </a:r>
            <a:endParaRPr lang="en-US" altLang="zh-CN" sz="2800" b="1" dirty="0">
              <a:latin typeface="Arial" pitchFamily="-108" charset="0"/>
              <a:ea typeface="宋体" pitchFamily="-108" charset="-122"/>
              <a:cs typeface="宋体" pitchFamily="-108" charset="-122"/>
            </a:endParaRPr>
          </a:p>
        </p:txBody>
      </p:sp>
      <p:sp>
        <p:nvSpPr>
          <p:cNvPr id="45" name="Text Box 103"/>
          <p:cNvSpPr txBox="1">
            <a:spLocks noChangeArrowheads="1"/>
          </p:cNvSpPr>
          <p:nvPr/>
        </p:nvSpPr>
        <p:spPr bwMode="auto">
          <a:xfrm>
            <a:off x="538674" y="1389705"/>
            <a:ext cx="8258652" cy="4770537"/>
          </a:xfrm>
          <a:prstGeom prst="rect">
            <a:avLst/>
          </a:prstGeom>
          <a:noFill/>
          <a:ln w="19050">
            <a:noFill/>
            <a:miter lim="800000"/>
            <a:headEnd/>
            <a:tailEnd/>
          </a:ln>
        </p:spPr>
        <p:txBody>
          <a:bodyPr wrap="square">
            <a:prstTxWarp prst="textNoShape">
              <a:avLst/>
            </a:prstTxWarp>
            <a:spAutoFit/>
          </a:bodyPr>
          <a:lstStyle/>
          <a:p>
            <a:pPr marL="457200" indent="-457200">
              <a:spcBef>
                <a:spcPct val="50000"/>
              </a:spcBef>
            </a:pPr>
            <a:r>
              <a:rPr lang="en-US" sz="1600" dirty="0"/>
              <a:t> A and B  process 1000 tuples per second whereas C  processes 400  per second and D processes 200 tuples per second.  Say that  initially buffer B1 contains 10,000 tuples whereas the other buffers are empty.</a:t>
            </a:r>
          </a:p>
          <a:p>
            <a:pPr>
              <a:spcBef>
                <a:spcPct val="50000"/>
              </a:spcBef>
            </a:pPr>
            <a:r>
              <a:rPr lang="en-US" sz="1600" dirty="0"/>
              <a:t>3. Define a scheduling that  optimize the response time, i.e. minimizes the average  time  in tuples are delivered to the output.   Illustrate your answer with a simple graph.</a:t>
            </a:r>
            <a:br>
              <a:rPr lang="en-US" sz="1600" dirty="0"/>
            </a:br>
            <a:r>
              <a:rPr lang="en-US" sz="1600" i="1" dirty="0"/>
              <a:t> </a:t>
            </a:r>
            <a:r>
              <a:rPr lang="en-US" sz="1600" b="1" i="1" dirty="0"/>
              <a:t>he path A&gt;B&gt;(C||D)  delivers 20,000 tuples in T=95s. </a:t>
            </a:r>
            <a:r>
              <a:rPr lang="en-US" sz="1600" i="1" dirty="0"/>
              <a:t> </a:t>
            </a:r>
            <a:r>
              <a:rPr lang="en-US" sz="1600" b="1" i="1" dirty="0"/>
              <a:t>The path A&gt; B&gt;C delivers 10,000  tuple to  Sink1 in 45s. The path A&gt;B&gt;D delivers 10000 tuples in 70s.     Now:  10000/45 =20000/90 &gt; 20000/95. Thus the processing is done in two  phases:  A&gt;B&gt;C first and B&gt;C next.</a:t>
            </a:r>
          </a:p>
          <a:p>
            <a:pPr>
              <a:spcBef>
                <a:spcPct val="50000"/>
              </a:spcBef>
            </a:pPr>
            <a:r>
              <a:rPr lang="en-US" sz="1600" dirty="0"/>
              <a:t>4. Assume that all the parameters of our problem remain the  same except that we now assume that  C is a selection operation that, on the average, filters out  half of its input tuples: e.g., for 1000 input tuples only 500 are outputted  to sink1.  Will any of the answers to  questions 1—3 change under the new assumption?  Please justify your answer, and give the new answer for those that have  changed.   </a:t>
            </a:r>
            <a:br>
              <a:rPr lang="en-US" sz="1600" dirty="0"/>
            </a:br>
            <a:r>
              <a:rPr lang="en-US" sz="1600" b="1" i="1" dirty="0"/>
              <a:t>Neither processing times not speeds of memory release for input buffers have changed so the answer to 1.2 has not changed.    However  output productivity of C has changed and now we have that A&gt;B&gt;C delivers  5000 tuples in 45s: 5000/45=111 Moreover A&gt;B&gt;D= 10000/(10+10+50)= 10000/70=142.   Finally A&gt;B&gt;(C||D) delivers  15000/95=157. This last win and the processing is A&gt;B&gt;(C||D). This is the winner.</a:t>
            </a:r>
          </a:p>
        </p:txBody>
      </p:sp>
    </p:spTree>
    <p:extLst>
      <p:ext uri="{BB962C8B-B14F-4D97-AF65-F5344CB8AC3E}">
        <p14:creationId xmlns:p14="http://schemas.microsoft.com/office/powerpoint/2010/main" val="120418036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8"/>
          <p:cNvSpPr>
            <a:spLocks noChangeShapeType="1"/>
          </p:cNvSpPr>
          <p:nvPr/>
        </p:nvSpPr>
        <p:spPr bwMode="auto">
          <a:xfrm>
            <a:off x="2111694" y="3680778"/>
            <a:ext cx="5508306" cy="3048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 name="Line 29"/>
          <p:cNvSpPr>
            <a:spLocks noChangeShapeType="1"/>
          </p:cNvSpPr>
          <p:nvPr/>
        </p:nvSpPr>
        <p:spPr bwMode="auto">
          <a:xfrm flipV="1">
            <a:off x="2139950" y="1294924"/>
            <a:ext cx="2540" cy="243887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6" name="Text Box 30"/>
          <p:cNvSpPr txBox="1">
            <a:spLocks noChangeArrowheads="1"/>
          </p:cNvSpPr>
          <p:nvPr/>
        </p:nvSpPr>
        <p:spPr bwMode="auto">
          <a:xfrm>
            <a:off x="3046732" y="556260"/>
            <a:ext cx="548766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     Problem 3: Minimizing Latency </a:t>
            </a:r>
            <a:endParaRPr lang="en-US" altLang="zh-CN" sz="1400" b="1" dirty="0">
              <a:latin typeface="Arial" pitchFamily="34" charset="0"/>
              <a:ea typeface="SimSun" pitchFamily="2" charset="-122"/>
            </a:endParaRPr>
          </a:p>
        </p:txBody>
      </p:sp>
      <p:sp>
        <p:nvSpPr>
          <p:cNvPr id="7" name="Text Box 31"/>
          <p:cNvSpPr txBox="1">
            <a:spLocks noChangeArrowheads="1"/>
          </p:cNvSpPr>
          <p:nvPr/>
        </p:nvSpPr>
        <p:spPr bwMode="auto">
          <a:xfrm>
            <a:off x="7523003" y="3732429"/>
            <a:ext cx="5984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dirty="0">
                <a:latin typeface="Arial" pitchFamily="34" charset="0"/>
                <a:ea typeface="SimSun" pitchFamily="2" charset="-122"/>
              </a:rPr>
              <a:t>Time</a:t>
            </a:r>
          </a:p>
        </p:txBody>
      </p:sp>
      <p:sp>
        <p:nvSpPr>
          <p:cNvPr id="8" name="Text Box 32"/>
          <p:cNvSpPr txBox="1">
            <a:spLocks noChangeArrowheads="1"/>
          </p:cNvSpPr>
          <p:nvPr/>
        </p:nvSpPr>
        <p:spPr bwMode="auto">
          <a:xfrm>
            <a:off x="2122488" y="1286510"/>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A</a:t>
            </a:r>
            <a:endParaRPr lang="en-US" altLang="zh-CN" sz="1600" b="1" i="1" baseline="-25000" dirty="0">
              <a:latin typeface="Arial" pitchFamily="34" charset="0"/>
              <a:ea typeface="SimSun" pitchFamily="2" charset="-122"/>
            </a:endParaRPr>
          </a:p>
        </p:txBody>
      </p:sp>
      <p:sp>
        <p:nvSpPr>
          <p:cNvPr id="9" name="Text Box 33"/>
          <p:cNvSpPr txBox="1">
            <a:spLocks noChangeArrowheads="1"/>
          </p:cNvSpPr>
          <p:nvPr/>
        </p:nvSpPr>
        <p:spPr bwMode="auto">
          <a:xfrm>
            <a:off x="2662556" y="1272065"/>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B</a:t>
            </a:r>
            <a:endParaRPr lang="en-US" altLang="zh-CN" sz="1600" b="1" i="1" baseline="-25000" dirty="0">
              <a:latin typeface="Arial" pitchFamily="34" charset="0"/>
              <a:ea typeface="SimSun" pitchFamily="2" charset="-122"/>
            </a:endParaRPr>
          </a:p>
        </p:txBody>
      </p:sp>
      <p:sp>
        <p:nvSpPr>
          <p:cNvPr id="10" name="Line 34"/>
          <p:cNvSpPr>
            <a:spLocks noChangeShapeType="1"/>
          </p:cNvSpPr>
          <p:nvPr/>
        </p:nvSpPr>
        <p:spPr bwMode="auto">
          <a:xfrm>
            <a:off x="2142491" y="2729707"/>
            <a:ext cx="2010410" cy="0"/>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 name="Line 37"/>
          <p:cNvSpPr>
            <a:spLocks noChangeShapeType="1"/>
          </p:cNvSpPr>
          <p:nvPr/>
        </p:nvSpPr>
        <p:spPr bwMode="auto">
          <a:xfrm>
            <a:off x="2111694" y="1631952"/>
            <a:ext cx="54737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 name="Text Box 38"/>
          <p:cNvSpPr txBox="1">
            <a:spLocks noChangeArrowheads="1"/>
          </p:cNvSpPr>
          <p:nvPr/>
        </p:nvSpPr>
        <p:spPr bwMode="auto">
          <a:xfrm>
            <a:off x="2108995" y="37499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28" name="Line 37"/>
          <p:cNvSpPr>
            <a:spLocks noChangeShapeType="1"/>
          </p:cNvSpPr>
          <p:nvPr/>
        </p:nvSpPr>
        <p:spPr bwMode="auto">
          <a:xfrm>
            <a:off x="3210245" y="1638300"/>
            <a:ext cx="94265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 name="Line 37"/>
          <p:cNvSpPr>
            <a:spLocks noChangeShapeType="1"/>
          </p:cNvSpPr>
          <p:nvPr/>
        </p:nvSpPr>
        <p:spPr bwMode="auto">
          <a:xfrm>
            <a:off x="2659064" y="1631952"/>
            <a:ext cx="54737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 name="Text Box 33"/>
          <p:cNvSpPr txBox="1">
            <a:spLocks noChangeArrowheads="1"/>
          </p:cNvSpPr>
          <p:nvPr/>
        </p:nvSpPr>
        <p:spPr bwMode="auto">
          <a:xfrm>
            <a:off x="5155328" y="2756197"/>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D</a:t>
            </a:r>
            <a:endParaRPr lang="en-US" altLang="zh-CN" sz="1600" b="1" i="1" baseline="-25000" dirty="0">
              <a:latin typeface="Arial" pitchFamily="34" charset="0"/>
              <a:ea typeface="SimSun" pitchFamily="2" charset="-122"/>
            </a:endParaRPr>
          </a:p>
        </p:txBody>
      </p:sp>
      <p:sp>
        <p:nvSpPr>
          <p:cNvPr id="34" name="Line 34"/>
          <p:cNvSpPr>
            <a:spLocks noChangeShapeType="1"/>
          </p:cNvSpPr>
          <p:nvPr/>
        </p:nvSpPr>
        <p:spPr bwMode="auto">
          <a:xfrm>
            <a:off x="4152900" y="1638300"/>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 name="Text Box 38"/>
          <p:cNvSpPr txBox="1">
            <a:spLocks noChangeArrowheads="1"/>
          </p:cNvSpPr>
          <p:nvPr/>
        </p:nvSpPr>
        <p:spPr bwMode="auto">
          <a:xfrm>
            <a:off x="2584450" y="3749991"/>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36" name="Text Box 38"/>
          <p:cNvSpPr txBox="1">
            <a:spLocks noChangeArrowheads="1"/>
          </p:cNvSpPr>
          <p:nvPr/>
        </p:nvSpPr>
        <p:spPr bwMode="auto">
          <a:xfrm>
            <a:off x="3379947" y="37499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25s</a:t>
            </a:r>
            <a:endParaRPr lang="en-US" altLang="zh-CN" sz="1400" b="1" i="1" baseline="-25000" dirty="0">
              <a:latin typeface="Arial" pitchFamily="34" charset="0"/>
              <a:ea typeface="SimSun" pitchFamily="2" charset="-122"/>
            </a:endParaRPr>
          </a:p>
        </p:txBody>
      </p:sp>
      <p:sp>
        <p:nvSpPr>
          <p:cNvPr id="37" name="Text Box 38"/>
          <p:cNvSpPr txBox="1">
            <a:spLocks noChangeArrowheads="1"/>
          </p:cNvSpPr>
          <p:nvPr/>
        </p:nvSpPr>
        <p:spPr bwMode="auto">
          <a:xfrm>
            <a:off x="5135723" y="3763207"/>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50s</a:t>
            </a:r>
            <a:endParaRPr lang="en-US" altLang="zh-CN" sz="1400" b="1" i="1" baseline="-25000" dirty="0">
              <a:latin typeface="Arial" pitchFamily="34" charset="0"/>
              <a:ea typeface="SimSun" pitchFamily="2" charset="-122"/>
            </a:endParaRPr>
          </a:p>
        </p:txBody>
      </p:sp>
      <p:sp>
        <p:nvSpPr>
          <p:cNvPr id="38" name="Text Box 38"/>
          <p:cNvSpPr txBox="1">
            <a:spLocks noChangeArrowheads="1"/>
          </p:cNvSpPr>
          <p:nvPr/>
        </p:nvSpPr>
        <p:spPr bwMode="auto">
          <a:xfrm>
            <a:off x="1320800" y="2602309"/>
            <a:ext cx="77565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10000</a:t>
            </a:r>
            <a:endParaRPr lang="en-US" altLang="zh-CN" sz="1400" b="1" i="1" baseline="-25000" dirty="0">
              <a:latin typeface="Arial" pitchFamily="34" charset="0"/>
              <a:ea typeface="SimSun" pitchFamily="2" charset="-122"/>
            </a:endParaRPr>
          </a:p>
        </p:txBody>
      </p:sp>
      <p:sp>
        <p:nvSpPr>
          <p:cNvPr id="40" name="Text Box 38"/>
          <p:cNvSpPr txBox="1">
            <a:spLocks noChangeArrowheads="1"/>
          </p:cNvSpPr>
          <p:nvPr/>
        </p:nvSpPr>
        <p:spPr bwMode="auto">
          <a:xfrm>
            <a:off x="1320800" y="1484411"/>
            <a:ext cx="77565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20000</a:t>
            </a:r>
            <a:endParaRPr lang="en-US" altLang="zh-CN" sz="1400" b="1" i="1" baseline="-25000" dirty="0">
              <a:latin typeface="Arial" pitchFamily="34" charset="0"/>
              <a:ea typeface="SimSun" pitchFamily="2" charset="-122"/>
            </a:endParaRPr>
          </a:p>
        </p:txBody>
      </p:sp>
      <p:sp>
        <p:nvSpPr>
          <p:cNvPr id="41" name="Line 34"/>
          <p:cNvSpPr>
            <a:spLocks noChangeShapeType="1"/>
          </p:cNvSpPr>
          <p:nvPr/>
        </p:nvSpPr>
        <p:spPr bwMode="auto">
          <a:xfrm>
            <a:off x="3091182" y="1626454"/>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2" name="Line 34"/>
          <p:cNvSpPr>
            <a:spLocks noChangeShapeType="1"/>
          </p:cNvSpPr>
          <p:nvPr/>
        </p:nvSpPr>
        <p:spPr bwMode="auto">
          <a:xfrm>
            <a:off x="2584449" y="1638299"/>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3" name="Text Box 33"/>
          <p:cNvSpPr txBox="1">
            <a:spLocks noChangeArrowheads="1"/>
          </p:cNvSpPr>
          <p:nvPr/>
        </p:nvSpPr>
        <p:spPr bwMode="auto">
          <a:xfrm>
            <a:off x="3379947" y="1272065"/>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C</a:t>
            </a:r>
            <a:endParaRPr lang="en-US" altLang="zh-CN" sz="1600" b="1" i="1" baseline="-25000" dirty="0">
              <a:latin typeface="Arial" pitchFamily="34" charset="0"/>
              <a:ea typeface="SimSun" pitchFamily="2" charset="-122"/>
            </a:endParaRPr>
          </a:p>
        </p:txBody>
      </p:sp>
      <p:sp>
        <p:nvSpPr>
          <p:cNvPr id="45" name="Text Box 31"/>
          <p:cNvSpPr txBox="1">
            <a:spLocks noChangeArrowheads="1"/>
          </p:cNvSpPr>
          <p:nvPr/>
        </p:nvSpPr>
        <p:spPr bwMode="auto">
          <a:xfrm>
            <a:off x="6924516" y="3300948"/>
            <a:ext cx="69602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T=95s</a:t>
            </a:r>
          </a:p>
        </p:txBody>
      </p:sp>
      <p:sp>
        <p:nvSpPr>
          <p:cNvPr id="46" name="Line 34"/>
          <p:cNvSpPr>
            <a:spLocks noChangeShapeType="1"/>
          </p:cNvSpPr>
          <p:nvPr/>
        </p:nvSpPr>
        <p:spPr bwMode="auto">
          <a:xfrm>
            <a:off x="2122488" y="1623059"/>
            <a:ext cx="2030413" cy="1106647"/>
          </a:xfrm>
          <a:prstGeom prst="line">
            <a:avLst/>
          </a:prstGeom>
          <a:ln w="19050">
            <a:solidFill>
              <a:srgbClr val="00206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0" name="Line 34"/>
          <p:cNvSpPr>
            <a:spLocks noChangeShapeType="1"/>
          </p:cNvSpPr>
          <p:nvPr/>
        </p:nvSpPr>
        <p:spPr bwMode="auto">
          <a:xfrm>
            <a:off x="4152899" y="2729706"/>
            <a:ext cx="3048001" cy="981551"/>
          </a:xfrm>
          <a:prstGeom prst="line">
            <a:avLst/>
          </a:prstGeom>
          <a:ln w="19050">
            <a:solidFill>
              <a:srgbClr val="00206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Tree>
    <p:extLst>
      <p:ext uri="{BB962C8B-B14F-4D97-AF65-F5344CB8AC3E}">
        <p14:creationId xmlns:p14="http://schemas.microsoft.com/office/powerpoint/2010/main" val="674363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8"/>
          <p:cNvSpPr>
            <a:spLocks noChangeShapeType="1"/>
          </p:cNvSpPr>
          <p:nvPr/>
        </p:nvSpPr>
        <p:spPr bwMode="auto">
          <a:xfrm>
            <a:off x="2108995" y="4100474"/>
            <a:ext cx="5508306" cy="3048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 name="Line 29"/>
          <p:cNvSpPr>
            <a:spLocks noChangeShapeType="1"/>
          </p:cNvSpPr>
          <p:nvPr/>
        </p:nvSpPr>
        <p:spPr bwMode="auto">
          <a:xfrm flipV="1">
            <a:off x="2139950" y="1701324"/>
            <a:ext cx="2540" cy="243887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6" name="Text Box 30"/>
          <p:cNvSpPr txBox="1">
            <a:spLocks noChangeArrowheads="1"/>
          </p:cNvSpPr>
          <p:nvPr/>
        </p:nvSpPr>
        <p:spPr bwMode="auto">
          <a:xfrm>
            <a:off x="673100" y="273339"/>
            <a:ext cx="79756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r>
              <a:rPr lang="en-US" altLang="zh-CN" sz="1600" b="1" i="1" dirty="0">
                <a:latin typeface="Arial" pitchFamily="34" charset="0"/>
                <a:ea typeface="SimSun" pitchFamily="2" charset="-122"/>
              </a:rPr>
              <a:t>Question 4: </a:t>
            </a:r>
            <a:r>
              <a:rPr lang="en-US" sz="1600" dirty="0"/>
              <a:t>C is a selection operation that, on the average, filters out  half of its input tuples: e.g., for 10000 input tuples only 5000 are outputted  to sink1 </a:t>
            </a:r>
            <a:r>
              <a:rPr lang="en-US" altLang="zh-CN" sz="1600" b="1" i="1" dirty="0">
                <a:latin typeface="Arial" pitchFamily="34" charset="0"/>
                <a:ea typeface="SimSun" pitchFamily="2" charset="-122"/>
              </a:rPr>
              <a:t>C.</a:t>
            </a:r>
          </a:p>
        </p:txBody>
      </p:sp>
      <p:sp>
        <p:nvSpPr>
          <p:cNvPr id="7" name="Text Box 31"/>
          <p:cNvSpPr txBox="1">
            <a:spLocks noChangeArrowheads="1"/>
          </p:cNvSpPr>
          <p:nvPr/>
        </p:nvSpPr>
        <p:spPr bwMode="auto">
          <a:xfrm>
            <a:off x="7349317" y="4152354"/>
            <a:ext cx="5984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dirty="0">
                <a:latin typeface="Arial" pitchFamily="34" charset="0"/>
                <a:ea typeface="SimSun" pitchFamily="2" charset="-122"/>
              </a:rPr>
              <a:t>Time</a:t>
            </a:r>
          </a:p>
        </p:txBody>
      </p:sp>
      <p:sp>
        <p:nvSpPr>
          <p:cNvPr id="8" name="Text Box 32"/>
          <p:cNvSpPr txBox="1">
            <a:spLocks noChangeArrowheads="1"/>
          </p:cNvSpPr>
          <p:nvPr/>
        </p:nvSpPr>
        <p:spPr bwMode="auto">
          <a:xfrm>
            <a:off x="2122488" y="1692910"/>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A</a:t>
            </a:r>
            <a:endParaRPr lang="en-US" altLang="zh-CN" sz="1600" b="1" i="1" baseline="-25000" dirty="0">
              <a:latin typeface="Arial" pitchFamily="34" charset="0"/>
              <a:ea typeface="SimSun" pitchFamily="2" charset="-122"/>
            </a:endParaRPr>
          </a:p>
        </p:txBody>
      </p:sp>
      <p:sp>
        <p:nvSpPr>
          <p:cNvPr id="9" name="Text Box 33"/>
          <p:cNvSpPr txBox="1">
            <a:spLocks noChangeArrowheads="1"/>
          </p:cNvSpPr>
          <p:nvPr/>
        </p:nvSpPr>
        <p:spPr bwMode="auto">
          <a:xfrm>
            <a:off x="2662556" y="1678465"/>
            <a:ext cx="6032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B</a:t>
            </a:r>
            <a:endParaRPr lang="en-US" altLang="zh-CN" sz="1600" b="1" i="1" baseline="-25000" dirty="0">
              <a:latin typeface="Arial" pitchFamily="34" charset="0"/>
              <a:ea typeface="SimSun" pitchFamily="2" charset="-122"/>
            </a:endParaRPr>
          </a:p>
        </p:txBody>
      </p:sp>
      <p:sp>
        <p:nvSpPr>
          <p:cNvPr id="13" name="Line 37"/>
          <p:cNvSpPr>
            <a:spLocks noChangeShapeType="1"/>
          </p:cNvSpPr>
          <p:nvPr/>
        </p:nvSpPr>
        <p:spPr bwMode="auto">
          <a:xfrm>
            <a:off x="2111694" y="2038352"/>
            <a:ext cx="54737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 name="Text Box 38"/>
          <p:cNvSpPr txBox="1">
            <a:spLocks noChangeArrowheads="1"/>
          </p:cNvSpPr>
          <p:nvPr/>
        </p:nvSpPr>
        <p:spPr bwMode="auto">
          <a:xfrm>
            <a:off x="2108995" y="41563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28" name="Line 37"/>
          <p:cNvSpPr>
            <a:spLocks noChangeShapeType="1"/>
          </p:cNvSpPr>
          <p:nvPr/>
        </p:nvSpPr>
        <p:spPr bwMode="auto">
          <a:xfrm>
            <a:off x="3210245" y="2044700"/>
            <a:ext cx="94265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 name="Line 37"/>
          <p:cNvSpPr>
            <a:spLocks noChangeShapeType="1"/>
          </p:cNvSpPr>
          <p:nvPr/>
        </p:nvSpPr>
        <p:spPr bwMode="auto">
          <a:xfrm>
            <a:off x="2659064" y="2038352"/>
            <a:ext cx="54737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 name="Text Box 33"/>
          <p:cNvSpPr txBox="1">
            <a:spLocks noChangeArrowheads="1"/>
          </p:cNvSpPr>
          <p:nvPr/>
        </p:nvSpPr>
        <p:spPr bwMode="auto">
          <a:xfrm>
            <a:off x="5419726" y="2854818"/>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D</a:t>
            </a:r>
            <a:endParaRPr lang="en-US" altLang="zh-CN" sz="1600" b="1" i="1" baseline="-25000" dirty="0">
              <a:latin typeface="Arial" pitchFamily="34" charset="0"/>
              <a:ea typeface="SimSun" pitchFamily="2" charset="-122"/>
            </a:endParaRPr>
          </a:p>
        </p:txBody>
      </p:sp>
      <p:sp>
        <p:nvSpPr>
          <p:cNvPr id="34" name="Line 34"/>
          <p:cNvSpPr>
            <a:spLocks noChangeShapeType="1"/>
          </p:cNvSpPr>
          <p:nvPr/>
        </p:nvSpPr>
        <p:spPr bwMode="auto">
          <a:xfrm>
            <a:off x="4152900" y="2044700"/>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 name="Text Box 38"/>
          <p:cNvSpPr txBox="1">
            <a:spLocks noChangeArrowheads="1"/>
          </p:cNvSpPr>
          <p:nvPr/>
        </p:nvSpPr>
        <p:spPr bwMode="auto">
          <a:xfrm>
            <a:off x="2584450" y="4156391"/>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10s</a:t>
            </a:r>
            <a:endParaRPr lang="en-US" altLang="zh-CN" sz="1400" b="1" i="1" baseline="-25000" dirty="0">
              <a:latin typeface="Arial" pitchFamily="34" charset="0"/>
              <a:ea typeface="SimSun" pitchFamily="2" charset="-122"/>
            </a:endParaRPr>
          </a:p>
        </p:txBody>
      </p:sp>
      <p:sp>
        <p:nvSpPr>
          <p:cNvPr id="36" name="Text Box 38"/>
          <p:cNvSpPr txBox="1">
            <a:spLocks noChangeArrowheads="1"/>
          </p:cNvSpPr>
          <p:nvPr/>
        </p:nvSpPr>
        <p:spPr bwMode="auto">
          <a:xfrm>
            <a:off x="3379947" y="4156392"/>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25s</a:t>
            </a:r>
            <a:endParaRPr lang="en-US" altLang="zh-CN" sz="1400" b="1" i="1" baseline="-25000" dirty="0">
              <a:latin typeface="Arial" pitchFamily="34" charset="0"/>
              <a:ea typeface="SimSun" pitchFamily="2" charset="-122"/>
            </a:endParaRPr>
          </a:p>
        </p:txBody>
      </p:sp>
      <p:sp>
        <p:nvSpPr>
          <p:cNvPr id="37" name="Text Box 38"/>
          <p:cNvSpPr txBox="1">
            <a:spLocks noChangeArrowheads="1"/>
          </p:cNvSpPr>
          <p:nvPr/>
        </p:nvSpPr>
        <p:spPr bwMode="auto">
          <a:xfrm>
            <a:off x="5147859" y="4182109"/>
            <a:ext cx="60325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50s</a:t>
            </a:r>
            <a:endParaRPr lang="en-US" altLang="zh-CN" sz="1400" b="1" i="1" baseline="-25000" dirty="0">
              <a:latin typeface="Arial" pitchFamily="34" charset="0"/>
              <a:ea typeface="SimSun" pitchFamily="2" charset="-122"/>
            </a:endParaRPr>
          </a:p>
        </p:txBody>
      </p:sp>
      <p:sp>
        <p:nvSpPr>
          <p:cNvPr id="40" name="Text Box 38"/>
          <p:cNvSpPr txBox="1">
            <a:spLocks noChangeArrowheads="1"/>
          </p:cNvSpPr>
          <p:nvPr/>
        </p:nvSpPr>
        <p:spPr bwMode="auto">
          <a:xfrm>
            <a:off x="1108710" y="1937326"/>
            <a:ext cx="155035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15000</a:t>
            </a:r>
            <a:endParaRPr lang="en-US" altLang="zh-CN" sz="1400" b="1" i="1" baseline="-25000" dirty="0">
              <a:latin typeface="Arial" pitchFamily="34" charset="0"/>
              <a:ea typeface="SimSun" pitchFamily="2" charset="-122"/>
            </a:endParaRPr>
          </a:p>
        </p:txBody>
      </p:sp>
      <p:sp>
        <p:nvSpPr>
          <p:cNvPr id="41" name="Line 34"/>
          <p:cNvSpPr>
            <a:spLocks noChangeShapeType="1"/>
          </p:cNvSpPr>
          <p:nvPr/>
        </p:nvSpPr>
        <p:spPr bwMode="auto">
          <a:xfrm>
            <a:off x="3091182" y="2032854"/>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2" name="Line 34"/>
          <p:cNvSpPr>
            <a:spLocks noChangeShapeType="1"/>
          </p:cNvSpPr>
          <p:nvPr/>
        </p:nvSpPr>
        <p:spPr bwMode="auto">
          <a:xfrm>
            <a:off x="2584449" y="2044699"/>
            <a:ext cx="0" cy="2111216"/>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3" name="Text Box 33"/>
          <p:cNvSpPr txBox="1">
            <a:spLocks noChangeArrowheads="1"/>
          </p:cNvSpPr>
          <p:nvPr/>
        </p:nvSpPr>
        <p:spPr bwMode="auto">
          <a:xfrm>
            <a:off x="3379947" y="1678465"/>
            <a:ext cx="60325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600" b="1" i="1" dirty="0">
                <a:latin typeface="Arial" pitchFamily="34" charset="0"/>
                <a:ea typeface="SimSun" pitchFamily="2" charset="-122"/>
              </a:rPr>
              <a:t>C</a:t>
            </a:r>
            <a:endParaRPr lang="en-US" altLang="zh-CN" sz="1600" b="1" i="1" baseline="-25000" dirty="0">
              <a:latin typeface="Arial" pitchFamily="34" charset="0"/>
              <a:ea typeface="SimSun" pitchFamily="2" charset="-122"/>
            </a:endParaRPr>
          </a:p>
        </p:txBody>
      </p:sp>
      <p:sp>
        <p:nvSpPr>
          <p:cNvPr id="45" name="Text Box 31"/>
          <p:cNvSpPr txBox="1">
            <a:spLocks noChangeArrowheads="1"/>
          </p:cNvSpPr>
          <p:nvPr/>
        </p:nvSpPr>
        <p:spPr bwMode="auto">
          <a:xfrm>
            <a:off x="6924516" y="3707348"/>
            <a:ext cx="69602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T=95s</a:t>
            </a:r>
          </a:p>
        </p:txBody>
      </p:sp>
      <p:sp>
        <p:nvSpPr>
          <p:cNvPr id="46" name="Line 34"/>
          <p:cNvSpPr>
            <a:spLocks noChangeShapeType="1"/>
          </p:cNvSpPr>
          <p:nvPr/>
        </p:nvSpPr>
        <p:spPr bwMode="auto">
          <a:xfrm>
            <a:off x="2142490" y="2066470"/>
            <a:ext cx="5089204" cy="2054324"/>
          </a:xfrm>
          <a:prstGeom prst="line">
            <a:avLst/>
          </a:prstGeom>
          <a:ln w="19050">
            <a:solidFill>
              <a:srgbClr val="00206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pic>
        <p:nvPicPr>
          <p:cNvPr id="3" name="Picture 2">
            <a:extLst>
              <a:ext uri="{FF2B5EF4-FFF2-40B4-BE49-F238E27FC236}">
                <a16:creationId xmlns:a16="http://schemas.microsoft.com/office/drawing/2014/main" id="{3FF8F457-C407-4940-9AEB-FC1802CAC735}"/>
              </a:ext>
            </a:extLst>
          </p:cNvPr>
          <p:cNvPicPr>
            <a:picLocks noChangeAspect="1"/>
          </p:cNvPicPr>
          <p:nvPr/>
        </p:nvPicPr>
        <p:blipFill>
          <a:blip r:embed="rId3"/>
          <a:stretch>
            <a:fillRect/>
          </a:stretch>
        </p:blipFill>
        <p:spPr>
          <a:xfrm>
            <a:off x="508792" y="4633573"/>
            <a:ext cx="7924800" cy="1257300"/>
          </a:xfrm>
          <a:prstGeom prst="rect">
            <a:avLst/>
          </a:prstGeom>
        </p:spPr>
      </p:pic>
      <p:sp>
        <p:nvSpPr>
          <p:cNvPr id="48" name="Text Box 38">
            <a:extLst>
              <a:ext uri="{FF2B5EF4-FFF2-40B4-BE49-F238E27FC236}">
                <a16:creationId xmlns:a16="http://schemas.microsoft.com/office/drawing/2014/main" id="{5A663A41-23AB-B64C-BB7F-167E7959A9EB}"/>
              </a:ext>
            </a:extLst>
          </p:cNvPr>
          <p:cNvSpPr txBox="1">
            <a:spLocks noChangeArrowheads="1"/>
          </p:cNvSpPr>
          <p:nvPr/>
        </p:nvSpPr>
        <p:spPr bwMode="auto">
          <a:xfrm>
            <a:off x="1166497" y="2407938"/>
            <a:ext cx="503014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Comic Sans MS" pitchFamily="66" charset="0"/>
                <a:ea typeface="MS PGothic" pitchFamily="34" charset="-128"/>
              </a:defRPr>
            </a:lvl1pPr>
            <a:lvl2pPr marL="742950" indent="-285750">
              <a:defRPr sz="2400">
                <a:solidFill>
                  <a:schemeClr val="tx1"/>
                </a:solidFill>
                <a:latin typeface="Comic Sans MS" pitchFamily="66" charset="0"/>
                <a:ea typeface="MS PGothic" pitchFamily="34" charset="-128"/>
              </a:defRPr>
            </a:lvl2pPr>
            <a:lvl3pPr marL="1143000" indent="-228600">
              <a:defRPr sz="2400">
                <a:solidFill>
                  <a:schemeClr val="tx1"/>
                </a:solidFill>
                <a:latin typeface="Comic Sans MS" pitchFamily="66" charset="0"/>
                <a:ea typeface="MS PGothic" pitchFamily="34" charset="-128"/>
              </a:defRPr>
            </a:lvl3pPr>
            <a:lvl4pPr marL="1600200" indent="-228600">
              <a:defRPr sz="2400">
                <a:solidFill>
                  <a:schemeClr val="tx1"/>
                </a:solidFill>
                <a:latin typeface="Comic Sans MS" pitchFamily="66" charset="0"/>
                <a:ea typeface="MS PGothic" pitchFamily="34" charset="-128"/>
              </a:defRPr>
            </a:lvl4pPr>
            <a:lvl5pPr marL="2057400" indent="-22860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altLang="zh-CN" sz="1400" b="1" i="1" dirty="0">
                <a:latin typeface="Arial" pitchFamily="34" charset="0"/>
                <a:ea typeface="SimSun" pitchFamily="2" charset="-122"/>
              </a:rPr>
              <a:t>10000         ……………………………..</a:t>
            </a:r>
            <a:endParaRPr lang="en-US" altLang="zh-CN" sz="1400" b="1" i="1" baseline="-25000" dirty="0">
              <a:latin typeface="Arial" pitchFamily="34" charset="0"/>
              <a:ea typeface="SimSun" pitchFamily="2" charset="-122"/>
            </a:endParaRPr>
          </a:p>
        </p:txBody>
      </p:sp>
      <p:cxnSp>
        <p:nvCxnSpPr>
          <p:cNvPr id="16" name="Straight Connector 15">
            <a:extLst>
              <a:ext uri="{FF2B5EF4-FFF2-40B4-BE49-F238E27FC236}">
                <a16:creationId xmlns:a16="http://schemas.microsoft.com/office/drawing/2014/main" id="{539D0EC8-FE72-F643-8F89-D9299D24D6FE}"/>
              </a:ext>
            </a:extLst>
          </p:cNvPr>
          <p:cNvCxnSpPr>
            <a:cxnSpLocks/>
          </p:cNvCxnSpPr>
          <p:nvPr/>
        </p:nvCxnSpPr>
        <p:spPr>
          <a:xfrm>
            <a:off x="3101658" y="2082856"/>
            <a:ext cx="1061717" cy="500357"/>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3ED6D92F-0770-924A-AEC6-98525FCFBACF}"/>
              </a:ext>
            </a:extLst>
          </p:cNvPr>
          <p:cNvCxnSpPr>
            <a:cxnSpLocks/>
          </p:cNvCxnSpPr>
          <p:nvPr/>
        </p:nvCxnSpPr>
        <p:spPr>
          <a:xfrm>
            <a:off x="4170364" y="2564074"/>
            <a:ext cx="2968937" cy="1485245"/>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6325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1107"/>
            <a:ext cx="8229600" cy="957814"/>
          </a:xfrm>
        </p:spPr>
        <p:txBody>
          <a:bodyPr>
            <a:noAutofit/>
          </a:bodyPr>
          <a:lstStyle/>
          <a:p>
            <a:pPr algn="l"/>
            <a:br>
              <a:rPr lang="en-US" sz="16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2000" b="1" dirty="0">
                <a:latin typeface="Arial Narrow"/>
                <a:cs typeface="Arial Narrow"/>
              </a:rPr>
              <a:t>Problem  2:  36%</a:t>
            </a:r>
            <a:br>
              <a:rPr lang="en-US" sz="2400" b="1" dirty="0">
                <a:latin typeface="Arial Narrow"/>
                <a:cs typeface="Arial Narrow"/>
              </a:rPr>
            </a:br>
            <a:r>
              <a:rPr lang="en-US" sz="1600" dirty="0">
                <a:latin typeface="Arial Narrow"/>
                <a:cs typeface="Arial Narrow"/>
              </a:rPr>
              <a:t>Sensors in a building  generate the stream: </a:t>
            </a:r>
            <a:r>
              <a:rPr lang="en-US" sz="1600" b="1" dirty="0" err="1">
                <a:latin typeface="Arial Narrow"/>
                <a:cs typeface="Arial Narrow"/>
              </a:rPr>
              <a:t>sensd</a:t>
            </a:r>
            <a:r>
              <a:rPr lang="en-US" sz="1600" b="1" dirty="0">
                <a:latin typeface="Arial Narrow"/>
                <a:cs typeface="Arial Narrow"/>
              </a:rPr>
              <a:t>(ID, </a:t>
            </a:r>
            <a:r>
              <a:rPr lang="en-US" sz="1600" b="1" dirty="0" err="1">
                <a:latin typeface="Arial Narrow"/>
                <a:cs typeface="Arial Narrow"/>
              </a:rPr>
              <a:t>Etype</a:t>
            </a:r>
            <a:r>
              <a:rPr lang="en-US" sz="1600" b="1" dirty="0">
                <a:latin typeface="Arial Narrow"/>
                <a:cs typeface="Arial Narrow"/>
              </a:rPr>
              <a:t>,  Timestamp) </a:t>
            </a:r>
            <a:r>
              <a:rPr lang="en-US" sz="1600" dirty="0">
                <a:latin typeface="Arial Narrow"/>
                <a:cs typeface="Arial Narrow"/>
              </a:rPr>
              <a:t>which</a:t>
            </a:r>
            <a:r>
              <a:rPr lang="en-US" sz="1600" b="1" dirty="0">
                <a:latin typeface="Arial Narrow"/>
                <a:cs typeface="Arial Narrow"/>
              </a:rPr>
              <a:t> </a:t>
            </a:r>
            <a:r>
              <a:rPr lang="en-US" sz="1600" dirty="0">
                <a:latin typeface="Arial Narrow"/>
                <a:cs typeface="Arial Narrow"/>
              </a:rPr>
              <a:t>describes when people (identified by their IDs) triggered the following types of  sensor-detected events: 	</a:t>
            </a:r>
            <a:br>
              <a:rPr lang="en-US" sz="1600" dirty="0">
                <a:latin typeface="Arial Narrow"/>
                <a:cs typeface="Arial Narrow"/>
              </a:rPr>
            </a:br>
            <a:r>
              <a:rPr lang="en-US" sz="1600" dirty="0">
                <a:latin typeface="Arial Narrow"/>
                <a:cs typeface="Arial Narrow"/>
              </a:rPr>
              <a:t>		 - </a:t>
            </a:r>
            <a:r>
              <a:rPr lang="en-US" sz="1600" b="1" dirty="0">
                <a:latin typeface="Arial Narrow"/>
                <a:cs typeface="Arial Narrow"/>
              </a:rPr>
              <a:t>enter: </a:t>
            </a:r>
            <a:r>
              <a:rPr lang="en-US" sz="1600" dirty="0">
                <a:latin typeface="Arial Narrow"/>
                <a:cs typeface="Arial Narrow"/>
              </a:rPr>
              <a:t>the person enters the building </a:t>
            </a:r>
            <a:br>
              <a:rPr lang="en-US" sz="1600" dirty="0">
                <a:latin typeface="Arial Narrow"/>
                <a:cs typeface="Arial Narrow"/>
              </a:rPr>
            </a:br>
            <a:r>
              <a:rPr lang="en-US" sz="1600" dirty="0">
                <a:latin typeface="Arial Narrow"/>
                <a:cs typeface="Arial Narrow"/>
              </a:rPr>
              <a:t>		  - </a:t>
            </a:r>
            <a:r>
              <a:rPr lang="en-US" sz="1600" b="1" dirty="0">
                <a:latin typeface="Arial Narrow"/>
                <a:cs typeface="Arial Narrow"/>
              </a:rPr>
              <a:t>exit: </a:t>
            </a:r>
            <a:r>
              <a:rPr lang="en-US" sz="1600" dirty="0">
                <a:latin typeface="Arial Narrow"/>
                <a:cs typeface="Arial Narrow"/>
              </a:rPr>
              <a:t>the person exit the building </a:t>
            </a:r>
            <a:br>
              <a:rPr lang="en-US" sz="1600" dirty="0">
                <a:latin typeface="Arial Narrow"/>
                <a:cs typeface="Arial Narrow"/>
              </a:rPr>
            </a:br>
            <a:r>
              <a:rPr lang="en-US" sz="1600" dirty="0">
                <a:latin typeface="Arial Narrow"/>
                <a:cs typeface="Arial Narrow"/>
              </a:rPr>
              <a:t>		  - </a:t>
            </a:r>
            <a:r>
              <a:rPr lang="en-US" sz="1600" b="1" dirty="0" err="1">
                <a:latin typeface="Arial Narrow"/>
                <a:cs typeface="Arial Narrow"/>
              </a:rPr>
              <a:t>wlab</a:t>
            </a:r>
            <a:r>
              <a:rPr lang="en-US" sz="1600" b="1" dirty="0">
                <a:latin typeface="Arial Narrow"/>
                <a:cs typeface="Arial Narrow"/>
              </a:rPr>
              <a:t>: </a:t>
            </a:r>
            <a:r>
              <a:rPr lang="en-US" sz="1600" dirty="0">
                <a:latin typeface="Arial Narrow"/>
                <a:cs typeface="Arial Narrow"/>
              </a:rPr>
              <a:t>the person visit a wet lab</a:t>
            </a:r>
            <a:br>
              <a:rPr lang="en-US" sz="1600" dirty="0">
                <a:latin typeface="Arial Narrow"/>
                <a:cs typeface="Arial Narrow"/>
              </a:rPr>
            </a:br>
            <a:r>
              <a:rPr lang="en-US" sz="1600" dirty="0">
                <a:latin typeface="Arial Narrow"/>
                <a:cs typeface="Arial Narrow"/>
              </a:rPr>
              <a:t>		  - </a:t>
            </a:r>
            <a:r>
              <a:rPr lang="en-US" sz="1600" b="1" dirty="0" err="1">
                <a:latin typeface="Arial Narrow"/>
                <a:cs typeface="Arial Narrow"/>
              </a:rPr>
              <a:t>dlab</a:t>
            </a:r>
            <a:r>
              <a:rPr lang="en-US" sz="1600" b="1" dirty="0">
                <a:latin typeface="Arial Narrow"/>
                <a:cs typeface="Arial Narrow"/>
              </a:rPr>
              <a:t>: </a:t>
            </a:r>
            <a:r>
              <a:rPr lang="en-US" sz="1600" dirty="0">
                <a:latin typeface="Arial Narrow"/>
                <a:cs typeface="Arial Narrow"/>
              </a:rPr>
              <a:t>the person visit decontamination lab.</a:t>
            </a:r>
            <a:br>
              <a:rPr lang="en-US" sz="1600" dirty="0">
                <a:latin typeface="Arial Narrow"/>
                <a:cs typeface="Arial Narrow"/>
              </a:rPr>
            </a:br>
            <a:r>
              <a:rPr lang="en-US" sz="1600" dirty="0">
                <a:latin typeface="Arial Narrow"/>
                <a:cs typeface="Arial Narrow"/>
              </a:rPr>
              <a:t>Of course, there other types of labs and events in our stream, but we are focusing ion these four, because the </a:t>
            </a:r>
            <a:r>
              <a:rPr lang="en-US" sz="1600" dirty="0" err="1">
                <a:latin typeface="Arial Narrow"/>
                <a:cs typeface="Arial Narrow"/>
              </a:rPr>
              <a:t>strict_rule</a:t>
            </a:r>
            <a:r>
              <a:rPr lang="en-US" sz="1600" dirty="0">
                <a:latin typeface="Arial Narrow"/>
                <a:cs typeface="Arial Narrow"/>
              </a:rPr>
              <a:t> is that everybody who entered the building and then visited  one or more </a:t>
            </a:r>
            <a:r>
              <a:rPr lang="en-US" sz="1600" dirty="0" err="1">
                <a:latin typeface="Arial Narrow"/>
                <a:cs typeface="Arial Narrow"/>
              </a:rPr>
              <a:t>wetlabs</a:t>
            </a:r>
            <a:r>
              <a:rPr lang="en-US" sz="1600" dirty="0">
                <a:latin typeface="Arial Narrow"/>
                <a:cs typeface="Arial Narrow"/>
              </a:rPr>
              <a:t> must go trough a decontamination lab as the very last event before he or she exit the building: thus for people who visited some </a:t>
            </a:r>
            <a:r>
              <a:rPr lang="en-US" sz="1600" b="1" dirty="0" err="1">
                <a:latin typeface="Arial Narrow"/>
                <a:cs typeface="Arial Narrow"/>
              </a:rPr>
              <a:t>wlab</a:t>
            </a:r>
            <a:r>
              <a:rPr lang="en-US" sz="1600" dirty="0">
                <a:latin typeface="Arial Narrow"/>
                <a:cs typeface="Arial Narrow"/>
              </a:rPr>
              <a:t>,  </a:t>
            </a:r>
            <a:r>
              <a:rPr lang="en-US" sz="1600" b="1" dirty="0" err="1">
                <a:latin typeface="Arial Narrow"/>
                <a:cs typeface="Arial Narrow"/>
              </a:rPr>
              <a:t>dlab</a:t>
            </a:r>
            <a:r>
              <a:rPr lang="en-US" sz="1600" dirty="0">
                <a:latin typeface="Arial Narrow"/>
                <a:cs typeface="Arial Narrow"/>
              </a:rPr>
              <a:t> must be the very last event they before </a:t>
            </a:r>
            <a:r>
              <a:rPr lang="en-US" sz="1600" b="1" dirty="0">
                <a:latin typeface="Arial Narrow"/>
                <a:cs typeface="Arial Narrow"/>
              </a:rPr>
              <a:t>exit</a:t>
            </a:r>
            <a:r>
              <a:rPr lang="en-US" sz="1600" dirty="0">
                <a:latin typeface="Arial Narrow"/>
                <a:cs typeface="Arial Narrow"/>
              </a:rPr>
              <a:t>.</a:t>
            </a:r>
            <a:br>
              <a:rPr lang="en-US" sz="1600" dirty="0">
                <a:latin typeface="Arial Narrow"/>
                <a:cs typeface="Arial Narrow"/>
              </a:rPr>
            </a:br>
            <a:br>
              <a:rPr lang="en-US" sz="1600" dirty="0">
                <a:latin typeface="Arial Narrow"/>
                <a:cs typeface="Arial Narrow"/>
              </a:rPr>
            </a:br>
            <a:r>
              <a:rPr lang="en-US" sz="1600" b="1" dirty="0">
                <a:latin typeface="Arial Narrow"/>
                <a:cs typeface="Arial Narrow"/>
              </a:rPr>
              <a:t>Problem 2a: </a:t>
            </a:r>
            <a:r>
              <a:rPr lang="en-US" sz="1600" b="1" i="1" dirty="0">
                <a:latin typeface="Arial Narrow"/>
                <a:cs typeface="Arial Narrow"/>
              </a:rPr>
              <a:t> </a:t>
            </a:r>
            <a:r>
              <a:rPr lang="en-US" sz="1600" dirty="0">
                <a:latin typeface="Arial Narrow"/>
                <a:cs typeface="Arial Narrow"/>
              </a:rPr>
              <a:t>Write an SQL-MR query to detect all the people who satisfied the </a:t>
            </a:r>
            <a:r>
              <a:rPr lang="en-US" sz="1600" dirty="0" err="1">
                <a:latin typeface="Arial Narrow"/>
                <a:cs typeface="Arial Narrow"/>
              </a:rPr>
              <a:t>strict_rule</a:t>
            </a:r>
            <a:r>
              <a:rPr lang="en-US" sz="1600" dirty="0">
                <a:latin typeface="Arial Narrow"/>
                <a:cs typeface="Arial Narrow"/>
              </a:rPr>
              <a:t> by not visiting any </a:t>
            </a:r>
            <a:r>
              <a:rPr lang="en-US" sz="1600" b="1" dirty="0" err="1">
                <a:latin typeface="Arial Narrow"/>
                <a:cs typeface="Arial Narrow"/>
              </a:rPr>
              <a:t>wlab</a:t>
            </a:r>
            <a:r>
              <a:rPr lang="en-US" sz="1600" dirty="0">
                <a:latin typeface="Arial Narrow"/>
                <a:cs typeface="Arial Narrow"/>
              </a:rPr>
              <a:t> while in the building (i.e. after their enter event and before their exit event). Your query should return the ID of those people and the time when they exited the building.</a:t>
            </a:r>
            <a:br>
              <a:rPr lang="en-US" sz="1600" dirty="0">
                <a:latin typeface="Arial Narrow"/>
                <a:cs typeface="Arial Narrow"/>
              </a:rPr>
            </a:br>
            <a:br>
              <a:rPr lang="en-US" sz="1600" dirty="0">
                <a:latin typeface="Arial Narrow"/>
                <a:cs typeface="Arial Narrow"/>
              </a:rPr>
            </a:br>
            <a:r>
              <a:rPr lang="en-US" sz="1600" b="1" dirty="0">
                <a:latin typeface="Arial Narrow"/>
                <a:cs typeface="Arial Narrow"/>
              </a:rPr>
              <a:t>Problem 2b:  </a:t>
            </a:r>
            <a:r>
              <a:rPr lang="en-US" sz="1600" dirty="0">
                <a:latin typeface="Arial Narrow"/>
                <a:cs typeface="Arial Narrow"/>
              </a:rPr>
              <a:t>Write an SQL-MR query to detect all the people who actually violated the </a:t>
            </a:r>
            <a:r>
              <a:rPr lang="en-US" sz="1600" dirty="0" err="1">
                <a:latin typeface="Arial Narrow"/>
                <a:cs typeface="Arial Narrow"/>
              </a:rPr>
              <a:t>strict_rule</a:t>
            </a:r>
            <a:r>
              <a:rPr lang="en-US" sz="1600" dirty="0">
                <a:latin typeface="Arial Narrow"/>
                <a:cs typeface="Arial Narrow"/>
              </a:rPr>
              <a:t>: i.e., people who visited a </a:t>
            </a:r>
            <a:r>
              <a:rPr lang="en-US" sz="1600" b="1" dirty="0" err="1">
                <a:latin typeface="Arial Narrow"/>
                <a:cs typeface="Arial Narrow"/>
              </a:rPr>
              <a:t>wlab</a:t>
            </a:r>
            <a:r>
              <a:rPr lang="en-US" sz="1600" dirty="0">
                <a:latin typeface="Arial Narrow"/>
                <a:cs typeface="Arial Narrow"/>
              </a:rPr>
              <a:t> and then exited the building  but their last action before that was not a visit to a </a:t>
            </a:r>
            <a:r>
              <a:rPr lang="en-US" sz="1600" b="1" dirty="0" err="1">
                <a:latin typeface="Arial Narrow"/>
                <a:cs typeface="Arial Narrow"/>
              </a:rPr>
              <a:t>dlab</a:t>
            </a:r>
            <a:r>
              <a:rPr lang="en-US" sz="1600" b="1" dirty="0">
                <a:latin typeface="Arial Narrow"/>
                <a:cs typeface="Arial Narrow"/>
              </a:rPr>
              <a:t>.  </a:t>
            </a:r>
            <a:r>
              <a:rPr lang="en-US" sz="1600" dirty="0">
                <a:latin typeface="Arial Narrow"/>
                <a:cs typeface="Arial Narrow"/>
              </a:rPr>
              <a:t>Your query should return the ID of those people and the time they exited the </a:t>
            </a:r>
            <a:r>
              <a:rPr lang="en-US" sz="1600" dirty="0" err="1">
                <a:latin typeface="Arial Narrow"/>
                <a:cs typeface="Arial Narrow"/>
              </a:rPr>
              <a:t>building.Z</a:t>
            </a:r>
            <a:br>
              <a:rPr lang="en-US" sz="1600" dirty="0">
                <a:latin typeface="Arial Narrow"/>
                <a:cs typeface="Arial Narrow"/>
              </a:rPr>
            </a:br>
            <a:br>
              <a:rPr lang="en-US" sz="1600" dirty="0">
                <a:latin typeface="Arial Narrow"/>
                <a:cs typeface="Arial Narrow"/>
              </a:rPr>
            </a:br>
            <a:r>
              <a:rPr lang="en-US" sz="1600" b="1" dirty="0">
                <a:latin typeface="Arial Narrow"/>
                <a:cs typeface="Arial Narrow"/>
              </a:rPr>
              <a:t>Problem 2c.  </a:t>
            </a:r>
            <a:r>
              <a:rPr lang="en-US" sz="1600" dirty="0">
                <a:latin typeface="Arial Narrow"/>
                <a:cs typeface="Arial Narrow"/>
              </a:rPr>
              <a:t>Are either of  these two queries blocking, or  are they non-blocking or something in between? (Hint: </a:t>
            </a:r>
            <a:r>
              <a:rPr lang="en-US" sz="1600" dirty="0" err="1">
                <a:latin typeface="Arial Narrow"/>
                <a:cs typeface="Arial Narrow"/>
              </a:rPr>
              <a:t>Phe</a:t>
            </a:r>
            <a:r>
              <a:rPr lang="en-US" sz="1600" dirty="0">
                <a:latin typeface="Arial Narrow"/>
                <a:cs typeface="Arial Narrow"/>
              </a:rPr>
              <a:t> solution of problem 3 might also be  useful in answering this question.)</a:t>
            </a:r>
            <a:br>
              <a:rPr lang="en-US" sz="1600" dirty="0">
                <a:latin typeface="Arial Narrow"/>
                <a:cs typeface="Arial Narrow"/>
              </a:rPr>
            </a:br>
            <a:br>
              <a:rPr lang="en-US" sz="16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endParaRPr lang="en-US" sz="1200" dirty="0"/>
          </a:p>
        </p:txBody>
      </p:sp>
    </p:spTree>
    <p:extLst>
      <p:ext uri="{BB962C8B-B14F-4D97-AF65-F5344CB8AC3E}">
        <p14:creationId xmlns:p14="http://schemas.microsoft.com/office/powerpoint/2010/main" val="3544881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346</TotalTime>
  <Words>1474</Words>
  <Application>Microsoft Macintosh PowerPoint</Application>
  <PresentationFormat>On-screen Show (4:3)</PresentationFormat>
  <Paragraphs>240</Paragraphs>
  <Slides>15</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ＭＳ Ｐゴシック</vt:lpstr>
      <vt:lpstr>ＭＳ Ｐゴシック</vt:lpstr>
      <vt:lpstr>PMingLiU</vt:lpstr>
      <vt:lpstr>宋体</vt:lpstr>
      <vt:lpstr>宋体</vt:lpstr>
      <vt:lpstr>Arial</vt:lpstr>
      <vt:lpstr>Arial Narrow</vt:lpstr>
      <vt:lpstr>Calibri</vt:lpstr>
      <vt:lpstr>Comic Sans MS</vt:lpstr>
      <vt:lpstr>Microsoft Sans Serif</vt:lpstr>
      <vt:lpstr>Symbol</vt:lpstr>
      <vt:lpstr>Times New Roman</vt:lpstr>
      <vt:lpstr>Office Theme</vt:lpstr>
      <vt:lpstr>      CS240B Midterm: Winter 2017    Your Name:   and  your ID:</vt:lpstr>
      <vt:lpstr>Problem 1. 40%</vt:lpstr>
      <vt:lpstr>Problem 1. 40%</vt:lpstr>
      <vt:lpstr>PowerPoint Presentation</vt:lpstr>
      <vt:lpstr>PowerPoint Presentation</vt:lpstr>
      <vt:lpstr>Problem 1. 40%</vt:lpstr>
      <vt:lpstr>PowerPoint Presentation</vt:lpstr>
      <vt:lpstr>PowerPoint Presentation</vt:lpstr>
      <vt:lpstr>   Problem  2:  36% Sensors in a building  generate the stream: sensd(ID, Etype,  Timestamp) which describes when people (identified by their IDs) triggered the following types of  sensor-detected events:      - enter: the person enters the building      - exit: the person exit the building      - wlab: the person visit a wet lab     - dlab: the person visit decontamination lab. Of course, there other types of labs and events in our stream, but we are focusing ion these four, because the strict_rule is that everybody who entered the building and then visited  one or more wetlabs must go trough a decontamination lab as the very last event before he or she exit the building: thus for people who visited some wlab,  dlab must be the very last event they before exit.  Problem 2a:  Write an SQL-MR query to detect all the people who satisfied the strict_rule by not visiting any wlab while in the building (i.e. after their enter event and before their exit event). Your query should return the ID of those people and the time when they exited the building.  Problem 2b:  Write an SQL-MR query to detect all the people who actually violated the strict_rule: i.e., people who visited a wlab and then exited the building  but their last action before that was not a visit to a dlab.  Your query should return the ID of those people and the time they exited the building.Z  Problem 2c.  Are either of  these two queries blocking, or  are they non-blocking or something in between? (Hint: Phe solution of problem 3 might also be  useful in answering this question.)    </vt:lpstr>
      <vt:lpstr>2a: No wlab.                  2b wlab &amp; No dlab               before exit </vt:lpstr>
      <vt:lpstr>       Problem 2b another solution </vt:lpstr>
      <vt:lpstr>    Problem  3: 24%    Here too we have the stream: sensd(ID, Etype, Timestamp) as in Problem 2. But here your solutions must use UDAs (written using SQL as we have done in many examples). The SQL query calling those UDAs is:    select  ID, Timestamp,     uda3x  over (Etype  partition by ID ordered by Timestamp unlimited preceding)    from sensd.  Please write the following udas  to detect all occurrences of the pattern of interest, not just the first:  Problem 3a: Write  uda3a to solve problem 2b. When detecting a violation of the strict rule, your uda3a should return the message “strict_rule_violated”)  Problem 3b: Write  uda3b to solve the extended version of  problem 2a, whereby uda3b will produce the message “strict_rule_observed”  for people who never visited a  wlab  and  for those who visited a  dlab just before exiting the building.   </vt:lpstr>
      <vt:lpstr>3a: wlab &amp; No dlab  just before exit </vt:lpstr>
      <vt:lpstr>3a: wlab &amp; No dlab  just before exit </vt:lpstr>
      <vt:lpstr>Problem 2C</vt:lpstr>
    </vt:vector>
  </TitlesOfParts>
  <Company>UCLA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 Zaniolo</dc:creator>
  <cp:lastModifiedBy>Microsoft Office User</cp:lastModifiedBy>
  <cp:revision>49</cp:revision>
  <cp:lastPrinted>2018-10-29T23:09:07Z</cp:lastPrinted>
  <dcterms:created xsi:type="dcterms:W3CDTF">2017-02-24T01:21:14Z</dcterms:created>
  <dcterms:modified xsi:type="dcterms:W3CDTF">2018-10-29T23:43:08Z</dcterms:modified>
</cp:coreProperties>
</file>