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840" r:id="rId1"/>
  </p:sldMasterIdLst>
  <p:notesMasterIdLst>
    <p:notesMasterId r:id="rId34"/>
  </p:notesMasterIdLst>
  <p:sldIdLst>
    <p:sldId id="257" r:id="rId2"/>
    <p:sldId id="271" r:id="rId3"/>
    <p:sldId id="270" r:id="rId4"/>
    <p:sldId id="272" r:id="rId5"/>
    <p:sldId id="269" r:id="rId6"/>
    <p:sldId id="258" r:id="rId7"/>
    <p:sldId id="267" r:id="rId8"/>
    <p:sldId id="259" r:id="rId9"/>
    <p:sldId id="263" r:id="rId10"/>
    <p:sldId id="273" r:id="rId11"/>
    <p:sldId id="274" r:id="rId12"/>
    <p:sldId id="261" r:id="rId13"/>
    <p:sldId id="277" r:id="rId14"/>
    <p:sldId id="278" r:id="rId15"/>
    <p:sldId id="279" r:id="rId16"/>
    <p:sldId id="276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8" r:id="rId25"/>
    <p:sldId id="289" r:id="rId26"/>
    <p:sldId id="290" r:id="rId27"/>
    <p:sldId id="291" r:id="rId28"/>
    <p:sldId id="293" r:id="rId29"/>
    <p:sldId id="292" r:id="rId30"/>
    <p:sldId id="295" r:id="rId31"/>
    <p:sldId id="294" r:id="rId32"/>
    <p:sldId id="29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977" autoAdjust="0"/>
  </p:normalViewPr>
  <p:slideViewPr>
    <p:cSldViewPr snapToGrid="0">
      <p:cViewPr varScale="1">
        <p:scale>
          <a:sx n="101" d="100"/>
          <a:sy n="101" d="100"/>
        </p:scale>
        <p:origin x="9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19738-7DA6-4A8E-8004-F04C86C19DB8}" type="doc">
      <dgm:prSet loTypeId="urn:microsoft.com/office/officeart/2005/8/layout/cycle7" loCatId="cycle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492DFDC5-BCB6-4151-B238-D89B8D319B43}">
      <dgm:prSet phldrT="[Text]" custT="1"/>
      <dgm:spPr/>
      <dgm:t>
        <a:bodyPr/>
        <a:lstStyle/>
        <a:p>
          <a:r>
            <a:rPr lang="en-US" sz="1600" dirty="0" smtClean="0"/>
            <a:t>Programming Languages</a:t>
          </a:r>
          <a:endParaRPr lang="en-US" sz="1600" dirty="0"/>
        </a:p>
      </dgm:t>
    </dgm:pt>
    <dgm:pt modelId="{BA6BE9DE-F4F4-4D8C-9488-B0C426F71A5F}" type="parTrans" cxnId="{64D77E51-2633-4F13-9CAD-4ABA5E1D3FAF}">
      <dgm:prSet/>
      <dgm:spPr/>
      <dgm:t>
        <a:bodyPr/>
        <a:lstStyle/>
        <a:p>
          <a:endParaRPr lang="en-US"/>
        </a:p>
      </dgm:t>
    </dgm:pt>
    <dgm:pt modelId="{C1538936-177B-42F5-BE1C-2AD9633F495A}" type="sibTrans" cxnId="{64D77E51-2633-4F13-9CAD-4ABA5E1D3FAF}">
      <dgm:prSet/>
      <dgm:spPr/>
      <dgm:t>
        <a:bodyPr/>
        <a:lstStyle/>
        <a:p>
          <a:endParaRPr lang="en-US"/>
        </a:p>
      </dgm:t>
    </dgm:pt>
    <dgm:pt modelId="{511DFF17-4C93-40BB-A51F-ECD110CC30A6}">
      <dgm:prSet phldrT="[Text]" custT="1"/>
      <dgm:spPr/>
      <dgm:t>
        <a:bodyPr/>
        <a:lstStyle/>
        <a:p>
          <a:r>
            <a:rPr lang="en-US" sz="1600" dirty="0" smtClean="0"/>
            <a:t>Systems</a:t>
          </a:r>
          <a:endParaRPr lang="en-US" sz="1600" dirty="0"/>
        </a:p>
      </dgm:t>
    </dgm:pt>
    <dgm:pt modelId="{648D9608-62AC-463A-8B73-C606F2798A47}" type="parTrans" cxnId="{A2964B0A-7103-4285-A897-4C8A8A51CC2A}">
      <dgm:prSet/>
      <dgm:spPr/>
      <dgm:t>
        <a:bodyPr/>
        <a:lstStyle/>
        <a:p>
          <a:endParaRPr lang="en-US"/>
        </a:p>
      </dgm:t>
    </dgm:pt>
    <dgm:pt modelId="{BE85F726-5160-412D-9EBE-BED303B21167}" type="sibTrans" cxnId="{A2964B0A-7103-4285-A897-4C8A8A51CC2A}">
      <dgm:prSet/>
      <dgm:spPr/>
      <dgm:t>
        <a:bodyPr/>
        <a:lstStyle/>
        <a:p>
          <a:endParaRPr lang="en-US"/>
        </a:p>
      </dgm:t>
    </dgm:pt>
    <dgm:pt modelId="{CF428159-71EE-4E59-BE9E-72391F99FF8E}">
      <dgm:prSet custT="1"/>
      <dgm:spPr/>
      <dgm:t>
        <a:bodyPr/>
        <a:lstStyle/>
        <a:p>
          <a:r>
            <a:rPr lang="en-US" sz="1600" dirty="0" smtClean="0"/>
            <a:t>Machine Learning</a:t>
          </a:r>
          <a:endParaRPr lang="en-US" sz="1600" dirty="0"/>
        </a:p>
      </dgm:t>
    </dgm:pt>
    <dgm:pt modelId="{6198DCED-D282-4255-9037-61A9AB2F731C}" type="parTrans" cxnId="{75D96A61-2939-449A-98D4-C72C6DF325F3}">
      <dgm:prSet/>
      <dgm:spPr/>
      <dgm:t>
        <a:bodyPr/>
        <a:lstStyle/>
        <a:p>
          <a:endParaRPr lang="en-US"/>
        </a:p>
      </dgm:t>
    </dgm:pt>
    <dgm:pt modelId="{84EF5393-5E3F-425F-AC5A-1E40E5FD17FF}" type="sibTrans" cxnId="{75D96A61-2939-449A-98D4-C72C6DF325F3}">
      <dgm:prSet/>
      <dgm:spPr/>
      <dgm:t>
        <a:bodyPr/>
        <a:lstStyle/>
        <a:p>
          <a:endParaRPr lang="en-US"/>
        </a:p>
      </dgm:t>
    </dgm:pt>
    <dgm:pt modelId="{6BF6E203-6DB6-4F1A-B120-5342E33C462C}">
      <dgm:prSet phldrT="[Text]" custT="1"/>
      <dgm:spPr/>
      <dgm:t>
        <a:bodyPr/>
        <a:lstStyle/>
        <a:p>
          <a:r>
            <a:rPr lang="en-US" sz="1600" smtClean="0"/>
            <a:t>Large-Scale </a:t>
          </a:r>
          <a:r>
            <a:rPr lang="en-US" sz="1600" dirty="0" smtClean="0"/>
            <a:t>Databases</a:t>
          </a:r>
          <a:endParaRPr lang="en-US" sz="1600" dirty="0"/>
        </a:p>
      </dgm:t>
    </dgm:pt>
    <dgm:pt modelId="{EA8289F4-CD08-43C5-BE43-823DD6DF6300}" type="parTrans" cxnId="{BEC56F37-1409-4E28-9DAC-9226408FBDE2}">
      <dgm:prSet/>
      <dgm:spPr/>
      <dgm:t>
        <a:bodyPr/>
        <a:lstStyle/>
        <a:p>
          <a:endParaRPr lang="en-US"/>
        </a:p>
      </dgm:t>
    </dgm:pt>
    <dgm:pt modelId="{5CF184BC-0BA8-47DF-A312-6E98047175B9}" type="sibTrans" cxnId="{BEC56F37-1409-4E28-9DAC-9226408FBDE2}">
      <dgm:prSet/>
      <dgm:spPr/>
      <dgm:t>
        <a:bodyPr/>
        <a:lstStyle/>
        <a:p>
          <a:endParaRPr lang="en-US"/>
        </a:p>
      </dgm:t>
    </dgm:pt>
    <dgm:pt modelId="{F171BD2A-D442-4DB5-9BE9-A5CC44E22013}" type="pres">
      <dgm:prSet presAssocID="{6F719738-7DA6-4A8E-8004-F04C86C19DB8}" presName="Name0" presStyleCnt="0">
        <dgm:presLayoutVars>
          <dgm:dir/>
          <dgm:resizeHandles val="exact"/>
        </dgm:presLayoutVars>
      </dgm:prSet>
      <dgm:spPr/>
    </dgm:pt>
    <dgm:pt modelId="{1E16B02F-7866-4ED9-A979-549BA71FC9CA}" type="pres">
      <dgm:prSet presAssocID="{492DFDC5-BCB6-4151-B238-D89B8D319B43}" presName="node" presStyleLbl="node1" presStyleIdx="0" presStyleCnt="4">
        <dgm:presLayoutVars>
          <dgm:bulletEnabled val="1"/>
        </dgm:presLayoutVars>
      </dgm:prSet>
      <dgm:spPr/>
    </dgm:pt>
    <dgm:pt modelId="{48D70919-4146-4492-BC48-90597F3EB05C}" type="pres">
      <dgm:prSet presAssocID="{C1538936-177B-42F5-BE1C-2AD9633F495A}" presName="sibTrans" presStyleLbl="sibTrans2D1" presStyleIdx="0" presStyleCnt="4"/>
      <dgm:spPr/>
    </dgm:pt>
    <dgm:pt modelId="{306E2CAA-006E-400B-A5E3-6C667D28E0BF}" type="pres">
      <dgm:prSet presAssocID="{C1538936-177B-42F5-BE1C-2AD9633F495A}" presName="connectorText" presStyleLbl="sibTrans2D1" presStyleIdx="0" presStyleCnt="4"/>
      <dgm:spPr/>
    </dgm:pt>
    <dgm:pt modelId="{226224BB-D8BC-46FF-B72D-A72B36C36C31}" type="pres">
      <dgm:prSet presAssocID="{6BF6E203-6DB6-4F1A-B120-5342E33C462C}" presName="node" presStyleLbl="node1" presStyleIdx="1" presStyleCnt="4">
        <dgm:presLayoutVars>
          <dgm:bulletEnabled val="1"/>
        </dgm:presLayoutVars>
      </dgm:prSet>
      <dgm:spPr/>
    </dgm:pt>
    <dgm:pt modelId="{5F7EA342-A6D5-4494-AC25-1DB4F3855AB0}" type="pres">
      <dgm:prSet presAssocID="{5CF184BC-0BA8-47DF-A312-6E98047175B9}" presName="sibTrans" presStyleLbl="sibTrans2D1" presStyleIdx="1" presStyleCnt="4"/>
      <dgm:spPr/>
    </dgm:pt>
    <dgm:pt modelId="{73EDE089-7346-4B58-B489-F9C0739AB2C8}" type="pres">
      <dgm:prSet presAssocID="{5CF184BC-0BA8-47DF-A312-6E98047175B9}" presName="connectorText" presStyleLbl="sibTrans2D1" presStyleIdx="1" presStyleCnt="4"/>
      <dgm:spPr/>
    </dgm:pt>
    <dgm:pt modelId="{FCF51545-C3A0-4FC2-BFBC-751FCD78FBE6}" type="pres">
      <dgm:prSet presAssocID="{CF428159-71EE-4E59-BE9E-72391F99FF8E}" presName="node" presStyleLbl="node1" presStyleIdx="2" presStyleCnt="4">
        <dgm:presLayoutVars>
          <dgm:bulletEnabled val="1"/>
        </dgm:presLayoutVars>
      </dgm:prSet>
      <dgm:spPr/>
    </dgm:pt>
    <dgm:pt modelId="{D3F910B4-88FD-434A-AABB-F16589F16542}" type="pres">
      <dgm:prSet presAssocID="{84EF5393-5E3F-425F-AC5A-1E40E5FD17FF}" presName="sibTrans" presStyleLbl="sibTrans2D1" presStyleIdx="2" presStyleCnt="4"/>
      <dgm:spPr/>
    </dgm:pt>
    <dgm:pt modelId="{A8D988D4-31ED-49F2-93C8-17A7807A1DCB}" type="pres">
      <dgm:prSet presAssocID="{84EF5393-5E3F-425F-AC5A-1E40E5FD17FF}" presName="connectorText" presStyleLbl="sibTrans2D1" presStyleIdx="2" presStyleCnt="4"/>
      <dgm:spPr/>
    </dgm:pt>
    <dgm:pt modelId="{528987A0-12D9-4CAD-A50D-8A7D1853E37A}" type="pres">
      <dgm:prSet presAssocID="{511DFF17-4C93-40BB-A51F-ECD110CC30A6}" presName="node" presStyleLbl="node1" presStyleIdx="3" presStyleCnt="4">
        <dgm:presLayoutVars>
          <dgm:bulletEnabled val="1"/>
        </dgm:presLayoutVars>
      </dgm:prSet>
      <dgm:spPr/>
    </dgm:pt>
    <dgm:pt modelId="{6343139B-A7C6-4105-981F-AB1B720167DC}" type="pres">
      <dgm:prSet presAssocID="{BE85F726-5160-412D-9EBE-BED303B21167}" presName="sibTrans" presStyleLbl="sibTrans2D1" presStyleIdx="3" presStyleCnt="4"/>
      <dgm:spPr/>
    </dgm:pt>
    <dgm:pt modelId="{B4849F11-67CE-4C77-AE31-D2359BB9955A}" type="pres">
      <dgm:prSet presAssocID="{BE85F726-5160-412D-9EBE-BED303B21167}" presName="connectorText" presStyleLbl="sibTrans2D1" presStyleIdx="3" presStyleCnt="4"/>
      <dgm:spPr/>
    </dgm:pt>
  </dgm:ptLst>
  <dgm:cxnLst>
    <dgm:cxn modelId="{07B0EBB0-069B-416D-87EB-B2BC122F83A6}" type="presOf" srcId="{6BF6E203-6DB6-4F1A-B120-5342E33C462C}" destId="{226224BB-D8BC-46FF-B72D-A72B36C36C31}" srcOrd="0" destOrd="0" presId="urn:microsoft.com/office/officeart/2005/8/layout/cycle7"/>
    <dgm:cxn modelId="{64D77E51-2633-4F13-9CAD-4ABA5E1D3FAF}" srcId="{6F719738-7DA6-4A8E-8004-F04C86C19DB8}" destId="{492DFDC5-BCB6-4151-B238-D89B8D319B43}" srcOrd="0" destOrd="0" parTransId="{BA6BE9DE-F4F4-4D8C-9488-B0C426F71A5F}" sibTransId="{C1538936-177B-42F5-BE1C-2AD9633F495A}"/>
    <dgm:cxn modelId="{75D96A61-2939-449A-98D4-C72C6DF325F3}" srcId="{6F719738-7DA6-4A8E-8004-F04C86C19DB8}" destId="{CF428159-71EE-4E59-BE9E-72391F99FF8E}" srcOrd="2" destOrd="0" parTransId="{6198DCED-D282-4255-9037-61A9AB2F731C}" sibTransId="{84EF5393-5E3F-425F-AC5A-1E40E5FD17FF}"/>
    <dgm:cxn modelId="{01FD029D-355D-4AA3-8309-B7F8467FC06F}" type="presOf" srcId="{BE85F726-5160-412D-9EBE-BED303B21167}" destId="{6343139B-A7C6-4105-981F-AB1B720167DC}" srcOrd="0" destOrd="0" presId="urn:microsoft.com/office/officeart/2005/8/layout/cycle7"/>
    <dgm:cxn modelId="{684AC62B-C741-4040-A687-150842E73E27}" type="presOf" srcId="{84EF5393-5E3F-425F-AC5A-1E40E5FD17FF}" destId="{A8D988D4-31ED-49F2-93C8-17A7807A1DCB}" srcOrd="1" destOrd="0" presId="urn:microsoft.com/office/officeart/2005/8/layout/cycle7"/>
    <dgm:cxn modelId="{F9C941A6-B35E-469A-9BAA-53AA81CD137C}" type="presOf" srcId="{511DFF17-4C93-40BB-A51F-ECD110CC30A6}" destId="{528987A0-12D9-4CAD-A50D-8A7D1853E37A}" srcOrd="0" destOrd="0" presId="urn:microsoft.com/office/officeart/2005/8/layout/cycle7"/>
    <dgm:cxn modelId="{2EE1B80E-D0C5-48D6-850B-D0E0B6F2D216}" type="presOf" srcId="{5CF184BC-0BA8-47DF-A312-6E98047175B9}" destId="{5F7EA342-A6D5-4494-AC25-1DB4F3855AB0}" srcOrd="0" destOrd="0" presId="urn:microsoft.com/office/officeart/2005/8/layout/cycle7"/>
    <dgm:cxn modelId="{5C1499C4-EAFC-4494-828D-E13411D508A7}" type="presOf" srcId="{C1538936-177B-42F5-BE1C-2AD9633F495A}" destId="{306E2CAA-006E-400B-A5E3-6C667D28E0BF}" srcOrd="1" destOrd="0" presId="urn:microsoft.com/office/officeart/2005/8/layout/cycle7"/>
    <dgm:cxn modelId="{A07D4263-5E42-4CEF-B782-7EC546227818}" type="presOf" srcId="{BE85F726-5160-412D-9EBE-BED303B21167}" destId="{B4849F11-67CE-4C77-AE31-D2359BB9955A}" srcOrd="1" destOrd="0" presId="urn:microsoft.com/office/officeart/2005/8/layout/cycle7"/>
    <dgm:cxn modelId="{6483CF35-28B3-4B8A-ABF0-D23AE202667E}" type="presOf" srcId="{84EF5393-5E3F-425F-AC5A-1E40E5FD17FF}" destId="{D3F910B4-88FD-434A-AABB-F16589F16542}" srcOrd="0" destOrd="0" presId="urn:microsoft.com/office/officeart/2005/8/layout/cycle7"/>
    <dgm:cxn modelId="{9BD31C28-F2C0-4DCD-93FC-4764CB1558A8}" type="presOf" srcId="{5CF184BC-0BA8-47DF-A312-6E98047175B9}" destId="{73EDE089-7346-4B58-B489-F9C0739AB2C8}" srcOrd="1" destOrd="0" presId="urn:microsoft.com/office/officeart/2005/8/layout/cycle7"/>
    <dgm:cxn modelId="{A2964B0A-7103-4285-A897-4C8A8A51CC2A}" srcId="{6F719738-7DA6-4A8E-8004-F04C86C19DB8}" destId="{511DFF17-4C93-40BB-A51F-ECD110CC30A6}" srcOrd="3" destOrd="0" parTransId="{648D9608-62AC-463A-8B73-C606F2798A47}" sibTransId="{BE85F726-5160-412D-9EBE-BED303B21167}"/>
    <dgm:cxn modelId="{BC7196F6-2B5D-4B72-9586-33B5E657DA22}" type="presOf" srcId="{6F719738-7DA6-4A8E-8004-F04C86C19DB8}" destId="{F171BD2A-D442-4DB5-9BE9-A5CC44E22013}" srcOrd="0" destOrd="0" presId="urn:microsoft.com/office/officeart/2005/8/layout/cycle7"/>
    <dgm:cxn modelId="{46D6B418-397D-4746-BE1F-0A7F58688336}" type="presOf" srcId="{CF428159-71EE-4E59-BE9E-72391F99FF8E}" destId="{FCF51545-C3A0-4FC2-BFBC-751FCD78FBE6}" srcOrd="0" destOrd="0" presId="urn:microsoft.com/office/officeart/2005/8/layout/cycle7"/>
    <dgm:cxn modelId="{F064D2C3-3A73-4B5F-A2E8-4C205DFF2EDB}" type="presOf" srcId="{492DFDC5-BCB6-4151-B238-D89B8D319B43}" destId="{1E16B02F-7866-4ED9-A979-549BA71FC9CA}" srcOrd="0" destOrd="0" presId="urn:microsoft.com/office/officeart/2005/8/layout/cycle7"/>
    <dgm:cxn modelId="{BEC56F37-1409-4E28-9DAC-9226408FBDE2}" srcId="{6F719738-7DA6-4A8E-8004-F04C86C19DB8}" destId="{6BF6E203-6DB6-4F1A-B120-5342E33C462C}" srcOrd="1" destOrd="0" parTransId="{EA8289F4-CD08-43C5-BE43-823DD6DF6300}" sibTransId="{5CF184BC-0BA8-47DF-A312-6E98047175B9}"/>
    <dgm:cxn modelId="{AF1C60DB-5D79-4FA8-8D4A-47EDD1895A86}" type="presOf" srcId="{C1538936-177B-42F5-BE1C-2AD9633F495A}" destId="{48D70919-4146-4492-BC48-90597F3EB05C}" srcOrd="0" destOrd="0" presId="urn:microsoft.com/office/officeart/2005/8/layout/cycle7"/>
    <dgm:cxn modelId="{4A38195A-66DE-4BAB-BEB1-67FE61B56FAD}" type="presParOf" srcId="{F171BD2A-D442-4DB5-9BE9-A5CC44E22013}" destId="{1E16B02F-7866-4ED9-A979-549BA71FC9CA}" srcOrd="0" destOrd="0" presId="urn:microsoft.com/office/officeart/2005/8/layout/cycle7"/>
    <dgm:cxn modelId="{D2E2AD8A-E58A-4F1A-B45F-89DEDEAFD43D}" type="presParOf" srcId="{F171BD2A-D442-4DB5-9BE9-A5CC44E22013}" destId="{48D70919-4146-4492-BC48-90597F3EB05C}" srcOrd="1" destOrd="0" presId="urn:microsoft.com/office/officeart/2005/8/layout/cycle7"/>
    <dgm:cxn modelId="{B672E948-1AFA-4CAC-9918-09944126AD99}" type="presParOf" srcId="{48D70919-4146-4492-BC48-90597F3EB05C}" destId="{306E2CAA-006E-400B-A5E3-6C667D28E0BF}" srcOrd="0" destOrd="0" presId="urn:microsoft.com/office/officeart/2005/8/layout/cycle7"/>
    <dgm:cxn modelId="{910D19CB-C2E6-467C-BF06-225BD6FB7B3C}" type="presParOf" srcId="{F171BD2A-D442-4DB5-9BE9-A5CC44E22013}" destId="{226224BB-D8BC-46FF-B72D-A72B36C36C31}" srcOrd="2" destOrd="0" presId="urn:microsoft.com/office/officeart/2005/8/layout/cycle7"/>
    <dgm:cxn modelId="{47EAD00E-7932-4930-8EAE-AA2ECA52C14E}" type="presParOf" srcId="{F171BD2A-D442-4DB5-9BE9-A5CC44E22013}" destId="{5F7EA342-A6D5-4494-AC25-1DB4F3855AB0}" srcOrd="3" destOrd="0" presId="urn:microsoft.com/office/officeart/2005/8/layout/cycle7"/>
    <dgm:cxn modelId="{F55DB17F-F613-4CB0-880F-F7C3AE58F96B}" type="presParOf" srcId="{5F7EA342-A6D5-4494-AC25-1DB4F3855AB0}" destId="{73EDE089-7346-4B58-B489-F9C0739AB2C8}" srcOrd="0" destOrd="0" presId="urn:microsoft.com/office/officeart/2005/8/layout/cycle7"/>
    <dgm:cxn modelId="{51568314-D33B-4CB2-B273-CBDAEB93691E}" type="presParOf" srcId="{F171BD2A-D442-4DB5-9BE9-A5CC44E22013}" destId="{FCF51545-C3A0-4FC2-BFBC-751FCD78FBE6}" srcOrd="4" destOrd="0" presId="urn:microsoft.com/office/officeart/2005/8/layout/cycle7"/>
    <dgm:cxn modelId="{E95DA267-DFBA-429A-8C4A-4A61143199F1}" type="presParOf" srcId="{F171BD2A-D442-4DB5-9BE9-A5CC44E22013}" destId="{D3F910B4-88FD-434A-AABB-F16589F16542}" srcOrd="5" destOrd="0" presId="urn:microsoft.com/office/officeart/2005/8/layout/cycle7"/>
    <dgm:cxn modelId="{B03B8EA2-4E09-4308-BCAC-DB8F07CD14C7}" type="presParOf" srcId="{D3F910B4-88FD-434A-AABB-F16589F16542}" destId="{A8D988D4-31ED-49F2-93C8-17A7807A1DCB}" srcOrd="0" destOrd="0" presId="urn:microsoft.com/office/officeart/2005/8/layout/cycle7"/>
    <dgm:cxn modelId="{1F461736-139B-47DA-A469-29C7B2EC3184}" type="presParOf" srcId="{F171BD2A-D442-4DB5-9BE9-A5CC44E22013}" destId="{528987A0-12D9-4CAD-A50D-8A7D1853E37A}" srcOrd="6" destOrd="0" presId="urn:microsoft.com/office/officeart/2005/8/layout/cycle7"/>
    <dgm:cxn modelId="{2BD1A958-2CDE-426C-90D3-F35C6A215BE7}" type="presParOf" srcId="{F171BD2A-D442-4DB5-9BE9-A5CC44E22013}" destId="{6343139B-A7C6-4105-981F-AB1B720167DC}" srcOrd="7" destOrd="0" presId="urn:microsoft.com/office/officeart/2005/8/layout/cycle7"/>
    <dgm:cxn modelId="{DC208775-D272-4829-B695-0A7790CB7CA7}" type="presParOf" srcId="{6343139B-A7C6-4105-981F-AB1B720167DC}" destId="{B4849F11-67CE-4C77-AE31-D2359BB9955A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6B02F-7866-4ED9-A979-549BA71FC9CA}">
      <dsp:nvSpPr>
        <dsp:cNvPr id="0" name=""/>
        <dsp:cNvSpPr/>
      </dsp:nvSpPr>
      <dsp:spPr>
        <a:xfrm>
          <a:off x="4599737" y="637"/>
          <a:ext cx="1554249" cy="7771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Programming Languages</a:t>
          </a:r>
          <a:endParaRPr lang="en-US" sz="1600" kern="1200" dirty="0"/>
        </a:p>
      </dsp:txBody>
      <dsp:txXfrm>
        <a:off x="4622498" y="23398"/>
        <a:ext cx="1508727" cy="731602"/>
      </dsp:txXfrm>
    </dsp:sp>
    <dsp:sp modelId="{48D70919-4146-4492-BC48-90597F3EB05C}">
      <dsp:nvSpPr>
        <dsp:cNvPr id="0" name=""/>
        <dsp:cNvSpPr/>
      </dsp:nvSpPr>
      <dsp:spPr>
        <a:xfrm rot="2700000">
          <a:off x="5718312" y="1000387"/>
          <a:ext cx="811469" cy="27199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799910" y="1054786"/>
        <a:ext cx="648273" cy="163195"/>
      </dsp:txXfrm>
    </dsp:sp>
    <dsp:sp modelId="{226224BB-D8BC-46FF-B72D-A72B36C36C31}">
      <dsp:nvSpPr>
        <dsp:cNvPr id="0" name=""/>
        <dsp:cNvSpPr/>
      </dsp:nvSpPr>
      <dsp:spPr>
        <a:xfrm>
          <a:off x="6094106" y="1495006"/>
          <a:ext cx="1554249" cy="7771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Large-Scale </a:t>
          </a:r>
          <a:r>
            <a:rPr lang="en-US" sz="1600" kern="1200" dirty="0" smtClean="0"/>
            <a:t>Databases</a:t>
          </a:r>
          <a:endParaRPr lang="en-US" sz="1600" kern="1200" dirty="0"/>
        </a:p>
      </dsp:txBody>
      <dsp:txXfrm>
        <a:off x="6116867" y="1517767"/>
        <a:ext cx="1508727" cy="731602"/>
      </dsp:txXfrm>
    </dsp:sp>
    <dsp:sp modelId="{5F7EA342-A6D5-4494-AC25-1DB4F3855AB0}">
      <dsp:nvSpPr>
        <dsp:cNvPr id="0" name=""/>
        <dsp:cNvSpPr/>
      </dsp:nvSpPr>
      <dsp:spPr>
        <a:xfrm rot="8100000">
          <a:off x="5718312" y="2494756"/>
          <a:ext cx="811469" cy="27199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5799910" y="2549155"/>
        <a:ext cx="648273" cy="163195"/>
      </dsp:txXfrm>
    </dsp:sp>
    <dsp:sp modelId="{FCF51545-C3A0-4FC2-BFBC-751FCD78FBE6}">
      <dsp:nvSpPr>
        <dsp:cNvPr id="0" name=""/>
        <dsp:cNvSpPr/>
      </dsp:nvSpPr>
      <dsp:spPr>
        <a:xfrm>
          <a:off x="4599737" y="2989375"/>
          <a:ext cx="1554249" cy="7771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Machine Learning</a:t>
          </a:r>
          <a:endParaRPr lang="en-US" sz="1600" kern="1200" dirty="0"/>
        </a:p>
      </dsp:txBody>
      <dsp:txXfrm>
        <a:off x="4622498" y="3012136"/>
        <a:ext cx="1508727" cy="731602"/>
      </dsp:txXfrm>
    </dsp:sp>
    <dsp:sp modelId="{D3F910B4-88FD-434A-AABB-F16589F16542}">
      <dsp:nvSpPr>
        <dsp:cNvPr id="0" name=""/>
        <dsp:cNvSpPr/>
      </dsp:nvSpPr>
      <dsp:spPr>
        <a:xfrm rot="13500000">
          <a:off x="4223943" y="2494756"/>
          <a:ext cx="811469" cy="27199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305541" y="2549155"/>
        <a:ext cx="648273" cy="163195"/>
      </dsp:txXfrm>
    </dsp:sp>
    <dsp:sp modelId="{528987A0-12D9-4CAD-A50D-8A7D1853E37A}">
      <dsp:nvSpPr>
        <dsp:cNvPr id="0" name=""/>
        <dsp:cNvSpPr/>
      </dsp:nvSpPr>
      <dsp:spPr>
        <a:xfrm>
          <a:off x="3105368" y="1495006"/>
          <a:ext cx="1554249" cy="7771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Systems</a:t>
          </a:r>
          <a:endParaRPr lang="en-US" sz="1600" kern="1200" dirty="0"/>
        </a:p>
      </dsp:txBody>
      <dsp:txXfrm>
        <a:off x="3128129" y="1517767"/>
        <a:ext cx="1508727" cy="731602"/>
      </dsp:txXfrm>
    </dsp:sp>
    <dsp:sp modelId="{6343139B-A7C6-4105-981F-AB1B720167DC}">
      <dsp:nvSpPr>
        <dsp:cNvPr id="0" name=""/>
        <dsp:cNvSpPr/>
      </dsp:nvSpPr>
      <dsp:spPr>
        <a:xfrm rot="18900000">
          <a:off x="4223943" y="1000387"/>
          <a:ext cx="811469" cy="271993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tint val="70000"/>
                <a:satMod val="100000"/>
                <a:lumMod val="110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tint val="75000"/>
                <a:satMod val="101000"/>
                <a:lumMod val="105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tint val="82000"/>
                <a:satMod val="104000"/>
                <a:lumMod val="105000"/>
              </a:schemeClr>
            </a:gs>
          </a:gsLst>
          <a:lin ang="27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305541" y="1054786"/>
        <a:ext cx="648273" cy="163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99C16-8FED-4B05-909D-2B1E950020CB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BA0EB2-4668-402E-A1CD-96F524FD16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50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A0EB2-4668-402E-A1CD-96F524FD16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13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BA0EB2-4668-402E-A1CD-96F524FD16D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74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60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3/26/2016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3/26/2016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3/26/2016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3/26/2016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3/26/2016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danm@ucla.ed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67512" y="796704"/>
            <a:ext cx="10782300" cy="246254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CS239</a:t>
            </a:r>
            <a:br>
              <a:rPr lang="en-US" sz="5400" dirty="0" smtClean="0"/>
            </a:br>
            <a:r>
              <a:rPr lang="en-US" sz="5400" dirty="0" smtClean="0"/>
              <a:t>Parallel/Distributed Programming:</a:t>
            </a:r>
            <a:br>
              <a:rPr lang="en-US" sz="5400" dirty="0" smtClean="0"/>
            </a:br>
            <a:r>
              <a:rPr lang="en-US" sz="5400" dirty="0" smtClean="0"/>
              <a:t>Languages &amp; Systems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4561" y="4134449"/>
            <a:ext cx="9228201" cy="164592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dirty="0" smtClean="0"/>
              <a:t>Madan Musuvathi</a:t>
            </a:r>
          </a:p>
          <a:p>
            <a:pPr algn="ctr"/>
            <a:r>
              <a:rPr lang="en-US" sz="2300" dirty="0" smtClean="0"/>
              <a:t> </a:t>
            </a:r>
            <a:endParaRPr lang="en-US" sz="4000" dirty="0" smtClean="0"/>
          </a:p>
          <a:p>
            <a:pPr algn="ctr"/>
            <a:r>
              <a:rPr lang="en-US" dirty="0" smtClean="0"/>
              <a:t>Visiting Professor, UCLA </a:t>
            </a:r>
          </a:p>
          <a:p>
            <a:pPr algn="ctr"/>
            <a:r>
              <a:rPr lang="en-US" dirty="0" smtClean="0"/>
              <a:t>Principal Researcher, Microsoft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6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expect from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lease read the papers before class</a:t>
            </a:r>
          </a:p>
          <a:p>
            <a:pPr lvl="1"/>
            <a:r>
              <a:rPr lang="en-US" dirty="0" smtClean="0"/>
              <a:t>1-2 hours per class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op-quiz with probability 0.5</a:t>
            </a:r>
          </a:p>
          <a:p>
            <a:r>
              <a:rPr lang="en-US" dirty="0"/>
              <a:t>a</a:t>
            </a:r>
            <a:r>
              <a:rPr lang="en-US" dirty="0" smtClean="0"/>
              <a:t>ctively participate in the class discussions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learn from each other</a:t>
            </a:r>
          </a:p>
          <a:p>
            <a:r>
              <a:rPr lang="en-US" dirty="0"/>
              <a:t>p</a:t>
            </a:r>
            <a:r>
              <a:rPr lang="en-US" dirty="0" smtClean="0"/>
              <a:t>ick a paper to present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earn related work and read some related papers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each what you have learnt to the class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lan on 12+ hours of work for your presentation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istribute work throughout the quarter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72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on 40+ hours</a:t>
            </a:r>
          </a:p>
          <a:p>
            <a:r>
              <a:rPr lang="en-US" dirty="0"/>
              <a:t>f</a:t>
            </a:r>
            <a:r>
              <a:rPr lang="en-US" dirty="0" smtClean="0"/>
              <a:t>lexible </a:t>
            </a:r>
            <a:r>
              <a:rPr lang="en-US" dirty="0" err="1" smtClean="0"/>
              <a:t>wrt</a:t>
            </a:r>
            <a:r>
              <a:rPr lang="en-US" dirty="0" smtClean="0"/>
              <a:t> topics</a:t>
            </a:r>
          </a:p>
          <a:p>
            <a:r>
              <a:rPr lang="en-US" dirty="0"/>
              <a:t>s</a:t>
            </a:r>
            <a:r>
              <a:rPr lang="en-US" dirty="0" smtClean="0"/>
              <a:t>ingle or in groups of 2</a:t>
            </a:r>
          </a:p>
          <a:p>
            <a:r>
              <a:rPr lang="en-US" dirty="0"/>
              <a:t>e</a:t>
            </a:r>
            <a:r>
              <a:rPr lang="en-US" dirty="0" smtClean="0"/>
              <a:t>xamples</a:t>
            </a:r>
          </a:p>
          <a:p>
            <a:pPr lvl="1"/>
            <a:r>
              <a:rPr lang="en-US" dirty="0" smtClean="0"/>
              <a:t>- comprehensive literature survey in an area, identify an open problem, and a method of attack</a:t>
            </a:r>
          </a:p>
          <a:p>
            <a:pPr lvl="1"/>
            <a:r>
              <a:rPr lang="en-US" dirty="0" smtClean="0"/>
              <a:t>- solve a research problem</a:t>
            </a:r>
          </a:p>
          <a:p>
            <a:pPr lvl="1"/>
            <a:r>
              <a:rPr lang="en-US" dirty="0" smtClean="0"/>
              <a:t>- build a system that solves an interesting problem</a:t>
            </a:r>
          </a:p>
          <a:p>
            <a:r>
              <a:rPr lang="en-US" dirty="0"/>
              <a:t>e</a:t>
            </a:r>
            <a:r>
              <a:rPr lang="en-US" dirty="0" smtClean="0"/>
              <a:t>mail me your project choice, and get my approval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7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50% - course project</a:t>
            </a:r>
          </a:p>
          <a:p>
            <a:r>
              <a:rPr lang="en-US" dirty="0" smtClean="0"/>
              <a:t>25% - class presentation</a:t>
            </a:r>
          </a:p>
          <a:p>
            <a:r>
              <a:rPr lang="en-US" dirty="0" smtClean="0"/>
              <a:t>15% - pop quizzes</a:t>
            </a:r>
          </a:p>
          <a:p>
            <a:r>
              <a:rPr lang="en-US" dirty="0" smtClean="0"/>
              <a:t>10% - class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7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Immediate 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mail me a preference order of the papers you want to present</a:t>
            </a:r>
          </a:p>
          <a:p>
            <a:pPr lvl="1"/>
            <a:r>
              <a:rPr lang="en-US" dirty="0"/>
              <a:t>I will assign the papers in the order of emails starting 12pm today. </a:t>
            </a:r>
          </a:p>
          <a:p>
            <a:pPr lvl="1"/>
            <a:r>
              <a:rPr lang="en-US" dirty="0" smtClean="0">
                <a:hlinkClick r:id="rId2"/>
              </a:rPr>
              <a:t>madanm@ucla.edu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ecide on the project and let me know by Apr 11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1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y appointment only.</a:t>
            </a:r>
          </a:p>
          <a:p>
            <a:r>
              <a:rPr lang="en-US" dirty="0"/>
              <a:t>i</a:t>
            </a:r>
            <a:r>
              <a:rPr lang="en-US" dirty="0" smtClean="0"/>
              <a:t>n person on Mon &amp; Wed, Skype on other days </a:t>
            </a:r>
          </a:p>
          <a:p>
            <a:r>
              <a:rPr lang="en-US" dirty="0"/>
              <a:t>f</a:t>
            </a:r>
            <a:r>
              <a:rPr lang="en-US" dirty="0" smtClean="0"/>
              <a:t>eel free to use me as a resource as much as possible</a:t>
            </a:r>
          </a:p>
          <a:p>
            <a:pPr lvl="1"/>
            <a:r>
              <a:rPr lang="en-US" dirty="0" smtClean="0"/>
              <a:t>(I will push back if necessary!)</a:t>
            </a:r>
          </a:p>
        </p:txBody>
      </p:sp>
    </p:spTree>
    <p:extLst>
      <p:ext uri="{BB962C8B-B14F-4D97-AF65-F5344CB8AC3E}">
        <p14:creationId xmlns:p14="http://schemas.microsoft.com/office/powerpoint/2010/main" val="105390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Data processing requires parallelism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210740" y="1905500"/>
            <a:ext cx="3006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Reading 1 TB of data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034896" y="2367166"/>
            <a:ext cx="1802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sequentially</a:t>
            </a:r>
            <a:endParaRPr lang="en-US" sz="2400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7590696" y="2367165"/>
            <a:ext cx="1504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in parallel</a:t>
            </a:r>
            <a:endParaRPr lang="en-US" sz="2400" u="sng" dirty="0"/>
          </a:p>
        </p:txBody>
      </p:sp>
      <p:grpSp>
        <p:nvGrpSpPr>
          <p:cNvPr id="12" name="Group 11"/>
          <p:cNvGrpSpPr/>
          <p:nvPr/>
        </p:nvGrpSpPr>
        <p:grpSpPr>
          <a:xfrm>
            <a:off x="7422751" y="2953521"/>
            <a:ext cx="1840595" cy="716777"/>
            <a:chOff x="2086810" y="3097216"/>
            <a:chExt cx="1840595" cy="716777"/>
          </a:xfrm>
        </p:grpSpPr>
        <p:sp>
          <p:nvSpPr>
            <p:cNvPr id="7" name="Flowchart: Magnetic Disk 6"/>
            <p:cNvSpPr/>
            <p:nvPr/>
          </p:nvSpPr>
          <p:spPr>
            <a:xfrm>
              <a:off x="2086810" y="3281882"/>
              <a:ext cx="644434" cy="53211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2842039" y="3429485"/>
              <a:ext cx="994953" cy="23690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31244" y="3097216"/>
              <a:ext cx="1196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 </a:t>
              </a:r>
              <a:r>
                <a:rPr lang="en-US" dirty="0" err="1" smtClean="0"/>
                <a:t>MBps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15646" y="2978827"/>
            <a:ext cx="1840595" cy="716777"/>
            <a:chOff x="2086810" y="3097216"/>
            <a:chExt cx="1840595" cy="716777"/>
          </a:xfrm>
        </p:grpSpPr>
        <p:sp>
          <p:nvSpPr>
            <p:cNvPr id="14" name="Flowchart: Magnetic Disk 13"/>
            <p:cNvSpPr/>
            <p:nvPr/>
          </p:nvSpPr>
          <p:spPr>
            <a:xfrm>
              <a:off x="2086810" y="3281882"/>
              <a:ext cx="644434" cy="53211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842039" y="3429485"/>
              <a:ext cx="994953" cy="23690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31244" y="3097216"/>
              <a:ext cx="1196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 </a:t>
              </a:r>
              <a:r>
                <a:rPr lang="en-US" dirty="0" err="1" smtClean="0"/>
                <a:t>MBps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422751" y="3624620"/>
            <a:ext cx="1840595" cy="716777"/>
            <a:chOff x="2086810" y="3097216"/>
            <a:chExt cx="1840595" cy="716777"/>
          </a:xfrm>
        </p:grpSpPr>
        <p:sp>
          <p:nvSpPr>
            <p:cNvPr id="18" name="Flowchart: Magnetic Disk 17"/>
            <p:cNvSpPr/>
            <p:nvPr/>
          </p:nvSpPr>
          <p:spPr>
            <a:xfrm>
              <a:off x="2086810" y="3281882"/>
              <a:ext cx="644434" cy="53211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2842039" y="3429485"/>
              <a:ext cx="994953" cy="23690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731244" y="3097216"/>
              <a:ext cx="1196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 </a:t>
              </a:r>
              <a:r>
                <a:rPr lang="en-US" dirty="0" err="1" smtClean="0"/>
                <a:t>MBps</a:t>
              </a:r>
              <a:endParaRPr lang="en-US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422751" y="4786675"/>
            <a:ext cx="1840595" cy="716777"/>
            <a:chOff x="2086810" y="3097216"/>
            <a:chExt cx="1840595" cy="716777"/>
          </a:xfrm>
        </p:grpSpPr>
        <p:sp>
          <p:nvSpPr>
            <p:cNvPr id="22" name="Flowchart: Magnetic Disk 21"/>
            <p:cNvSpPr/>
            <p:nvPr/>
          </p:nvSpPr>
          <p:spPr>
            <a:xfrm>
              <a:off x="2086810" y="3281882"/>
              <a:ext cx="644434" cy="532111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1000</a:t>
              </a:r>
              <a:endParaRPr lang="en-US" sz="1600" dirty="0"/>
            </a:p>
          </p:txBody>
        </p:sp>
        <p:sp>
          <p:nvSpPr>
            <p:cNvPr id="23" name="Right Arrow 22"/>
            <p:cNvSpPr/>
            <p:nvPr/>
          </p:nvSpPr>
          <p:spPr>
            <a:xfrm>
              <a:off x="2842039" y="3429485"/>
              <a:ext cx="994953" cy="23690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731244" y="3097216"/>
              <a:ext cx="1196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 </a:t>
              </a:r>
              <a:r>
                <a:rPr lang="en-US" dirty="0" err="1" smtClean="0"/>
                <a:t>MBps</a:t>
              </a:r>
              <a:endParaRPr 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 rot="5400000">
            <a:off x="7578032" y="450184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337863" y="5902563"/>
            <a:ext cx="10844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2.8 </a:t>
            </a:r>
            <a:r>
              <a:rPr lang="en-US" sz="2400" dirty="0" err="1" smtClean="0">
                <a:solidFill>
                  <a:srgbClr val="FF0000"/>
                </a:solidFill>
              </a:rPr>
              <a:t>hrs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44968" y="5894630"/>
            <a:ext cx="11657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10 secs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Web Applications</a:t>
            </a:r>
            <a:endParaRPr lang="en-US" dirty="0"/>
          </a:p>
        </p:txBody>
      </p:sp>
      <p:pic>
        <p:nvPicPr>
          <p:cNvPr id="14" name="Content Placeholder 13" descr="Server Rack 2 by pbulteel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2067" y="2856743"/>
            <a:ext cx="1590084" cy="2798242"/>
          </a:xfrm>
        </p:spPr>
      </p:pic>
      <p:sp>
        <p:nvSpPr>
          <p:cNvPr id="8" name="Flowchart: Magnetic Disk 7"/>
          <p:cNvSpPr/>
          <p:nvPr/>
        </p:nvSpPr>
        <p:spPr>
          <a:xfrm>
            <a:off x="2006121" y="300156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2006121" y="3628716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2006121" y="425586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2006121" y="488301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65638" y="1995338"/>
            <a:ext cx="14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pic>
        <p:nvPicPr>
          <p:cNvPr id="16" name="Picture 15" descr="... the functions of servers: fileserver, print server, web server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611" y="1935531"/>
            <a:ext cx="1219200" cy="1219200"/>
          </a:xfrm>
          <a:prstGeom prst="rect">
            <a:avLst/>
          </a:prstGeom>
        </p:spPr>
      </p:pic>
      <p:pic>
        <p:nvPicPr>
          <p:cNvPr id="17" name="Picture 16" descr="... the functions of servers: fileserver, print server, web server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066" y="5414717"/>
            <a:ext cx="1219200" cy="1219200"/>
          </a:xfrm>
          <a:prstGeom prst="rect">
            <a:avLst/>
          </a:prstGeom>
        </p:spPr>
      </p:pic>
      <p:pic>
        <p:nvPicPr>
          <p:cNvPr id="19" name="Picture 18" descr="Log in | Sign Up Upload Clipart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267" y="1305237"/>
            <a:ext cx="638641" cy="755788"/>
          </a:xfrm>
          <a:prstGeom prst="rect">
            <a:avLst/>
          </a:prstGeom>
        </p:spPr>
      </p:pic>
      <p:pic>
        <p:nvPicPr>
          <p:cNvPr id="20" name="Picture 19" descr="Log in | Sign Up Upload Clipart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267" y="2585541"/>
            <a:ext cx="638641" cy="755788"/>
          </a:xfrm>
          <a:prstGeom prst="rect">
            <a:avLst/>
          </a:prstGeom>
        </p:spPr>
      </p:pic>
      <p:pic>
        <p:nvPicPr>
          <p:cNvPr id="21" name="Picture 20" descr="Log in | Sign Up Upload Clipart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267" y="3894771"/>
            <a:ext cx="638641" cy="755788"/>
          </a:xfrm>
          <a:prstGeom prst="rect">
            <a:avLst/>
          </a:prstGeom>
        </p:spPr>
      </p:pic>
      <p:pic>
        <p:nvPicPr>
          <p:cNvPr id="22" name="Picture 21" descr="Log in | Sign Up Upload Clipart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266" y="5492612"/>
            <a:ext cx="638641" cy="755788"/>
          </a:xfrm>
          <a:prstGeom prst="rect">
            <a:avLst/>
          </a:prstGeom>
        </p:spPr>
      </p:pic>
      <p:pic>
        <p:nvPicPr>
          <p:cNvPr id="23" name="Picture 22" descr="... the functions of servers: fileserver, print server, web server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611" y="3711411"/>
            <a:ext cx="1219200" cy="1219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121459" y="2339225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Server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432151" y="2689412"/>
            <a:ext cx="1495313" cy="1021976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32151" y="4410400"/>
            <a:ext cx="1495313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433318" y="5002341"/>
            <a:ext cx="1495313" cy="1021976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7345999" y="1683131"/>
            <a:ext cx="2565268" cy="888882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3"/>
            <a:endCxn id="20" idx="1"/>
          </p:cNvCxnSpPr>
          <p:nvPr/>
        </p:nvCxnSpPr>
        <p:spPr>
          <a:xfrm flipV="1">
            <a:off x="7262811" y="2963435"/>
            <a:ext cx="2648456" cy="1357576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3"/>
            <a:endCxn id="21" idx="1"/>
          </p:cNvCxnSpPr>
          <p:nvPr/>
        </p:nvCxnSpPr>
        <p:spPr>
          <a:xfrm flipV="1">
            <a:off x="7262811" y="4272665"/>
            <a:ext cx="2648456" cy="48346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3"/>
            <a:endCxn id="22" idx="1"/>
          </p:cNvCxnSpPr>
          <p:nvPr/>
        </p:nvCxnSpPr>
        <p:spPr>
          <a:xfrm flipV="1">
            <a:off x="7251266" y="5870506"/>
            <a:ext cx="2660000" cy="153811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0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scale this?</a:t>
            </a:r>
            <a:endParaRPr lang="en-US" dirty="0"/>
          </a:p>
        </p:txBody>
      </p:sp>
      <p:pic>
        <p:nvPicPr>
          <p:cNvPr id="14" name="Content Placeholder 13" descr="Server Rack 2 by pbulteel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2067" y="2856743"/>
            <a:ext cx="1590084" cy="2798242"/>
          </a:xfrm>
        </p:spPr>
      </p:pic>
      <p:sp>
        <p:nvSpPr>
          <p:cNvPr id="8" name="Flowchart: Magnetic Disk 7"/>
          <p:cNvSpPr/>
          <p:nvPr/>
        </p:nvSpPr>
        <p:spPr>
          <a:xfrm>
            <a:off x="2006121" y="300156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2006121" y="3628716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2006121" y="425586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2006121" y="488301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65638" y="1995338"/>
            <a:ext cx="145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pic>
        <p:nvPicPr>
          <p:cNvPr id="16" name="Picture 15" descr="... the functions of servers: fileserver, print server, web server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611" y="1935531"/>
            <a:ext cx="1219200" cy="1219200"/>
          </a:xfrm>
          <a:prstGeom prst="rect">
            <a:avLst/>
          </a:prstGeom>
        </p:spPr>
      </p:pic>
      <p:pic>
        <p:nvPicPr>
          <p:cNvPr id="17" name="Picture 16" descr="... the functions of servers: fileserver, print server, web server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066" y="5414717"/>
            <a:ext cx="1219200" cy="1219200"/>
          </a:xfrm>
          <a:prstGeom prst="rect">
            <a:avLst/>
          </a:prstGeom>
        </p:spPr>
      </p:pic>
      <p:pic>
        <p:nvPicPr>
          <p:cNvPr id="19" name="Picture 18" descr="Log in | Sign Up Upload Clipart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267" y="1305237"/>
            <a:ext cx="638641" cy="755788"/>
          </a:xfrm>
          <a:prstGeom prst="rect">
            <a:avLst/>
          </a:prstGeom>
        </p:spPr>
      </p:pic>
      <p:pic>
        <p:nvPicPr>
          <p:cNvPr id="20" name="Picture 19" descr="Log in | Sign Up Upload Clipart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267" y="2585541"/>
            <a:ext cx="638641" cy="755788"/>
          </a:xfrm>
          <a:prstGeom prst="rect">
            <a:avLst/>
          </a:prstGeom>
        </p:spPr>
      </p:pic>
      <p:pic>
        <p:nvPicPr>
          <p:cNvPr id="21" name="Picture 20" descr="Log in | Sign Up Upload Clipart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267" y="3894771"/>
            <a:ext cx="638641" cy="755788"/>
          </a:xfrm>
          <a:prstGeom prst="rect">
            <a:avLst/>
          </a:prstGeom>
        </p:spPr>
      </p:pic>
      <p:pic>
        <p:nvPicPr>
          <p:cNvPr id="22" name="Picture 21" descr="Log in | Sign Up Upload Clipart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11266" y="5492612"/>
            <a:ext cx="638641" cy="755788"/>
          </a:xfrm>
          <a:prstGeom prst="rect">
            <a:avLst/>
          </a:prstGeom>
        </p:spPr>
      </p:pic>
      <p:pic>
        <p:nvPicPr>
          <p:cNvPr id="23" name="Picture 22" descr="... the functions of servers: fileserver, print server, web server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3611" y="3711411"/>
            <a:ext cx="1219200" cy="12192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3121459" y="2339225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DB Server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4432151" y="2689412"/>
            <a:ext cx="1495313" cy="1021976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32151" y="4410400"/>
            <a:ext cx="1495313" cy="0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4433318" y="5002341"/>
            <a:ext cx="1495313" cy="1021976"/>
          </a:xfrm>
          <a:prstGeom prst="straightConnector1">
            <a:avLst/>
          </a:prstGeom>
          <a:ln w="28575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1"/>
          </p:cNvCxnSpPr>
          <p:nvPr/>
        </p:nvCxnSpPr>
        <p:spPr>
          <a:xfrm flipV="1">
            <a:off x="7345999" y="1683131"/>
            <a:ext cx="2565268" cy="888882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3" idx="3"/>
            <a:endCxn id="20" idx="1"/>
          </p:cNvCxnSpPr>
          <p:nvPr/>
        </p:nvCxnSpPr>
        <p:spPr>
          <a:xfrm flipV="1">
            <a:off x="7262811" y="2963435"/>
            <a:ext cx="2648456" cy="1357576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3" idx="3"/>
            <a:endCxn id="21" idx="1"/>
          </p:cNvCxnSpPr>
          <p:nvPr/>
        </p:nvCxnSpPr>
        <p:spPr>
          <a:xfrm flipV="1">
            <a:off x="7262811" y="4272665"/>
            <a:ext cx="2648456" cy="48346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3"/>
            <a:endCxn id="22" idx="1"/>
          </p:cNvCxnSpPr>
          <p:nvPr/>
        </p:nvCxnSpPr>
        <p:spPr>
          <a:xfrm flipV="1">
            <a:off x="7251266" y="5870506"/>
            <a:ext cx="2660000" cy="153811"/>
          </a:xfrm>
          <a:prstGeom prst="straightConnector1">
            <a:avLst/>
          </a:prstGeom>
          <a:ln w="28575"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0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Up vs Scale Out</a:t>
            </a:r>
            <a:endParaRPr lang="en-US" dirty="0"/>
          </a:p>
        </p:txBody>
      </p:sp>
      <p:pic>
        <p:nvPicPr>
          <p:cNvPr id="14" name="Content Placeholder 13" descr="Server Rack 2 by pbulteel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2067" y="2856743"/>
            <a:ext cx="1590084" cy="2798242"/>
          </a:xfrm>
        </p:spPr>
      </p:pic>
      <p:sp>
        <p:nvSpPr>
          <p:cNvPr id="8" name="Flowchart: Magnetic Disk 7"/>
          <p:cNvSpPr/>
          <p:nvPr/>
        </p:nvSpPr>
        <p:spPr>
          <a:xfrm>
            <a:off x="2006121" y="300156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2006121" y="3628716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2006121" y="425586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2006121" y="488301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5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5177" y="913028"/>
            <a:ext cx="3406334" cy="4177079"/>
          </a:xfrm>
          <a:prstGeom prst="rect">
            <a:avLst/>
          </a:prstGeom>
        </p:spPr>
      </p:pic>
      <p:sp>
        <p:nvSpPr>
          <p:cNvPr id="28" name="Flowchart: Magnetic Disk 27"/>
          <p:cNvSpPr/>
          <p:nvPr/>
        </p:nvSpPr>
        <p:spPr>
          <a:xfrm>
            <a:off x="7526586" y="1120773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lowchart: Magnetic Disk 30"/>
          <p:cNvSpPr/>
          <p:nvPr/>
        </p:nvSpPr>
        <p:spPr>
          <a:xfrm>
            <a:off x="7526586" y="1747921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Flowchart: Magnetic Disk 32"/>
          <p:cNvSpPr/>
          <p:nvPr/>
        </p:nvSpPr>
        <p:spPr>
          <a:xfrm>
            <a:off x="7526586" y="2375069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Flowchart: Magnetic Disk 34"/>
          <p:cNvSpPr/>
          <p:nvPr/>
        </p:nvSpPr>
        <p:spPr>
          <a:xfrm>
            <a:off x="7526586" y="3002217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Flowchart: Magnetic Disk 35"/>
          <p:cNvSpPr/>
          <p:nvPr/>
        </p:nvSpPr>
        <p:spPr>
          <a:xfrm>
            <a:off x="7526586" y="3628716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Flowchart: Magnetic Disk 36"/>
          <p:cNvSpPr/>
          <p:nvPr/>
        </p:nvSpPr>
        <p:spPr>
          <a:xfrm>
            <a:off x="7526586" y="425586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 rot="20524961">
            <a:off x="5133831" y="3401423"/>
            <a:ext cx="1691076" cy="511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46210" y="3976161"/>
            <a:ext cx="1066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Scale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3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course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“Big Data” computations</a:t>
            </a:r>
          </a:p>
        </p:txBody>
      </p:sp>
    </p:spTree>
    <p:extLst>
      <p:ext uri="{BB962C8B-B14F-4D97-AF65-F5344CB8AC3E}">
        <p14:creationId xmlns:p14="http://schemas.microsoft.com/office/powerpoint/2010/main" val="26337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Up vs Scale Out</a:t>
            </a:r>
            <a:endParaRPr lang="en-US" dirty="0"/>
          </a:p>
        </p:txBody>
      </p:sp>
      <p:pic>
        <p:nvPicPr>
          <p:cNvPr id="14" name="Content Placeholder 13" descr="Server Rack 2 by pbulteel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2067" y="2856743"/>
            <a:ext cx="1590084" cy="2798242"/>
          </a:xfrm>
        </p:spPr>
      </p:pic>
      <p:sp>
        <p:nvSpPr>
          <p:cNvPr id="8" name="Flowchart: Magnetic Disk 7"/>
          <p:cNvSpPr/>
          <p:nvPr/>
        </p:nvSpPr>
        <p:spPr>
          <a:xfrm>
            <a:off x="2006121" y="300156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2006121" y="3628716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2006121" y="425586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2006121" y="488301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5198073" y="4000020"/>
            <a:ext cx="1691076" cy="511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46210" y="4603309"/>
            <a:ext cx="1154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Scale Out</a:t>
            </a:r>
            <a:endParaRPr lang="en-US" dirty="0"/>
          </a:p>
        </p:txBody>
      </p:sp>
      <p:pic>
        <p:nvPicPr>
          <p:cNvPr id="17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707" y="997463"/>
            <a:ext cx="1590084" cy="2798242"/>
          </a:xfrm>
          <a:prstGeom prst="rect">
            <a:avLst/>
          </a:prstGeom>
        </p:spPr>
      </p:pic>
      <p:sp>
        <p:nvSpPr>
          <p:cNvPr id="18" name="Flowchart: Magnetic Disk 17"/>
          <p:cNvSpPr/>
          <p:nvPr/>
        </p:nvSpPr>
        <p:spPr>
          <a:xfrm>
            <a:off x="7483557" y="114228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7483557" y="1769436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483557" y="239658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lowchart: Magnetic Disk 20"/>
          <p:cNvSpPr/>
          <p:nvPr/>
        </p:nvSpPr>
        <p:spPr>
          <a:xfrm>
            <a:off x="7483557" y="302373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0707" y="4079529"/>
            <a:ext cx="1590084" cy="2798242"/>
          </a:xfrm>
          <a:prstGeom prst="rect">
            <a:avLst/>
          </a:prstGeom>
        </p:spPr>
      </p:pic>
      <p:sp>
        <p:nvSpPr>
          <p:cNvPr id="23" name="Flowchart: Magnetic Disk 22"/>
          <p:cNvSpPr/>
          <p:nvPr/>
        </p:nvSpPr>
        <p:spPr>
          <a:xfrm>
            <a:off x="7483557" y="422435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lowchart: Magnetic Disk 23"/>
          <p:cNvSpPr/>
          <p:nvPr/>
        </p:nvSpPr>
        <p:spPr>
          <a:xfrm>
            <a:off x="7483557" y="485150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lowchart: Magnetic Disk 25"/>
          <p:cNvSpPr/>
          <p:nvPr/>
        </p:nvSpPr>
        <p:spPr>
          <a:xfrm>
            <a:off x="7483557" y="5478650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lowchart: Magnetic Disk 26"/>
          <p:cNvSpPr/>
          <p:nvPr/>
        </p:nvSpPr>
        <p:spPr>
          <a:xfrm>
            <a:off x="7483557" y="610579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702" y="940838"/>
            <a:ext cx="1590084" cy="2798242"/>
          </a:xfrm>
          <a:prstGeom prst="rect">
            <a:avLst/>
          </a:prstGeom>
        </p:spPr>
      </p:pic>
      <p:sp>
        <p:nvSpPr>
          <p:cNvPr id="30" name="Flowchart: Magnetic Disk 29"/>
          <p:cNvSpPr/>
          <p:nvPr/>
        </p:nvSpPr>
        <p:spPr>
          <a:xfrm>
            <a:off x="9888068" y="1085663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lowchart: Magnetic Disk 31"/>
          <p:cNvSpPr/>
          <p:nvPr/>
        </p:nvSpPr>
        <p:spPr>
          <a:xfrm>
            <a:off x="9888068" y="1712811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lowchart: Magnetic Disk 33"/>
          <p:cNvSpPr/>
          <p:nvPr/>
        </p:nvSpPr>
        <p:spPr>
          <a:xfrm>
            <a:off x="9888068" y="2339959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lowchart: Magnetic Disk 37"/>
          <p:cNvSpPr/>
          <p:nvPr/>
        </p:nvSpPr>
        <p:spPr>
          <a:xfrm>
            <a:off x="9888068" y="2967107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9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6189" y="4003409"/>
            <a:ext cx="1590084" cy="2798242"/>
          </a:xfrm>
          <a:prstGeom prst="rect">
            <a:avLst/>
          </a:prstGeom>
        </p:spPr>
      </p:pic>
      <p:sp>
        <p:nvSpPr>
          <p:cNvPr id="40" name="Flowchart: Magnetic Disk 39"/>
          <p:cNvSpPr/>
          <p:nvPr/>
        </p:nvSpPr>
        <p:spPr>
          <a:xfrm>
            <a:off x="9940555" y="414823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lowchart: Magnetic Disk 40"/>
          <p:cNvSpPr/>
          <p:nvPr/>
        </p:nvSpPr>
        <p:spPr>
          <a:xfrm>
            <a:off x="9940555" y="477538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lowchart: Magnetic Disk 41"/>
          <p:cNvSpPr/>
          <p:nvPr/>
        </p:nvSpPr>
        <p:spPr>
          <a:xfrm>
            <a:off x="9940555" y="5402530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lowchart: Magnetic Disk 42"/>
          <p:cNvSpPr/>
          <p:nvPr/>
        </p:nvSpPr>
        <p:spPr>
          <a:xfrm>
            <a:off x="9940555" y="602967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9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DB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hared memory (“shared everything”)</a:t>
            </a:r>
          </a:p>
          <a:p>
            <a:r>
              <a:rPr lang="en-US" dirty="0"/>
              <a:t>s</a:t>
            </a:r>
            <a:r>
              <a:rPr lang="en-US" dirty="0" smtClean="0"/>
              <a:t>hared disk</a:t>
            </a:r>
          </a:p>
          <a:p>
            <a:r>
              <a:rPr lang="en-US" dirty="0"/>
              <a:t>s</a:t>
            </a:r>
            <a:r>
              <a:rPr lang="en-US" dirty="0" smtClean="0"/>
              <a:t>hared nothing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54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Everything </a:t>
            </a:r>
            <a:br>
              <a:rPr lang="en-US" dirty="0" smtClean="0"/>
            </a:br>
            <a:r>
              <a:rPr lang="en-US" dirty="0" smtClean="0"/>
              <a:t>vs Shared </a:t>
            </a:r>
            <a:r>
              <a:rPr lang="en-US" dirty="0"/>
              <a:t>N</a:t>
            </a:r>
            <a:r>
              <a:rPr lang="en-US" dirty="0" smtClean="0"/>
              <a:t>othing</a:t>
            </a:r>
            <a:endParaRPr lang="en-US" dirty="0"/>
          </a:p>
        </p:txBody>
      </p:sp>
      <p:pic>
        <p:nvPicPr>
          <p:cNvPr id="14" name="Content Placeholder 13" descr="Server Rack 2 by pbulteel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42067" y="2856743"/>
            <a:ext cx="1590084" cy="2798242"/>
          </a:xfrm>
        </p:spPr>
      </p:pic>
      <p:sp>
        <p:nvSpPr>
          <p:cNvPr id="8" name="Flowchart: Magnetic Disk 7"/>
          <p:cNvSpPr/>
          <p:nvPr/>
        </p:nvSpPr>
        <p:spPr>
          <a:xfrm>
            <a:off x="2006121" y="300156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2006121" y="3628716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Magnetic Disk 11"/>
          <p:cNvSpPr/>
          <p:nvPr/>
        </p:nvSpPr>
        <p:spPr>
          <a:xfrm>
            <a:off x="2006121" y="425586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2006121" y="488301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Content Placeholder 13" descr="Server Rack 2 by pbultee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707" y="997463"/>
            <a:ext cx="1590084" cy="2798242"/>
          </a:xfrm>
          <a:prstGeom prst="rect">
            <a:avLst/>
          </a:prstGeom>
        </p:spPr>
      </p:pic>
      <p:sp>
        <p:nvSpPr>
          <p:cNvPr id="18" name="Flowchart: Magnetic Disk 17"/>
          <p:cNvSpPr/>
          <p:nvPr/>
        </p:nvSpPr>
        <p:spPr>
          <a:xfrm>
            <a:off x="7483557" y="114228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lowchart: Magnetic Disk 18"/>
          <p:cNvSpPr/>
          <p:nvPr/>
        </p:nvSpPr>
        <p:spPr>
          <a:xfrm>
            <a:off x="7483557" y="1769436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lowchart: Magnetic Disk 19"/>
          <p:cNvSpPr/>
          <p:nvPr/>
        </p:nvSpPr>
        <p:spPr>
          <a:xfrm>
            <a:off x="7483557" y="239658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lowchart: Magnetic Disk 20"/>
          <p:cNvSpPr/>
          <p:nvPr/>
        </p:nvSpPr>
        <p:spPr>
          <a:xfrm>
            <a:off x="7483557" y="302373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2" name="Content Placeholder 13" descr="Server Rack 2 by pbultee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0707" y="4079529"/>
            <a:ext cx="1590084" cy="2798242"/>
          </a:xfrm>
          <a:prstGeom prst="rect">
            <a:avLst/>
          </a:prstGeom>
        </p:spPr>
      </p:pic>
      <p:sp>
        <p:nvSpPr>
          <p:cNvPr id="23" name="Flowchart: Magnetic Disk 22"/>
          <p:cNvSpPr/>
          <p:nvPr/>
        </p:nvSpPr>
        <p:spPr>
          <a:xfrm>
            <a:off x="7483557" y="422435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lowchart: Magnetic Disk 23"/>
          <p:cNvSpPr/>
          <p:nvPr/>
        </p:nvSpPr>
        <p:spPr>
          <a:xfrm>
            <a:off x="7483557" y="485150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lowchart: Magnetic Disk 25"/>
          <p:cNvSpPr/>
          <p:nvPr/>
        </p:nvSpPr>
        <p:spPr>
          <a:xfrm>
            <a:off x="7483557" y="5478650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lowchart: Magnetic Disk 26"/>
          <p:cNvSpPr/>
          <p:nvPr/>
        </p:nvSpPr>
        <p:spPr>
          <a:xfrm>
            <a:off x="7483557" y="610579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Content Placeholder 13" descr="Server Rack 2 by pbultee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3702" y="940838"/>
            <a:ext cx="1590084" cy="2798242"/>
          </a:xfrm>
          <a:prstGeom prst="rect">
            <a:avLst/>
          </a:prstGeom>
        </p:spPr>
      </p:pic>
      <p:sp>
        <p:nvSpPr>
          <p:cNvPr id="30" name="Flowchart: Magnetic Disk 29"/>
          <p:cNvSpPr/>
          <p:nvPr/>
        </p:nvSpPr>
        <p:spPr>
          <a:xfrm>
            <a:off x="9888068" y="1085663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lowchart: Magnetic Disk 31"/>
          <p:cNvSpPr/>
          <p:nvPr/>
        </p:nvSpPr>
        <p:spPr>
          <a:xfrm>
            <a:off x="9888068" y="1712811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Flowchart: Magnetic Disk 33"/>
          <p:cNvSpPr/>
          <p:nvPr/>
        </p:nvSpPr>
        <p:spPr>
          <a:xfrm>
            <a:off x="9888068" y="2339959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Flowchart: Magnetic Disk 37"/>
          <p:cNvSpPr/>
          <p:nvPr/>
        </p:nvSpPr>
        <p:spPr>
          <a:xfrm>
            <a:off x="9888068" y="2967107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9" name="Content Placeholder 13" descr="Server Rack 2 by pbultee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6189" y="4003409"/>
            <a:ext cx="1590084" cy="2798242"/>
          </a:xfrm>
          <a:prstGeom prst="rect">
            <a:avLst/>
          </a:prstGeom>
        </p:spPr>
      </p:pic>
      <p:sp>
        <p:nvSpPr>
          <p:cNvPr id="40" name="Flowchart: Magnetic Disk 39"/>
          <p:cNvSpPr/>
          <p:nvPr/>
        </p:nvSpPr>
        <p:spPr>
          <a:xfrm>
            <a:off x="9940555" y="4148234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Flowchart: Magnetic Disk 40"/>
          <p:cNvSpPr/>
          <p:nvPr/>
        </p:nvSpPr>
        <p:spPr>
          <a:xfrm>
            <a:off x="9940555" y="4775382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lowchart: Magnetic Disk 41"/>
          <p:cNvSpPr/>
          <p:nvPr/>
        </p:nvSpPr>
        <p:spPr>
          <a:xfrm>
            <a:off x="9940555" y="5402530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lowchart: Magnetic Disk 42"/>
          <p:cNvSpPr/>
          <p:nvPr/>
        </p:nvSpPr>
        <p:spPr>
          <a:xfrm>
            <a:off x="9940555" y="602967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2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4796" y="2248347"/>
            <a:ext cx="897954" cy="1580227"/>
          </a:xfrm>
          <a:prstGeom prst="rect">
            <a:avLst/>
          </a:prstGeom>
        </p:spPr>
      </p:pic>
      <p:sp>
        <p:nvSpPr>
          <p:cNvPr id="5" name="Flowchart: Magnetic Disk 4"/>
          <p:cNvSpPr/>
          <p:nvPr/>
        </p:nvSpPr>
        <p:spPr>
          <a:xfrm>
            <a:off x="3931740" y="4661140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5250882" y="4661139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6566851" y="4661139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6244634" y="8015878"/>
            <a:ext cx="644434" cy="53211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961" y="2248556"/>
            <a:ext cx="897954" cy="1580227"/>
          </a:xfrm>
          <a:prstGeom prst="rect">
            <a:avLst/>
          </a:prstGeom>
        </p:spPr>
      </p:pic>
      <p:pic>
        <p:nvPicPr>
          <p:cNvPr id="10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1126" y="2248347"/>
            <a:ext cx="897954" cy="1580227"/>
          </a:xfrm>
          <a:prstGeom prst="rect">
            <a:avLst/>
          </a:prstGeom>
        </p:spPr>
      </p:pic>
      <p:pic>
        <p:nvPicPr>
          <p:cNvPr id="11" name="Content Placeholder 13" descr="Server Rack 2 by pbultee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2771" y="2248346"/>
            <a:ext cx="897954" cy="15802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V="1">
            <a:off x="3367144" y="4184725"/>
            <a:ext cx="4411911" cy="21515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</p:cNvCxnSpPr>
          <p:nvPr/>
        </p:nvCxnSpPr>
        <p:spPr>
          <a:xfrm>
            <a:off x="3613773" y="3828574"/>
            <a:ext cx="0" cy="39939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53692" y="3828574"/>
            <a:ext cx="0" cy="39939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2615" y="3785332"/>
            <a:ext cx="0" cy="39939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34531" y="3806847"/>
            <a:ext cx="0" cy="39939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44196" y="4227967"/>
            <a:ext cx="0" cy="39939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573099" y="4184725"/>
            <a:ext cx="0" cy="39939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889068" y="4184724"/>
            <a:ext cx="0" cy="399393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11737" y="3985028"/>
            <a:ext cx="2422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Storage Area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 will mostly be dealing with shared-nothing architectures</a:t>
            </a:r>
          </a:p>
          <a:p>
            <a:r>
              <a:rPr lang="en-US" dirty="0"/>
              <a:t>s</a:t>
            </a:r>
            <a:r>
              <a:rPr lang="en-US" dirty="0" smtClean="0"/>
              <a:t>cales embarrassingly</a:t>
            </a:r>
          </a:p>
          <a:p>
            <a:r>
              <a:rPr lang="en-US" dirty="0"/>
              <a:t>p</a:t>
            </a:r>
            <a:r>
              <a:rPr lang="en-US" dirty="0" smtClean="0"/>
              <a:t>rogramming them is a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19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Relational Model [Edgar </a:t>
            </a:r>
            <a:r>
              <a:rPr lang="en-US" sz="3600" dirty="0" err="1" smtClean="0"/>
              <a:t>Codd</a:t>
            </a:r>
            <a:r>
              <a:rPr lang="en-US" sz="3600" dirty="0" smtClean="0"/>
              <a:t> ’70]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6656" y="2011680"/>
            <a:ext cx="6458007" cy="3766185"/>
          </a:xfrm>
        </p:spPr>
        <p:txBody>
          <a:bodyPr>
            <a:normAutofit/>
          </a:bodyPr>
          <a:lstStyle/>
          <a:p>
            <a:r>
              <a:rPr lang="en-US" dirty="0" smtClean="0"/>
              <a:t>select, filter, join, group-by, aggregate</a:t>
            </a:r>
          </a:p>
          <a:p>
            <a:pPr lvl="3"/>
            <a:endParaRPr lang="en-US" dirty="0"/>
          </a:p>
          <a:p>
            <a:r>
              <a:rPr lang="en-US" dirty="0" smtClean="0"/>
              <a:t>expressive and embarrassingly parallel</a:t>
            </a:r>
          </a:p>
          <a:p>
            <a:pPr lvl="3"/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ata independent</a:t>
            </a:r>
          </a:p>
          <a:p>
            <a:pPr lvl="3"/>
            <a:endParaRPr lang="en-US" dirty="0"/>
          </a:p>
          <a:p>
            <a:r>
              <a:rPr lang="en-US" dirty="0" smtClean="0"/>
              <a:t>well-studied </a:t>
            </a:r>
            <a:r>
              <a:rPr lang="en-US" dirty="0" smtClean="0"/>
              <a:t>query optimization </a:t>
            </a:r>
            <a:r>
              <a:rPr lang="en-US" dirty="0" smtClean="0"/>
              <a:t>techniques</a:t>
            </a:r>
          </a:p>
          <a:p>
            <a:pPr lvl="2"/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 smtClean="0"/>
              <a:t>(optionally read: </a:t>
            </a:r>
            <a:r>
              <a:rPr lang="en-US" dirty="0"/>
              <a:t>“A Relational Model of Data for Large Shared Data </a:t>
            </a:r>
            <a:r>
              <a:rPr lang="en-US" dirty="0" smtClean="0"/>
              <a:t>Banks” by Edgar </a:t>
            </a:r>
            <a:r>
              <a:rPr lang="en-US" dirty="0" err="1" smtClean="0"/>
              <a:t>Codd</a:t>
            </a:r>
            <a:r>
              <a:rPr lang="en-US" dirty="0" smtClean="0"/>
              <a:t>)</a:t>
            </a:r>
            <a:endParaRPr lang="en-US" dirty="0" smtClean="0"/>
          </a:p>
          <a:p>
            <a:pPr lvl="4"/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81" name="Group 80"/>
          <p:cNvGrpSpPr/>
          <p:nvPr/>
        </p:nvGrpSpPr>
        <p:grpSpPr>
          <a:xfrm>
            <a:off x="7811592" y="1987282"/>
            <a:ext cx="3993590" cy="357318"/>
            <a:chOff x="7811592" y="1987282"/>
            <a:chExt cx="3993590" cy="357318"/>
          </a:xfrm>
        </p:grpSpPr>
        <p:sp>
          <p:nvSpPr>
            <p:cNvPr id="7" name="Rectangle 6"/>
            <p:cNvSpPr/>
            <p:nvPr/>
          </p:nvSpPr>
          <p:spPr>
            <a:xfrm>
              <a:off x="7811592" y="201168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633463" y="2004966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9838594" y="1997254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9041134" y="2004966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8219263" y="2004966"/>
              <a:ext cx="337454" cy="3396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9438546" y="1987914"/>
              <a:ext cx="337454" cy="33963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0232113" y="1987914"/>
              <a:ext cx="337454" cy="33963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066586" y="1987282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474257" y="1987282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0652386" y="1987282"/>
              <a:ext cx="337454" cy="3396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811592" y="3219545"/>
            <a:ext cx="3993590" cy="357318"/>
            <a:chOff x="7811592" y="3219545"/>
            <a:chExt cx="3993590" cy="357318"/>
          </a:xfrm>
        </p:grpSpPr>
        <p:sp>
          <p:nvSpPr>
            <p:cNvPr id="17" name="Rectangle 16"/>
            <p:cNvSpPr/>
            <p:nvPr/>
          </p:nvSpPr>
          <p:spPr>
            <a:xfrm>
              <a:off x="7811592" y="3243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633463" y="3237229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838594" y="3229517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041134" y="3237229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1066586" y="3219545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1474257" y="3219545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977055" y="2320202"/>
            <a:ext cx="3662665" cy="923741"/>
            <a:chOff x="7977055" y="2320202"/>
            <a:chExt cx="3662665" cy="923741"/>
          </a:xfrm>
        </p:grpSpPr>
        <p:cxnSp>
          <p:nvCxnSpPr>
            <p:cNvPr id="34" name="Straight Arrow Connector 33"/>
            <p:cNvCxnSpPr>
              <a:stCxn id="7" idx="2"/>
              <a:endCxn id="17" idx="0"/>
            </p:cNvCxnSpPr>
            <p:nvPr/>
          </p:nvCxnSpPr>
          <p:spPr>
            <a:xfrm>
              <a:off x="7977055" y="2344600"/>
              <a:ext cx="0" cy="8993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8" idx="2"/>
              <a:endCxn id="18" idx="0"/>
            </p:cNvCxnSpPr>
            <p:nvPr/>
          </p:nvCxnSpPr>
          <p:spPr>
            <a:xfrm>
              <a:off x="8798926" y="2337886"/>
              <a:ext cx="0" cy="8993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9184828" y="2344600"/>
              <a:ext cx="0" cy="8993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" idx="2"/>
              <a:endCxn id="19" idx="0"/>
            </p:cNvCxnSpPr>
            <p:nvPr/>
          </p:nvCxnSpPr>
          <p:spPr>
            <a:xfrm>
              <a:off x="10004057" y="2330174"/>
              <a:ext cx="0" cy="8993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11221250" y="2320202"/>
              <a:ext cx="0" cy="89934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5" idx="2"/>
            </p:cNvCxnSpPr>
            <p:nvPr/>
          </p:nvCxnSpPr>
          <p:spPr>
            <a:xfrm flipH="1">
              <a:off x="11639719" y="2320202"/>
              <a:ext cx="1" cy="8993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9271373" y="2617339"/>
              <a:ext cx="6461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filter</a:t>
              </a:r>
              <a:endParaRPr lang="en-US" dirty="0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7811592" y="3552465"/>
            <a:ext cx="3993590" cy="1243066"/>
            <a:chOff x="7811592" y="3552465"/>
            <a:chExt cx="3993590" cy="1243066"/>
          </a:xfrm>
        </p:grpSpPr>
        <p:sp>
          <p:nvSpPr>
            <p:cNvPr id="27" name="Rectangle 26"/>
            <p:cNvSpPr/>
            <p:nvPr/>
          </p:nvSpPr>
          <p:spPr>
            <a:xfrm>
              <a:off x="7811592" y="4462611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0658915" y="4462611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635514" y="4462611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219263" y="4462611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066586" y="4462611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474257" y="4462611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Arrow Connector 46"/>
            <p:cNvCxnSpPr>
              <a:stCxn id="18" idx="2"/>
              <a:endCxn id="28" idx="0"/>
            </p:cNvCxnSpPr>
            <p:nvPr/>
          </p:nvCxnSpPr>
          <p:spPr>
            <a:xfrm>
              <a:off x="8798926" y="3570149"/>
              <a:ext cx="2025452" cy="8924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24" idx="2"/>
              <a:endCxn id="31" idx="0"/>
            </p:cNvCxnSpPr>
            <p:nvPr/>
          </p:nvCxnSpPr>
          <p:spPr>
            <a:xfrm>
              <a:off x="11232049" y="3552465"/>
              <a:ext cx="0" cy="9101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5" idx="2"/>
              <a:endCxn id="32" idx="0"/>
            </p:cNvCxnSpPr>
            <p:nvPr/>
          </p:nvCxnSpPr>
          <p:spPr>
            <a:xfrm>
              <a:off x="11639720" y="3552465"/>
              <a:ext cx="0" cy="91014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27" idx="0"/>
            </p:cNvCxnSpPr>
            <p:nvPr/>
          </p:nvCxnSpPr>
          <p:spPr>
            <a:xfrm>
              <a:off x="7977054" y="3576863"/>
              <a:ext cx="1" cy="8857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30" idx="0"/>
            </p:cNvCxnSpPr>
            <p:nvPr/>
          </p:nvCxnSpPr>
          <p:spPr>
            <a:xfrm flipH="1">
              <a:off x="8384726" y="3576863"/>
              <a:ext cx="800102" cy="88574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endCxn id="29" idx="0"/>
            </p:cNvCxnSpPr>
            <p:nvPr/>
          </p:nvCxnSpPr>
          <p:spPr>
            <a:xfrm flipH="1">
              <a:off x="8800977" y="3562437"/>
              <a:ext cx="1203080" cy="9001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9058315" y="3841704"/>
              <a:ext cx="1140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g</a:t>
              </a:r>
              <a:r>
                <a:rPr lang="en-US" dirty="0" smtClean="0"/>
                <a:t>roup-by</a:t>
              </a:r>
              <a:endParaRPr lang="en-US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219262" y="4795531"/>
            <a:ext cx="3178249" cy="933777"/>
            <a:chOff x="8219262" y="4795531"/>
            <a:chExt cx="3178249" cy="933777"/>
          </a:xfrm>
        </p:grpSpPr>
        <p:sp>
          <p:nvSpPr>
            <p:cNvPr id="67" name="Rectangle 66"/>
            <p:cNvSpPr/>
            <p:nvPr/>
          </p:nvSpPr>
          <p:spPr>
            <a:xfrm>
              <a:off x="8219262" y="5390076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1066586" y="5396388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69" name="Straight Arrow Connector 68"/>
            <p:cNvCxnSpPr>
              <a:stCxn id="30" idx="2"/>
              <a:endCxn id="67" idx="0"/>
            </p:cNvCxnSpPr>
            <p:nvPr/>
          </p:nvCxnSpPr>
          <p:spPr>
            <a:xfrm flipH="1">
              <a:off x="8384725" y="4795531"/>
              <a:ext cx="1" cy="59454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>
              <a:endCxn id="68" idx="0"/>
            </p:cNvCxnSpPr>
            <p:nvPr/>
          </p:nvCxnSpPr>
          <p:spPr>
            <a:xfrm flipH="1">
              <a:off x="11232049" y="4808794"/>
              <a:ext cx="1" cy="5875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9224796" y="4916979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count</a:t>
              </a:r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351855" y="3010437"/>
            <a:ext cx="2590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select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count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(*)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from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objects 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type 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square</a:t>
            </a:r>
          </a:p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g</a:t>
            </a:r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roup by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color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99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6657" y="2011680"/>
                <a:ext cx="6756878" cy="3766185"/>
              </a:xfrm>
            </p:spPr>
            <p:txBody>
              <a:bodyPr/>
              <a:lstStyle/>
              <a:p>
                <a:r>
                  <a:rPr lang="en-US" dirty="0" smtClean="0"/>
                  <a:t>given domains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 smtClean="0"/>
                  <a:t>a k-</a:t>
                </a:r>
                <a:r>
                  <a:rPr lang="en-US" dirty="0" err="1" smtClean="0"/>
                  <a:t>ary</a:t>
                </a:r>
                <a:r>
                  <a:rPr lang="en-US" dirty="0" smtClean="0"/>
                  <a:t> relation is 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a subset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×…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5"/>
                <a:endParaRPr lang="en-US" dirty="0"/>
              </a:p>
              <a:p>
                <a:r>
                  <a:rPr lang="en-US" dirty="0"/>
                  <a:t>i</a:t>
                </a:r>
                <a:r>
                  <a:rPr lang="en-US" dirty="0" smtClean="0"/>
                  <a:t>nformally, a “table of tuples”</a:t>
                </a:r>
              </a:p>
              <a:p>
                <a:r>
                  <a:rPr lang="en-US" dirty="0"/>
                  <a:t>o</a:t>
                </a:r>
                <a:r>
                  <a:rPr lang="en-US" dirty="0" smtClean="0"/>
                  <a:t>r a collection of objects of a given type</a:t>
                </a:r>
              </a:p>
              <a:p>
                <a:pPr lvl="3"/>
                <a:endParaRPr lang="en-US" dirty="0"/>
              </a:p>
              <a:p>
                <a:pPr>
                  <a:lnSpc>
                    <a:spcPct val="100000"/>
                  </a:lnSpc>
                </a:pPr>
                <a:r>
                  <a:rPr lang="en-US" dirty="0"/>
                  <a:t>d</a:t>
                </a:r>
                <a:r>
                  <a:rPr lang="en-US" dirty="0" smtClean="0"/>
                  <a:t>escribes data independent of its representation in memory/disk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6657" y="2011680"/>
                <a:ext cx="6756878" cy="3766185"/>
              </a:xfrm>
              <a:blipFill>
                <a:blip r:embed="rId2"/>
                <a:stretch>
                  <a:fillRect t="-2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7794521" y="2041837"/>
            <a:ext cx="3993590" cy="357318"/>
            <a:chOff x="7811592" y="1987282"/>
            <a:chExt cx="3993590" cy="357318"/>
          </a:xfrm>
        </p:grpSpPr>
        <p:sp>
          <p:nvSpPr>
            <p:cNvPr id="5" name="Rectangle 4"/>
            <p:cNvSpPr/>
            <p:nvPr/>
          </p:nvSpPr>
          <p:spPr>
            <a:xfrm>
              <a:off x="7811592" y="201168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633463" y="2004966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838594" y="1997254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9041134" y="2004966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219263" y="2004966"/>
              <a:ext cx="337454" cy="3396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438546" y="1987914"/>
              <a:ext cx="337454" cy="33963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0232113" y="1987914"/>
              <a:ext cx="337454" cy="339634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1066586" y="1987282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474257" y="1987282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0652386" y="1987282"/>
              <a:ext cx="337454" cy="33963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893322"/>
              </p:ext>
            </p:extLst>
          </p:nvPr>
        </p:nvGraphicFramePr>
        <p:xfrm>
          <a:off x="7630884" y="2997897"/>
          <a:ext cx="432086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216">
                  <a:extLst>
                    <a:ext uri="{9D8B030D-6E8A-4147-A177-3AD203B41FA5}">
                      <a16:colId xmlns:a16="http://schemas.microsoft.com/office/drawing/2014/main" val="2463491727"/>
                    </a:ext>
                  </a:extLst>
                </a:gridCol>
                <a:gridCol w="1080216">
                  <a:extLst>
                    <a:ext uri="{9D8B030D-6E8A-4147-A177-3AD203B41FA5}">
                      <a16:colId xmlns:a16="http://schemas.microsoft.com/office/drawing/2014/main" val="702912840"/>
                    </a:ext>
                  </a:extLst>
                </a:gridCol>
                <a:gridCol w="1080216">
                  <a:extLst>
                    <a:ext uri="{9D8B030D-6E8A-4147-A177-3AD203B41FA5}">
                      <a16:colId xmlns:a16="http://schemas.microsoft.com/office/drawing/2014/main" val="2469029830"/>
                    </a:ext>
                  </a:extLst>
                </a:gridCol>
                <a:gridCol w="1080216">
                  <a:extLst>
                    <a:ext uri="{9D8B030D-6E8A-4147-A177-3AD203B41FA5}">
                      <a16:colId xmlns:a16="http://schemas.microsoft.com/office/drawing/2014/main" val="2785179448"/>
                    </a:ext>
                  </a:extLst>
                </a:gridCol>
              </a:tblGrid>
              <a:tr h="16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Color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#Vertices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4402653"/>
                  </a:ext>
                </a:extLst>
              </a:tr>
              <a:tr h="16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 Square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65442"/>
                  </a:ext>
                </a:extLst>
              </a:tr>
              <a:tr h="16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Circle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271073"/>
                  </a:ext>
                </a:extLst>
              </a:tr>
              <a:tr h="16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 Square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Orange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945078"/>
                  </a:ext>
                </a:extLst>
              </a:tr>
              <a:tr h="16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 Square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976243"/>
                  </a:ext>
                </a:extLst>
              </a:tr>
              <a:tr h="165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…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48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6247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Operations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set union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∪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∨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set difference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Cartesian product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…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…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projection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3,1,4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0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selection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705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operation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…) |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…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∧(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…∈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}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∧…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))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27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717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operations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group-by-key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𝐺𝑟𝑜𝑢𝑝𝐵𝑦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𝑘𝑒𝑦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)}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aggregation</a:t>
                </a:r>
                <a:endParaRPr lang="en-US" dirty="0"/>
              </a:p>
              <a:p>
                <a:pPr lvl="1"/>
                <a:r>
                  <a:rPr lang="en-US" dirty="0" smtClean="0"/>
                  <a:t>- sum, </a:t>
                </a:r>
                <a:r>
                  <a:rPr lang="en-US" dirty="0" err="1" smtClean="0"/>
                  <a:t>avg</a:t>
                </a:r>
                <a:r>
                  <a:rPr lang="en-US" dirty="0" smtClean="0"/>
                  <a:t>, min, max, …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2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80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course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“Big Data” computations</a:t>
            </a:r>
          </a:p>
          <a:p>
            <a:r>
              <a:rPr lang="en-US" dirty="0"/>
              <a:t>b</a:t>
            </a:r>
            <a:r>
              <a:rPr lang="en-US" dirty="0" smtClean="0"/>
              <a:t>ig </a:t>
            </a:r>
            <a:r>
              <a:rPr lang="en-US" dirty="0" smtClean="0">
                <a:solidFill>
                  <a:srgbClr val="FF0000"/>
                </a:solidFill>
              </a:rPr>
              <a:t>volume</a:t>
            </a:r>
          </a:p>
          <a:p>
            <a:pPr lvl="1"/>
            <a:r>
              <a:rPr lang="en-US" dirty="0" smtClean="0"/>
              <a:t>- petabytes or more</a:t>
            </a:r>
          </a:p>
          <a:p>
            <a:r>
              <a:rPr lang="en-US" dirty="0"/>
              <a:t>b</a:t>
            </a:r>
            <a:r>
              <a:rPr lang="en-US" dirty="0" smtClean="0"/>
              <a:t>ig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elocity</a:t>
            </a:r>
          </a:p>
          <a:p>
            <a:pPr lvl="1"/>
            <a:r>
              <a:rPr lang="en-US" dirty="0" smtClean="0"/>
              <a:t>- generated at fast speeds</a:t>
            </a:r>
          </a:p>
          <a:p>
            <a:pPr lvl="1"/>
            <a:r>
              <a:rPr lang="en-US" dirty="0" smtClean="0"/>
              <a:t>- sensor data, gaming, stock trading, …</a:t>
            </a:r>
          </a:p>
          <a:p>
            <a:r>
              <a:rPr lang="en-US" dirty="0" smtClean="0"/>
              <a:t>big </a:t>
            </a:r>
            <a:r>
              <a:rPr lang="en-US" dirty="0" smtClean="0">
                <a:solidFill>
                  <a:srgbClr val="FF0000"/>
                </a:solidFill>
              </a:rPr>
              <a:t>variety</a:t>
            </a:r>
          </a:p>
          <a:p>
            <a:pPr lvl="1"/>
            <a:r>
              <a:rPr lang="en-US" dirty="0" smtClean="0"/>
              <a:t>- relational data, excel sheets, text, web pages, logs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51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based on relational algebra equivalences</a:t>
                </a:r>
              </a:p>
              <a:p>
                <a:r>
                  <a:rPr lang="en-US" dirty="0" smtClean="0"/>
                  <a:t>- commutativity, associativity of unions, joins</a:t>
                </a:r>
              </a:p>
              <a:p>
                <a:r>
                  <a:rPr lang="en-US" dirty="0" smtClean="0"/>
                  <a:t>- join distributes over unions</a:t>
                </a:r>
              </a:p>
              <a:p>
                <a:r>
                  <a:rPr lang="en-US" dirty="0" smtClean="0"/>
                  <a:t>- move selections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𝜙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b="0" dirty="0" smtClean="0"/>
                  <a:t>   (assuming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b="0" dirty="0" smtClean="0"/>
                  <a:t> only refers to fields in R)</a:t>
                </a:r>
              </a:p>
              <a:p>
                <a:r>
                  <a:rPr lang="en-US" dirty="0" smtClean="0"/>
                  <a:t>- project “unused” columns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2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Partitioning for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 partitioning</a:t>
            </a:r>
          </a:p>
          <a:p>
            <a:r>
              <a:rPr lang="en-US" dirty="0" smtClean="0"/>
              <a:t>hash partitioning</a:t>
            </a:r>
          </a:p>
          <a:p>
            <a:r>
              <a:rPr lang="en-US" dirty="0" smtClean="0"/>
              <a:t>range partitioning</a:t>
            </a:r>
          </a:p>
          <a:p>
            <a:endParaRPr lang="en-US" dirty="0" smtClean="0"/>
          </a:p>
          <a:p>
            <a:r>
              <a:rPr lang="en-US" dirty="0" smtClean="0"/>
              <a:t>repartitioning for </a:t>
            </a:r>
            <a:r>
              <a:rPr lang="en-US" dirty="0" err="1" smtClean="0"/>
              <a:t>groupby</a:t>
            </a:r>
            <a:endParaRPr lang="en-US" dirty="0" smtClean="0"/>
          </a:p>
          <a:p>
            <a:r>
              <a:rPr lang="en-US" dirty="0" smtClean="0"/>
              <a:t>broadcast joins</a:t>
            </a:r>
          </a:p>
          <a:p>
            <a:r>
              <a:rPr lang="en-US" dirty="0" smtClean="0"/>
              <a:t>hash joins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number of reviews read per user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011925" y="1824765"/>
            <a:ext cx="3971100" cy="332920"/>
            <a:chOff x="2011925" y="2070943"/>
            <a:chExt cx="3971100" cy="332920"/>
          </a:xfrm>
        </p:grpSpPr>
        <p:sp>
          <p:nvSpPr>
            <p:cNvPr id="4" name="Rectangle 3"/>
            <p:cNvSpPr/>
            <p:nvPr/>
          </p:nvSpPr>
          <p:spPr>
            <a:xfrm>
              <a:off x="201192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34285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7377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0470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33562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66655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9747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2840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65932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99025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32117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65210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983025" y="1824765"/>
            <a:ext cx="3967965" cy="332920"/>
            <a:chOff x="5983025" y="2070943"/>
            <a:chExt cx="3967965" cy="332920"/>
          </a:xfrm>
        </p:grpSpPr>
        <p:sp>
          <p:nvSpPr>
            <p:cNvPr id="25" name="Rectangle 24"/>
            <p:cNvSpPr/>
            <p:nvPr/>
          </p:nvSpPr>
          <p:spPr>
            <a:xfrm>
              <a:off x="598302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31395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4487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97580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30359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63451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96544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9636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62729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95821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8914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62006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1125492" y="2446606"/>
            <a:ext cx="3971100" cy="332920"/>
            <a:chOff x="2011925" y="2070943"/>
            <a:chExt cx="3971100" cy="332920"/>
          </a:xfrm>
        </p:grpSpPr>
        <p:sp>
          <p:nvSpPr>
            <p:cNvPr id="52" name="Rectangle 51"/>
            <p:cNvSpPr/>
            <p:nvPr/>
          </p:nvSpPr>
          <p:spPr>
            <a:xfrm>
              <a:off x="201192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34285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267377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00470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33562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66655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399747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432840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65932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99025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2117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65210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6845505" y="2437814"/>
            <a:ext cx="3967965" cy="332920"/>
            <a:chOff x="5983025" y="2070943"/>
            <a:chExt cx="3967965" cy="332920"/>
          </a:xfrm>
        </p:grpSpPr>
        <p:sp>
          <p:nvSpPr>
            <p:cNvPr id="65" name="Rectangle 64"/>
            <p:cNvSpPr/>
            <p:nvPr/>
          </p:nvSpPr>
          <p:spPr>
            <a:xfrm>
              <a:off x="598302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31395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64487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97580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30359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</a:t>
              </a:r>
              <a:endParaRPr lang="en-US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63451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96544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29636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S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62729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95821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289140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9620065" y="2070943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P</a:t>
              </a:r>
            </a:p>
          </p:txBody>
        </p:sp>
      </p:grpSp>
      <p:sp>
        <p:nvSpPr>
          <p:cNvPr id="8" name="Flowchart: Magnetic Disk 7"/>
          <p:cNvSpPr/>
          <p:nvPr/>
        </p:nvSpPr>
        <p:spPr>
          <a:xfrm>
            <a:off x="2480221" y="1688879"/>
            <a:ext cx="1147618" cy="562708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mapper1</a:t>
            </a:r>
            <a:endParaRPr lang="en-US" dirty="0"/>
          </a:p>
        </p:txBody>
      </p:sp>
      <p:sp>
        <p:nvSpPr>
          <p:cNvPr id="77" name="Flowchart: Magnetic Disk 76"/>
          <p:cNvSpPr/>
          <p:nvPr/>
        </p:nvSpPr>
        <p:spPr>
          <a:xfrm>
            <a:off x="8218943" y="1692921"/>
            <a:ext cx="1147618" cy="562708"/>
          </a:xfrm>
          <a:prstGeom prst="flowChartMagneticDisk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mapper2 </a:t>
            </a:r>
            <a:endParaRPr lang="en-US" dirty="0"/>
          </a:p>
        </p:txBody>
      </p:sp>
      <p:grpSp>
        <p:nvGrpSpPr>
          <p:cNvPr id="145" name="Group 144"/>
          <p:cNvGrpSpPr/>
          <p:nvPr/>
        </p:nvGrpSpPr>
        <p:grpSpPr>
          <a:xfrm>
            <a:off x="1456417" y="2941120"/>
            <a:ext cx="9026128" cy="332920"/>
            <a:chOff x="1456417" y="2941120"/>
            <a:chExt cx="9026128" cy="332920"/>
          </a:xfrm>
        </p:grpSpPr>
        <p:sp>
          <p:nvSpPr>
            <p:cNvPr id="78" name="Rectangle 77"/>
            <p:cNvSpPr/>
            <p:nvPr/>
          </p:nvSpPr>
          <p:spPr>
            <a:xfrm>
              <a:off x="1456417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787342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2780117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3111042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4103817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4434742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7176430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8496995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8827920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9820695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0151620" y="2941120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857096" y="5082063"/>
            <a:ext cx="8266918" cy="343553"/>
            <a:chOff x="1857096" y="5167127"/>
            <a:chExt cx="8266918" cy="343553"/>
          </a:xfrm>
        </p:grpSpPr>
        <p:sp>
          <p:nvSpPr>
            <p:cNvPr id="89" name="Rectangle 88"/>
            <p:cNvSpPr/>
            <p:nvPr/>
          </p:nvSpPr>
          <p:spPr>
            <a:xfrm>
              <a:off x="1857096" y="5167127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188021" y="5167127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2849870" y="5167127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2511926" y="5167127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3180795" y="5167127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4" name="Rectangle 93"/>
            <p:cNvSpPr/>
            <p:nvPr/>
          </p:nvSpPr>
          <p:spPr>
            <a:xfrm>
              <a:off x="3511720" y="5167127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842202" y="5167127"/>
              <a:ext cx="330925" cy="3329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8798607" y="5177760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9131682" y="5177760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9462164" y="5177760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9793089" y="5177760"/>
              <a:ext cx="330925" cy="33292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sp>
        <p:nvSpPr>
          <p:cNvPr id="100" name="Flowchart: Magnetic Disk 99"/>
          <p:cNvSpPr/>
          <p:nvPr/>
        </p:nvSpPr>
        <p:spPr>
          <a:xfrm>
            <a:off x="490788" y="4967169"/>
            <a:ext cx="1147618" cy="5627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reducer1</a:t>
            </a:r>
            <a:endParaRPr lang="en-US" dirty="0"/>
          </a:p>
        </p:txBody>
      </p:sp>
      <p:sp>
        <p:nvSpPr>
          <p:cNvPr id="101" name="Flowchart: Magnetic Disk 100"/>
          <p:cNvSpPr/>
          <p:nvPr/>
        </p:nvSpPr>
        <p:spPr>
          <a:xfrm>
            <a:off x="10413128" y="4977802"/>
            <a:ext cx="1147618" cy="562708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reducer2 </a:t>
            </a:r>
            <a:endParaRPr lang="en-US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1621880" y="3274040"/>
            <a:ext cx="8695203" cy="1818656"/>
            <a:chOff x="1621880" y="3274040"/>
            <a:chExt cx="8695203" cy="1818656"/>
          </a:xfrm>
        </p:grpSpPr>
        <p:cxnSp>
          <p:nvCxnSpPr>
            <p:cNvPr id="105" name="Straight Arrow Connector 104"/>
            <p:cNvCxnSpPr>
              <a:stCxn id="78" idx="2"/>
              <a:endCxn id="89" idx="0"/>
            </p:cNvCxnSpPr>
            <p:nvPr/>
          </p:nvCxnSpPr>
          <p:spPr>
            <a:xfrm>
              <a:off x="1621880" y="3274040"/>
              <a:ext cx="400679" cy="180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>
              <a:stCxn id="88" idx="2"/>
              <a:endCxn id="99" idx="0"/>
            </p:cNvCxnSpPr>
            <p:nvPr/>
          </p:nvCxnSpPr>
          <p:spPr>
            <a:xfrm flipH="1">
              <a:off x="9958552" y="3274040"/>
              <a:ext cx="358531" cy="18186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2" name="Straight Arrow Connector 111"/>
            <p:cNvCxnSpPr>
              <a:stCxn id="79" idx="2"/>
              <a:endCxn id="90" idx="0"/>
            </p:cNvCxnSpPr>
            <p:nvPr/>
          </p:nvCxnSpPr>
          <p:spPr>
            <a:xfrm>
              <a:off x="1952805" y="3274040"/>
              <a:ext cx="400679" cy="180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>
              <a:stCxn id="81" idx="2"/>
              <a:endCxn id="92" idx="0"/>
            </p:cNvCxnSpPr>
            <p:nvPr/>
          </p:nvCxnSpPr>
          <p:spPr>
            <a:xfrm flipH="1">
              <a:off x="2677389" y="3274040"/>
              <a:ext cx="599116" cy="180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Arrow Connector 113"/>
            <p:cNvCxnSpPr>
              <a:stCxn id="84" idx="2"/>
              <a:endCxn id="91" idx="0"/>
            </p:cNvCxnSpPr>
            <p:nvPr/>
          </p:nvCxnSpPr>
          <p:spPr>
            <a:xfrm flipH="1">
              <a:off x="3015333" y="3274040"/>
              <a:ext cx="4326560" cy="180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>
              <a:stCxn id="85" idx="2"/>
              <a:endCxn id="93" idx="0"/>
            </p:cNvCxnSpPr>
            <p:nvPr/>
          </p:nvCxnSpPr>
          <p:spPr>
            <a:xfrm flipH="1">
              <a:off x="3346258" y="3274040"/>
              <a:ext cx="5316200" cy="180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>
              <a:stCxn id="86" idx="2"/>
              <a:endCxn id="94" idx="0"/>
            </p:cNvCxnSpPr>
            <p:nvPr/>
          </p:nvCxnSpPr>
          <p:spPr>
            <a:xfrm flipH="1">
              <a:off x="3677183" y="3274040"/>
              <a:ext cx="5316200" cy="180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87" idx="2"/>
              <a:endCxn id="95" idx="0"/>
            </p:cNvCxnSpPr>
            <p:nvPr/>
          </p:nvCxnSpPr>
          <p:spPr>
            <a:xfrm flipH="1">
              <a:off x="4007665" y="3274040"/>
              <a:ext cx="5978493" cy="180802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>
              <a:stCxn id="80" idx="2"/>
              <a:endCxn id="96" idx="0"/>
            </p:cNvCxnSpPr>
            <p:nvPr/>
          </p:nvCxnSpPr>
          <p:spPr>
            <a:xfrm>
              <a:off x="2945580" y="3274040"/>
              <a:ext cx="6018490" cy="18186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>
              <a:stCxn id="82" idx="2"/>
              <a:endCxn id="97" idx="0"/>
            </p:cNvCxnSpPr>
            <p:nvPr/>
          </p:nvCxnSpPr>
          <p:spPr>
            <a:xfrm>
              <a:off x="4269280" y="3274040"/>
              <a:ext cx="5027865" cy="18186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Straight Arrow Connector 133"/>
            <p:cNvCxnSpPr>
              <a:stCxn id="83" idx="2"/>
              <a:endCxn id="98" idx="0"/>
            </p:cNvCxnSpPr>
            <p:nvPr/>
          </p:nvCxnSpPr>
          <p:spPr>
            <a:xfrm>
              <a:off x="4600205" y="3274040"/>
              <a:ext cx="5027422" cy="181865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8" name="Group 147"/>
          <p:cNvGrpSpPr/>
          <p:nvPr/>
        </p:nvGrpSpPr>
        <p:grpSpPr>
          <a:xfrm>
            <a:off x="2215626" y="5585212"/>
            <a:ext cx="7770532" cy="324091"/>
            <a:chOff x="2270751" y="5741378"/>
            <a:chExt cx="7770532" cy="324091"/>
          </a:xfrm>
        </p:grpSpPr>
        <p:sp>
          <p:nvSpPr>
            <p:cNvPr id="137" name="Rounded Rectangle 136"/>
            <p:cNvSpPr/>
            <p:nvPr/>
          </p:nvSpPr>
          <p:spPr>
            <a:xfrm>
              <a:off x="2270751" y="5741378"/>
              <a:ext cx="1158238" cy="31345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sum</a:t>
              </a:r>
              <a:endParaRPr lang="en-US" dirty="0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8883045" y="5752011"/>
              <a:ext cx="1158238" cy="313458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sum</a:t>
              </a:r>
              <a:endParaRPr lang="en-US" dirty="0"/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677388" y="6069545"/>
            <a:ext cx="6896321" cy="379965"/>
            <a:chOff x="2677388" y="6154609"/>
            <a:chExt cx="6896321" cy="379965"/>
          </a:xfrm>
        </p:grpSpPr>
        <p:sp>
          <p:nvSpPr>
            <p:cNvPr id="141" name="TextBox 140"/>
            <p:cNvSpPr txBox="1"/>
            <p:nvPr/>
          </p:nvSpPr>
          <p:spPr>
            <a:xfrm>
              <a:off x="2677388" y="6154609"/>
              <a:ext cx="309700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70C0"/>
                  </a:solidFill>
                </a:rPr>
                <a:t>7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9264009" y="6165242"/>
              <a:ext cx="309700" cy="369332"/>
            </a:xfrm>
            <a:prstGeom prst="rect">
              <a:avLst/>
            </a:prstGeom>
            <a:noFill/>
            <a:ln>
              <a:solidFill>
                <a:srgbClr val="ED7D3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ED7D31"/>
                  </a:solidFill>
                </a:rPr>
                <a:t>4</a:t>
              </a:r>
              <a:endParaRPr lang="en-US" dirty="0">
                <a:solidFill>
                  <a:srgbClr val="ED7D31"/>
                </a:solidFill>
              </a:endParaRPr>
            </a:p>
          </p:txBody>
        </p:sp>
      </p:grpSp>
      <p:sp>
        <p:nvSpPr>
          <p:cNvPr id="158" name="Freeform 157"/>
          <p:cNvSpPr/>
          <p:nvPr/>
        </p:nvSpPr>
        <p:spPr>
          <a:xfrm>
            <a:off x="2216619" y="5585212"/>
            <a:ext cx="602757" cy="313458"/>
          </a:xfrm>
          <a:custGeom>
            <a:avLst/>
            <a:gdLst>
              <a:gd name="connsiteX0" fmla="*/ 52244 w 602757"/>
              <a:gd name="connsiteY0" fmla="*/ 0 h 313458"/>
              <a:gd name="connsiteX1" fmla="*/ 564980 w 602757"/>
              <a:gd name="connsiteY1" fmla="*/ 0 h 313458"/>
              <a:gd name="connsiteX2" fmla="*/ 578062 w 602757"/>
              <a:gd name="connsiteY2" fmla="*/ 41289 h 313458"/>
              <a:gd name="connsiteX3" fmla="*/ 584644 w 602757"/>
              <a:gd name="connsiteY3" fmla="*/ 115425 h 313458"/>
              <a:gd name="connsiteX4" fmla="*/ 602757 w 602757"/>
              <a:gd name="connsiteY4" fmla="*/ 199211 h 313458"/>
              <a:gd name="connsiteX5" fmla="*/ 583456 w 602757"/>
              <a:gd name="connsiteY5" fmla="*/ 222275 h 313458"/>
              <a:gd name="connsiteX6" fmla="*/ 580646 w 602757"/>
              <a:gd name="connsiteY6" fmla="*/ 288270 h 313458"/>
              <a:gd name="connsiteX7" fmla="*/ 579329 w 602757"/>
              <a:gd name="connsiteY7" fmla="*/ 313458 h 313458"/>
              <a:gd name="connsiteX8" fmla="*/ 52244 w 602757"/>
              <a:gd name="connsiteY8" fmla="*/ 313458 h 313458"/>
              <a:gd name="connsiteX9" fmla="*/ 0 w 602757"/>
              <a:gd name="connsiteY9" fmla="*/ 261214 h 313458"/>
              <a:gd name="connsiteX10" fmla="*/ 0 w 602757"/>
              <a:gd name="connsiteY10" fmla="*/ 52244 h 313458"/>
              <a:gd name="connsiteX11" fmla="*/ 52244 w 602757"/>
              <a:gd name="connsiteY11" fmla="*/ 0 h 3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757" h="313458">
                <a:moveTo>
                  <a:pt x="52244" y="0"/>
                </a:moveTo>
                <a:lnTo>
                  <a:pt x="564980" y="0"/>
                </a:lnTo>
                <a:lnTo>
                  <a:pt x="578062" y="41289"/>
                </a:lnTo>
                <a:cubicBezTo>
                  <a:pt x="610220" y="115215"/>
                  <a:pt x="576379" y="22335"/>
                  <a:pt x="584644" y="115425"/>
                </a:cubicBezTo>
                <a:cubicBezTo>
                  <a:pt x="587171" y="143887"/>
                  <a:pt x="596720" y="171283"/>
                  <a:pt x="602757" y="199211"/>
                </a:cubicBezTo>
                <a:cubicBezTo>
                  <a:pt x="596324" y="206900"/>
                  <a:pt x="583815" y="212257"/>
                  <a:pt x="583456" y="222275"/>
                </a:cubicBezTo>
                <a:cubicBezTo>
                  <a:pt x="582543" y="247778"/>
                  <a:pt x="581569" y="269534"/>
                  <a:pt x="580646" y="288270"/>
                </a:cubicBezTo>
                <a:lnTo>
                  <a:pt x="579329" y="313458"/>
                </a:lnTo>
                <a:lnTo>
                  <a:pt x="52244" y="313458"/>
                </a:lnTo>
                <a:cubicBezTo>
                  <a:pt x="23390" y="313458"/>
                  <a:pt x="0" y="290068"/>
                  <a:pt x="0" y="261214"/>
                </a:cubicBezTo>
                <a:lnTo>
                  <a:pt x="0" y="52244"/>
                </a:lnTo>
                <a:cubicBezTo>
                  <a:pt x="0" y="23390"/>
                  <a:pt x="23390" y="0"/>
                  <a:pt x="52244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psum</a:t>
            </a:r>
            <a:endParaRPr lang="en-US" b="1" dirty="0"/>
          </a:p>
        </p:txBody>
      </p:sp>
      <p:sp>
        <p:nvSpPr>
          <p:cNvPr id="156" name="Freeform 155"/>
          <p:cNvSpPr/>
          <p:nvPr/>
        </p:nvSpPr>
        <p:spPr>
          <a:xfrm>
            <a:off x="2781598" y="5585212"/>
            <a:ext cx="593258" cy="313458"/>
          </a:xfrm>
          <a:custGeom>
            <a:avLst/>
            <a:gdLst>
              <a:gd name="connsiteX0" fmla="*/ 0 w 593258"/>
              <a:gd name="connsiteY0" fmla="*/ 0 h 313458"/>
              <a:gd name="connsiteX1" fmla="*/ 541014 w 593258"/>
              <a:gd name="connsiteY1" fmla="*/ 0 h 313458"/>
              <a:gd name="connsiteX2" fmla="*/ 593258 w 593258"/>
              <a:gd name="connsiteY2" fmla="*/ 52244 h 313458"/>
              <a:gd name="connsiteX3" fmla="*/ 593258 w 593258"/>
              <a:gd name="connsiteY3" fmla="*/ 261214 h 313458"/>
              <a:gd name="connsiteX4" fmla="*/ 541014 w 593258"/>
              <a:gd name="connsiteY4" fmla="*/ 313458 h 313458"/>
              <a:gd name="connsiteX5" fmla="*/ 14349 w 593258"/>
              <a:gd name="connsiteY5" fmla="*/ 313458 h 313458"/>
              <a:gd name="connsiteX6" fmla="*/ 15666 w 593258"/>
              <a:gd name="connsiteY6" fmla="*/ 288270 h 313458"/>
              <a:gd name="connsiteX7" fmla="*/ 18476 w 593258"/>
              <a:gd name="connsiteY7" fmla="*/ 222275 h 313458"/>
              <a:gd name="connsiteX8" fmla="*/ 37777 w 593258"/>
              <a:gd name="connsiteY8" fmla="*/ 199211 h 313458"/>
              <a:gd name="connsiteX9" fmla="*/ 19664 w 593258"/>
              <a:gd name="connsiteY9" fmla="*/ 115425 h 313458"/>
              <a:gd name="connsiteX10" fmla="*/ 13082 w 593258"/>
              <a:gd name="connsiteY10" fmla="*/ 41289 h 313458"/>
              <a:gd name="connsiteX11" fmla="*/ 0 w 593258"/>
              <a:gd name="connsiteY11" fmla="*/ 0 h 3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258" h="313458">
                <a:moveTo>
                  <a:pt x="0" y="0"/>
                </a:moveTo>
                <a:lnTo>
                  <a:pt x="541014" y="0"/>
                </a:lnTo>
                <a:cubicBezTo>
                  <a:pt x="569868" y="0"/>
                  <a:pt x="593258" y="23390"/>
                  <a:pt x="593258" y="52244"/>
                </a:cubicBezTo>
                <a:lnTo>
                  <a:pt x="593258" y="261214"/>
                </a:lnTo>
                <a:cubicBezTo>
                  <a:pt x="593258" y="290068"/>
                  <a:pt x="569868" y="313458"/>
                  <a:pt x="541014" y="313458"/>
                </a:cubicBezTo>
                <a:lnTo>
                  <a:pt x="14349" y="313458"/>
                </a:lnTo>
                <a:lnTo>
                  <a:pt x="15666" y="288270"/>
                </a:lnTo>
                <a:cubicBezTo>
                  <a:pt x="16589" y="269534"/>
                  <a:pt x="17563" y="247778"/>
                  <a:pt x="18476" y="222275"/>
                </a:cubicBezTo>
                <a:cubicBezTo>
                  <a:pt x="18835" y="212257"/>
                  <a:pt x="31344" y="206900"/>
                  <a:pt x="37777" y="199211"/>
                </a:cubicBezTo>
                <a:cubicBezTo>
                  <a:pt x="31740" y="171283"/>
                  <a:pt x="22191" y="143887"/>
                  <a:pt x="19664" y="115425"/>
                </a:cubicBezTo>
                <a:cubicBezTo>
                  <a:pt x="11399" y="22335"/>
                  <a:pt x="45240" y="115215"/>
                  <a:pt x="13082" y="41289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psum</a:t>
            </a:r>
            <a:endParaRPr lang="en-US" b="1" dirty="0"/>
          </a:p>
        </p:txBody>
      </p:sp>
      <p:sp>
        <p:nvSpPr>
          <p:cNvPr id="159" name="Freeform 158"/>
          <p:cNvSpPr/>
          <p:nvPr/>
        </p:nvSpPr>
        <p:spPr>
          <a:xfrm>
            <a:off x="8827921" y="5595845"/>
            <a:ext cx="602757" cy="313458"/>
          </a:xfrm>
          <a:custGeom>
            <a:avLst/>
            <a:gdLst>
              <a:gd name="connsiteX0" fmla="*/ 52244 w 602757"/>
              <a:gd name="connsiteY0" fmla="*/ 0 h 313458"/>
              <a:gd name="connsiteX1" fmla="*/ 564980 w 602757"/>
              <a:gd name="connsiteY1" fmla="*/ 0 h 313458"/>
              <a:gd name="connsiteX2" fmla="*/ 578062 w 602757"/>
              <a:gd name="connsiteY2" fmla="*/ 41289 h 313458"/>
              <a:gd name="connsiteX3" fmla="*/ 584644 w 602757"/>
              <a:gd name="connsiteY3" fmla="*/ 115425 h 313458"/>
              <a:gd name="connsiteX4" fmla="*/ 602757 w 602757"/>
              <a:gd name="connsiteY4" fmla="*/ 199211 h 313458"/>
              <a:gd name="connsiteX5" fmla="*/ 583456 w 602757"/>
              <a:gd name="connsiteY5" fmla="*/ 222275 h 313458"/>
              <a:gd name="connsiteX6" fmla="*/ 580646 w 602757"/>
              <a:gd name="connsiteY6" fmla="*/ 288270 h 313458"/>
              <a:gd name="connsiteX7" fmla="*/ 579329 w 602757"/>
              <a:gd name="connsiteY7" fmla="*/ 313458 h 313458"/>
              <a:gd name="connsiteX8" fmla="*/ 52244 w 602757"/>
              <a:gd name="connsiteY8" fmla="*/ 313458 h 313458"/>
              <a:gd name="connsiteX9" fmla="*/ 0 w 602757"/>
              <a:gd name="connsiteY9" fmla="*/ 261214 h 313458"/>
              <a:gd name="connsiteX10" fmla="*/ 0 w 602757"/>
              <a:gd name="connsiteY10" fmla="*/ 52244 h 313458"/>
              <a:gd name="connsiteX11" fmla="*/ 52244 w 602757"/>
              <a:gd name="connsiteY11" fmla="*/ 0 h 3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2757" h="313458">
                <a:moveTo>
                  <a:pt x="52244" y="0"/>
                </a:moveTo>
                <a:lnTo>
                  <a:pt x="564980" y="0"/>
                </a:lnTo>
                <a:lnTo>
                  <a:pt x="578062" y="41289"/>
                </a:lnTo>
                <a:cubicBezTo>
                  <a:pt x="610220" y="115215"/>
                  <a:pt x="576379" y="22335"/>
                  <a:pt x="584644" y="115425"/>
                </a:cubicBezTo>
                <a:cubicBezTo>
                  <a:pt x="587171" y="143887"/>
                  <a:pt x="596720" y="171283"/>
                  <a:pt x="602757" y="199211"/>
                </a:cubicBezTo>
                <a:cubicBezTo>
                  <a:pt x="596324" y="206900"/>
                  <a:pt x="583815" y="212257"/>
                  <a:pt x="583456" y="222275"/>
                </a:cubicBezTo>
                <a:cubicBezTo>
                  <a:pt x="582543" y="247778"/>
                  <a:pt x="581569" y="269534"/>
                  <a:pt x="580646" y="288270"/>
                </a:cubicBezTo>
                <a:lnTo>
                  <a:pt x="579329" y="313458"/>
                </a:lnTo>
                <a:lnTo>
                  <a:pt x="52244" y="313458"/>
                </a:lnTo>
                <a:cubicBezTo>
                  <a:pt x="23390" y="313458"/>
                  <a:pt x="0" y="290068"/>
                  <a:pt x="0" y="261214"/>
                </a:cubicBezTo>
                <a:lnTo>
                  <a:pt x="0" y="52244"/>
                </a:lnTo>
                <a:cubicBezTo>
                  <a:pt x="0" y="23390"/>
                  <a:pt x="23390" y="0"/>
                  <a:pt x="52244" y="0"/>
                </a:cubicBez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psum</a:t>
            </a:r>
            <a:endParaRPr lang="en-US" b="1" dirty="0"/>
          </a:p>
        </p:txBody>
      </p:sp>
      <p:sp>
        <p:nvSpPr>
          <p:cNvPr id="160" name="Freeform 159"/>
          <p:cNvSpPr/>
          <p:nvPr/>
        </p:nvSpPr>
        <p:spPr>
          <a:xfrm>
            <a:off x="9392900" y="5595845"/>
            <a:ext cx="593258" cy="313458"/>
          </a:xfrm>
          <a:custGeom>
            <a:avLst/>
            <a:gdLst>
              <a:gd name="connsiteX0" fmla="*/ 0 w 593258"/>
              <a:gd name="connsiteY0" fmla="*/ 0 h 313458"/>
              <a:gd name="connsiteX1" fmla="*/ 541014 w 593258"/>
              <a:gd name="connsiteY1" fmla="*/ 0 h 313458"/>
              <a:gd name="connsiteX2" fmla="*/ 593258 w 593258"/>
              <a:gd name="connsiteY2" fmla="*/ 52244 h 313458"/>
              <a:gd name="connsiteX3" fmla="*/ 593258 w 593258"/>
              <a:gd name="connsiteY3" fmla="*/ 261214 h 313458"/>
              <a:gd name="connsiteX4" fmla="*/ 541014 w 593258"/>
              <a:gd name="connsiteY4" fmla="*/ 313458 h 313458"/>
              <a:gd name="connsiteX5" fmla="*/ 14349 w 593258"/>
              <a:gd name="connsiteY5" fmla="*/ 313458 h 313458"/>
              <a:gd name="connsiteX6" fmla="*/ 15666 w 593258"/>
              <a:gd name="connsiteY6" fmla="*/ 288270 h 313458"/>
              <a:gd name="connsiteX7" fmla="*/ 18476 w 593258"/>
              <a:gd name="connsiteY7" fmla="*/ 222275 h 313458"/>
              <a:gd name="connsiteX8" fmla="*/ 37777 w 593258"/>
              <a:gd name="connsiteY8" fmla="*/ 199211 h 313458"/>
              <a:gd name="connsiteX9" fmla="*/ 19664 w 593258"/>
              <a:gd name="connsiteY9" fmla="*/ 115425 h 313458"/>
              <a:gd name="connsiteX10" fmla="*/ 13082 w 593258"/>
              <a:gd name="connsiteY10" fmla="*/ 41289 h 313458"/>
              <a:gd name="connsiteX11" fmla="*/ 0 w 593258"/>
              <a:gd name="connsiteY11" fmla="*/ 0 h 313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3258" h="313458">
                <a:moveTo>
                  <a:pt x="0" y="0"/>
                </a:moveTo>
                <a:lnTo>
                  <a:pt x="541014" y="0"/>
                </a:lnTo>
                <a:cubicBezTo>
                  <a:pt x="569868" y="0"/>
                  <a:pt x="593258" y="23390"/>
                  <a:pt x="593258" y="52244"/>
                </a:cubicBezTo>
                <a:lnTo>
                  <a:pt x="593258" y="261214"/>
                </a:lnTo>
                <a:cubicBezTo>
                  <a:pt x="593258" y="290068"/>
                  <a:pt x="569868" y="313458"/>
                  <a:pt x="541014" y="313458"/>
                </a:cubicBezTo>
                <a:lnTo>
                  <a:pt x="14349" y="313458"/>
                </a:lnTo>
                <a:lnTo>
                  <a:pt x="15666" y="288270"/>
                </a:lnTo>
                <a:cubicBezTo>
                  <a:pt x="16589" y="269534"/>
                  <a:pt x="17563" y="247778"/>
                  <a:pt x="18476" y="222275"/>
                </a:cubicBezTo>
                <a:cubicBezTo>
                  <a:pt x="18835" y="212257"/>
                  <a:pt x="31344" y="206900"/>
                  <a:pt x="37777" y="199211"/>
                </a:cubicBezTo>
                <a:cubicBezTo>
                  <a:pt x="31740" y="171283"/>
                  <a:pt x="22191" y="143887"/>
                  <a:pt x="19664" y="115425"/>
                </a:cubicBezTo>
                <a:cubicBezTo>
                  <a:pt x="11399" y="22335"/>
                  <a:pt x="45240" y="115215"/>
                  <a:pt x="13082" y="41289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psum</a:t>
            </a:r>
            <a:endParaRPr lang="en-US" b="1" dirty="0"/>
          </a:p>
        </p:txBody>
      </p:sp>
      <p:grpSp>
        <p:nvGrpSpPr>
          <p:cNvPr id="166" name="Group 165"/>
          <p:cNvGrpSpPr/>
          <p:nvPr/>
        </p:nvGrpSpPr>
        <p:grpSpPr>
          <a:xfrm>
            <a:off x="2200860" y="3387910"/>
            <a:ext cx="8525909" cy="403716"/>
            <a:chOff x="3592035" y="5844035"/>
            <a:chExt cx="8525909" cy="403716"/>
          </a:xfrm>
        </p:grpSpPr>
        <p:sp>
          <p:nvSpPr>
            <p:cNvPr id="162" name="TextBox 161"/>
            <p:cNvSpPr txBox="1"/>
            <p:nvPr/>
          </p:nvSpPr>
          <p:spPr>
            <a:xfrm>
              <a:off x="3592035" y="5878419"/>
              <a:ext cx="309700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3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605034" y="5878419"/>
              <a:ext cx="309700" cy="369332"/>
            </a:xfrm>
            <a:prstGeom prst="rect">
              <a:avLst/>
            </a:prstGeom>
            <a:noFill/>
            <a:ln>
              <a:solidFill>
                <a:srgbClr val="ED7D3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ED7D31"/>
                  </a:solidFill>
                </a:rPr>
                <a:t>3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9532690" y="5844035"/>
              <a:ext cx="309700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4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65" name="TextBox 164"/>
            <p:cNvSpPr txBox="1"/>
            <p:nvPr/>
          </p:nvSpPr>
          <p:spPr>
            <a:xfrm>
              <a:off x="11808244" y="5878419"/>
              <a:ext cx="309700" cy="369332"/>
            </a:xfrm>
            <a:prstGeom prst="rect">
              <a:avLst/>
            </a:prstGeom>
            <a:noFill/>
            <a:ln>
              <a:solidFill>
                <a:srgbClr val="ED7D3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ED7D31"/>
                  </a:solidFill>
                </a:rPr>
                <a:t>1</a:t>
              </a: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2355710" y="3757242"/>
            <a:ext cx="8216209" cy="1318805"/>
            <a:chOff x="2355710" y="3757242"/>
            <a:chExt cx="8216209" cy="1318805"/>
          </a:xfrm>
        </p:grpSpPr>
        <p:cxnSp>
          <p:nvCxnSpPr>
            <p:cNvPr id="172" name="Straight Arrow Connector 171"/>
            <p:cNvCxnSpPr>
              <a:stCxn id="162" idx="2"/>
              <a:endCxn id="196" idx="0"/>
            </p:cNvCxnSpPr>
            <p:nvPr/>
          </p:nvCxnSpPr>
          <p:spPr>
            <a:xfrm>
              <a:off x="2355710" y="3791626"/>
              <a:ext cx="306504" cy="127163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64" idx="2"/>
              <a:endCxn id="198" idx="0"/>
            </p:cNvCxnSpPr>
            <p:nvPr/>
          </p:nvCxnSpPr>
          <p:spPr>
            <a:xfrm flipH="1">
              <a:off x="2979433" y="3757242"/>
              <a:ext cx="5316932" cy="13060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Arrow Connector 178"/>
            <p:cNvCxnSpPr>
              <a:stCxn id="163" idx="2"/>
              <a:endCxn id="197" idx="0"/>
            </p:cNvCxnSpPr>
            <p:nvPr/>
          </p:nvCxnSpPr>
          <p:spPr>
            <a:xfrm>
              <a:off x="4368709" y="3791626"/>
              <a:ext cx="4922041" cy="12844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2" name="Straight Arrow Connector 181"/>
            <p:cNvCxnSpPr>
              <a:stCxn id="165" idx="2"/>
              <a:endCxn id="199" idx="0"/>
            </p:cNvCxnSpPr>
            <p:nvPr/>
          </p:nvCxnSpPr>
          <p:spPr>
            <a:xfrm flipH="1">
              <a:off x="9604467" y="3791626"/>
              <a:ext cx="967452" cy="12844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95" name="Group 194"/>
          <p:cNvGrpSpPr/>
          <p:nvPr/>
        </p:nvGrpSpPr>
        <p:grpSpPr>
          <a:xfrm>
            <a:off x="2507364" y="5063256"/>
            <a:ext cx="7251953" cy="382123"/>
            <a:chOff x="3592035" y="5878419"/>
            <a:chExt cx="7251953" cy="382123"/>
          </a:xfrm>
        </p:grpSpPr>
        <p:sp>
          <p:nvSpPr>
            <p:cNvPr id="196" name="TextBox 195"/>
            <p:cNvSpPr txBox="1"/>
            <p:nvPr/>
          </p:nvSpPr>
          <p:spPr>
            <a:xfrm>
              <a:off x="3592035" y="5878419"/>
              <a:ext cx="309700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3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10220571" y="5891210"/>
              <a:ext cx="309700" cy="369332"/>
            </a:xfrm>
            <a:prstGeom prst="rect">
              <a:avLst/>
            </a:prstGeom>
            <a:noFill/>
            <a:ln>
              <a:solidFill>
                <a:srgbClr val="ED7D3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ED7D31"/>
                  </a:solidFill>
                </a:rPr>
                <a:t>3</a:t>
              </a: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3909254" y="5878419"/>
              <a:ext cx="309700" cy="369332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0C0"/>
                  </a:solidFill>
                </a:rPr>
                <a:t>4</a:t>
              </a:r>
              <a:endParaRPr lang="en-US" dirty="0">
                <a:solidFill>
                  <a:srgbClr val="0070C0"/>
                </a:solidFill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10534288" y="5891210"/>
              <a:ext cx="309700" cy="369332"/>
            </a:xfrm>
            <a:prstGeom prst="rect">
              <a:avLst/>
            </a:prstGeom>
            <a:noFill/>
            <a:ln>
              <a:solidFill>
                <a:srgbClr val="ED7D3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ED7D3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619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22222E-6 L -0.07252 0.0900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33" y="44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22222E-6 L 0.07083 0.09004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-0.43373 -0.31273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93" y="-15648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2.59259E-6 L 0.02617 -0.31273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2" y="-1564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0.37995 -0.31574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97" y="-1578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48148E-6 L -0.06081 -0.3113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7" y="-15579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7" grpId="0" animBg="1"/>
      <p:bldP spid="100" grpId="0" animBg="1"/>
      <p:bldP spid="101" grpId="0" animBg="1"/>
      <p:bldP spid="158" grpId="0" animBg="1"/>
      <p:bldP spid="158" grpId="1" animBg="1"/>
      <p:bldP spid="156" grpId="0" animBg="1"/>
      <p:bldP spid="156" grpId="1" animBg="1"/>
      <p:bldP spid="159" grpId="0" animBg="1"/>
      <p:bldP spid="159" grpId="1" animBg="1"/>
      <p:bldP spid="160" grpId="0" animBg="1"/>
      <p:bldP spid="16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course is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“Big Data”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ig </a:t>
            </a:r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en-US" dirty="0" smtClean="0">
                <a:solidFill>
                  <a:srgbClr val="FF0000"/>
                </a:solidFill>
              </a:rPr>
              <a:t>olume, velocity, variety</a:t>
            </a:r>
          </a:p>
          <a:p>
            <a:r>
              <a:rPr lang="en-US" dirty="0"/>
              <a:t>c</a:t>
            </a:r>
            <a:r>
              <a:rPr lang="en-US" dirty="0" smtClean="0"/>
              <a:t>omputations</a:t>
            </a:r>
          </a:p>
          <a:p>
            <a:pPr lvl="1"/>
            <a:r>
              <a:rPr lang="en-US" dirty="0" smtClean="0"/>
              <a:t>- simple analytics (filter, project, join, aggregate)</a:t>
            </a:r>
          </a:p>
          <a:p>
            <a:pPr lvl="1"/>
            <a:r>
              <a:rPr lang="en-US" dirty="0" smtClean="0"/>
              <a:t>- complex math operations (machine learning, clustering,…)</a:t>
            </a:r>
          </a:p>
          <a:p>
            <a:pPr lvl="1"/>
            <a:r>
              <a:rPr lang="en-US" dirty="0" smtClean="0"/>
              <a:t>- temporal analysis (customer behavior, debugging, …) </a:t>
            </a:r>
          </a:p>
          <a:p>
            <a:pPr lvl="1"/>
            <a:r>
              <a:rPr lang="en-US" dirty="0" smtClean="0"/>
              <a:t>- domain-specific (genomics, astronomy, …)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496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This course is also about Parallel Programming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abstractions</a:t>
            </a:r>
          </a:p>
          <a:p>
            <a:r>
              <a:rPr lang="en-US" dirty="0"/>
              <a:t>r</a:t>
            </a:r>
            <a:r>
              <a:rPr lang="en-US" dirty="0" smtClean="0"/>
              <a:t>untimes</a:t>
            </a:r>
          </a:p>
          <a:p>
            <a:r>
              <a:rPr lang="en-US" dirty="0"/>
              <a:t>a</a:t>
            </a:r>
            <a:r>
              <a:rPr lang="en-US" dirty="0" smtClean="0"/>
              <a:t>pplications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61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Be prepared to learn about multiple disciplines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351234"/>
              </p:ext>
            </p:extLst>
          </p:nvPr>
        </p:nvGraphicFramePr>
        <p:xfrm>
          <a:off x="676275" y="2011363"/>
          <a:ext cx="10753725" cy="3767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89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ead </a:t>
            </a:r>
            <a:r>
              <a:rPr lang="en-US" dirty="0" smtClean="0"/>
              <a:t>papers in a </a:t>
            </a:r>
            <a:r>
              <a:rPr lang="en-US" dirty="0" smtClean="0">
                <a:solidFill>
                  <a:srgbClr val="0070C0"/>
                </a:solidFill>
              </a:rPr>
              <a:t>broad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set of topics</a:t>
            </a:r>
          </a:p>
          <a:p>
            <a:r>
              <a:rPr lang="en-US" dirty="0"/>
              <a:t>d</a:t>
            </a:r>
            <a:r>
              <a:rPr lang="en-US" dirty="0" smtClean="0"/>
              <a:t>elve </a:t>
            </a:r>
            <a:r>
              <a:rPr lang="en-US" dirty="0" smtClean="0">
                <a:solidFill>
                  <a:srgbClr val="0070C0"/>
                </a:solidFill>
              </a:rPr>
              <a:t>deep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present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one topic of choice</a:t>
            </a:r>
          </a:p>
          <a:p>
            <a:r>
              <a:rPr lang="en-US" dirty="0"/>
              <a:t>d</a:t>
            </a:r>
            <a:r>
              <a:rPr lang="en-US" dirty="0" smtClean="0"/>
              <a:t>o a </a:t>
            </a:r>
            <a:r>
              <a:rPr lang="en-US" dirty="0" smtClean="0">
                <a:solidFill>
                  <a:srgbClr val="FF0000"/>
                </a:solidFill>
              </a:rPr>
              <a:t>course project </a:t>
            </a:r>
            <a:r>
              <a:rPr lang="en-US" dirty="0" smtClean="0"/>
              <a:t>on a topic of choice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4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Schedule*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397706"/>
              </p:ext>
            </p:extLst>
          </p:nvPr>
        </p:nvGraphicFramePr>
        <p:xfrm>
          <a:off x="904875" y="1752604"/>
          <a:ext cx="10277475" cy="4391013"/>
        </p:xfrm>
        <a:graphic>
          <a:graphicData uri="http://schemas.openxmlformats.org/drawingml/2006/table">
            <a:tbl>
              <a:tblPr firstRow="1" firstCol="1">
                <a:tableStyleId>{5FD0F851-EC5A-4D38-B0AD-8093EC10F338}</a:tableStyleId>
              </a:tblPr>
              <a:tblGrid>
                <a:gridCol w="2893456">
                  <a:extLst>
                    <a:ext uri="{9D8B030D-6E8A-4147-A177-3AD203B41FA5}">
                      <a16:colId xmlns:a16="http://schemas.microsoft.com/office/drawing/2014/main" val="1007414025"/>
                    </a:ext>
                  </a:extLst>
                </a:gridCol>
                <a:gridCol w="7384019">
                  <a:extLst>
                    <a:ext uri="{9D8B030D-6E8A-4147-A177-3AD203B41FA5}">
                      <a16:colId xmlns:a16="http://schemas.microsoft.com/office/drawing/2014/main" val="868314780"/>
                    </a:ext>
                  </a:extLst>
                </a:gridCol>
              </a:tblGrid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</a:rPr>
                        <a:t>Date</a:t>
                      </a:r>
                      <a:endParaRPr lang="en-US" sz="2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Papers to Read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10732480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Mar 28-30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Introduction to large-scale data analytics: MapReduce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09484631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Apr 4-6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Language Integration: </a:t>
                      </a:r>
                      <a:r>
                        <a:rPr lang="en-US" sz="2000" dirty="0" err="1">
                          <a:effectLst/>
                        </a:rPr>
                        <a:t>DryadLINQ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FlumeJava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4663694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Apr 11-13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Runtimes &amp; Performance: Spark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2184695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Apr 18-20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Optimizations and Complex event processing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43899847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Apr 25-27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Complex Analytics and Streaming: </a:t>
                      </a:r>
                      <a:r>
                        <a:rPr lang="en-US" sz="2000" dirty="0" err="1">
                          <a:effectLst/>
                        </a:rPr>
                        <a:t>SciDB</a:t>
                      </a:r>
                      <a:r>
                        <a:rPr lang="en-US" sz="2000" dirty="0">
                          <a:effectLst/>
                        </a:rPr>
                        <a:t>, Google Dataflow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47490989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May 2-4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Transactions: </a:t>
                      </a:r>
                      <a:r>
                        <a:rPr lang="en-US" sz="2000" dirty="0" err="1">
                          <a:effectLst/>
                        </a:rPr>
                        <a:t>Hstore</a:t>
                      </a:r>
                      <a:r>
                        <a:rPr lang="en-US" sz="2000" dirty="0">
                          <a:effectLst/>
                        </a:rPr>
                        <a:t>, </a:t>
                      </a:r>
                      <a:r>
                        <a:rPr lang="en-US" sz="2000" dirty="0" err="1">
                          <a:effectLst/>
                        </a:rPr>
                        <a:t>FaRM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77111107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May 9-11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Graph Analytics: </a:t>
                      </a:r>
                      <a:r>
                        <a:rPr lang="en-US" sz="2000" dirty="0" err="1">
                          <a:effectLst/>
                        </a:rPr>
                        <a:t>GraphLab</a:t>
                      </a:r>
                      <a:r>
                        <a:rPr lang="en-US" sz="2000" dirty="0">
                          <a:effectLst/>
                        </a:rPr>
                        <a:t>, Arabesque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420849841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May 16-18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Data Curation </a:t>
                      </a:r>
                      <a:r>
                        <a:rPr lang="en-US" sz="2000" dirty="0">
                          <a:effectLst/>
                        </a:rPr>
                        <a:t>&amp; Approximation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99273689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May 23-25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Misc</a:t>
                      </a:r>
                      <a:r>
                        <a:rPr lang="en-US" sz="2000" dirty="0">
                          <a:effectLst/>
                        </a:rPr>
                        <a:t> + Project Presentations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64250746"/>
                  </a:ext>
                </a:extLst>
              </a:tr>
              <a:tr h="39918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1" dirty="0">
                          <a:effectLst/>
                        </a:rPr>
                        <a:t>Memorial Day onwards</a:t>
                      </a:r>
                      <a:endParaRPr lang="en-US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End of CS239 – no exams!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72016538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29550" y="6362700"/>
            <a:ext cx="3132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Schedule subject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27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outcomes of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readth of understanding in this broad area</a:t>
            </a:r>
          </a:p>
          <a:p>
            <a:r>
              <a:rPr lang="en-US" dirty="0"/>
              <a:t>l</a:t>
            </a:r>
            <a:r>
              <a:rPr lang="en-US" dirty="0" smtClean="0"/>
              <a:t>earn to survey relevant literature in a new topic </a:t>
            </a:r>
          </a:p>
          <a:p>
            <a:r>
              <a:rPr lang="en-US" dirty="0"/>
              <a:t>l</a:t>
            </a:r>
            <a:r>
              <a:rPr lang="en-US" dirty="0" smtClean="0"/>
              <a:t>earn to present/teach research ideas</a:t>
            </a:r>
          </a:p>
          <a:p>
            <a:endParaRPr lang="en-US" dirty="0"/>
          </a:p>
          <a:p>
            <a:r>
              <a:rPr lang="en-US" dirty="0" smtClean="0"/>
              <a:t>“stretch” outcomes:</a:t>
            </a:r>
          </a:p>
          <a:p>
            <a:r>
              <a:rPr lang="en-US" dirty="0" smtClean="0"/>
              <a:t>- identify a new research direction</a:t>
            </a:r>
          </a:p>
          <a:p>
            <a:r>
              <a:rPr lang="en-US" dirty="0" smtClean="0"/>
              <a:t>- solve an interesting open problem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84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etropolita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>
    <a:lnDef>
      <a:spPr>
        <a:ln w="28575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0</TotalTime>
  <Words>885</Words>
  <Application>Microsoft Office PowerPoint</Application>
  <PresentationFormat>Widescreen</PresentationFormat>
  <Paragraphs>319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Consolas</vt:lpstr>
      <vt:lpstr>Segoe UI</vt:lpstr>
      <vt:lpstr>Times New Roman</vt:lpstr>
      <vt:lpstr>Metropolitan</vt:lpstr>
      <vt:lpstr>  CS239 Parallel/Distributed Programming: Languages &amp; Systems</vt:lpstr>
      <vt:lpstr>What this course is about</vt:lpstr>
      <vt:lpstr>What this course is about</vt:lpstr>
      <vt:lpstr>What this course is about</vt:lpstr>
      <vt:lpstr>This course is also about Parallel Programming</vt:lpstr>
      <vt:lpstr>Be prepared to learn about multiple disciplines</vt:lpstr>
      <vt:lpstr>Course logistics</vt:lpstr>
      <vt:lpstr>Schedule*</vt:lpstr>
      <vt:lpstr>Expected outcomes of the course</vt:lpstr>
      <vt:lpstr>What I expect from you</vt:lpstr>
      <vt:lpstr>Course Project</vt:lpstr>
      <vt:lpstr>Grading</vt:lpstr>
      <vt:lpstr>Immediate asks</vt:lpstr>
      <vt:lpstr>Office hours</vt:lpstr>
      <vt:lpstr>Lecture 1</vt:lpstr>
      <vt:lpstr>Data processing requires parallelism</vt:lpstr>
      <vt:lpstr>Simple Web Applications</vt:lpstr>
      <vt:lpstr>How to scale this?</vt:lpstr>
      <vt:lpstr>Scale Up vs Scale Out</vt:lpstr>
      <vt:lpstr>Scale Up vs Scale Out</vt:lpstr>
      <vt:lpstr>Possible DB Architectures</vt:lpstr>
      <vt:lpstr>Shared Everything  vs Shared Nothing</vt:lpstr>
      <vt:lpstr>Shared Disk</vt:lpstr>
      <vt:lpstr>PowerPoint Presentation</vt:lpstr>
      <vt:lpstr>Relational Model [Edgar Codd ’70]</vt:lpstr>
      <vt:lpstr>Relations</vt:lpstr>
      <vt:lpstr>Relational Operations</vt:lpstr>
      <vt:lpstr>Join operation</vt:lpstr>
      <vt:lpstr>Extension operations</vt:lpstr>
      <vt:lpstr>Optimizations</vt:lpstr>
      <vt:lpstr>Partitioning for parallelism</vt:lpstr>
      <vt:lpstr>Count the number of reviews read per user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2016-03-29T03:05:16Z</dcterms:created>
  <dcterms:modified xsi:type="dcterms:W3CDTF">2016-03-29T03:05:24Z</dcterms:modified>
</cp:coreProperties>
</file>