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1"/>
    <p:sldMasterId id="2147483864" r:id="rId2"/>
    <p:sldMasterId id="2147483873" r:id="rId3"/>
    <p:sldMasterId id="2147483885" r:id="rId4"/>
  </p:sldMasterIdLst>
  <p:notesMasterIdLst>
    <p:notesMasterId r:id="rId46"/>
  </p:notesMasterIdLst>
  <p:sldIdLst>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82093" autoAdjust="0"/>
  </p:normalViewPr>
  <p:slideViewPr>
    <p:cSldViewPr snapToGrid="0">
      <p:cViewPr varScale="1">
        <p:scale>
          <a:sx n="94" d="100"/>
          <a:sy n="94" d="100"/>
        </p:scale>
        <p:origin x="12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65B4E2-3026-BA41-8CA3-323A8DCD77DD}"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14B9FA6A-A194-944F-99C2-B0B438A28B40}">
      <dgm:prSet/>
      <dgm:spPr/>
      <dgm:t>
        <a:bodyPr/>
        <a:lstStyle/>
        <a:p>
          <a:pPr rtl="0"/>
          <a:r>
            <a:rPr lang="en-US" smtClean="0"/>
            <a:t>Introduction and terminology</a:t>
          </a:r>
          <a:endParaRPr lang="en-US"/>
        </a:p>
      </dgm:t>
    </dgm:pt>
    <dgm:pt modelId="{3E8BA5D5-BA84-6A4B-A222-944DE18AAB99}" type="parTrans" cxnId="{E43AF649-ADDF-BA42-9555-78630278B4C7}">
      <dgm:prSet/>
      <dgm:spPr/>
      <dgm:t>
        <a:bodyPr/>
        <a:lstStyle/>
        <a:p>
          <a:endParaRPr lang="en-US"/>
        </a:p>
      </dgm:t>
    </dgm:pt>
    <dgm:pt modelId="{B87947D5-B169-ED4A-AC47-EF26E906587F}" type="sibTrans" cxnId="{E43AF649-ADDF-BA42-9555-78630278B4C7}">
      <dgm:prSet/>
      <dgm:spPr/>
      <dgm:t>
        <a:bodyPr/>
        <a:lstStyle/>
        <a:p>
          <a:endParaRPr lang="en-US"/>
        </a:p>
      </dgm:t>
    </dgm:pt>
    <dgm:pt modelId="{8DAF18E3-C6FF-7344-B394-83B745380ED3}">
      <dgm:prSet/>
      <dgm:spPr/>
      <dgm:t>
        <a:bodyPr/>
        <a:lstStyle/>
        <a:p>
          <a:pPr rtl="0"/>
          <a:r>
            <a:rPr lang="en-US" dirty="0" smtClean="0"/>
            <a:t>Windowing</a:t>
          </a:r>
          <a:endParaRPr lang="en-US" dirty="0"/>
        </a:p>
      </dgm:t>
    </dgm:pt>
    <dgm:pt modelId="{EFA5ACB7-E026-934C-889C-AD7B188B028C}" type="parTrans" cxnId="{937AB24D-D68A-6D40-98DD-CF2E93A6AD44}">
      <dgm:prSet/>
      <dgm:spPr/>
      <dgm:t>
        <a:bodyPr/>
        <a:lstStyle/>
        <a:p>
          <a:endParaRPr lang="en-US"/>
        </a:p>
      </dgm:t>
    </dgm:pt>
    <dgm:pt modelId="{803F09B3-F3EA-3E48-849A-180A2BBA16EE}" type="sibTrans" cxnId="{937AB24D-D68A-6D40-98DD-CF2E93A6AD44}">
      <dgm:prSet/>
      <dgm:spPr/>
      <dgm:t>
        <a:bodyPr/>
        <a:lstStyle/>
        <a:p>
          <a:endParaRPr lang="en-US"/>
        </a:p>
      </dgm:t>
    </dgm:pt>
    <dgm:pt modelId="{C9093FB3-D624-B143-B648-4792E7F5DE2D}">
      <dgm:prSet/>
      <dgm:spPr/>
      <dgm:t>
        <a:bodyPr/>
        <a:lstStyle/>
        <a:p>
          <a:pPr rtl="0"/>
          <a:r>
            <a:rPr lang="en-US" dirty="0" smtClean="0"/>
            <a:t>Triggering</a:t>
          </a:r>
          <a:endParaRPr lang="en-US" dirty="0"/>
        </a:p>
      </dgm:t>
    </dgm:pt>
    <dgm:pt modelId="{1BE2F7E3-AFD8-B249-BD90-ACA24350B3E4}" type="parTrans" cxnId="{176BF57B-BAD3-434D-A95A-58D8E09E1B26}">
      <dgm:prSet/>
      <dgm:spPr/>
      <dgm:t>
        <a:bodyPr/>
        <a:lstStyle/>
        <a:p>
          <a:endParaRPr lang="en-US"/>
        </a:p>
      </dgm:t>
    </dgm:pt>
    <dgm:pt modelId="{09AA93C5-918E-2D48-9A80-E55BF4E7B0C3}" type="sibTrans" cxnId="{176BF57B-BAD3-434D-A95A-58D8E09E1B26}">
      <dgm:prSet/>
      <dgm:spPr/>
      <dgm:t>
        <a:bodyPr/>
        <a:lstStyle/>
        <a:p>
          <a:endParaRPr lang="en-US"/>
        </a:p>
      </dgm:t>
    </dgm:pt>
    <dgm:pt modelId="{522A9B15-6190-5E45-AC15-796EFA6E41DF}">
      <dgm:prSet/>
      <dgm:spPr/>
      <dgm:t>
        <a:bodyPr/>
        <a:lstStyle/>
        <a:p>
          <a:pPr rtl="0"/>
          <a:r>
            <a:rPr lang="en-US" dirty="0" smtClean="0"/>
            <a:t>Example</a:t>
          </a:r>
          <a:endParaRPr lang="en-US" dirty="0"/>
        </a:p>
      </dgm:t>
    </dgm:pt>
    <dgm:pt modelId="{9A3AF75D-7F95-234E-9718-F6A214FCEB3C}" type="parTrans" cxnId="{68E8A851-1D0D-CA4F-9AA6-DCED275622FB}">
      <dgm:prSet/>
      <dgm:spPr/>
      <dgm:t>
        <a:bodyPr/>
        <a:lstStyle/>
        <a:p>
          <a:endParaRPr lang="en-US"/>
        </a:p>
      </dgm:t>
    </dgm:pt>
    <dgm:pt modelId="{1416C443-E461-0046-B322-44137DE398DE}" type="sibTrans" cxnId="{68E8A851-1D0D-CA4F-9AA6-DCED275622FB}">
      <dgm:prSet/>
      <dgm:spPr/>
      <dgm:t>
        <a:bodyPr/>
        <a:lstStyle/>
        <a:p>
          <a:endParaRPr lang="en-US"/>
        </a:p>
      </dgm:t>
    </dgm:pt>
    <dgm:pt modelId="{FF9DD5BB-D93A-CA44-A73A-4C558B270B55}" type="pres">
      <dgm:prSet presAssocID="{4565B4E2-3026-BA41-8CA3-323A8DCD77DD}" presName="CompostProcess" presStyleCnt="0">
        <dgm:presLayoutVars>
          <dgm:dir/>
          <dgm:resizeHandles val="exact"/>
        </dgm:presLayoutVars>
      </dgm:prSet>
      <dgm:spPr/>
      <dgm:t>
        <a:bodyPr/>
        <a:lstStyle/>
        <a:p>
          <a:endParaRPr lang="en-US"/>
        </a:p>
      </dgm:t>
    </dgm:pt>
    <dgm:pt modelId="{A42F4159-01EB-CF45-95EF-66939F65DA40}" type="pres">
      <dgm:prSet presAssocID="{4565B4E2-3026-BA41-8CA3-323A8DCD77DD}" presName="arrow" presStyleLbl="bgShp" presStyleIdx="0" presStyleCnt="1"/>
      <dgm:spPr/>
    </dgm:pt>
    <dgm:pt modelId="{396DD8CB-3942-2E43-A93C-910F27E18228}" type="pres">
      <dgm:prSet presAssocID="{4565B4E2-3026-BA41-8CA3-323A8DCD77DD}" presName="linearProcess" presStyleCnt="0"/>
      <dgm:spPr/>
    </dgm:pt>
    <dgm:pt modelId="{E84CD877-89F0-E34E-907F-3FF8B605FCB5}" type="pres">
      <dgm:prSet presAssocID="{14B9FA6A-A194-944F-99C2-B0B438A28B40}" presName="textNode" presStyleLbl="node1" presStyleIdx="0" presStyleCnt="4">
        <dgm:presLayoutVars>
          <dgm:bulletEnabled val="1"/>
        </dgm:presLayoutVars>
      </dgm:prSet>
      <dgm:spPr/>
      <dgm:t>
        <a:bodyPr/>
        <a:lstStyle/>
        <a:p>
          <a:endParaRPr lang="en-US"/>
        </a:p>
      </dgm:t>
    </dgm:pt>
    <dgm:pt modelId="{B9B6D4DF-221C-0E41-AB9F-6D95A507AAB9}" type="pres">
      <dgm:prSet presAssocID="{B87947D5-B169-ED4A-AC47-EF26E906587F}" presName="sibTrans" presStyleCnt="0"/>
      <dgm:spPr/>
    </dgm:pt>
    <dgm:pt modelId="{714975D9-25CF-3649-B8F7-B4663DB76CC2}" type="pres">
      <dgm:prSet presAssocID="{8DAF18E3-C6FF-7344-B394-83B745380ED3}" presName="textNode" presStyleLbl="node1" presStyleIdx="1" presStyleCnt="4">
        <dgm:presLayoutVars>
          <dgm:bulletEnabled val="1"/>
        </dgm:presLayoutVars>
      </dgm:prSet>
      <dgm:spPr/>
      <dgm:t>
        <a:bodyPr/>
        <a:lstStyle/>
        <a:p>
          <a:endParaRPr lang="en-US"/>
        </a:p>
      </dgm:t>
    </dgm:pt>
    <dgm:pt modelId="{7E44E9B3-F900-514F-BCA2-6435BB6CE621}" type="pres">
      <dgm:prSet presAssocID="{803F09B3-F3EA-3E48-849A-180A2BBA16EE}" presName="sibTrans" presStyleCnt="0"/>
      <dgm:spPr/>
    </dgm:pt>
    <dgm:pt modelId="{CC8731E5-D3B9-BF4C-B5FA-46C7F5852D43}" type="pres">
      <dgm:prSet presAssocID="{C9093FB3-D624-B143-B648-4792E7F5DE2D}" presName="textNode" presStyleLbl="node1" presStyleIdx="2" presStyleCnt="4">
        <dgm:presLayoutVars>
          <dgm:bulletEnabled val="1"/>
        </dgm:presLayoutVars>
      </dgm:prSet>
      <dgm:spPr/>
      <dgm:t>
        <a:bodyPr/>
        <a:lstStyle/>
        <a:p>
          <a:endParaRPr lang="en-US"/>
        </a:p>
      </dgm:t>
    </dgm:pt>
    <dgm:pt modelId="{E03D3128-26D2-8C49-90E4-F072F91B1399}" type="pres">
      <dgm:prSet presAssocID="{09AA93C5-918E-2D48-9A80-E55BF4E7B0C3}" presName="sibTrans" presStyleCnt="0"/>
      <dgm:spPr/>
    </dgm:pt>
    <dgm:pt modelId="{7394C89D-5FB9-8A4D-A92A-24B9680FD39D}" type="pres">
      <dgm:prSet presAssocID="{522A9B15-6190-5E45-AC15-796EFA6E41DF}" presName="textNode" presStyleLbl="node1" presStyleIdx="3" presStyleCnt="4">
        <dgm:presLayoutVars>
          <dgm:bulletEnabled val="1"/>
        </dgm:presLayoutVars>
      </dgm:prSet>
      <dgm:spPr/>
      <dgm:t>
        <a:bodyPr/>
        <a:lstStyle/>
        <a:p>
          <a:endParaRPr lang="en-US"/>
        </a:p>
      </dgm:t>
    </dgm:pt>
  </dgm:ptLst>
  <dgm:cxnLst>
    <dgm:cxn modelId="{E9D5019A-2D7E-E84E-92A5-68A9BDE1C6D3}" type="presOf" srcId="{14B9FA6A-A194-944F-99C2-B0B438A28B40}" destId="{E84CD877-89F0-E34E-907F-3FF8B605FCB5}" srcOrd="0" destOrd="0" presId="urn:microsoft.com/office/officeart/2005/8/layout/hProcess9"/>
    <dgm:cxn modelId="{F5795FCE-7F34-9D42-9844-64EFE8CD6A5A}" type="presOf" srcId="{8DAF18E3-C6FF-7344-B394-83B745380ED3}" destId="{714975D9-25CF-3649-B8F7-B4663DB76CC2}" srcOrd="0" destOrd="0" presId="urn:microsoft.com/office/officeart/2005/8/layout/hProcess9"/>
    <dgm:cxn modelId="{176BF57B-BAD3-434D-A95A-58D8E09E1B26}" srcId="{4565B4E2-3026-BA41-8CA3-323A8DCD77DD}" destId="{C9093FB3-D624-B143-B648-4792E7F5DE2D}" srcOrd="2" destOrd="0" parTransId="{1BE2F7E3-AFD8-B249-BD90-ACA24350B3E4}" sibTransId="{09AA93C5-918E-2D48-9A80-E55BF4E7B0C3}"/>
    <dgm:cxn modelId="{E43AF649-ADDF-BA42-9555-78630278B4C7}" srcId="{4565B4E2-3026-BA41-8CA3-323A8DCD77DD}" destId="{14B9FA6A-A194-944F-99C2-B0B438A28B40}" srcOrd="0" destOrd="0" parTransId="{3E8BA5D5-BA84-6A4B-A222-944DE18AAB99}" sibTransId="{B87947D5-B169-ED4A-AC47-EF26E906587F}"/>
    <dgm:cxn modelId="{68E8A851-1D0D-CA4F-9AA6-DCED275622FB}" srcId="{4565B4E2-3026-BA41-8CA3-323A8DCD77DD}" destId="{522A9B15-6190-5E45-AC15-796EFA6E41DF}" srcOrd="3" destOrd="0" parTransId="{9A3AF75D-7F95-234E-9718-F6A214FCEB3C}" sibTransId="{1416C443-E461-0046-B322-44137DE398DE}"/>
    <dgm:cxn modelId="{F72BDA16-A1DD-A54F-A8CF-4FF486907382}" type="presOf" srcId="{522A9B15-6190-5E45-AC15-796EFA6E41DF}" destId="{7394C89D-5FB9-8A4D-A92A-24B9680FD39D}" srcOrd="0" destOrd="0" presId="urn:microsoft.com/office/officeart/2005/8/layout/hProcess9"/>
    <dgm:cxn modelId="{937AB24D-D68A-6D40-98DD-CF2E93A6AD44}" srcId="{4565B4E2-3026-BA41-8CA3-323A8DCD77DD}" destId="{8DAF18E3-C6FF-7344-B394-83B745380ED3}" srcOrd="1" destOrd="0" parTransId="{EFA5ACB7-E026-934C-889C-AD7B188B028C}" sibTransId="{803F09B3-F3EA-3E48-849A-180A2BBA16EE}"/>
    <dgm:cxn modelId="{8E38D8CF-607B-FF4F-A504-142707F3FA9F}" type="presOf" srcId="{4565B4E2-3026-BA41-8CA3-323A8DCD77DD}" destId="{FF9DD5BB-D93A-CA44-A73A-4C558B270B55}" srcOrd="0" destOrd="0" presId="urn:microsoft.com/office/officeart/2005/8/layout/hProcess9"/>
    <dgm:cxn modelId="{41CB1756-C60D-2D4D-8037-DC123C4788FB}" type="presOf" srcId="{C9093FB3-D624-B143-B648-4792E7F5DE2D}" destId="{CC8731E5-D3B9-BF4C-B5FA-46C7F5852D43}" srcOrd="0" destOrd="0" presId="urn:microsoft.com/office/officeart/2005/8/layout/hProcess9"/>
    <dgm:cxn modelId="{2967658E-A2CB-F14B-B158-B5F0FC0AD5E2}" type="presParOf" srcId="{FF9DD5BB-D93A-CA44-A73A-4C558B270B55}" destId="{A42F4159-01EB-CF45-95EF-66939F65DA40}" srcOrd="0" destOrd="0" presId="urn:microsoft.com/office/officeart/2005/8/layout/hProcess9"/>
    <dgm:cxn modelId="{BA287D08-BA8E-5F46-8C64-B39D18C7572F}" type="presParOf" srcId="{FF9DD5BB-D93A-CA44-A73A-4C558B270B55}" destId="{396DD8CB-3942-2E43-A93C-910F27E18228}" srcOrd="1" destOrd="0" presId="urn:microsoft.com/office/officeart/2005/8/layout/hProcess9"/>
    <dgm:cxn modelId="{7FD03843-EEE4-E64E-A86A-FE99C243BA74}" type="presParOf" srcId="{396DD8CB-3942-2E43-A93C-910F27E18228}" destId="{E84CD877-89F0-E34E-907F-3FF8B605FCB5}" srcOrd="0" destOrd="0" presId="urn:microsoft.com/office/officeart/2005/8/layout/hProcess9"/>
    <dgm:cxn modelId="{92F1013B-F4F0-9944-BDF3-D9FC00008E08}" type="presParOf" srcId="{396DD8CB-3942-2E43-A93C-910F27E18228}" destId="{B9B6D4DF-221C-0E41-AB9F-6D95A507AAB9}" srcOrd="1" destOrd="0" presId="urn:microsoft.com/office/officeart/2005/8/layout/hProcess9"/>
    <dgm:cxn modelId="{8BD14B21-8CB7-7640-AEDF-0A4FBB78F843}" type="presParOf" srcId="{396DD8CB-3942-2E43-A93C-910F27E18228}" destId="{714975D9-25CF-3649-B8F7-B4663DB76CC2}" srcOrd="2" destOrd="0" presId="urn:microsoft.com/office/officeart/2005/8/layout/hProcess9"/>
    <dgm:cxn modelId="{7D4E08C3-CFC3-E64D-844E-F9732D233A3E}" type="presParOf" srcId="{396DD8CB-3942-2E43-A93C-910F27E18228}" destId="{7E44E9B3-F900-514F-BCA2-6435BB6CE621}" srcOrd="3" destOrd="0" presId="urn:microsoft.com/office/officeart/2005/8/layout/hProcess9"/>
    <dgm:cxn modelId="{179FED23-FCE3-AB45-93D7-1E4623534E59}" type="presParOf" srcId="{396DD8CB-3942-2E43-A93C-910F27E18228}" destId="{CC8731E5-D3B9-BF4C-B5FA-46C7F5852D43}" srcOrd="4" destOrd="0" presId="urn:microsoft.com/office/officeart/2005/8/layout/hProcess9"/>
    <dgm:cxn modelId="{6D07F12F-93EE-ED45-99D3-57E25267A7F5}" type="presParOf" srcId="{396DD8CB-3942-2E43-A93C-910F27E18228}" destId="{E03D3128-26D2-8C49-90E4-F072F91B1399}" srcOrd="5" destOrd="0" presId="urn:microsoft.com/office/officeart/2005/8/layout/hProcess9"/>
    <dgm:cxn modelId="{C5FC6603-30A1-A74F-820D-D8F13150E67A}" type="presParOf" srcId="{396DD8CB-3942-2E43-A93C-910F27E18228}" destId="{7394C89D-5FB9-8A4D-A92A-24B9680FD39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F4159-01EB-CF45-95EF-66939F65DA40}">
      <dsp:nvSpPr>
        <dsp:cNvPr id="0" name=""/>
        <dsp:cNvSpPr/>
      </dsp:nvSpPr>
      <dsp:spPr>
        <a:xfrm>
          <a:off x="754379" y="0"/>
          <a:ext cx="8549640" cy="4023360"/>
        </a:xfrm>
        <a:prstGeom prst="rightArrow">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E84CD877-89F0-E34E-907F-3FF8B605FCB5}">
      <dsp:nvSpPr>
        <dsp:cNvPr id="0" name=""/>
        <dsp:cNvSpPr/>
      </dsp:nvSpPr>
      <dsp:spPr>
        <a:xfrm>
          <a:off x="5034" y="1207008"/>
          <a:ext cx="2421284" cy="1609344"/>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smtClean="0"/>
            <a:t>Introduction and terminology</a:t>
          </a:r>
          <a:endParaRPr lang="en-US" sz="2900" kern="1200"/>
        </a:p>
      </dsp:txBody>
      <dsp:txXfrm>
        <a:off x="83596" y="1285570"/>
        <a:ext cx="2264160" cy="1452220"/>
      </dsp:txXfrm>
    </dsp:sp>
    <dsp:sp modelId="{714975D9-25CF-3649-B8F7-B4663DB76CC2}">
      <dsp:nvSpPr>
        <dsp:cNvPr id="0" name=""/>
        <dsp:cNvSpPr/>
      </dsp:nvSpPr>
      <dsp:spPr>
        <a:xfrm>
          <a:off x="2547383" y="1207008"/>
          <a:ext cx="2421284" cy="1609344"/>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smtClean="0"/>
            <a:t>Windowing</a:t>
          </a:r>
          <a:endParaRPr lang="en-US" sz="2900" kern="1200" dirty="0"/>
        </a:p>
      </dsp:txBody>
      <dsp:txXfrm>
        <a:off x="2625945" y="1285570"/>
        <a:ext cx="2264160" cy="1452220"/>
      </dsp:txXfrm>
    </dsp:sp>
    <dsp:sp modelId="{CC8731E5-D3B9-BF4C-B5FA-46C7F5852D43}">
      <dsp:nvSpPr>
        <dsp:cNvPr id="0" name=""/>
        <dsp:cNvSpPr/>
      </dsp:nvSpPr>
      <dsp:spPr>
        <a:xfrm>
          <a:off x="5089732" y="1207008"/>
          <a:ext cx="2421284" cy="1609344"/>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smtClean="0"/>
            <a:t>Triggering</a:t>
          </a:r>
          <a:endParaRPr lang="en-US" sz="2900" kern="1200" dirty="0"/>
        </a:p>
      </dsp:txBody>
      <dsp:txXfrm>
        <a:off x="5168294" y="1285570"/>
        <a:ext cx="2264160" cy="1452220"/>
      </dsp:txXfrm>
    </dsp:sp>
    <dsp:sp modelId="{7394C89D-5FB9-8A4D-A92A-24B9680FD39D}">
      <dsp:nvSpPr>
        <dsp:cNvPr id="0" name=""/>
        <dsp:cNvSpPr/>
      </dsp:nvSpPr>
      <dsp:spPr>
        <a:xfrm>
          <a:off x="7632081" y="1207008"/>
          <a:ext cx="2421284" cy="1609344"/>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US" sz="2900" kern="1200" dirty="0" smtClean="0"/>
            <a:t>Example</a:t>
          </a:r>
          <a:endParaRPr lang="en-US" sz="2900" kern="1200" dirty="0"/>
        </a:p>
      </dsp:txBody>
      <dsp:txXfrm>
        <a:off x="7710643" y="1285570"/>
        <a:ext cx="2264160" cy="14522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99C16-8FED-4B05-909D-2B1E950020CB}" type="datetimeFigureOut">
              <a:rPr lang="en-US" smtClean="0"/>
              <a:t>5/2/2016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A0EB2-4668-402E-A1CD-96F524FD16DA}" type="slidenum">
              <a:rPr lang="en-US" smtClean="0"/>
              <a:t>‹#›</a:t>
            </a:fld>
            <a:endParaRPr lang="en-US"/>
          </a:p>
        </p:txBody>
      </p:sp>
    </p:spTree>
    <p:extLst>
      <p:ext uri="{BB962C8B-B14F-4D97-AF65-F5344CB8AC3E}">
        <p14:creationId xmlns:p14="http://schemas.microsoft.com/office/powerpoint/2010/main" val="405085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141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Given the modern data processing systems, they all have more or less problems. As this table shows, batch systems, which need all input before processing, suffer from latency. Streaming systems, which is quick enough, may lack fault-tolerant. Even Lambda Architecture, which is a combining of these two systems, suffer from maintaining two independent versions of pipeline.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0698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solve those problems, researchers in google list some requirements for their new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And set up design principles based on it.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0100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watermark is a notion of input completeness with respect to event times.</a:t>
            </a:r>
          </a:p>
          <a:p>
            <a:r>
              <a:rPr lang="en-US" sz="1200" kern="1200" dirty="0" smtClean="0">
                <a:solidFill>
                  <a:schemeClr val="tx1"/>
                </a:solidFill>
                <a:latin typeface="+mn-lt"/>
                <a:ea typeface="+mn-ea"/>
                <a:cs typeface="+mn-cs"/>
              </a:rPr>
              <a:t>Perfect watermarks: In the case where we have perfect knowledge of all of the input data</a:t>
            </a:r>
          </a:p>
          <a:p>
            <a:r>
              <a:rPr lang="en-US" sz="1200" kern="1200" dirty="0" smtClean="0">
                <a:solidFill>
                  <a:schemeClr val="tx1"/>
                </a:solidFill>
                <a:latin typeface="+mn-lt"/>
                <a:ea typeface="+mn-ea"/>
                <a:cs typeface="+mn-cs"/>
              </a:rPr>
              <a:t>Heuristic watermarks: Heuristic watermarks use whatever information is available about the inputs (partitions, ordering within partitions if any, growth rates of files, etc.) to provide an estimate of progress that is as accurate as possible.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come to the representation of time in systems. Processing time is when an event be observed. It is easy to find the completeness sign. But it requires data arrives at event time order which is hard to satisfy in real life. In this situation, we prefer to use event time processing. This image shows the skew between processing time and event time.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3038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come to the triggering part because we need to know when to emit the results. Dataflow model predefined trigger implementations at completion estimates, such as at watermarks. Besides, it also allows three refinement modes: discarding, accumulating and accumulating and retracting. We will discuss these three types later in the example part.</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844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better understand the dataflow model, one simple example is displayed. 10 integers are infused into the system at different time. What we need to do is to sum them up. In this example, we assume all these events have same key. This image shows the both the processing and event time of every integer. The dark dash line show the actual watermark, which is heuristics and similar to the previous image about processing time and event time. And we can find that 9 is after the watermark, which means it is a late datum.</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477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we assume this data is bounded, we can use basic batch processing. After all the events observed, the system starts to sum all the integers up. It is somehow hard to understand the slope of the dash line. I think it should be a horizon line.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40027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assume this data to be unbounded. We first use a global window to test the difference between different triggering types. The first image shows the accumulating at period of 1. The second image shows the discarding at period of 1. The difference is accumulating result is related to the previous ones while the discarding drops all previous results. The third image shows discarding at count of 2. It is a simple implementation of custom windowing strategies.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319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Then we try fixed windows using batch processing. The left image shows batch result and the right one shows micro batch result. They all use accumulating. For the micro batch one. The repeat until function has two inputs, which I guess refers to the step length and the stop condition. In other words, this repeat until means do 1 minute micro batch trigger until meet the watermark. Then we can return result which is different than the previous one in different windows. We can find if we use micro batch processing, we can save some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thing we can get from this figure is that windowing is related to event time while triggering is related to processing time. So these two function can help to improve the performance in different aspects.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43286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Streaming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another important processing method, which do not need to wait all the data arrival. It just refreshes the result when late data arrive. This two images shows result of streaming alone and streaming plus micro batch. However, I cannot find any sentence in this code to do refresh job. For the streaming plus micro-batch one, it just uses a sequence of repeat methods. First a micro batch processing method using repeat until and then a streaming processing use repeat. But I am confused that where is the refresh function. From this code, I think we are simply drop integer 9. From another paper of this author, I found codes which is more believable for me. It take the early and late data into consideration.</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84486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last is using session windowing and retracting triggering. The result is even better.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0248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6719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let’s go detail of this method. We first generate four different sessions. I think the generation of sessions there is different from the method the paper mentioned before. Because if we first generate windows for every event, we will not get result like this. For example, for 7,8,3,4,3 will become a large session rather than two separated ones. In this case, I think the author build windows for early event and if late event is in the coverage of the early one, they become one session, such as 7 and 8 in this case. Besides, if several window overlapped, they will merge together like mentioned before. With the time passing, 5 and 7 are firstly observed and calculated. Then 343 are summed up. Then it pass the watermark, so 7 and 10 combine and emit a result of 25 with -7 and -10 retracting. Then for the third minute, the 3 is observed and calculated. Then 9 is observed and it will combine the 5 and 25 sessions and return 39 with -5 and -25 retracting. Then it comes to the 8 and 1. </a:t>
            </a:r>
          </a:p>
          <a:p>
            <a:r>
              <a:rPr lang="en-US" sz="1200" kern="1200" dirty="0" smtClean="0">
                <a:solidFill>
                  <a:schemeClr val="tx1"/>
                </a:solidFill>
                <a:effectLst/>
                <a:latin typeface="+mn-lt"/>
                <a:ea typeface="+mn-ea"/>
                <a:cs typeface="+mn-cs"/>
              </a:rPr>
              <a:t>There is also a problem. I think for the first 5, it should be fired by watermark. So the boundary of this should be lower.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2835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paper also provides motivating experiences for this dataflow model.</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8685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conclusion, this paper introduce a new type of data processing method named dataflow model. It is good for unbounded data processing. The two most important contributions of this paper are introduction of sessions and flexible triggering.</a:t>
            </a:r>
          </a:p>
          <a:p>
            <a:r>
              <a:rPr lang="en-US" sz="1200" kern="1200" dirty="0" smtClean="0">
                <a:solidFill>
                  <a:schemeClr val="tx1"/>
                </a:solidFill>
                <a:effectLst/>
                <a:latin typeface="+mn-lt"/>
                <a:ea typeface="+mn-ea"/>
                <a:cs typeface="+mn-cs"/>
              </a:rPr>
              <a:t>To review, we can go through the 4 question the author raised to decompose the pipeline: </a:t>
            </a:r>
          </a:p>
          <a:p>
            <a:r>
              <a:rPr lang="en-US" sz="1200" kern="1200" dirty="0" smtClean="0">
                <a:solidFill>
                  <a:schemeClr val="tx1"/>
                </a:solidFill>
                <a:effectLst/>
                <a:latin typeface="+mn-lt"/>
                <a:ea typeface="+mn-ea"/>
                <a:cs typeface="+mn-cs"/>
              </a:rPr>
              <a:t>What result are being computed refers to the transformation of data, which is sum of integers in this case. Where in event time they are being computed? It is related to windowing. When in processing time they are materialized? It is related to triggering. And how earlier results relate to later refinements? The answer is related to refinement modes.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56832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4061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041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5916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0357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7416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BAAF05-514C-4C60-B37C-E8CF83628D51}"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16336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let’s discuss a real life example. A streaming video provider want to make money by displaying advertisements. So they need a system to analyze a large amount of data to decide the price of every advertisement. The platform has properties such as supporting online and offline view, and complicated data distribution and amount. The provider requires the system to be near real time, correct, and can do some calculation on the input data.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1C80D61-53EC-9C42-98AB-9F93EEBA017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42444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5/2/2016</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lgn="l">
              <a:defRPr b="0" i="0">
                <a:latin typeface="Helvetica"/>
                <a:cs typeface="Helvetica"/>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202003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16364"/>
            <a:ext cx="10972800" cy="5954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932545"/>
            <a:ext cx="10972800" cy="31936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17195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345037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4017251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atin typeface="Helvetica"/>
                <a:cs typeface="Helvetica"/>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808927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7903" y="1767851"/>
            <a:ext cx="10972800" cy="11430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60996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861241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hasCustomPrompt="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D0ED334-3B92-F343-B44D-63270FB12163}" type="datetimeFigureOut">
              <a:rPr lang="en-US" smtClean="0"/>
              <a:t>5/2/2016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B3FBF1A-1C89-4A41-8525-EF154E73419D}" type="slidenum">
              <a:rPr lang="en-US" smtClean="0"/>
              <a:t>‹#›</a:t>
            </a:fld>
            <a:endParaRPr lang="en-US"/>
          </a:p>
        </p:txBody>
      </p:sp>
    </p:spTree>
    <p:extLst>
      <p:ext uri="{BB962C8B-B14F-4D97-AF65-F5344CB8AC3E}">
        <p14:creationId xmlns:p14="http://schemas.microsoft.com/office/powerpoint/2010/main" val="193215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6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372998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37582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1527145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2485671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281125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517592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682821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1245737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2303300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72528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4039885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3B2A22-35E9-104C-869D-D9A7E4D4859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57D11-1793-1E40-B00A-0AFAB2F1A9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45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B2A22-35E9-104C-869D-D9A7E4D4859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3263536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3B2A22-35E9-104C-869D-D9A7E4D4859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57D11-1793-1E40-B00A-0AFAB2F1A985}"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274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3B2A22-35E9-104C-869D-D9A7E4D4859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2226045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3B2A22-35E9-104C-869D-D9A7E4D4859F}" type="datetimeFigureOut">
              <a:rPr lang="en-US" smtClean="0"/>
              <a:t>5/2/2016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81325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3B2A22-35E9-104C-869D-D9A7E4D4859F}" type="datetimeFigureOut">
              <a:rPr lang="en-US" smtClean="0"/>
              <a:t>5/2/2016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2402699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3B2A22-35E9-104C-869D-D9A7E4D4859F}" type="datetimeFigureOut">
              <a:rPr lang="en-US" smtClean="0"/>
              <a:t>5/2/2016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1015652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3B2A22-35E9-104C-869D-D9A7E4D4859F}" type="datetimeFigureOut">
              <a:rPr lang="en-US" smtClean="0"/>
              <a:t>5/2/2016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8757D11-1793-1E40-B00A-0AFAB2F1A985}" type="slidenum">
              <a:rPr lang="en-US" smtClean="0"/>
              <a:t>‹#›</a:t>
            </a:fld>
            <a:endParaRPr lang="en-US"/>
          </a:p>
        </p:txBody>
      </p:sp>
    </p:spTree>
    <p:extLst>
      <p:ext uri="{BB962C8B-B14F-4D97-AF65-F5344CB8AC3E}">
        <p14:creationId xmlns:p14="http://schemas.microsoft.com/office/powerpoint/2010/main" val="2020838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3B2A22-35E9-104C-869D-D9A7E4D4859F}" type="datetimeFigureOut">
              <a:rPr lang="en-US" smtClean="0"/>
              <a:t>5/2/2016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101342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B2A22-35E9-104C-869D-D9A7E4D4859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327648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3B2A22-35E9-104C-869D-D9A7E4D4859F}" type="datetimeFigureOut">
              <a:rPr lang="en-US" smtClean="0"/>
              <a:t>5/2/2016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57D11-1793-1E40-B00A-0AFAB2F1A985}" type="slidenum">
              <a:rPr lang="en-US" smtClean="0"/>
              <a:t>‹#›</a:t>
            </a:fld>
            <a:endParaRPr lang="en-US"/>
          </a:p>
        </p:txBody>
      </p:sp>
    </p:spTree>
    <p:extLst>
      <p:ext uri="{BB962C8B-B14F-4D97-AF65-F5344CB8AC3E}">
        <p14:creationId xmlns:p14="http://schemas.microsoft.com/office/powerpoint/2010/main" val="4063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5/2/2016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5/2/2016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5/2/2016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5/2/2016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5/2/2016</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5/2/2016</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 y="-1"/>
            <a:ext cx="12201296" cy="2236701"/>
          </a:xfrm>
          <a:prstGeom prst="rect">
            <a:avLst/>
          </a:prstGeom>
        </p:spPr>
      </p:pic>
    </p:spTree>
    <p:extLst>
      <p:ext uri="{BB962C8B-B14F-4D97-AF65-F5344CB8AC3E}">
        <p14:creationId xmlns:p14="http://schemas.microsoft.com/office/powerpoint/2010/main" val="409211123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4932D-61E6-4D44-BFA0-44BED2D61B1C}" type="datetimeFigureOut">
              <a:rPr lang="zh-CN" altLang="en-US" smtClean="0"/>
              <a:t>2016/5/2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ED4FE3-E001-4A24-8DC3-2C03CAD6AD3C}" type="slidenum">
              <a:rPr lang="zh-CN" altLang="en-US" smtClean="0"/>
              <a:t>‹#›</a:t>
            </a:fld>
            <a:endParaRPr lang="zh-CN" altLang="en-US"/>
          </a:p>
        </p:txBody>
      </p:sp>
    </p:spTree>
    <p:extLst>
      <p:ext uri="{BB962C8B-B14F-4D97-AF65-F5344CB8AC3E}">
        <p14:creationId xmlns:p14="http://schemas.microsoft.com/office/powerpoint/2010/main" val="69292057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3B2A22-35E9-104C-869D-D9A7E4D4859F}" type="datetimeFigureOut">
              <a:rPr lang="en-US" smtClean="0"/>
              <a:t>5/2/2016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8757D11-1793-1E40-B00A-0AFAB2F1A985}"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00677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24.tiff"/><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4.tiff"/></Relationships>
</file>

<file path=ppt/slides/_rels/slide3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9.tiff"/><Relationship Id="rId4" Type="http://schemas.openxmlformats.org/officeDocument/2006/relationships/image" Target="../media/image31.tiff"/></Relationships>
</file>

<file path=ppt/slides/_rels/slide34.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tiff"/><Relationship Id="rId7"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40.tiff"/><Relationship Id="rId4" Type="http://schemas.openxmlformats.org/officeDocument/2006/relationships/image" Target="../media/image39.tiff"/></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7" Type="http://schemas.openxmlformats.org/officeDocument/2006/relationships/image" Target="../media/image44.tiff"/><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3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6.tiff"/></Relationships>
</file>

<file path=ppt/slides/_rels/slide3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45.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hyperlink" Target="https://blog.acolyer.org/2015/08/18/the-dataflow-model-a-practical-approach-to-balancing-correctness-latency-and-cost-in-massive-scale-unbounded-out-of-order-data-processing/" TargetMode="External"/><Relationship Id="rId2" Type="http://schemas.openxmlformats.org/officeDocument/2006/relationships/hyperlink" Target="http://static.googleusercontent.com/media/research.google.com/en/pubs/archive/43864.pdf" TargetMode="External"/><Relationship Id="rId1" Type="http://schemas.openxmlformats.org/officeDocument/2006/relationships/slideLayout" Target="../slideLayouts/slideLayout32.xml"/><Relationship Id="rId5" Type="http://schemas.openxmlformats.org/officeDocument/2006/relationships/hyperlink" Target="https://people.csail.mit.edu/matei/courses/2015/6.S897/slides/dataflow.pdf" TargetMode="External"/><Relationship Id="rId4" Type="http://schemas.openxmlformats.org/officeDocument/2006/relationships/hyperlink" Target="https://www.oreilly.com/ideas/the-world-beyond-batch-streaming-10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67512" y="796704"/>
            <a:ext cx="10782300" cy="2462543"/>
          </a:xfrm>
        </p:spPr>
        <p:txBody>
          <a:bodyPr/>
          <a:lstStyle/>
          <a:p>
            <a:pPr algn="ctr">
              <a:lnSpc>
                <a:spcPct val="100000"/>
              </a:lnSpc>
            </a:pPr>
            <a:r>
              <a:rPr lang="en-US" sz="5400" dirty="0" smtClean="0"/>
              <a:t/>
            </a:r>
            <a:br>
              <a:rPr lang="en-US" sz="5400" dirty="0" smtClean="0"/>
            </a:br>
            <a:r>
              <a:rPr lang="en-US" sz="5400" dirty="0"/>
              <a:t/>
            </a:r>
            <a:br>
              <a:rPr lang="en-US" sz="5400" dirty="0"/>
            </a:br>
            <a:r>
              <a:rPr lang="en-US" sz="5400" smtClean="0"/>
              <a:t>CS239-Lecture </a:t>
            </a:r>
            <a:r>
              <a:rPr lang="en-US" sz="5400" smtClean="0"/>
              <a:t>10</a:t>
            </a:r>
            <a:r>
              <a:rPr lang="en-US" sz="5400" dirty="0" smtClean="0"/>
              <a:t/>
            </a:r>
            <a:br>
              <a:rPr lang="en-US" sz="5400" dirty="0" smtClean="0"/>
            </a:br>
            <a:r>
              <a:rPr lang="en-US" sz="5400" dirty="0" smtClean="0"/>
              <a:t>Streaming</a:t>
            </a:r>
            <a:endParaRPr lang="en-US" sz="5400" dirty="0"/>
          </a:p>
        </p:txBody>
      </p:sp>
      <p:sp>
        <p:nvSpPr>
          <p:cNvPr id="5" name="Subtitle 4"/>
          <p:cNvSpPr>
            <a:spLocks noGrp="1"/>
          </p:cNvSpPr>
          <p:nvPr>
            <p:ph type="subTitle" idx="1"/>
          </p:nvPr>
        </p:nvSpPr>
        <p:spPr>
          <a:xfrm>
            <a:off x="1444561" y="4134449"/>
            <a:ext cx="9228201" cy="1645920"/>
          </a:xfrm>
        </p:spPr>
        <p:txBody>
          <a:bodyPr>
            <a:normAutofit fontScale="77500" lnSpcReduction="20000"/>
          </a:bodyPr>
          <a:lstStyle/>
          <a:p>
            <a:pPr algn="ctr"/>
            <a:r>
              <a:rPr lang="en-US" sz="4000" dirty="0" smtClean="0"/>
              <a:t>Madan Musuvathi</a:t>
            </a:r>
          </a:p>
          <a:p>
            <a:pPr algn="ctr"/>
            <a:r>
              <a:rPr lang="en-US" sz="2300" dirty="0" smtClean="0"/>
              <a:t> </a:t>
            </a:r>
            <a:endParaRPr lang="en-US" sz="4000" dirty="0" smtClean="0"/>
          </a:p>
          <a:p>
            <a:pPr algn="ctr"/>
            <a:r>
              <a:rPr lang="en-US" dirty="0" smtClean="0"/>
              <a:t>Visiting Professor, UCLA </a:t>
            </a:r>
          </a:p>
          <a:p>
            <a:pPr algn="ctr"/>
            <a:r>
              <a:rPr lang="en-US" dirty="0" smtClean="0"/>
              <a:t>Principal Researcher, Microsoft Research</a:t>
            </a:r>
            <a:endParaRPr lang="en-US" dirty="0"/>
          </a:p>
        </p:txBody>
      </p:sp>
    </p:spTree>
    <p:extLst>
      <p:ext uri="{BB962C8B-B14F-4D97-AF65-F5344CB8AC3E}">
        <p14:creationId xmlns:p14="http://schemas.microsoft.com/office/powerpoint/2010/main" val="1643636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46721" y="2832484"/>
            <a:ext cx="9191625" cy="1571625"/>
          </a:xfrm>
          <a:prstGeom prst="rect">
            <a:avLst/>
          </a:prstGeom>
        </p:spPr>
      </p:pic>
      <p:sp>
        <p:nvSpPr>
          <p:cNvPr id="6" name="标题 1"/>
          <p:cNvSpPr>
            <a:spLocks noGrp="1"/>
          </p:cNvSpPr>
          <p:nvPr>
            <p:ph type="title"/>
          </p:nvPr>
        </p:nvSpPr>
        <p:spPr>
          <a:xfrm>
            <a:off x="838200" y="365125"/>
            <a:ext cx="10515600" cy="1325563"/>
          </a:xfrm>
        </p:spPr>
        <p:txBody>
          <a:bodyPr>
            <a:noAutofit/>
          </a:bodyPr>
          <a:lstStyle/>
          <a:p>
            <a:r>
              <a:rPr lang="en-US" altLang="zh-CN" sz="5400" dirty="0">
                <a:latin typeface="Footlight MT Light" panose="0204060206030A020304" pitchFamily="18" charset="0"/>
                <a:ea typeface="MS UI Gothic" panose="020B0600070205080204" pitchFamily="34" charset="-128"/>
              </a:rPr>
              <a:t>Discretized Streams (D-Streams)</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
        <p:nvSpPr>
          <p:cNvPr id="2" name="圆角矩形标注 1"/>
          <p:cNvSpPr/>
          <p:nvPr/>
        </p:nvSpPr>
        <p:spPr>
          <a:xfrm>
            <a:off x="3491345" y="2220686"/>
            <a:ext cx="2481943" cy="50403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Creating a </a:t>
            </a:r>
            <a:r>
              <a:rPr kumimoji="0" lang="en-US" altLang="zh-CN" sz="1800" b="0" i="0" u="none" strike="noStrike" kern="0" cap="none" spc="0" normalizeH="0" baseline="0" noProof="0" dirty="0" err="1">
                <a:ln>
                  <a:noFill/>
                </a:ln>
                <a:solidFill>
                  <a:sysClr val="windowText" lastClr="000000"/>
                </a:solidFill>
                <a:effectLst/>
                <a:uLnTx/>
                <a:uFillTx/>
              </a:rPr>
              <a:t>Dstream</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7" name="圆角矩形标注 6"/>
          <p:cNvSpPr/>
          <p:nvPr/>
        </p:nvSpPr>
        <p:spPr>
          <a:xfrm>
            <a:off x="4393871" y="4619631"/>
            <a:ext cx="2434442" cy="486760"/>
          </a:xfrm>
          <a:prstGeom prst="wedgeRoundRectCallout">
            <a:avLst>
              <a:gd name="adj1" fmla="val -19357"/>
              <a:gd name="adj2" fmla="val -7339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Transformation</a:t>
            </a:r>
            <a:endParaRPr kumimoji="0" lang="zh-CN"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9802315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557895" y="1715180"/>
            <a:ext cx="8648700" cy="4733925"/>
          </a:xfrm>
          <a:prstGeom prst="rect">
            <a:avLst/>
          </a:prstGeom>
        </p:spPr>
      </p:pic>
      <p:sp>
        <p:nvSpPr>
          <p:cNvPr id="6" name="标题 1"/>
          <p:cNvSpPr>
            <a:spLocks noGrp="1"/>
          </p:cNvSpPr>
          <p:nvPr>
            <p:ph type="title"/>
          </p:nvPr>
        </p:nvSpPr>
        <p:spPr>
          <a:xfrm>
            <a:off x="266700" y="314325"/>
            <a:ext cx="10515600" cy="1325563"/>
          </a:xfrm>
        </p:spPr>
        <p:txBody>
          <a:bodyPr>
            <a:noAutofit/>
          </a:bodyPr>
          <a:lstStyle/>
          <a:p>
            <a:r>
              <a:rPr lang="en-US" altLang="zh-CN" sz="5400" dirty="0">
                <a:latin typeface="Footlight MT Light" panose="0204060206030A020304" pitchFamily="18" charset="0"/>
                <a:ea typeface="MS UI Gothic" panose="020B0600070205080204" pitchFamily="34" charset="-128"/>
              </a:rPr>
              <a:t>Discretized Streams (D-Streams)</a:t>
            </a:r>
            <a:br>
              <a:rPr lang="en-US" altLang="zh-CN" sz="5400" dirty="0">
                <a:latin typeface="Footlight MT Light" panose="0204060206030A020304" pitchFamily="18" charset="0"/>
                <a:ea typeface="MS UI Gothic" panose="020B0600070205080204" pitchFamily="34" charset="-128"/>
              </a:rPr>
            </a:br>
            <a:r>
              <a:rPr lang="en-US" altLang="zh-CN" dirty="0">
                <a:solidFill>
                  <a:schemeClr val="bg1">
                    <a:lumMod val="50000"/>
                  </a:schemeClr>
                </a:solidFill>
                <a:latin typeface="Footlight MT Light" panose="0204060206030A020304" pitchFamily="18" charset="0"/>
              </a:rPr>
              <a:t>Fine-grained Lineage</a:t>
            </a:r>
            <a:r>
              <a:rPr lang="en-US" altLang="zh-CN" sz="5400" dirty="0">
                <a:latin typeface="Footlight MT Light" panose="0204060206030A020304" pitchFamily="18" charset="0"/>
                <a:ea typeface="MS UI Gothic" panose="020B0600070205080204" pitchFamily="34" charset="-128"/>
              </a:rPr>
              <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Tree>
    <p:extLst>
      <p:ext uri="{BB962C8B-B14F-4D97-AF65-F5344CB8AC3E}">
        <p14:creationId xmlns:p14="http://schemas.microsoft.com/office/powerpoint/2010/main" val="2243717800"/>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35087"/>
          <a:stretch/>
        </p:blipFill>
        <p:spPr>
          <a:xfrm>
            <a:off x="3538847" y="1439326"/>
            <a:ext cx="4677426" cy="4620563"/>
          </a:xfrm>
          <a:prstGeom prst="rect">
            <a:avLst/>
          </a:prstGeom>
        </p:spPr>
      </p:pic>
      <p:sp>
        <p:nvSpPr>
          <p:cNvPr id="5" name="标题 1"/>
          <p:cNvSpPr txBox="1">
            <a:spLocks/>
          </p:cNvSpPr>
          <p:nvPr/>
        </p:nvSpPr>
        <p:spPr>
          <a:xfrm>
            <a:off x="990600" y="5175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a:ln>
                  <a:noFill/>
                </a:ln>
                <a:solidFill>
                  <a:schemeClr val="tx1"/>
                </a:solidFill>
                <a:effectLst/>
                <a:uLnTx/>
                <a:uFillTx/>
                <a:latin typeface="Footlight MT Light" panose="0204060206030A020304" pitchFamily="18" charset="0"/>
                <a:ea typeface="MS UI Gothic" panose="020B0600070205080204" pitchFamily="34" charset="-128"/>
                <a:cs typeface="+mj-cs"/>
              </a:rPr>
              <a:t>Discretized Streams (D-Streams)</a:t>
            </a:r>
            <a:br>
              <a:rPr kumimoji="0" lang="en-US" altLang="zh-CN" sz="5400" b="0" i="0" u="none" strike="noStrike" kern="1200" cap="none" spc="0" normalizeH="0" baseline="0" noProof="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spTree>
    <p:extLst>
      <p:ext uri="{BB962C8B-B14F-4D97-AF65-F5344CB8AC3E}">
        <p14:creationId xmlns:p14="http://schemas.microsoft.com/office/powerpoint/2010/main" val="410079245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990600" y="5175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Discretized Streams (D-Streams)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chemeClr val="bg1">
                    <a:lumMod val="50000"/>
                  </a:schemeClr>
                </a:solidFill>
                <a:effectLst/>
                <a:uLnTx/>
                <a:uFillTx/>
                <a:latin typeface="Footlight MT Light" panose="0204060206030A020304" pitchFamily="18" charset="0"/>
                <a:ea typeface="MS UI Gothic" panose="020B0600070205080204" pitchFamily="34" charset="-128"/>
                <a:cs typeface="+mj-cs"/>
              </a:rPr>
              <a:t>Parallel straggler Recovery</a:t>
            </a: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
            </a:r>
            <a:b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sp>
        <p:nvSpPr>
          <p:cNvPr id="6" name="内容占位符 2"/>
          <p:cNvSpPr>
            <a:spLocks noGrp="1"/>
          </p:cNvSpPr>
          <p:nvPr>
            <p:ph idx="1"/>
          </p:nvPr>
        </p:nvSpPr>
        <p:spPr>
          <a:xfrm>
            <a:off x="858520" y="2790825"/>
            <a:ext cx="10515600" cy="4351338"/>
          </a:xfrm>
        </p:spPr>
        <p:txBody>
          <a:bodyPr>
            <a:normAutofit/>
          </a:bodyPr>
          <a:lstStyle/>
          <a:p>
            <a:r>
              <a:rPr lang="en-US" altLang="zh-CN" dirty="0">
                <a:latin typeface="MS UI Gothic" panose="020B0600070205080204" pitchFamily="34" charset="-128"/>
                <a:ea typeface="MS UI Gothic" panose="020B0600070205080204" pitchFamily="34" charset="-128"/>
              </a:rPr>
              <a:t>Straggler Mitigation techniques</a:t>
            </a:r>
          </a:p>
          <a:p>
            <a:pPr lvl="1"/>
            <a:r>
              <a:rPr lang="en-US" altLang="zh-CN" dirty="0">
                <a:latin typeface="MS UI Gothic" panose="020B0600070205080204" pitchFamily="34" charset="-128"/>
                <a:ea typeface="MS UI Gothic" panose="020B0600070205080204" pitchFamily="34" charset="-128"/>
              </a:rPr>
              <a:t>Detect slow tasks (</a:t>
            </a:r>
            <a:r>
              <a:rPr lang="en-US" altLang="zh-CN" dirty="0" err="1">
                <a:latin typeface="MS UI Gothic" panose="020B0600070205080204" pitchFamily="34" charset="-128"/>
                <a:ea typeface="MS UI Gothic" panose="020B0600070205080204" pitchFamily="34" charset="-128"/>
              </a:rPr>
              <a:t>e.g</a:t>
            </a:r>
            <a:r>
              <a:rPr lang="en-US" altLang="zh-CN" dirty="0">
                <a:latin typeface="MS UI Gothic" panose="020B0600070205080204" pitchFamily="34" charset="-128"/>
                <a:ea typeface="MS UI Gothic" panose="020B0600070205080204" pitchFamily="34" charset="-128"/>
              </a:rPr>
              <a:t> 2X slower than other tasks)</a:t>
            </a:r>
          </a:p>
          <a:p>
            <a:pPr lvl="1"/>
            <a:r>
              <a:rPr lang="en-US" altLang="zh-CN" dirty="0">
                <a:latin typeface="MS UI Gothic" panose="020B0600070205080204" pitchFamily="34" charset="-128"/>
                <a:ea typeface="MS UI Gothic" panose="020B0600070205080204" pitchFamily="34" charset="-128"/>
              </a:rPr>
              <a:t>Speculatively launch more copies of the tasks in parallel on other machines</a:t>
            </a:r>
            <a:endParaRPr lang="zh-CN" altLang="en-US" dirty="0">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92022839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266700" y="314325"/>
            <a:ext cx="10515600" cy="1325563"/>
          </a:xfrm>
        </p:spPr>
        <p:txBody>
          <a:bodyPr>
            <a:noAutofit/>
          </a:bodyPr>
          <a:lstStyle/>
          <a:p>
            <a:r>
              <a:rPr lang="en-US" altLang="zh-CN" sz="5400" dirty="0">
                <a:latin typeface="Footlight MT Light" panose="0204060206030A020304" pitchFamily="18" charset="0"/>
                <a:ea typeface="MS UI Gothic" panose="020B0600070205080204" pitchFamily="34" charset="-128"/>
              </a:rPr>
              <a:t>Discretized Streams (D-Streams)</a:t>
            </a:r>
            <a:br>
              <a:rPr lang="en-US" altLang="zh-CN" sz="5400" dirty="0">
                <a:latin typeface="Footlight MT Light" panose="0204060206030A020304" pitchFamily="18" charset="0"/>
                <a:ea typeface="MS UI Gothic" panose="020B0600070205080204" pitchFamily="34" charset="-128"/>
              </a:rPr>
            </a:br>
            <a:r>
              <a:rPr lang="en-US" altLang="zh-CN" dirty="0">
                <a:solidFill>
                  <a:schemeClr val="bg1">
                    <a:lumMod val="50000"/>
                  </a:schemeClr>
                </a:solidFill>
                <a:latin typeface="Footlight MT Light" panose="0204060206030A020304" pitchFamily="18" charset="0"/>
              </a:rPr>
              <a:t>API</a:t>
            </a:r>
            <a:r>
              <a:rPr lang="en-US" altLang="zh-CN" sz="5400" dirty="0">
                <a:latin typeface="Footlight MT Light" panose="0204060206030A020304" pitchFamily="18" charset="0"/>
                <a:ea typeface="MS UI Gothic" panose="020B0600070205080204" pitchFamily="34" charset="-128"/>
              </a:rPr>
              <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
        <p:nvSpPr>
          <p:cNvPr id="2" name="矩形 1"/>
          <p:cNvSpPr/>
          <p:nvPr/>
        </p:nvSpPr>
        <p:spPr>
          <a:xfrm>
            <a:off x="1498859" y="1758750"/>
            <a:ext cx="7154779" cy="129266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t>For example, a program could run a</a:t>
            </a:r>
            <a:br>
              <a:rPr kumimoji="0" lang="en-US" altLang="zh-CN" sz="20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t>canonical MapReduce word count on each time interval</a:t>
            </a:r>
            <a:br>
              <a:rPr kumimoji="0" lang="en-US" altLang="zh-CN" sz="20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t>of a D-Stream of words using the following code:</a:t>
            </a:r>
            <a:r>
              <a:rPr kumimoji="0" lang="en-US" altLang="zh-CN" sz="18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t/>
            </a:r>
            <a:br>
              <a:rPr kumimoji="0" lang="en-US" altLang="zh-CN" sz="1800" b="0" i="0" u="none" strike="noStrike" kern="0" cap="none" spc="0" normalizeH="0" baseline="0" noProof="0" dirty="0">
                <a:ln>
                  <a:noFill/>
                </a:ln>
                <a:solidFill>
                  <a:srgbClr val="000000"/>
                </a:solidFill>
                <a:effectLst/>
                <a:uLnTx/>
                <a:uFillTx/>
                <a:latin typeface="MS UI Gothic" panose="020B0600070205080204" pitchFamily="34" charset="-128"/>
                <a:ea typeface="MS UI Gothic" panose="020B0600070205080204" pitchFamily="34" charset="-128"/>
              </a:rPr>
            </a:br>
            <a:endParaRPr kumimoji="0" lang="zh-CN" altLang="en-US" sz="18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p:txBody>
      </p:sp>
      <p:pic>
        <p:nvPicPr>
          <p:cNvPr id="3" name="图片 2"/>
          <p:cNvPicPr>
            <a:picLocks noChangeAspect="1"/>
          </p:cNvPicPr>
          <p:nvPr/>
        </p:nvPicPr>
        <p:blipFill>
          <a:blip r:embed="rId3"/>
          <a:stretch>
            <a:fillRect/>
          </a:stretch>
        </p:blipFill>
        <p:spPr>
          <a:xfrm>
            <a:off x="1576388" y="3170274"/>
            <a:ext cx="6999722" cy="730213"/>
          </a:xfrm>
          <a:prstGeom prst="rect">
            <a:avLst/>
          </a:prstGeom>
        </p:spPr>
      </p:pic>
    </p:spTree>
    <p:extLst>
      <p:ext uri="{BB962C8B-B14F-4D97-AF65-F5344CB8AC3E}">
        <p14:creationId xmlns:p14="http://schemas.microsoft.com/office/powerpoint/2010/main" val="164425043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stretch>
            <a:fillRect/>
          </a:stretch>
        </p:blipFill>
        <p:spPr>
          <a:xfrm>
            <a:off x="855023" y="894475"/>
            <a:ext cx="4629860" cy="5165793"/>
          </a:xfrm>
          <a:prstGeom prst="rect">
            <a:avLst/>
          </a:prstGeom>
        </p:spPr>
      </p:pic>
      <p:sp>
        <p:nvSpPr>
          <p:cNvPr id="5" name="标题 1"/>
          <p:cNvSpPr txBox="1">
            <a:spLocks/>
          </p:cNvSpPr>
          <p:nvPr/>
        </p:nvSpPr>
        <p:spPr>
          <a:xfrm>
            <a:off x="227083" y="16308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rPr>
              <a:t>Fault and Straggler Recovery</a:t>
            </a: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
            </a:r>
            <a:b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sp>
        <p:nvSpPr>
          <p:cNvPr id="6" name="矩形 5"/>
          <p:cNvSpPr/>
          <p:nvPr/>
        </p:nvSpPr>
        <p:spPr>
          <a:xfrm>
            <a:off x="6591930" y="2302472"/>
            <a:ext cx="2313454" cy="2646878"/>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600" b="1" i="0" u="none" strike="noStrike" kern="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rPr>
              <a:t>？</a:t>
            </a:r>
          </a:p>
        </p:txBody>
      </p:sp>
    </p:spTree>
    <p:extLst>
      <p:ext uri="{BB962C8B-B14F-4D97-AF65-F5344CB8AC3E}">
        <p14:creationId xmlns:p14="http://schemas.microsoft.com/office/powerpoint/2010/main" val="2936322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System Architecture</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pic>
        <p:nvPicPr>
          <p:cNvPr id="4" name="图片 3"/>
          <p:cNvPicPr>
            <a:picLocks noChangeAspect="1"/>
          </p:cNvPicPr>
          <p:nvPr/>
        </p:nvPicPr>
        <p:blipFill>
          <a:blip r:embed="rId2"/>
          <a:stretch>
            <a:fillRect/>
          </a:stretch>
        </p:blipFill>
        <p:spPr>
          <a:xfrm>
            <a:off x="1742757" y="1910080"/>
            <a:ext cx="8005761" cy="3866197"/>
          </a:xfrm>
          <a:prstGeom prst="rect">
            <a:avLst/>
          </a:prstGeom>
        </p:spPr>
      </p:pic>
      <p:cxnSp>
        <p:nvCxnSpPr>
          <p:cNvPr id="6" name="直接箭头连接符 5"/>
          <p:cNvCxnSpPr/>
          <p:nvPr/>
        </p:nvCxnSpPr>
        <p:spPr>
          <a:xfrm>
            <a:off x="5831840" y="4114800"/>
            <a:ext cx="0" cy="57600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41963" y="2851840"/>
            <a:ext cx="1473200" cy="183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Parallel recovery with 5 nodes faster than upstream backup</a:t>
            </a:r>
            <a:endParaRPr kumimoji="0" lang="zh-CN" altLang="en-US" sz="18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p:txBody>
      </p:sp>
      <p:sp>
        <p:nvSpPr>
          <p:cNvPr id="8" name="矩形 7"/>
          <p:cNvSpPr/>
          <p:nvPr/>
        </p:nvSpPr>
        <p:spPr>
          <a:xfrm>
            <a:off x="9832339" y="2851840"/>
            <a:ext cx="1874517" cy="18389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Parallel recovery with 10 nodes faster than 5 nodes</a:t>
            </a:r>
            <a:endParaRPr kumimoji="0" lang="zh-CN" altLang="en-US" sz="18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p:txBody>
      </p:sp>
      <p:cxnSp>
        <p:nvCxnSpPr>
          <p:cNvPr id="9" name="直接箭头连接符 8"/>
          <p:cNvCxnSpPr/>
          <p:nvPr/>
        </p:nvCxnSpPr>
        <p:spPr>
          <a:xfrm>
            <a:off x="7132320" y="3698240"/>
            <a:ext cx="0" cy="853440"/>
          </a:xfrm>
          <a:prstGeom prst="straightConnector1">
            <a:avLst/>
          </a:prstGeom>
          <a:ln w="57150">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3191580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Evaluation</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pic>
        <p:nvPicPr>
          <p:cNvPr id="7" name="图片 6"/>
          <p:cNvPicPr>
            <a:picLocks noChangeAspect="1"/>
          </p:cNvPicPr>
          <p:nvPr/>
        </p:nvPicPr>
        <p:blipFill>
          <a:blip r:embed="rId2"/>
          <a:stretch>
            <a:fillRect/>
          </a:stretch>
        </p:blipFill>
        <p:spPr>
          <a:xfrm>
            <a:off x="1299795" y="1174206"/>
            <a:ext cx="8481593" cy="3564844"/>
          </a:xfrm>
          <a:prstGeom prst="rect">
            <a:avLst/>
          </a:prstGeom>
        </p:spPr>
      </p:pic>
      <p:pic>
        <p:nvPicPr>
          <p:cNvPr id="1030" name="Picture 6" descr="http://vignette3.wikia.nocookie.net/ironman/images/4/4f/Photo(1073).png/revision/latest?cb=201504171404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712" y="3910255"/>
            <a:ext cx="2179764" cy="2614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awn.com/sites/default/files/styles/original/public/image/featured/1026215-dhx-media-s-new-teletubbies-tops-uk-kids-ratings.jpg?itok=eS_A5Mu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595" y="4583903"/>
            <a:ext cx="2964558" cy="2096035"/>
          </a:xfrm>
          <a:prstGeom prst="rect">
            <a:avLst/>
          </a:prstGeom>
          <a:noFill/>
          <a:extLst>
            <a:ext uri="{909E8E84-426E-40DD-AFC4-6F175D3DCCD1}">
              <a14:hiddenFill xmlns:a14="http://schemas.microsoft.com/office/drawing/2010/main">
                <a:solidFill>
                  <a:srgbClr val="FFFFFF"/>
                </a:solidFill>
              </a14:hiddenFill>
            </a:ext>
          </a:extLst>
        </p:spPr>
      </p:pic>
      <p:sp>
        <p:nvSpPr>
          <p:cNvPr id="10" name="圆角矩形 9"/>
          <p:cNvSpPr/>
          <p:nvPr/>
        </p:nvSpPr>
        <p:spPr>
          <a:xfrm>
            <a:off x="6096000" y="5735385"/>
            <a:ext cx="885524" cy="3484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Text" lastClr="000000"/>
                </a:solidFill>
                <a:effectLst/>
                <a:uLnTx/>
                <a:uFillTx/>
              </a:rPr>
              <a:t>Oracle CEP</a:t>
            </a:r>
          </a:p>
        </p:txBody>
      </p:sp>
      <p:sp>
        <p:nvSpPr>
          <p:cNvPr id="15" name="圆角矩形 14"/>
          <p:cNvSpPr/>
          <p:nvPr/>
        </p:nvSpPr>
        <p:spPr>
          <a:xfrm>
            <a:off x="7312112" y="5946952"/>
            <a:ext cx="885524" cy="348413"/>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Text" lastClr="000000"/>
                </a:solidFill>
                <a:effectLst/>
                <a:uLnTx/>
                <a:uFillTx/>
              </a:rPr>
              <a:t>S4</a:t>
            </a:r>
          </a:p>
        </p:txBody>
      </p:sp>
      <p:sp>
        <p:nvSpPr>
          <p:cNvPr id="16" name="圆角矩形 15"/>
          <p:cNvSpPr/>
          <p:nvPr/>
        </p:nvSpPr>
        <p:spPr>
          <a:xfrm>
            <a:off x="8197636" y="5437003"/>
            <a:ext cx="885524" cy="34841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Text" lastClr="000000"/>
                </a:solidFill>
                <a:effectLst/>
                <a:uLnTx/>
                <a:uFillTx/>
              </a:rPr>
              <a:t>Storm</a:t>
            </a:r>
          </a:p>
        </p:txBody>
      </p:sp>
      <p:sp>
        <p:nvSpPr>
          <p:cNvPr id="17" name="圆角矩形 16"/>
          <p:cNvSpPr/>
          <p:nvPr/>
        </p:nvSpPr>
        <p:spPr>
          <a:xfrm>
            <a:off x="7158862" y="4679293"/>
            <a:ext cx="885524" cy="34841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err="1">
                <a:ln>
                  <a:noFill/>
                </a:ln>
                <a:solidFill>
                  <a:sysClr val="windowText" lastClr="000000"/>
                </a:solidFill>
                <a:effectLst/>
                <a:uLnTx/>
                <a:uFillTx/>
              </a:rPr>
              <a:t>StreamBase</a:t>
            </a:r>
            <a:endParaRPr kumimoji="0" lang="en-US" altLang="zh-CN" sz="1000" b="0" i="0" u="none" strike="noStrike" kern="0" cap="none" spc="0" normalizeH="0" baseline="0" noProof="0" dirty="0">
              <a:ln>
                <a:noFill/>
              </a:ln>
              <a:solidFill>
                <a:sysClr val="windowText" lastClr="000000"/>
              </a:solidFill>
              <a:effectLst/>
              <a:uLnTx/>
              <a:uFillTx/>
            </a:endParaRPr>
          </a:p>
        </p:txBody>
      </p:sp>
      <p:sp>
        <p:nvSpPr>
          <p:cNvPr id="19" name="圆角矩形 18"/>
          <p:cNvSpPr/>
          <p:nvPr/>
        </p:nvSpPr>
        <p:spPr>
          <a:xfrm>
            <a:off x="9999231" y="6331904"/>
            <a:ext cx="1136726" cy="3857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sysClr val="windowText" lastClr="000000"/>
                </a:solidFill>
                <a:effectLst/>
                <a:uLnTx/>
                <a:uFillTx/>
              </a:rPr>
              <a:t>Spark Steaming</a:t>
            </a:r>
          </a:p>
        </p:txBody>
      </p:sp>
      <p:pic>
        <p:nvPicPr>
          <p:cNvPr id="3" name="图片 2"/>
          <p:cNvPicPr>
            <a:picLocks noChangeAspect="1"/>
          </p:cNvPicPr>
          <p:nvPr/>
        </p:nvPicPr>
        <p:blipFill>
          <a:blip r:embed="rId5"/>
          <a:stretch>
            <a:fillRect/>
          </a:stretch>
        </p:blipFill>
        <p:spPr>
          <a:xfrm>
            <a:off x="855020" y="4769021"/>
            <a:ext cx="4224542" cy="1880945"/>
          </a:xfrm>
          <a:prstGeom prst="rect">
            <a:avLst/>
          </a:prstGeom>
        </p:spPr>
      </p:pic>
    </p:spTree>
    <p:extLst>
      <p:ext uri="{BB962C8B-B14F-4D97-AF65-F5344CB8AC3E}">
        <p14:creationId xmlns:p14="http://schemas.microsoft.com/office/powerpoint/2010/main" val="220887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990600" y="5175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Evaluation</a:t>
            </a:r>
            <a:b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pic>
        <p:nvPicPr>
          <p:cNvPr id="5" name="图片 4"/>
          <p:cNvPicPr>
            <a:picLocks noChangeAspect="1"/>
          </p:cNvPicPr>
          <p:nvPr/>
        </p:nvPicPr>
        <p:blipFill>
          <a:blip r:embed="rId2"/>
          <a:stretch>
            <a:fillRect/>
          </a:stretch>
        </p:blipFill>
        <p:spPr>
          <a:xfrm>
            <a:off x="1687779" y="1655545"/>
            <a:ext cx="8284835" cy="3872515"/>
          </a:xfrm>
          <a:prstGeom prst="rect">
            <a:avLst/>
          </a:prstGeom>
        </p:spPr>
      </p:pic>
    </p:spTree>
    <p:extLst>
      <p:ext uri="{BB962C8B-B14F-4D97-AF65-F5344CB8AC3E}">
        <p14:creationId xmlns:p14="http://schemas.microsoft.com/office/powerpoint/2010/main" val="39358351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990600" y="51752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Evaluation</a:t>
            </a:r>
            <a:b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pic>
        <p:nvPicPr>
          <p:cNvPr id="5" name="图片 4"/>
          <p:cNvPicPr>
            <a:picLocks noChangeAspect="1"/>
          </p:cNvPicPr>
          <p:nvPr/>
        </p:nvPicPr>
        <p:blipFill>
          <a:blip r:embed="rId2"/>
          <a:stretch>
            <a:fillRect/>
          </a:stretch>
        </p:blipFill>
        <p:spPr>
          <a:xfrm>
            <a:off x="4167739" y="315868"/>
            <a:ext cx="6150543" cy="6173514"/>
          </a:xfrm>
          <a:prstGeom prst="rect">
            <a:avLst/>
          </a:prstGeom>
        </p:spPr>
      </p:pic>
    </p:spTree>
    <p:extLst>
      <p:ext uri="{BB962C8B-B14F-4D97-AF65-F5344CB8AC3E}">
        <p14:creationId xmlns:p14="http://schemas.microsoft.com/office/powerpoint/2010/main" val="4173911296"/>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87680" y="1122363"/>
            <a:ext cx="10932160" cy="2387600"/>
          </a:xfrm>
        </p:spPr>
        <p:txBody>
          <a:bodyPr>
            <a:normAutofit fontScale="90000"/>
          </a:bodyPr>
          <a:lstStyle/>
          <a:p>
            <a:r>
              <a:rPr lang="en-US" altLang="zh-CN" sz="5400" b="1" dirty="0">
                <a:latin typeface="Footlight MT Light" panose="0204060206030A020304" pitchFamily="18" charset="0"/>
              </a:rPr>
              <a:t>Discretized Streams: Fault-Tolerant Streaming Computation at Scale</a:t>
            </a:r>
            <a:r>
              <a:rPr lang="en-US" altLang="zh-CN" dirty="0"/>
              <a:t/>
            </a:r>
            <a:br>
              <a:rPr lang="en-US" altLang="zh-CN" dirty="0"/>
            </a:br>
            <a:endParaRPr lang="zh-CN" altLang="en-US" dirty="0"/>
          </a:p>
        </p:txBody>
      </p:sp>
    </p:spTree>
    <p:extLst>
      <p:ext uri="{BB962C8B-B14F-4D97-AF65-F5344CB8AC3E}">
        <p14:creationId xmlns:p14="http://schemas.microsoft.com/office/powerpoint/2010/main" val="81063816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201329" y="53677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Evaluation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0" i="0" u="none" strike="noStrike" kern="1200" cap="none" spc="0" normalizeH="0" baseline="0" noProof="0" dirty="0">
                <a:ln>
                  <a:noFill/>
                </a:ln>
                <a:solidFill>
                  <a:schemeClr val="bg1">
                    <a:lumMod val="50000"/>
                  </a:schemeClr>
                </a:solidFill>
                <a:effectLst/>
                <a:uLnTx/>
                <a:uFillTx/>
                <a:latin typeface="Footlight MT Light" panose="0204060206030A020304" pitchFamily="18" charset="0"/>
                <a:ea typeface="MS UI Gothic" panose="020B0600070205080204" pitchFamily="34" charset="-128"/>
                <a:cs typeface="+mj-cs"/>
              </a:rPr>
              <a:t>Straggler Mitigation</a:t>
            </a:r>
            <a: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t/>
            </a:r>
            <a:br>
              <a:rPr kumimoji="0" lang="en-US" altLang="zh-CN" sz="5400" b="0" i="0" u="none" strike="noStrike" kern="1200" cap="none" spc="0" normalizeH="0" baseline="0" noProof="0" dirty="0">
                <a:ln>
                  <a:noFill/>
                </a:ln>
                <a:solidFill>
                  <a:schemeClr val="tx1"/>
                </a:solidFill>
                <a:effectLst/>
                <a:uLnTx/>
                <a:uFillTx/>
                <a:latin typeface="Footlight MT Light" panose="0204060206030A020304" pitchFamily="18" charset="0"/>
                <a:ea typeface="MS UI Gothic" panose="020B0600070205080204" pitchFamily="34" charset="-128"/>
                <a:cs typeface="+mj-cs"/>
              </a:rPr>
            </a:br>
            <a:endParaRPr kumimoji="0" lang="zh-CN" altLang="en-US" sz="5400" b="0" i="0" u="none" strike="noStrike" kern="1200" cap="none" spc="0" normalizeH="0" baseline="0" noProof="0" dirty="0">
              <a:ln>
                <a:noFill/>
              </a:ln>
              <a:solidFill>
                <a:schemeClr val="tx1"/>
              </a:solidFill>
              <a:effectLst/>
              <a:uLnTx/>
              <a:uFillTx/>
              <a:latin typeface="Footlight MT Light" panose="0204060206030A020304" pitchFamily="18" charset="0"/>
              <a:ea typeface="+mj-ea"/>
              <a:cs typeface="+mj-cs"/>
            </a:endParaRPr>
          </a:p>
        </p:txBody>
      </p:sp>
      <p:pic>
        <p:nvPicPr>
          <p:cNvPr id="2" name="图片 1"/>
          <p:cNvPicPr>
            <a:picLocks noChangeAspect="1"/>
          </p:cNvPicPr>
          <p:nvPr/>
        </p:nvPicPr>
        <p:blipFill>
          <a:blip r:embed="rId2"/>
          <a:stretch>
            <a:fillRect/>
          </a:stretch>
        </p:blipFill>
        <p:spPr>
          <a:xfrm>
            <a:off x="1404937" y="1871662"/>
            <a:ext cx="9382125" cy="3114675"/>
          </a:xfrm>
          <a:prstGeom prst="rect">
            <a:avLst/>
          </a:prstGeom>
        </p:spPr>
      </p:pic>
    </p:spTree>
    <p:extLst>
      <p:ext uri="{BB962C8B-B14F-4D97-AF65-F5344CB8AC3E}">
        <p14:creationId xmlns:p14="http://schemas.microsoft.com/office/powerpoint/2010/main" val="58970051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5400" dirty="0">
                <a:latin typeface="Footlight MT Light" panose="0204060206030A020304" pitchFamily="18" charset="0"/>
                <a:ea typeface="MS UI Gothic" panose="020B0600070205080204" pitchFamily="34" charset="-128"/>
              </a:rPr>
              <a:t>Discussion</a:t>
            </a:r>
            <a:endParaRPr lang="zh-CN" altLang="en-US" sz="5400" dirty="0">
              <a:latin typeface="Footlight MT Light" panose="0204060206030A020304" pitchFamily="18" charset="0"/>
            </a:endParaRPr>
          </a:p>
        </p:txBody>
      </p:sp>
      <p:sp>
        <p:nvSpPr>
          <p:cNvPr id="4" name="矩形 3"/>
          <p:cNvSpPr/>
          <p:nvPr/>
        </p:nvSpPr>
        <p:spPr>
          <a:xfrm>
            <a:off x="1931469" y="1604293"/>
            <a:ext cx="8377187" cy="532453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D-Streams is that they show</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that streaming, batch and interactive computations can</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be unified in the same platform.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Expressiveness</a:t>
            </a: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It would be interesting</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to port languages like streaming SQL [4] or Complex</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Event Processing models [14] over them.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Setting the batch interval</a:t>
            </a: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It may be possible for the system to tune it automatically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Memory usage</a:t>
            </a:r>
            <a:b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It may be possible to reduce the memory usage by storing only the deltas between these state RDDs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Approximate results</a:t>
            </a:r>
            <a:br>
              <a:rPr kumimoji="0" lang="en-US" altLang="zh-CN" sz="2000" b="1"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In addition to </a:t>
            </a:r>
            <a:r>
              <a:rPr kumimoji="0" lang="en-US" altLang="zh-CN" sz="2000" b="0" i="0" u="none" strike="noStrike" kern="0" cap="none" spc="0" normalizeH="0" baseline="0" noProof="0" dirty="0" err="1">
                <a:ln>
                  <a:noFill/>
                </a:ln>
                <a:solidFill>
                  <a:sysClr val="windowText" lastClr="000000"/>
                </a:solidFill>
                <a:effectLst/>
                <a:uLnTx/>
                <a:uFillTx/>
                <a:latin typeface="MS UI Gothic" panose="020B0600070205080204" pitchFamily="34" charset="-128"/>
                <a:ea typeface="MS UI Gothic" panose="020B0600070205080204" pitchFamily="34" charset="-128"/>
              </a:rPr>
              <a:t>recomputing</a:t>
            </a: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 lost</a:t>
            </a:r>
            <a:b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br>
            <a:r>
              <a:rPr kumimoji="0" lang="en-US" altLang="zh-CN"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work, another way to handle a failure is to return approximate partial results.</a:t>
            </a:r>
            <a:endParaRPr kumimoji="0" lang="zh-CN" altLang="en-US" sz="20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3976381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7814" y="1785626"/>
            <a:ext cx="9983372" cy="2479675"/>
          </a:xfrm>
        </p:spPr>
        <p:txBody>
          <a:bodyPr>
            <a:noAutofit/>
          </a:bodyPr>
          <a:lstStyle/>
          <a:p>
            <a:r>
              <a:rPr lang="en-US" sz="8800" dirty="0" smtClean="0"/>
              <a:t>The Google Cloud Dataflow Model</a:t>
            </a:r>
            <a:endParaRPr lang="en-US" sz="8800" dirty="0"/>
          </a:p>
        </p:txBody>
      </p:sp>
      <p:sp>
        <p:nvSpPr>
          <p:cNvPr id="5" name="TextBox 4"/>
          <p:cNvSpPr txBox="1"/>
          <p:nvPr/>
        </p:nvSpPr>
        <p:spPr>
          <a:xfrm>
            <a:off x="9939092" y="5501796"/>
            <a:ext cx="176522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smtClean="0">
                <a:ln>
                  <a:noFill/>
                </a:ln>
                <a:solidFill>
                  <a:sysClr val="windowText" lastClr="000000"/>
                </a:solidFill>
                <a:effectLst/>
                <a:uLnTx/>
                <a:uFillTx/>
              </a:rPr>
              <a:t>Mingshu</a:t>
            </a:r>
            <a:r>
              <a:rPr kumimoji="0" lang="en-US" sz="2800" b="0" i="0" u="none" strike="noStrike" kern="0" cap="none" spc="0" normalizeH="0" baseline="0" noProof="0" dirty="0" smtClean="0">
                <a:ln>
                  <a:noFill/>
                </a:ln>
                <a:solidFill>
                  <a:sysClr val="windowText" lastClr="000000"/>
                </a:solidFill>
                <a:effectLst/>
                <a:uLnTx/>
                <a:uFillTx/>
              </a:rPr>
              <a:t> Li</a:t>
            </a:r>
            <a:endParaRPr kumimoji="0" lang="en-US" sz="2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834682" y="4408288"/>
            <a:ext cx="10869637" cy="9505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Akidau</a:t>
            </a:r>
            <a:r>
              <a:rPr kumimoji="0" lang="en-US" sz="1800" b="0" i="0" u="none" strike="noStrike" kern="0" cap="none" spc="0" normalizeH="0" baseline="0" noProof="0" dirty="0">
                <a:ln>
                  <a:noFill/>
                </a:ln>
                <a:solidFill>
                  <a:sysClr val="windowText" lastClr="000000"/>
                </a:solidFill>
                <a:effectLst/>
                <a:uLnTx/>
                <a:uFillTx/>
              </a:rPr>
              <a:t>, Tyler, et al. "The dataflow model: a practical approach to balancing correctness, latency, and cost in massive-scale, unbounded, out-of-order data processing." </a:t>
            </a:r>
            <a:r>
              <a:rPr kumimoji="0" lang="en-US" sz="1800" b="0" i="1" u="none" strike="noStrike" kern="0" cap="none" spc="0" normalizeH="0" baseline="0" noProof="0" dirty="0">
                <a:ln>
                  <a:noFill/>
                </a:ln>
                <a:solidFill>
                  <a:sysClr val="windowText" lastClr="000000"/>
                </a:solidFill>
                <a:effectLst/>
                <a:uLnTx/>
                <a:uFillTx/>
              </a:rPr>
              <a:t>Proceedings of the VLDB Endowment</a:t>
            </a:r>
            <a:r>
              <a:rPr kumimoji="0" lang="en-US" sz="1800" b="0" i="0" u="none" strike="noStrike" kern="0" cap="none" spc="0" normalizeH="0" baseline="0" noProof="0" dirty="0">
                <a:ln>
                  <a:noFill/>
                </a:ln>
                <a:solidFill>
                  <a:sysClr val="windowText" lastClr="000000"/>
                </a:solidFill>
                <a:effectLst/>
                <a:uLnTx/>
                <a:uFillTx/>
              </a:rPr>
              <a:t> 8.12 (2015): 1792-1803.</a:t>
            </a:r>
          </a:p>
        </p:txBody>
      </p:sp>
    </p:spTree>
    <p:extLst>
      <p:ext uri="{BB962C8B-B14F-4D97-AF65-F5344CB8AC3E}">
        <p14:creationId xmlns:p14="http://schemas.microsoft.com/office/powerpoint/2010/main" val="3904282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graphicFrame>
        <p:nvGraphicFramePr>
          <p:cNvPr id="5" name="Content Placeholder 4"/>
          <p:cNvGraphicFramePr>
            <a:graphicFrameLocks noGrp="1"/>
          </p:cNvGraphicFramePr>
          <p:nvPr>
            <p:ph idx="1"/>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4744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Streaming video platform example</a:t>
            </a:r>
            <a:endParaRPr lang="en-US" dirty="0"/>
          </a:p>
        </p:txBody>
      </p:sp>
      <p:graphicFrame>
        <p:nvGraphicFramePr>
          <p:cNvPr id="4" name="Content Placeholder 3"/>
          <p:cNvGraphicFramePr>
            <a:graphicFrameLocks noGrp="1"/>
          </p:cNvGraphicFramePr>
          <p:nvPr>
            <p:ph idx="1"/>
            <p:extLst/>
          </p:nvPr>
        </p:nvGraphicFramePr>
        <p:xfrm>
          <a:off x="1096963" y="1846262"/>
          <a:ext cx="10058400" cy="3749040"/>
        </p:xfrm>
        <a:graphic>
          <a:graphicData uri="http://schemas.openxmlformats.org/drawingml/2006/table">
            <a:tbl>
              <a:tblPr firstRow="1" bandRow="1">
                <a:tableStyleId>{BC89EF96-8CEA-46FF-86C4-4CE0E7609802}</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24543">
                <a:tc>
                  <a:txBody>
                    <a:bodyPr/>
                    <a:lstStyle/>
                    <a:p>
                      <a:r>
                        <a:rPr lang="en-US" sz="2400" b="1" kern="1200" dirty="0" smtClean="0">
                          <a:effectLst/>
                        </a:rPr>
                        <a:t>Properties:</a:t>
                      </a:r>
                    </a:p>
                    <a:p>
                      <a:pPr marL="0" lvl="0" indent="0">
                        <a:buNone/>
                      </a:pPr>
                      <a:r>
                        <a:rPr lang="en-US" sz="2400" b="0" kern="1200" dirty="0" smtClean="0">
                          <a:effectLst/>
                        </a:rPr>
                        <a:t>1. Support online and offline view.</a:t>
                      </a:r>
                    </a:p>
                    <a:p>
                      <a:pPr marL="457200" lvl="0" indent="-457200">
                        <a:buAutoNum type="arabicPeriod"/>
                      </a:pPr>
                      <a:endParaRPr lang="en-US" sz="2400" b="0" kern="1200" dirty="0" smtClean="0">
                        <a:effectLst/>
                      </a:endParaRPr>
                    </a:p>
                    <a:p>
                      <a:pPr lvl="0"/>
                      <a:r>
                        <a:rPr lang="en-US" sz="2400" b="0" kern="1200" dirty="0" smtClean="0">
                          <a:effectLst/>
                        </a:rPr>
                        <a:t>2. Over large swaths of data.</a:t>
                      </a:r>
                    </a:p>
                    <a:p>
                      <a:pPr lvl="0"/>
                      <a:endParaRPr lang="en-US" sz="2400" b="0" kern="1200" dirty="0" smtClean="0">
                        <a:effectLst/>
                      </a:endParaRPr>
                    </a:p>
                    <a:p>
                      <a:pPr lvl="0"/>
                      <a:r>
                        <a:rPr lang="en-US" sz="2400" b="0" kern="1200" dirty="0" smtClean="0">
                          <a:effectLst/>
                        </a:rPr>
                        <a:t>3. The diaspora of global scale data.</a:t>
                      </a:r>
                    </a:p>
                    <a:p>
                      <a:endParaRPr lang="en-US" sz="2400" b="0" dirty="0"/>
                    </a:p>
                  </a:txBody>
                  <a:tcPr/>
                </a:tc>
                <a:tc>
                  <a:txBody>
                    <a:bodyPr/>
                    <a:lstStyle/>
                    <a:p>
                      <a:r>
                        <a:rPr lang="en-US" sz="2400" b="1" kern="1200" dirty="0" smtClean="0">
                          <a:effectLst/>
                        </a:rPr>
                        <a:t>Requirements:</a:t>
                      </a:r>
                    </a:p>
                    <a:p>
                      <a:pPr lvl="0"/>
                      <a:r>
                        <a:rPr lang="en-US" sz="2400" b="0" kern="1200" dirty="0" smtClean="0">
                          <a:effectLst/>
                        </a:rPr>
                        <a:t>1. Want to know the cost per day. </a:t>
                      </a:r>
                      <a:r>
                        <a:rPr lang="en-US" sz="2400" b="0" kern="1200" dirty="0" smtClean="0">
                          <a:solidFill>
                            <a:schemeClr val="bg1">
                              <a:lumMod val="75000"/>
                            </a:schemeClr>
                          </a:solidFill>
                          <a:effectLst/>
                        </a:rPr>
                        <a:t>(run time)</a:t>
                      </a:r>
                    </a:p>
                    <a:p>
                      <a:pPr lvl="0"/>
                      <a:r>
                        <a:rPr lang="en-US" sz="2400" b="0" kern="1200" dirty="0" smtClean="0">
                          <a:effectLst/>
                        </a:rPr>
                        <a:t>2. Want to know frequency, benefits, demographic groups. </a:t>
                      </a:r>
                      <a:r>
                        <a:rPr lang="en-US" sz="2400" b="0" kern="1200" dirty="0" smtClean="0">
                          <a:solidFill>
                            <a:schemeClr val="bg1">
                              <a:lumMod val="75000"/>
                            </a:schemeClr>
                          </a:solidFill>
                          <a:effectLst/>
                        </a:rPr>
                        <a:t>(how to deal with the data)</a:t>
                      </a:r>
                    </a:p>
                    <a:p>
                      <a:pPr lvl="0"/>
                      <a:r>
                        <a:rPr lang="en-US" sz="2400" b="0" kern="1200" dirty="0" smtClean="0">
                          <a:effectLst/>
                        </a:rPr>
                        <a:t>3. Quick and correct</a:t>
                      </a:r>
                      <a:r>
                        <a:rPr lang="en-US" sz="2400" b="0" kern="1200" dirty="0" smtClean="0">
                          <a:solidFill>
                            <a:schemeClr val="bg1">
                              <a:lumMod val="75000"/>
                            </a:schemeClr>
                          </a:solidFill>
                          <a:effectLst/>
                        </a:rPr>
                        <a:t>. (tradeoff between correctness, latency, and cost)</a:t>
                      </a:r>
                    </a:p>
                    <a:p>
                      <a:endParaRPr lang="en-US" sz="2400" b="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83657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of modern data processing systems</a:t>
            </a:r>
            <a:endParaRPr lang="en-US" dirty="0"/>
          </a:p>
        </p:txBody>
      </p:sp>
      <p:graphicFrame>
        <p:nvGraphicFramePr>
          <p:cNvPr id="4" name="Content Placeholder 3"/>
          <p:cNvGraphicFramePr>
            <a:graphicFrameLocks noGrp="1"/>
          </p:cNvGraphicFramePr>
          <p:nvPr>
            <p:ph idx="1"/>
            <p:extLst/>
          </p:nvPr>
        </p:nvGraphicFramePr>
        <p:xfrm>
          <a:off x="1096963" y="1846263"/>
          <a:ext cx="10058400" cy="3627120"/>
        </p:xfrm>
        <a:graphic>
          <a:graphicData uri="http://schemas.openxmlformats.org/drawingml/2006/table">
            <a:tbl>
              <a:tblPr firstRow="1" bandRow="1">
                <a:tableStyleId>{3B4B98B0-60AC-42C2-AFA5-B58CD77FA1E5}</a:tableStyleId>
              </a:tblPr>
              <a:tblGrid>
                <a:gridCol w="50292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tblGrid>
              <a:tr h="370840">
                <a:tc>
                  <a:txBody>
                    <a:bodyPr/>
                    <a:lstStyle/>
                    <a:p>
                      <a:r>
                        <a:rPr lang="en-US" sz="2000" b="1" kern="1200" dirty="0" smtClean="0">
                          <a:solidFill>
                            <a:schemeClr val="tx1"/>
                          </a:solidFill>
                          <a:effectLst/>
                          <a:latin typeface="+mn-lt"/>
                          <a:ea typeface="+mn-ea"/>
                          <a:cs typeface="+mn-cs"/>
                        </a:rPr>
                        <a:t>Batch systems</a:t>
                      </a:r>
                    </a:p>
                    <a:p>
                      <a:r>
                        <a:rPr lang="en-US" sz="2000" b="0" kern="1200" dirty="0" smtClean="0">
                          <a:solidFill>
                            <a:schemeClr val="tx1"/>
                          </a:solidFill>
                          <a:effectLst/>
                          <a:latin typeface="+mn-lt"/>
                          <a:ea typeface="+mn-ea"/>
                          <a:cs typeface="+mn-cs"/>
                        </a:rPr>
                        <a:t>Execution of a serious of programs on a computer without manual intervention</a:t>
                      </a:r>
                      <a:r>
                        <a:rPr lang="en-US" sz="2000" b="0" dirty="0" smtClean="0">
                          <a:effectLst/>
                        </a:rPr>
                        <a:t> </a:t>
                      </a:r>
                      <a:endParaRPr lang="en-US" sz="2000" b="0" dirty="0"/>
                    </a:p>
                  </a:txBody>
                  <a:tcPr/>
                </a:tc>
                <a:tc>
                  <a:txBody>
                    <a:bodyPr/>
                    <a:lstStyle/>
                    <a:p>
                      <a:r>
                        <a:rPr lang="en-US" sz="2000" b="0" kern="1200" dirty="0" smtClean="0">
                          <a:solidFill>
                            <a:schemeClr val="tx1"/>
                          </a:solidFill>
                          <a:effectLst/>
                          <a:latin typeface="+mn-lt"/>
                          <a:ea typeface="+mn-ea"/>
                          <a:cs typeface="+mn-cs"/>
                        </a:rPr>
                        <a:t>Suffer from latency.</a:t>
                      </a:r>
                      <a:endParaRPr lang="en-US" sz="2000" b="0" dirty="0"/>
                    </a:p>
                  </a:txBody>
                  <a:tcPr/>
                </a:tc>
                <a:extLst>
                  <a:ext uri="{0D108BD9-81ED-4DB2-BD59-A6C34878D82A}">
                    <a16:rowId xmlns:a16="http://schemas.microsoft.com/office/drawing/2014/main" val="10000"/>
                  </a:ext>
                </a:extLst>
              </a:tr>
              <a:tr h="370840">
                <a:tc>
                  <a:txBody>
                    <a:bodyPr/>
                    <a:lstStyle/>
                    <a:p>
                      <a:r>
                        <a:rPr lang="en-US" sz="2000" b="1" kern="1200" dirty="0" smtClean="0">
                          <a:solidFill>
                            <a:schemeClr val="tx1"/>
                          </a:solidFill>
                          <a:effectLst/>
                          <a:latin typeface="+mn-lt"/>
                          <a:ea typeface="+mn-ea"/>
                          <a:cs typeface="+mn-cs"/>
                        </a:rPr>
                        <a:t>Streaming systems</a:t>
                      </a:r>
                      <a:endParaRPr lang="en-US" sz="2000" b="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Processing involves continual input and outcome of data</a:t>
                      </a:r>
                      <a:r>
                        <a:rPr lang="en-US" sz="2000" dirty="0" smtClean="0">
                          <a:effectLst/>
                        </a:rPr>
                        <a:t> </a:t>
                      </a:r>
                      <a:endParaRPr lang="en-US" sz="2000" dirty="0"/>
                    </a:p>
                  </a:txBody>
                  <a:tcPr/>
                </a:tc>
                <a:tc>
                  <a:txBody>
                    <a:bodyPr/>
                    <a:lstStyle/>
                    <a:p>
                      <a:r>
                        <a:rPr lang="en-US" sz="2000" kern="1200" dirty="0" smtClean="0">
                          <a:solidFill>
                            <a:schemeClr val="tx1"/>
                          </a:solidFill>
                          <a:effectLst/>
                          <a:latin typeface="+mn-lt"/>
                          <a:ea typeface="+mn-ea"/>
                          <a:cs typeface="+mn-cs"/>
                        </a:rPr>
                        <a:t>Lack of fault-tolerant.</a:t>
                      </a:r>
                    </a:p>
                    <a:p>
                      <a:r>
                        <a:rPr lang="en-US" sz="2000" kern="1200" dirty="0" smtClean="0">
                          <a:solidFill>
                            <a:schemeClr val="tx1"/>
                          </a:solidFill>
                          <a:effectLst/>
                          <a:latin typeface="+mn-lt"/>
                          <a:ea typeface="+mn-ea"/>
                          <a:cs typeface="+mn-cs"/>
                        </a:rPr>
                        <a:t>Limitation window type.</a:t>
                      </a:r>
                    </a:p>
                    <a:p>
                      <a:r>
                        <a:rPr lang="en-US" sz="2000" kern="1200" dirty="0" smtClean="0">
                          <a:solidFill>
                            <a:schemeClr val="tx1"/>
                          </a:solidFill>
                          <a:effectLst/>
                          <a:latin typeface="+mn-lt"/>
                          <a:ea typeface="+mn-ea"/>
                          <a:cs typeface="+mn-cs"/>
                        </a:rPr>
                        <a:t>Lack high-level programming models.</a:t>
                      </a:r>
                    </a:p>
                    <a:p>
                      <a:endParaRPr lang="en-US" sz="2000" dirty="0"/>
                    </a:p>
                  </a:txBody>
                  <a:tcPr/>
                </a:tc>
                <a:extLst>
                  <a:ext uri="{0D108BD9-81ED-4DB2-BD59-A6C34878D82A}">
                    <a16:rowId xmlns:a16="http://schemas.microsoft.com/office/drawing/2014/main" val="10001"/>
                  </a:ext>
                </a:extLst>
              </a:tr>
              <a:tr h="370840">
                <a:tc>
                  <a:txBody>
                    <a:bodyPr/>
                    <a:lstStyle/>
                    <a:p>
                      <a:r>
                        <a:rPr lang="en-US" sz="2000" b="1" kern="1200" dirty="0" smtClean="0">
                          <a:solidFill>
                            <a:schemeClr val="tx1"/>
                          </a:solidFill>
                          <a:effectLst/>
                          <a:latin typeface="+mn-lt"/>
                          <a:ea typeface="+mn-ea"/>
                          <a:cs typeface="+mn-cs"/>
                        </a:rPr>
                        <a:t>Lambda Architecture</a:t>
                      </a:r>
                      <a:endParaRPr lang="en-US" sz="2000" b="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Run a streaming system alongside a batch system, both performing essentially the same calculation</a:t>
                      </a:r>
                      <a:endParaRPr lang="en-US" sz="2000" dirty="0"/>
                    </a:p>
                  </a:txBody>
                  <a:tcPr/>
                </a:tc>
                <a:tc>
                  <a:txBody>
                    <a:bodyPr/>
                    <a:lstStyle/>
                    <a:p>
                      <a:r>
                        <a:rPr lang="en-US" sz="2000" kern="1200" dirty="0" smtClean="0">
                          <a:solidFill>
                            <a:schemeClr val="tx1"/>
                          </a:solidFill>
                          <a:effectLst/>
                          <a:latin typeface="+mn-lt"/>
                          <a:ea typeface="+mn-ea"/>
                          <a:cs typeface="+mn-cs"/>
                        </a:rPr>
                        <a:t>Need to build, provision, and maintain two independent versions of pipeline.</a:t>
                      </a:r>
                    </a:p>
                    <a:p>
                      <a:r>
                        <a:rPr lang="en-US" sz="2000" kern="1200" dirty="0" smtClean="0">
                          <a:solidFill>
                            <a:schemeClr val="tx1"/>
                          </a:solidFill>
                          <a:effectLst/>
                          <a:latin typeface="+mn-lt"/>
                          <a:ea typeface="+mn-ea"/>
                          <a:cs typeface="+mn-cs"/>
                        </a:rPr>
                        <a:t>Merge the results from the two pipelines at the end.</a:t>
                      </a:r>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32524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and </a:t>
            </a:r>
            <a:r>
              <a:rPr lang="en-US" dirty="0"/>
              <a:t>Design Principles</a:t>
            </a:r>
            <a:r>
              <a:rPr lang="en-US" dirty="0" smtClean="0"/>
              <a:t> for the new model</a:t>
            </a:r>
            <a:endParaRPr lang="en-US" dirty="0"/>
          </a:p>
        </p:txBody>
      </p:sp>
      <p:sp>
        <p:nvSpPr>
          <p:cNvPr id="3" name="Content Placeholder 2"/>
          <p:cNvSpPr>
            <a:spLocks noGrp="1"/>
          </p:cNvSpPr>
          <p:nvPr>
            <p:ph idx="1"/>
          </p:nvPr>
        </p:nvSpPr>
        <p:spPr/>
        <p:txBody>
          <a:bodyPr/>
          <a:lstStyle/>
          <a:p>
            <a:pPr lvl="0"/>
            <a:endParaRPr lang="en-US" dirty="0"/>
          </a:p>
          <a:p>
            <a:pPr lvl="0"/>
            <a:endParaRPr lang="en-US" dirty="0"/>
          </a:p>
          <a:p>
            <a:endParaRPr lang="en-US" dirty="0"/>
          </a:p>
        </p:txBody>
      </p:sp>
      <p:graphicFrame>
        <p:nvGraphicFramePr>
          <p:cNvPr id="4" name="Table 3"/>
          <p:cNvGraphicFramePr>
            <a:graphicFrameLocks noGrp="1"/>
          </p:cNvGraphicFramePr>
          <p:nvPr>
            <p:extLst/>
          </p:nvPr>
        </p:nvGraphicFramePr>
        <p:xfrm>
          <a:off x="1326661" y="2227775"/>
          <a:ext cx="9599638" cy="3641319"/>
        </p:xfrm>
        <a:graphic>
          <a:graphicData uri="http://schemas.openxmlformats.org/drawingml/2006/table">
            <a:tbl>
              <a:tblPr firstRow="1" bandRow="1">
                <a:tableStyleId>{0E3FDE45-AF77-4B5C-9715-49D594BDF05E}</a:tableStyleId>
              </a:tblPr>
              <a:tblGrid>
                <a:gridCol w="4239848">
                  <a:extLst>
                    <a:ext uri="{9D8B030D-6E8A-4147-A177-3AD203B41FA5}">
                      <a16:colId xmlns:a16="http://schemas.microsoft.com/office/drawing/2014/main" val="20000"/>
                    </a:ext>
                  </a:extLst>
                </a:gridCol>
                <a:gridCol w="5359790">
                  <a:extLst>
                    <a:ext uri="{9D8B030D-6E8A-4147-A177-3AD203B41FA5}">
                      <a16:colId xmlns:a16="http://schemas.microsoft.com/office/drawing/2014/main" val="20001"/>
                    </a:ext>
                  </a:extLst>
                </a:gridCol>
              </a:tblGrid>
              <a:tr h="3641319">
                <a:tc>
                  <a:txBody>
                    <a:bodyPr/>
                    <a:lstStyle/>
                    <a:p>
                      <a:pPr marL="0" lvl="0" indent="0" algn="l">
                        <a:buNone/>
                      </a:pPr>
                      <a:r>
                        <a:rPr lang="en-US" sz="2000" b="0" kern="1200" dirty="0" smtClean="0">
                          <a:effectLst/>
                        </a:rPr>
                        <a:t>1. Input data may </a:t>
                      </a:r>
                      <a:r>
                        <a:rPr lang="en-US" sz="2000" b="1" kern="1200" dirty="0" smtClean="0">
                          <a:effectLst/>
                        </a:rPr>
                        <a:t>never be complete</a:t>
                      </a:r>
                      <a:r>
                        <a:rPr lang="en-US" sz="2000" b="0" kern="1200" dirty="0" smtClean="0">
                          <a:effectLst/>
                        </a:rPr>
                        <a:t>. </a:t>
                      </a:r>
                    </a:p>
                    <a:p>
                      <a:pPr marL="457200" lvl="0" indent="-457200" algn="l">
                        <a:buAutoNum type="arabicPeriod"/>
                      </a:pPr>
                      <a:endParaRPr lang="en-US" sz="2000" b="0" kern="1200" dirty="0" smtClean="0">
                        <a:effectLst/>
                      </a:endParaRPr>
                    </a:p>
                    <a:p>
                      <a:pPr lvl="0" algn="l"/>
                      <a:r>
                        <a:rPr lang="en-US" sz="2000" b="0" kern="1200" dirty="0" smtClean="0">
                          <a:effectLst/>
                        </a:rPr>
                        <a:t>2. </a:t>
                      </a:r>
                      <a:r>
                        <a:rPr lang="en-US" sz="2000" b="1" kern="1200" dirty="0" smtClean="0">
                          <a:effectLst/>
                        </a:rPr>
                        <a:t>Ability to balance</a:t>
                      </a:r>
                      <a:r>
                        <a:rPr lang="en-US" sz="2000" b="0" kern="1200" dirty="0" smtClean="0">
                          <a:effectLst/>
                        </a:rPr>
                        <a:t> correctness, latency and cost at hand.</a:t>
                      </a:r>
                    </a:p>
                    <a:p>
                      <a:pPr lvl="0" algn="l"/>
                      <a:endParaRPr lang="en-US" sz="2000" b="0" kern="1200" dirty="0" smtClean="0">
                        <a:effectLst/>
                      </a:endParaRPr>
                    </a:p>
                    <a:p>
                      <a:pPr lvl="0" algn="l"/>
                      <a:r>
                        <a:rPr lang="en-US" sz="2000" b="0" kern="1200" dirty="0" smtClean="0">
                          <a:effectLst/>
                        </a:rPr>
                        <a:t>3.Execution engine </a:t>
                      </a:r>
                      <a:r>
                        <a:rPr lang="en-US" sz="2000" b="1" kern="1200" dirty="0" smtClean="0">
                          <a:effectLst/>
                        </a:rPr>
                        <a:t>should</a:t>
                      </a:r>
                      <a:r>
                        <a:rPr lang="en-US" sz="2000" b="1" kern="1200" baseline="0" dirty="0" smtClean="0">
                          <a:effectLst/>
                        </a:rPr>
                        <a:t> </a:t>
                      </a:r>
                      <a:r>
                        <a:rPr lang="en-US" sz="2000" b="1" kern="1200" dirty="0" smtClean="0">
                          <a:effectLst/>
                        </a:rPr>
                        <a:t>not dictate </a:t>
                      </a:r>
                      <a:r>
                        <a:rPr lang="en-US" sz="2000" b="0" kern="1200" dirty="0" smtClean="0">
                          <a:effectLst/>
                        </a:rPr>
                        <a:t>system semantics. </a:t>
                      </a:r>
                      <a:endParaRPr lang="en-US" sz="2000" b="0" dirty="0"/>
                    </a:p>
                  </a:txBody>
                  <a:tcPr/>
                </a:tc>
                <a:tc>
                  <a:txBody>
                    <a:bodyPr/>
                    <a:lstStyle/>
                    <a:p>
                      <a:pPr lvl="0" algn="l"/>
                      <a:r>
                        <a:rPr lang="en-US" sz="2000" b="0" kern="1200" dirty="0" smtClean="0">
                          <a:effectLst/>
                        </a:rPr>
                        <a:t>1. Never rely on any notion of completeness. </a:t>
                      </a:r>
                    </a:p>
                    <a:p>
                      <a:pPr lvl="0" algn="l"/>
                      <a:r>
                        <a:rPr lang="en-US" sz="2000" b="0" kern="1200" dirty="0" smtClean="0">
                          <a:effectLst/>
                        </a:rPr>
                        <a:t>2. Be flexible, to accommodate the diversity of known use cases, and those to come in the future.  </a:t>
                      </a:r>
                    </a:p>
                    <a:p>
                      <a:pPr lvl="0" algn="l"/>
                      <a:r>
                        <a:rPr lang="en-US" sz="2000" b="0" kern="1200" dirty="0" smtClean="0">
                          <a:effectLst/>
                        </a:rPr>
                        <a:t>3. Not only make sense, but also add value, in the context of each of the envisioned execution engines. </a:t>
                      </a:r>
                    </a:p>
                    <a:p>
                      <a:pPr lvl="0" algn="l"/>
                      <a:r>
                        <a:rPr lang="en-US" sz="2000" b="0" kern="1200" dirty="0" smtClean="0">
                          <a:effectLst/>
                        </a:rPr>
                        <a:t>4.Encourage clarity of implementation.</a:t>
                      </a:r>
                    </a:p>
                    <a:p>
                      <a:pPr lvl="0" algn="l"/>
                      <a:r>
                        <a:rPr lang="en-US" sz="2000" b="0" kern="1200" dirty="0" smtClean="0">
                          <a:effectLst/>
                        </a:rPr>
                        <a:t> 5. Support robust analysis of data in the context in which they occurred. </a:t>
                      </a:r>
                      <a:endParaRPr lang="en-US" sz="2000" b="0" kern="1200" dirty="0">
                        <a:solidFill>
                          <a:schemeClr val="lt1"/>
                        </a:solidFill>
                        <a:effectLst/>
                        <a:latin typeface="+mn-lt"/>
                        <a:ea typeface="+mn-ea"/>
                        <a:cs typeface="+mn-cs"/>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551597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p:txBody>
          <a:bodyPr/>
          <a:lstStyle/>
          <a:p>
            <a:pPr lvl="0"/>
            <a:r>
              <a:rPr lang="en-US" dirty="0" smtClean="0"/>
              <a:t>1. watermarks</a:t>
            </a:r>
            <a:endParaRPr lang="zh-CN" altLang="en-US" dirty="0" smtClean="0"/>
          </a:p>
          <a:p>
            <a:pPr lvl="1"/>
            <a:r>
              <a:rPr lang="en-US" altLang="zh-CN" dirty="0" smtClean="0"/>
              <a:t>Perfect</a:t>
            </a:r>
            <a:endParaRPr lang="zh-CN" altLang="en-US" dirty="0" smtClean="0"/>
          </a:p>
          <a:p>
            <a:pPr lvl="1"/>
            <a:r>
              <a:rPr lang="en-US" altLang="zh-CN" dirty="0" smtClean="0"/>
              <a:t>heuristic</a:t>
            </a:r>
            <a:endParaRPr lang="en-US" dirty="0"/>
          </a:p>
          <a:p>
            <a:r>
              <a:rPr lang="en-US" dirty="0" smtClean="0"/>
              <a:t>2. window</a:t>
            </a:r>
          </a:p>
          <a:p>
            <a:pPr lvl="1"/>
            <a:r>
              <a:rPr lang="en-US" dirty="0" smtClean="0"/>
              <a:t>Fixed</a:t>
            </a:r>
          </a:p>
          <a:p>
            <a:pPr lvl="1"/>
            <a:r>
              <a:rPr lang="en-US" dirty="0" smtClean="0"/>
              <a:t>Sliding</a:t>
            </a:r>
          </a:p>
          <a:p>
            <a:pPr lvl="1"/>
            <a:r>
              <a:rPr lang="en-US" dirty="0" smtClean="0"/>
              <a:t>Session</a:t>
            </a:r>
          </a:p>
          <a:p>
            <a:pPr lvl="0"/>
            <a:r>
              <a:rPr lang="en-US" dirty="0" smtClean="0"/>
              <a:t>3. </a:t>
            </a:r>
            <a:r>
              <a:rPr lang="en-US" dirty="0"/>
              <a:t>time </a:t>
            </a:r>
            <a:r>
              <a:rPr lang="en-US" dirty="0" smtClean="0"/>
              <a:t>domains</a:t>
            </a:r>
          </a:p>
          <a:p>
            <a:pPr lvl="1"/>
            <a:r>
              <a:rPr lang="en-US" dirty="0" smtClean="0"/>
              <a:t>Processing time</a:t>
            </a:r>
          </a:p>
          <a:p>
            <a:pPr lvl="1"/>
            <a:r>
              <a:rPr lang="en-US" dirty="0" smtClean="0"/>
              <a:t>Event time</a:t>
            </a:r>
            <a:endParaRPr lang="en-US" dirty="0"/>
          </a:p>
          <a:p>
            <a:pPr marL="0" indent="0">
              <a:buNone/>
            </a:pPr>
            <a:endParaRPr lang="en-US" dirty="0" smtClean="0"/>
          </a:p>
          <a:p>
            <a:endParaRPr lang="en-US" dirty="0"/>
          </a:p>
        </p:txBody>
      </p:sp>
      <p:pic>
        <p:nvPicPr>
          <p:cNvPr id="4" name="Picture 3"/>
          <p:cNvPicPr/>
          <p:nvPr/>
        </p:nvPicPr>
        <p:blipFill>
          <a:blip r:embed="rId3"/>
          <a:stretch>
            <a:fillRect/>
          </a:stretch>
        </p:blipFill>
        <p:spPr>
          <a:xfrm>
            <a:off x="5134707" y="2370430"/>
            <a:ext cx="6175717" cy="2764278"/>
          </a:xfrm>
          <a:prstGeom prst="rect">
            <a:avLst/>
          </a:prstGeom>
        </p:spPr>
      </p:pic>
      <p:grpSp>
        <p:nvGrpSpPr>
          <p:cNvPr id="8" name="Group 7"/>
          <p:cNvGrpSpPr/>
          <p:nvPr/>
        </p:nvGrpSpPr>
        <p:grpSpPr>
          <a:xfrm>
            <a:off x="4965896" y="2606691"/>
            <a:ext cx="6822343" cy="2767168"/>
            <a:chOff x="5134708" y="2367540"/>
            <a:chExt cx="6822343" cy="2767168"/>
          </a:xfrm>
        </p:grpSpPr>
        <p:pic>
          <p:nvPicPr>
            <p:cNvPr id="6" name="Picture 5"/>
            <p:cNvPicPr/>
            <p:nvPr/>
          </p:nvPicPr>
          <p:blipFill>
            <a:blip r:embed="rId4"/>
            <a:stretch>
              <a:fillRect/>
            </a:stretch>
          </p:blipFill>
          <p:spPr>
            <a:xfrm>
              <a:off x="5134708" y="2370430"/>
              <a:ext cx="4149970" cy="2764278"/>
            </a:xfrm>
            <a:prstGeom prst="rect">
              <a:avLst/>
            </a:prstGeom>
          </p:spPr>
        </p:pic>
        <p:pic>
          <p:nvPicPr>
            <p:cNvPr id="7" name="Picture 6"/>
            <p:cNvPicPr/>
            <p:nvPr/>
          </p:nvPicPr>
          <p:blipFill>
            <a:blip r:embed="rId5"/>
            <a:stretch>
              <a:fillRect/>
            </a:stretch>
          </p:blipFill>
          <p:spPr>
            <a:xfrm>
              <a:off x="9284678" y="2367540"/>
              <a:ext cx="2672373" cy="2767168"/>
            </a:xfrm>
            <a:prstGeom prst="rect">
              <a:avLst/>
            </a:prstGeom>
          </p:spPr>
        </p:pic>
      </p:grpSp>
    </p:spTree>
    <p:extLst>
      <p:ext uri="{BB962C8B-B14F-4D97-AF65-F5344CB8AC3E}">
        <p14:creationId xmlns:p14="http://schemas.microsoft.com/office/powerpoint/2010/main" val="33494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Dataflow Model</a:t>
            </a:r>
            <a:endParaRPr lang="en-US" dirty="0"/>
          </a:p>
        </p:txBody>
      </p:sp>
      <p:sp>
        <p:nvSpPr>
          <p:cNvPr id="3" name="Content Placeholder 2"/>
          <p:cNvSpPr>
            <a:spLocks noGrp="1"/>
          </p:cNvSpPr>
          <p:nvPr>
            <p:ph idx="1"/>
          </p:nvPr>
        </p:nvSpPr>
        <p:spPr/>
        <p:txBody>
          <a:bodyPr/>
          <a:lstStyle/>
          <a:p>
            <a:pPr marL="0" indent="0">
              <a:buNone/>
            </a:pPr>
            <a:r>
              <a:rPr lang="en-US" dirty="0" err="1"/>
              <a:t>ParDo</a:t>
            </a:r>
            <a:r>
              <a:rPr lang="en-US" dirty="0"/>
              <a:t>: for every element -&gt; translates naturally to unbounded </a:t>
            </a:r>
            <a:r>
              <a:rPr lang="en-US" dirty="0" smtClean="0"/>
              <a:t>data</a:t>
            </a:r>
          </a:p>
          <a:p>
            <a:endParaRPr lang="en-US" dirty="0"/>
          </a:p>
          <a:p>
            <a:endParaRPr lang="en-US" dirty="0" smtClean="0"/>
          </a:p>
          <a:p>
            <a:endParaRPr lang="en-US" dirty="0"/>
          </a:p>
          <a:p>
            <a:endParaRPr lang="en-US" dirty="0" smtClean="0"/>
          </a:p>
          <a:p>
            <a:pPr marL="0" indent="0">
              <a:buNone/>
            </a:pPr>
            <a:r>
              <a:rPr lang="en-US" dirty="0" err="1"/>
              <a:t>GroupByKey</a:t>
            </a:r>
            <a:r>
              <a:rPr lang="en-US" dirty="0"/>
              <a:t>: need all data -&gt; </a:t>
            </a:r>
            <a:r>
              <a:rPr lang="en-US" dirty="0">
                <a:solidFill>
                  <a:srgbClr val="FF0000"/>
                </a:solidFill>
              </a:rPr>
              <a:t>must window </a:t>
            </a:r>
            <a:r>
              <a:rPr lang="en-US" dirty="0"/>
              <a:t>the </a:t>
            </a:r>
            <a:r>
              <a:rPr lang="en-US" dirty="0" smtClean="0"/>
              <a:t>data</a:t>
            </a:r>
          </a:p>
          <a:p>
            <a:pPr marL="0" indent="0">
              <a:buNone/>
            </a:pPr>
            <a:endParaRPr lang="en-US" dirty="0"/>
          </a:p>
          <a:p>
            <a:pPr marL="0"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3770630" y="2262164"/>
            <a:ext cx="4711700" cy="1320800"/>
          </a:xfrm>
          <a:prstGeom prst="rect">
            <a:avLst/>
          </a:prstGeom>
        </p:spPr>
      </p:pic>
      <p:pic>
        <p:nvPicPr>
          <p:cNvPr id="5" name="Picture 4"/>
          <p:cNvPicPr>
            <a:picLocks noChangeAspect="1"/>
          </p:cNvPicPr>
          <p:nvPr/>
        </p:nvPicPr>
        <p:blipFill>
          <a:blip r:embed="rId3"/>
          <a:stretch>
            <a:fillRect/>
          </a:stretch>
        </p:blipFill>
        <p:spPr>
          <a:xfrm>
            <a:off x="3707130" y="4720168"/>
            <a:ext cx="4838700" cy="1257300"/>
          </a:xfrm>
          <a:prstGeom prst="rect">
            <a:avLst/>
          </a:prstGeom>
        </p:spPr>
      </p:pic>
    </p:spTree>
    <p:extLst>
      <p:ext uri="{BB962C8B-B14F-4D97-AF65-F5344CB8AC3E}">
        <p14:creationId xmlns:p14="http://schemas.microsoft.com/office/powerpoint/2010/main" val="35970472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a:t>
            </a:r>
            <a:endParaRPr lang="en-US" dirty="0"/>
          </a:p>
        </p:txBody>
      </p:sp>
      <p:pic>
        <p:nvPicPr>
          <p:cNvPr id="4" name="Content Placeholder 3"/>
          <p:cNvPicPr>
            <a:picLocks noGrp="1"/>
          </p:cNvPicPr>
          <p:nvPr>
            <p:ph idx="1"/>
          </p:nvPr>
        </p:nvPicPr>
        <p:blipFill>
          <a:blip r:embed="rId2"/>
          <a:stretch>
            <a:fillRect/>
          </a:stretch>
        </p:blipFill>
        <p:spPr>
          <a:xfrm>
            <a:off x="4764255" y="286603"/>
            <a:ext cx="3025285" cy="6214916"/>
          </a:xfrm>
          <a:prstGeom prst="rect">
            <a:avLst/>
          </a:prstGeom>
        </p:spPr>
      </p:pic>
      <p:grpSp>
        <p:nvGrpSpPr>
          <p:cNvPr id="69" name="Group 68"/>
          <p:cNvGrpSpPr/>
          <p:nvPr/>
        </p:nvGrpSpPr>
        <p:grpSpPr>
          <a:xfrm>
            <a:off x="8602439" y="1609745"/>
            <a:ext cx="2395452" cy="4544685"/>
            <a:chOff x="4373339" y="1871003"/>
            <a:chExt cx="2395452" cy="4544685"/>
          </a:xfrm>
        </p:grpSpPr>
        <p:grpSp>
          <p:nvGrpSpPr>
            <p:cNvPr id="23" name="Group 22"/>
            <p:cNvGrpSpPr/>
            <p:nvPr/>
          </p:nvGrpSpPr>
          <p:grpSpPr>
            <a:xfrm>
              <a:off x="4373339" y="1871003"/>
              <a:ext cx="2395452" cy="1099452"/>
              <a:chOff x="5198527" y="2123251"/>
              <a:chExt cx="2026443" cy="1005876"/>
            </a:xfrm>
          </p:grpSpPr>
          <p:grpSp>
            <p:nvGrpSpPr>
              <p:cNvPr id="17" name="Group 16"/>
              <p:cNvGrpSpPr/>
              <p:nvPr/>
            </p:nvGrpSpPr>
            <p:grpSpPr>
              <a:xfrm>
                <a:off x="5198527" y="2123251"/>
                <a:ext cx="2026443" cy="1005876"/>
                <a:chOff x="5602125" y="1871003"/>
                <a:chExt cx="2026443" cy="1005876"/>
              </a:xfrm>
            </p:grpSpPr>
            <p:grpSp>
              <p:nvGrpSpPr>
                <p:cNvPr id="12" name="Group 11"/>
                <p:cNvGrpSpPr/>
                <p:nvPr/>
              </p:nvGrpSpPr>
              <p:grpSpPr>
                <a:xfrm>
                  <a:off x="5781822" y="1871003"/>
                  <a:ext cx="1846746" cy="1005876"/>
                  <a:chOff x="5781822" y="1871003"/>
                  <a:chExt cx="1846746" cy="1005876"/>
                </a:xfrm>
              </p:grpSpPr>
              <p:cxnSp>
                <p:nvCxnSpPr>
                  <p:cNvPr id="7" name="Straight Arrow Connector 6"/>
                  <p:cNvCxnSpPr/>
                  <p:nvPr/>
                </p:nvCxnSpPr>
                <p:spPr>
                  <a:xfrm flipV="1">
                    <a:off x="5781822" y="1871003"/>
                    <a:ext cx="0" cy="759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1" name="Group 10"/>
                  <p:cNvGrpSpPr/>
                  <p:nvPr/>
                </p:nvGrpSpPr>
                <p:grpSpPr>
                  <a:xfrm>
                    <a:off x="5781822" y="2630658"/>
                    <a:ext cx="1846746" cy="246221"/>
                    <a:chOff x="5781822" y="2630658"/>
                    <a:chExt cx="1846746" cy="246221"/>
                  </a:xfrm>
                </p:grpSpPr>
                <p:cxnSp>
                  <p:nvCxnSpPr>
                    <p:cNvPr id="9" name="Straight Arrow Connector 8"/>
                    <p:cNvCxnSpPr/>
                    <p:nvPr/>
                  </p:nvCxnSpPr>
                  <p:spPr>
                    <a:xfrm>
                      <a:off x="5781822" y="2630658"/>
                      <a:ext cx="13504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881248" y="2630658"/>
                      <a:ext cx="74732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rPr>
                        <a:t>Event time</a:t>
                      </a:r>
                      <a:endParaRPr kumimoji="0" lang="en-US" sz="1000" b="0" i="0" u="none" strike="noStrike" kern="0" cap="none" spc="0" normalizeH="0" baseline="0" noProof="0" dirty="0">
                        <a:ln>
                          <a:noFill/>
                        </a:ln>
                        <a:solidFill>
                          <a:sysClr val="windowText" lastClr="000000"/>
                        </a:solidFill>
                        <a:effectLst/>
                        <a:uLnTx/>
                        <a:uFillTx/>
                      </a:endParaRPr>
                    </a:p>
                  </p:txBody>
                </p:sp>
              </p:grpSp>
            </p:grpSp>
            <p:sp>
              <p:nvSpPr>
                <p:cNvPr id="13" name="TextBox 12"/>
                <p:cNvSpPr txBox="1"/>
                <p:nvPr/>
              </p:nvSpPr>
              <p:spPr>
                <a:xfrm>
                  <a:off x="5602125"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13:00</a:t>
                  </a:r>
                  <a:endParaRPr kumimoji="0" lang="en-US" sz="600" b="0" i="0" u="none" strike="noStrike" kern="0" cap="none" spc="0" normalizeH="0" baseline="0" noProof="0" dirty="0">
                    <a:ln>
                      <a:noFill/>
                    </a:ln>
                    <a:solidFill>
                      <a:sysClr val="windowText" lastClr="000000"/>
                    </a:solidFill>
                    <a:effectLst/>
                    <a:uLnTx/>
                    <a:uFillTx/>
                  </a:endParaRPr>
                </a:p>
              </p:txBody>
            </p:sp>
            <p:sp>
              <p:nvSpPr>
                <p:cNvPr id="14" name="TextBox 13"/>
                <p:cNvSpPr txBox="1"/>
                <p:nvPr/>
              </p:nvSpPr>
              <p:spPr>
                <a:xfrm>
                  <a:off x="6327872"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14:00</a:t>
                  </a:r>
                  <a:endParaRPr kumimoji="0" lang="en-US" sz="600" b="0" i="0" u="none" strike="noStrike" kern="0" cap="none" spc="0" normalizeH="0" baseline="0" noProof="0" dirty="0">
                    <a:ln>
                      <a:noFill/>
                    </a:ln>
                    <a:solidFill>
                      <a:sysClr val="windowText" lastClr="000000"/>
                    </a:solidFill>
                    <a:effectLst/>
                    <a:uLnTx/>
                    <a:uFillTx/>
                  </a:endParaRPr>
                </a:p>
              </p:txBody>
            </p:sp>
            <p:cxnSp>
              <p:nvCxnSpPr>
                <p:cNvPr id="16" name="Straight Connector 15"/>
                <p:cNvCxnSpPr>
                  <a:stCxn id="14" idx="0"/>
                </p:cNvCxnSpPr>
                <p:nvPr/>
              </p:nvCxnSpPr>
              <p:spPr>
                <a:xfrm flipV="1">
                  <a:off x="6507569" y="2630658"/>
                  <a:ext cx="0" cy="41310"/>
                </a:xfrm>
                <a:prstGeom prst="line">
                  <a:avLst/>
                </a:prstGeom>
              </p:spPr>
              <p:style>
                <a:lnRef idx="1">
                  <a:schemeClr val="dk1"/>
                </a:lnRef>
                <a:fillRef idx="0">
                  <a:schemeClr val="dk1"/>
                </a:fillRef>
                <a:effectRef idx="0">
                  <a:schemeClr val="dk1"/>
                </a:effectRef>
                <a:fontRef idx="minor">
                  <a:schemeClr val="tx1"/>
                </a:fontRef>
              </p:style>
            </p:cxnSp>
          </p:grpSp>
          <p:sp>
            <p:nvSpPr>
              <p:cNvPr id="18" name="Oval 17"/>
              <p:cNvSpPr/>
              <p:nvPr/>
            </p:nvSpPr>
            <p:spPr>
              <a:xfrm>
                <a:off x="5399295" y="2724281"/>
                <a:ext cx="103052" cy="117316"/>
              </a:xfrm>
              <a:prstGeom prst="ellipse">
                <a:avLst/>
              </a:prstGeom>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ysClr val="windowText" lastClr="000000"/>
                    </a:solidFill>
                    <a:effectLst/>
                    <a:uLnTx/>
                    <a:uFillTx/>
                  </a:rPr>
                  <a:t>1</a:t>
                </a:r>
                <a:endParaRPr kumimoji="0" lang="en-US" sz="500" b="0" i="0" u="none" strike="noStrike" kern="0" cap="none" spc="0" normalizeH="0" baseline="0" noProof="0" dirty="0">
                  <a:ln>
                    <a:noFill/>
                  </a:ln>
                  <a:solidFill>
                    <a:sysClr val="windowText" lastClr="000000"/>
                  </a:solidFill>
                  <a:effectLst/>
                  <a:uLnTx/>
                  <a:uFillTx/>
                </a:endParaRPr>
              </a:p>
            </p:txBody>
          </p:sp>
          <p:sp>
            <p:nvSpPr>
              <p:cNvPr id="20" name="Oval 19"/>
              <p:cNvSpPr/>
              <p:nvPr/>
            </p:nvSpPr>
            <p:spPr>
              <a:xfrm>
                <a:off x="5638046" y="2379699"/>
                <a:ext cx="103052" cy="117316"/>
              </a:xfrm>
              <a:prstGeom prst="ellipse">
                <a:avLst/>
              </a:prstGeom>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4</a:t>
                </a:r>
              </a:p>
            </p:txBody>
          </p:sp>
          <p:sp>
            <p:nvSpPr>
              <p:cNvPr id="21" name="Oval 20"/>
              <p:cNvSpPr/>
              <p:nvPr/>
            </p:nvSpPr>
            <p:spPr>
              <a:xfrm>
                <a:off x="5950421" y="2631303"/>
                <a:ext cx="103052" cy="117316"/>
              </a:xfrm>
              <a:prstGeom prst="ellipse">
                <a:avLst/>
              </a:prstGeom>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3</a:t>
                </a:r>
              </a:p>
            </p:txBody>
          </p:sp>
          <p:sp>
            <p:nvSpPr>
              <p:cNvPr id="22" name="Rectangle 21"/>
              <p:cNvSpPr/>
              <p:nvPr/>
            </p:nvSpPr>
            <p:spPr>
              <a:xfrm>
                <a:off x="5502347" y="2648463"/>
                <a:ext cx="135699" cy="100156"/>
              </a:xfrm>
              <a:prstGeom prst="rect">
                <a:avLst/>
              </a:prstGeom>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2</a:t>
                </a:r>
                <a:endParaRPr kumimoji="0" lang="en-US" sz="600" b="0" i="0" u="none" strike="noStrike" kern="0" cap="none" spc="0" normalizeH="0" baseline="0" noProof="0" dirty="0">
                  <a:ln>
                    <a:noFill/>
                  </a:ln>
                  <a:solidFill>
                    <a:sysClr val="windowText" lastClr="000000"/>
                  </a:solidFill>
                  <a:effectLst/>
                  <a:uLnTx/>
                  <a:uFillTx/>
                </a:endParaRPr>
              </a:p>
            </p:txBody>
          </p:sp>
        </p:grpSp>
        <p:sp>
          <p:nvSpPr>
            <p:cNvPr id="24" name="Down Arrow 23"/>
            <p:cNvSpPr/>
            <p:nvPr/>
          </p:nvSpPr>
          <p:spPr>
            <a:xfrm>
              <a:off x="5096107" y="3144644"/>
              <a:ext cx="559974" cy="520653"/>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6" name="Group 45"/>
            <p:cNvGrpSpPr/>
            <p:nvPr/>
          </p:nvGrpSpPr>
          <p:grpSpPr>
            <a:xfrm>
              <a:off x="4373339" y="3518516"/>
              <a:ext cx="2395452" cy="1099452"/>
              <a:chOff x="4373339" y="3518516"/>
              <a:chExt cx="2395452" cy="1099452"/>
            </a:xfrm>
          </p:grpSpPr>
          <p:sp>
            <p:nvSpPr>
              <p:cNvPr id="40" name="Rectangle 39"/>
              <p:cNvSpPr/>
              <p:nvPr/>
            </p:nvSpPr>
            <p:spPr>
              <a:xfrm>
                <a:off x="4671574" y="3687426"/>
                <a:ext cx="424533" cy="655974"/>
              </a:xfrm>
              <a:prstGeom prst="rect">
                <a:avLst/>
              </a:prstGeom>
              <a:gradFill>
                <a:gsLst>
                  <a:gs pos="0">
                    <a:schemeClr val="accent6">
                      <a:tint val="65000"/>
                      <a:shade val="92000"/>
                      <a:satMod val="130000"/>
                      <a:alpha val="83000"/>
                    </a:schemeClr>
                  </a:gs>
                  <a:gs pos="45000">
                    <a:schemeClr val="accent6">
                      <a:tint val="60000"/>
                      <a:shade val="99000"/>
                      <a:satMod val="120000"/>
                    </a:schemeClr>
                  </a:gs>
                  <a:gs pos="100000">
                    <a:schemeClr val="accent6">
                      <a:tint val="55000"/>
                      <a:satMod val="140000"/>
                    </a:schemeClr>
                  </a:gs>
                </a:gsLst>
                <a:path path="circle">
                  <a:fillToRect l="100000" t="100000" r="100000" b="100000"/>
                </a:path>
              </a:gra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40"/>
              <p:cNvSpPr/>
              <p:nvPr/>
            </p:nvSpPr>
            <p:spPr>
              <a:xfrm>
                <a:off x="4812688" y="3687426"/>
                <a:ext cx="418553" cy="655974"/>
              </a:xfrm>
              <a:prstGeom prst="rect">
                <a:avLst/>
              </a:prstGeom>
              <a:solidFill>
                <a:srgbClr val="FF0000">
                  <a:alpha val="3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41"/>
              <p:cNvSpPr/>
              <p:nvPr/>
            </p:nvSpPr>
            <p:spPr>
              <a:xfrm>
                <a:off x="4953801" y="3687426"/>
                <a:ext cx="380815" cy="655974"/>
              </a:xfrm>
              <a:prstGeom prst="rect">
                <a:avLst/>
              </a:prstGeom>
              <a:solidFill>
                <a:schemeClr val="accent6">
                  <a:alpha val="2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6" name="Group 25"/>
              <p:cNvGrpSpPr/>
              <p:nvPr/>
            </p:nvGrpSpPr>
            <p:grpSpPr>
              <a:xfrm>
                <a:off x="4373339" y="3518516"/>
                <a:ext cx="2395452" cy="1099452"/>
                <a:chOff x="5198527" y="2123251"/>
                <a:chExt cx="2026443" cy="1005876"/>
              </a:xfrm>
            </p:grpSpPr>
            <p:grpSp>
              <p:nvGrpSpPr>
                <p:cNvPr id="27" name="Group 26"/>
                <p:cNvGrpSpPr/>
                <p:nvPr/>
              </p:nvGrpSpPr>
              <p:grpSpPr>
                <a:xfrm>
                  <a:off x="5198527" y="2123251"/>
                  <a:ext cx="2026443" cy="1005876"/>
                  <a:chOff x="5602125" y="1871003"/>
                  <a:chExt cx="2026443" cy="1005876"/>
                </a:xfrm>
              </p:grpSpPr>
              <p:grpSp>
                <p:nvGrpSpPr>
                  <p:cNvPr id="32" name="Group 31"/>
                  <p:cNvGrpSpPr/>
                  <p:nvPr/>
                </p:nvGrpSpPr>
                <p:grpSpPr>
                  <a:xfrm>
                    <a:off x="5781822" y="1871003"/>
                    <a:ext cx="1846746" cy="1005876"/>
                    <a:chOff x="5781822" y="1871003"/>
                    <a:chExt cx="1846746" cy="1005876"/>
                  </a:xfrm>
                </p:grpSpPr>
                <p:cxnSp>
                  <p:nvCxnSpPr>
                    <p:cNvPr id="36" name="Straight Arrow Connector 35"/>
                    <p:cNvCxnSpPr/>
                    <p:nvPr/>
                  </p:nvCxnSpPr>
                  <p:spPr>
                    <a:xfrm flipV="1">
                      <a:off x="5781822" y="1871003"/>
                      <a:ext cx="0" cy="759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7" name="Group 36"/>
                    <p:cNvGrpSpPr/>
                    <p:nvPr/>
                  </p:nvGrpSpPr>
                  <p:grpSpPr>
                    <a:xfrm>
                      <a:off x="5781822" y="2630658"/>
                      <a:ext cx="1846746" cy="246221"/>
                      <a:chOff x="5781822" y="2630658"/>
                      <a:chExt cx="1846746" cy="246221"/>
                    </a:xfrm>
                  </p:grpSpPr>
                  <p:cxnSp>
                    <p:nvCxnSpPr>
                      <p:cNvPr id="38" name="Straight Arrow Connector 37"/>
                      <p:cNvCxnSpPr/>
                      <p:nvPr/>
                    </p:nvCxnSpPr>
                    <p:spPr>
                      <a:xfrm>
                        <a:off x="5781822" y="2630658"/>
                        <a:ext cx="13504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6881248" y="2630658"/>
                        <a:ext cx="74732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rPr>
                          <a:t>Event time</a:t>
                        </a:r>
                        <a:endParaRPr kumimoji="0" lang="en-US" sz="1000" b="0" i="0" u="none" strike="noStrike" kern="0" cap="none" spc="0" normalizeH="0" baseline="0" noProof="0" dirty="0">
                          <a:ln>
                            <a:noFill/>
                          </a:ln>
                          <a:solidFill>
                            <a:sysClr val="windowText" lastClr="000000"/>
                          </a:solidFill>
                          <a:effectLst/>
                          <a:uLnTx/>
                          <a:uFillTx/>
                        </a:endParaRPr>
                      </a:p>
                    </p:txBody>
                  </p:sp>
                </p:grpSp>
              </p:grpSp>
              <p:sp>
                <p:nvSpPr>
                  <p:cNvPr id="33" name="TextBox 32"/>
                  <p:cNvSpPr txBox="1"/>
                  <p:nvPr/>
                </p:nvSpPr>
                <p:spPr>
                  <a:xfrm>
                    <a:off x="5602125"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13:00</a:t>
                    </a:r>
                    <a:endParaRPr kumimoji="0" lang="en-US" sz="600" b="0" i="0" u="none" strike="noStrike" kern="0" cap="none" spc="0" normalizeH="0" baseline="0" noProof="0" dirty="0">
                      <a:ln>
                        <a:noFill/>
                      </a:ln>
                      <a:solidFill>
                        <a:sysClr val="windowText" lastClr="000000"/>
                      </a:solidFill>
                      <a:effectLst/>
                      <a:uLnTx/>
                      <a:uFillTx/>
                    </a:endParaRPr>
                  </a:p>
                </p:txBody>
              </p:sp>
              <p:sp>
                <p:nvSpPr>
                  <p:cNvPr id="34" name="TextBox 33"/>
                  <p:cNvSpPr txBox="1"/>
                  <p:nvPr/>
                </p:nvSpPr>
                <p:spPr>
                  <a:xfrm>
                    <a:off x="6327872"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14:00</a:t>
                    </a:r>
                    <a:endParaRPr kumimoji="0" lang="en-US" sz="600" b="0" i="0" u="none" strike="noStrike" kern="0" cap="none" spc="0" normalizeH="0" baseline="0" noProof="0" dirty="0">
                      <a:ln>
                        <a:noFill/>
                      </a:ln>
                      <a:solidFill>
                        <a:sysClr val="windowText" lastClr="000000"/>
                      </a:solidFill>
                      <a:effectLst/>
                      <a:uLnTx/>
                      <a:uFillTx/>
                    </a:endParaRPr>
                  </a:p>
                </p:txBody>
              </p:sp>
              <p:cxnSp>
                <p:nvCxnSpPr>
                  <p:cNvPr id="35" name="Straight Connector 34"/>
                  <p:cNvCxnSpPr>
                    <a:stCxn id="38" idx="0"/>
                  </p:cNvCxnSpPr>
                  <p:nvPr/>
                </p:nvCxnSpPr>
                <p:spPr>
                  <a:xfrm flipV="1">
                    <a:off x="6507569" y="2630658"/>
                    <a:ext cx="0" cy="41310"/>
                  </a:xfrm>
                  <a:prstGeom prst="line">
                    <a:avLst/>
                  </a:prstGeom>
                </p:spPr>
                <p:style>
                  <a:lnRef idx="1">
                    <a:schemeClr val="dk1"/>
                  </a:lnRef>
                  <a:fillRef idx="0">
                    <a:schemeClr val="dk1"/>
                  </a:fillRef>
                  <a:effectRef idx="0">
                    <a:schemeClr val="dk1"/>
                  </a:effectRef>
                  <a:fontRef idx="minor">
                    <a:schemeClr val="tx1"/>
                  </a:fontRef>
                </p:style>
              </p:cxnSp>
            </p:grpSp>
            <p:sp>
              <p:nvSpPr>
                <p:cNvPr id="28" name="Oval 27"/>
                <p:cNvSpPr/>
                <p:nvPr/>
              </p:nvSpPr>
              <p:spPr>
                <a:xfrm>
                  <a:off x="5399295" y="2724281"/>
                  <a:ext cx="103052" cy="117316"/>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ysClr val="windowText" lastClr="000000"/>
                      </a:solidFill>
                      <a:effectLst/>
                      <a:uLnTx/>
                      <a:uFillTx/>
                    </a:rPr>
                    <a:t>1</a:t>
                  </a:r>
                  <a:endParaRPr kumimoji="0" lang="en-US" sz="500" b="0" i="0" u="none" strike="noStrike" kern="0" cap="none" spc="0" normalizeH="0" baseline="0" noProof="0" dirty="0">
                    <a:ln>
                      <a:noFill/>
                    </a:ln>
                    <a:solidFill>
                      <a:sysClr val="windowText" lastClr="000000"/>
                    </a:solidFill>
                    <a:effectLst/>
                    <a:uLnTx/>
                    <a:uFillTx/>
                  </a:endParaRPr>
                </a:p>
              </p:txBody>
            </p:sp>
            <p:sp>
              <p:nvSpPr>
                <p:cNvPr id="31" name="Rectangle 30"/>
                <p:cNvSpPr/>
                <p:nvPr/>
              </p:nvSpPr>
              <p:spPr>
                <a:xfrm>
                  <a:off x="5502347" y="2648463"/>
                  <a:ext cx="135699" cy="100156"/>
                </a:xfrm>
                <a:prstGeom prst="rect">
                  <a:avLst/>
                </a:prstGeom>
                <a:gradFill>
                  <a:gsLst>
                    <a:gs pos="100000">
                      <a:schemeClr val="bg1"/>
                    </a:gs>
                    <a:gs pos="0">
                      <a:srgbClr val="FF0000"/>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gradFill>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2</a:t>
                  </a:r>
                  <a:endParaRPr kumimoji="0" lang="en-US" sz="600" b="0" i="0" u="none" strike="noStrike" kern="0" cap="none" spc="0" normalizeH="0" baseline="0" noProof="0" dirty="0">
                    <a:ln>
                      <a:noFill/>
                    </a:ln>
                    <a:solidFill>
                      <a:sysClr val="windowText" lastClr="000000"/>
                    </a:solidFill>
                    <a:effectLst/>
                    <a:uLnTx/>
                    <a:uFillTx/>
                  </a:endParaRPr>
                </a:p>
              </p:txBody>
            </p:sp>
          </p:grpSp>
          <p:sp>
            <p:nvSpPr>
              <p:cNvPr id="43" name="Oval 42"/>
              <p:cNvSpPr/>
              <p:nvPr/>
            </p:nvSpPr>
            <p:spPr>
              <a:xfrm>
                <a:off x="4894895" y="3823019"/>
                <a:ext cx="121817" cy="1282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4</a:t>
                </a:r>
              </a:p>
            </p:txBody>
          </p:sp>
          <p:sp>
            <p:nvSpPr>
              <p:cNvPr id="45" name="Rectangle 44"/>
              <p:cNvSpPr/>
              <p:nvPr/>
            </p:nvSpPr>
            <p:spPr>
              <a:xfrm>
                <a:off x="5398658" y="3680848"/>
                <a:ext cx="380815" cy="655974"/>
              </a:xfrm>
              <a:prstGeom prst="rect">
                <a:avLst/>
              </a:prstGeom>
              <a:solidFill>
                <a:schemeClr val="accent6">
                  <a:alpha val="2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Oval 43"/>
              <p:cNvSpPr/>
              <p:nvPr/>
            </p:nvSpPr>
            <p:spPr>
              <a:xfrm>
                <a:off x="5346353" y="4015413"/>
                <a:ext cx="121817" cy="1282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3</a:t>
                </a:r>
              </a:p>
            </p:txBody>
          </p:sp>
        </p:grpSp>
        <p:sp>
          <p:nvSpPr>
            <p:cNvPr id="48" name="Down Arrow 47"/>
            <p:cNvSpPr/>
            <p:nvPr/>
          </p:nvSpPr>
          <p:spPr>
            <a:xfrm>
              <a:off x="5066366" y="4721346"/>
              <a:ext cx="559974" cy="520653"/>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0" name="Group 49"/>
            <p:cNvGrpSpPr/>
            <p:nvPr/>
          </p:nvGrpSpPr>
          <p:grpSpPr>
            <a:xfrm>
              <a:off x="4373339" y="5316236"/>
              <a:ext cx="2395452" cy="1099452"/>
              <a:chOff x="4373339" y="3518516"/>
              <a:chExt cx="2395452" cy="1099452"/>
            </a:xfrm>
          </p:grpSpPr>
          <p:sp>
            <p:nvSpPr>
              <p:cNvPr id="51" name="Rectangle 50"/>
              <p:cNvSpPr/>
              <p:nvPr/>
            </p:nvSpPr>
            <p:spPr>
              <a:xfrm>
                <a:off x="4671574" y="3687426"/>
                <a:ext cx="663042" cy="655974"/>
              </a:xfrm>
              <a:prstGeom prst="rect">
                <a:avLst/>
              </a:prstGeom>
              <a:gradFill>
                <a:gsLst>
                  <a:gs pos="0">
                    <a:schemeClr val="accent6">
                      <a:tint val="65000"/>
                      <a:shade val="92000"/>
                      <a:satMod val="130000"/>
                      <a:alpha val="83000"/>
                    </a:schemeClr>
                  </a:gs>
                  <a:gs pos="45000">
                    <a:schemeClr val="accent6">
                      <a:tint val="60000"/>
                      <a:shade val="99000"/>
                      <a:satMod val="120000"/>
                    </a:schemeClr>
                  </a:gs>
                  <a:gs pos="100000">
                    <a:schemeClr val="accent6">
                      <a:tint val="55000"/>
                      <a:satMod val="140000"/>
                    </a:schemeClr>
                  </a:gs>
                </a:gsLst>
                <a:path path="circle">
                  <a:fillToRect l="100000" t="100000" r="100000" b="100000"/>
                </a:path>
              </a:gra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Rectangle 51"/>
              <p:cNvSpPr/>
              <p:nvPr/>
            </p:nvSpPr>
            <p:spPr>
              <a:xfrm>
                <a:off x="4812688" y="3687426"/>
                <a:ext cx="418553" cy="655974"/>
              </a:xfrm>
              <a:prstGeom prst="rect">
                <a:avLst/>
              </a:prstGeom>
              <a:solidFill>
                <a:srgbClr val="FF0000">
                  <a:alpha val="3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4" name="Group 53"/>
              <p:cNvGrpSpPr/>
              <p:nvPr/>
            </p:nvGrpSpPr>
            <p:grpSpPr>
              <a:xfrm>
                <a:off x="4373339" y="3518516"/>
                <a:ext cx="2395452" cy="1099452"/>
                <a:chOff x="5198527" y="2123251"/>
                <a:chExt cx="2026443" cy="1005876"/>
              </a:xfrm>
            </p:grpSpPr>
            <p:grpSp>
              <p:nvGrpSpPr>
                <p:cNvPr id="58" name="Group 57"/>
                <p:cNvGrpSpPr/>
                <p:nvPr/>
              </p:nvGrpSpPr>
              <p:grpSpPr>
                <a:xfrm>
                  <a:off x="5198527" y="2123251"/>
                  <a:ext cx="2026443" cy="1005876"/>
                  <a:chOff x="5602125" y="1871003"/>
                  <a:chExt cx="2026443" cy="1005876"/>
                </a:xfrm>
              </p:grpSpPr>
              <p:grpSp>
                <p:nvGrpSpPr>
                  <p:cNvPr id="61" name="Group 60"/>
                  <p:cNvGrpSpPr/>
                  <p:nvPr/>
                </p:nvGrpSpPr>
                <p:grpSpPr>
                  <a:xfrm>
                    <a:off x="5781822" y="1871003"/>
                    <a:ext cx="1846746" cy="1005876"/>
                    <a:chOff x="5781822" y="1871003"/>
                    <a:chExt cx="1846746" cy="1005876"/>
                  </a:xfrm>
                </p:grpSpPr>
                <p:cxnSp>
                  <p:nvCxnSpPr>
                    <p:cNvPr id="65" name="Straight Arrow Connector 64"/>
                    <p:cNvCxnSpPr/>
                    <p:nvPr/>
                  </p:nvCxnSpPr>
                  <p:spPr>
                    <a:xfrm flipV="1">
                      <a:off x="5781822" y="1871003"/>
                      <a:ext cx="0" cy="759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66" name="Group 65"/>
                    <p:cNvGrpSpPr/>
                    <p:nvPr/>
                  </p:nvGrpSpPr>
                  <p:grpSpPr>
                    <a:xfrm>
                      <a:off x="5781822" y="2630658"/>
                      <a:ext cx="1846746" cy="246221"/>
                      <a:chOff x="5781822" y="2630658"/>
                      <a:chExt cx="1846746" cy="246221"/>
                    </a:xfrm>
                  </p:grpSpPr>
                  <p:cxnSp>
                    <p:nvCxnSpPr>
                      <p:cNvPr id="67" name="Straight Arrow Connector 66"/>
                      <p:cNvCxnSpPr/>
                      <p:nvPr/>
                    </p:nvCxnSpPr>
                    <p:spPr>
                      <a:xfrm>
                        <a:off x="5781822" y="2630658"/>
                        <a:ext cx="135049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6881248" y="2630658"/>
                        <a:ext cx="747320"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rPr>
                          <a:t>Event time</a:t>
                        </a:r>
                        <a:endParaRPr kumimoji="0" lang="en-US" sz="1000" b="0" i="0" u="none" strike="noStrike" kern="0" cap="none" spc="0" normalizeH="0" baseline="0" noProof="0" dirty="0">
                          <a:ln>
                            <a:noFill/>
                          </a:ln>
                          <a:solidFill>
                            <a:sysClr val="windowText" lastClr="000000"/>
                          </a:solidFill>
                          <a:effectLst/>
                          <a:uLnTx/>
                          <a:uFillTx/>
                        </a:endParaRPr>
                      </a:p>
                    </p:txBody>
                  </p:sp>
                </p:grpSp>
              </p:grpSp>
              <p:sp>
                <p:nvSpPr>
                  <p:cNvPr id="62" name="TextBox 61"/>
                  <p:cNvSpPr txBox="1"/>
                  <p:nvPr/>
                </p:nvSpPr>
                <p:spPr>
                  <a:xfrm>
                    <a:off x="5602125"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13:00</a:t>
                    </a:r>
                    <a:endParaRPr kumimoji="0" lang="en-US" sz="600" b="0" i="0" u="none" strike="noStrike" kern="0" cap="none" spc="0" normalizeH="0" baseline="0" noProof="0" dirty="0">
                      <a:ln>
                        <a:noFill/>
                      </a:ln>
                      <a:solidFill>
                        <a:sysClr val="windowText" lastClr="000000"/>
                      </a:solidFill>
                      <a:effectLst/>
                      <a:uLnTx/>
                      <a:uFillTx/>
                    </a:endParaRPr>
                  </a:p>
                </p:txBody>
              </p:sp>
              <p:sp>
                <p:nvSpPr>
                  <p:cNvPr id="63" name="TextBox 62"/>
                  <p:cNvSpPr txBox="1"/>
                  <p:nvPr/>
                </p:nvSpPr>
                <p:spPr>
                  <a:xfrm>
                    <a:off x="6327872" y="2671968"/>
                    <a:ext cx="359394" cy="1846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14:00</a:t>
                    </a:r>
                    <a:endParaRPr kumimoji="0" lang="en-US" sz="600" b="0" i="0" u="none" strike="noStrike" kern="0" cap="none" spc="0" normalizeH="0" baseline="0" noProof="0" dirty="0">
                      <a:ln>
                        <a:noFill/>
                      </a:ln>
                      <a:solidFill>
                        <a:sysClr val="windowText" lastClr="000000"/>
                      </a:solidFill>
                      <a:effectLst/>
                      <a:uLnTx/>
                      <a:uFillTx/>
                    </a:endParaRPr>
                  </a:p>
                </p:txBody>
              </p:sp>
              <p:cxnSp>
                <p:nvCxnSpPr>
                  <p:cNvPr id="64" name="Straight Connector 63"/>
                  <p:cNvCxnSpPr/>
                  <p:nvPr/>
                </p:nvCxnSpPr>
                <p:spPr>
                  <a:xfrm flipV="1">
                    <a:off x="6507569" y="2630658"/>
                    <a:ext cx="0" cy="41310"/>
                  </a:xfrm>
                  <a:prstGeom prst="line">
                    <a:avLst/>
                  </a:prstGeom>
                </p:spPr>
                <p:style>
                  <a:lnRef idx="1">
                    <a:schemeClr val="dk1"/>
                  </a:lnRef>
                  <a:fillRef idx="0">
                    <a:schemeClr val="dk1"/>
                  </a:fillRef>
                  <a:effectRef idx="0">
                    <a:schemeClr val="dk1"/>
                  </a:effectRef>
                  <a:fontRef idx="minor">
                    <a:schemeClr val="tx1"/>
                  </a:fontRef>
                </p:style>
              </p:cxnSp>
            </p:grpSp>
            <p:sp>
              <p:nvSpPr>
                <p:cNvPr id="59" name="Oval 58"/>
                <p:cNvSpPr/>
                <p:nvPr/>
              </p:nvSpPr>
              <p:spPr>
                <a:xfrm>
                  <a:off x="5399295" y="2724281"/>
                  <a:ext cx="103052" cy="117316"/>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smtClean="0">
                      <a:ln>
                        <a:noFill/>
                      </a:ln>
                      <a:solidFill>
                        <a:sysClr val="windowText" lastClr="000000"/>
                      </a:solidFill>
                      <a:effectLst/>
                      <a:uLnTx/>
                      <a:uFillTx/>
                    </a:rPr>
                    <a:t>1</a:t>
                  </a:r>
                  <a:endParaRPr kumimoji="0" lang="en-US" sz="500" b="0" i="0" u="none" strike="noStrike" kern="0" cap="none" spc="0" normalizeH="0" baseline="0" noProof="0" dirty="0">
                    <a:ln>
                      <a:noFill/>
                    </a:ln>
                    <a:solidFill>
                      <a:sysClr val="windowText" lastClr="000000"/>
                    </a:solidFill>
                    <a:effectLst/>
                    <a:uLnTx/>
                    <a:uFillTx/>
                  </a:endParaRPr>
                </a:p>
              </p:txBody>
            </p:sp>
            <p:sp>
              <p:nvSpPr>
                <p:cNvPr id="60" name="Rectangle 59"/>
                <p:cNvSpPr/>
                <p:nvPr/>
              </p:nvSpPr>
              <p:spPr>
                <a:xfrm>
                  <a:off x="5502347" y="2648463"/>
                  <a:ext cx="135699" cy="100156"/>
                </a:xfrm>
                <a:prstGeom prst="rect">
                  <a:avLst/>
                </a:prstGeom>
                <a:gradFill>
                  <a:gsLst>
                    <a:gs pos="100000">
                      <a:schemeClr val="bg1"/>
                    </a:gs>
                    <a:gs pos="0">
                      <a:srgbClr val="FF0000"/>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gradFill>
                <a:ln w="31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smtClean="0">
                      <a:ln>
                        <a:noFill/>
                      </a:ln>
                      <a:solidFill>
                        <a:sysClr val="windowText" lastClr="000000"/>
                      </a:solidFill>
                      <a:effectLst/>
                      <a:uLnTx/>
                      <a:uFillTx/>
                    </a:rPr>
                    <a:t>2</a:t>
                  </a:r>
                  <a:endParaRPr kumimoji="0" lang="en-US" sz="600" b="0" i="0" u="none" strike="noStrike" kern="0" cap="none" spc="0" normalizeH="0" baseline="0" noProof="0" dirty="0">
                    <a:ln>
                      <a:noFill/>
                    </a:ln>
                    <a:solidFill>
                      <a:sysClr val="windowText" lastClr="000000"/>
                    </a:solidFill>
                    <a:effectLst/>
                    <a:uLnTx/>
                    <a:uFillTx/>
                  </a:endParaRPr>
                </a:p>
              </p:txBody>
            </p:sp>
          </p:grpSp>
          <p:sp>
            <p:nvSpPr>
              <p:cNvPr id="55" name="Oval 54"/>
              <p:cNvSpPr/>
              <p:nvPr/>
            </p:nvSpPr>
            <p:spPr>
              <a:xfrm>
                <a:off x="4894895" y="3823019"/>
                <a:ext cx="121817" cy="1282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4</a:t>
                </a:r>
              </a:p>
            </p:txBody>
          </p:sp>
          <p:sp>
            <p:nvSpPr>
              <p:cNvPr id="56" name="Rectangle 55"/>
              <p:cNvSpPr/>
              <p:nvPr/>
            </p:nvSpPr>
            <p:spPr>
              <a:xfrm>
                <a:off x="5398658" y="3680848"/>
                <a:ext cx="380815" cy="655974"/>
              </a:xfrm>
              <a:prstGeom prst="rect">
                <a:avLst/>
              </a:prstGeom>
              <a:solidFill>
                <a:schemeClr val="accent6">
                  <a:alpha val="2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Oval 56"/>
              <p:cNvSpPr/>
              <p:nvPr/>
            </p:nvSpPr>
            <p:spPr>
              <a:xfrm>
                <a:off x="5346353" y="4015413"/>
                <a:ext cx="121817" cy="128230"/>
              </a:xfrm>
              <a:prstGeom prst="ellipse">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dirty="0">
                    <a:ln>
                      <a:noFill/>
                    </a:ln>
                    <a:solidFill>
                      <a:sysClr val="windowText" lastClr="000000"/>
                    </a:solidFill>
                    <a:effectLst/>
                    <a:uLnTx/>
                    <a:uFillTx/>
                  </a:rPr>
                  <a:t>3</a:t>
                </a:r>
              </a:p>
            </p:txBody>
          </p:sp>
        </p:grpSp>
      </p:grpSp>
      <p:sp>
        <p:nvSpPr>
          <p:cNvPr id="70" name="TextBox 69"/>
          <p:cNvSpPr txBox="1"/>
          <p:nvPr/>
        </p:nvSpPr>
        <p:spPr>
          <a:xfrm>
            <a:off x="1028700" y="2090057"/>
            <a:ext cx="3196131" cy="2308324"/>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AssignWindows</a:t>
            </a:r>
            <a:endParaRPr kumimoji="0" lang="en-US" sz="24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DropByKey</a:t>
            </a:r>
            <a:endParaRPr kumimoji="0" lang="en-US" sz="24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GroupByKey</a:t>
            </a:r>
            <a:endParaRPr kumimoji="0" lang="en-US" sz="24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MergeWindows</a:t>
            </a:r>
            <a:endParaRPr kumimoji="0" lang="en-US" sz="24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GroupAlsoByWindow</a:t>
            </a:r>
            <a:endParaRPr kumimoji="0" lang="en-US" sz="2400" b="0" i="0" u="none" strike="noStrike" kern="0" cap="none" spc="0" normalizeH="0" baseline="0" noProof="0" dirty="0" smtClean="0">
              <a:ln>
                <a:noFill/>
              </a:ln>
              <a:solidFill>
                <a:sysClr val="windowText" lastClr="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0" cap="none" spc="0" normalizeH="0" baseline="0" noProof="0" dirty="0" err="1" smtClean="0">
                <a:ln>
                  <a:noFill/>
                </a:ln>
                <a:solidFill>
                  <a:sysClr val="windowText" lastClr="000000"/>
                </a:solidFill>
                <a:effectLst/>
                <a:uLnTx/>
                <a:uFillTx/>
              </a:rPr>
              <a:t>ExpandToElements</a:t>
            </a:r>
            <a:endParaRPr kumimoji="0" lang="en-US" sz="2400" b="0" i="0" u="none" strike="noStrike" kern="0" cap="none" spc="0" normalizeH="0" baseline="0" noProof="0" dirty="0">
              <a:ln>
                <a:noFill/>
              </a:ln>
              <a:solidFill>
                <a:sysClr val="windowText" lastClr="000000"/>
              </a:solidFill>
              <a:effectLst/>
              <a:uLnTx/>
              <a:uFillTx/>
            </a:endParaRPr>
          </a:p>
        </p:txBody>
      </p:sp>
      <p:sp>
        <p:nvSpPr>
          <p:cNvPr id="72" name="TextBox 71"/>
          <p:cNvSpPr txBox="1"/>
          <p:nvPr/>
        </p:nvSpPr>
        <p:spPr>
          <a:xfrm>
            <a:off x="1918551" y="4870312"/>
            <a:ext cx="249856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rPr>
              <a:t>GroupByKeyAndWindow</a:t>
            </a:r>
            <a:endParaRPr kumimoji="0" lang="en-US" sz="1800" b="0" i="0" u="none" strike="noStrike" kern="0" cap="none" spc="0" normalizeH="0" baseline="0" noProof="0" dirty="0">
              <a:ln>
                <a:noFill/>
              </a:ln>
              <a:solidFill>
                <a:sysClr val="windowText" lastClr="000000"/>
              </a:solidFill>
              <a:effectLst/>
              <a:uLnTx/>
              <a:uFillTx/>
            </a:endParaRPr>
          </a:p>
        </p:txBody>
      </p:sp>
      <p:sp>
        <p:nvSpPr>
          <p:cNvPr id="74" name="Left Brace 73"/>
          <p:cNvSpPr/>
          <p:nvPr/>
        </p:nvSpPr>
        <p:spPr>
          <a:xfrm>
            <a:off x="4365945" y="2090057"/>
            <a:ext cx="444030" cy="4245429"/>
          </a:xfrm>
          <a:prstGeom prst="leftBrace">
            <a:avLst>
              <a:gd name="adj1" fmla="val 8333"/>
              <a:gd name="adj2" fmla="val 70769"/>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30696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13301" y="1011188"/>
            <a:ext cx="6216766" cy="4524315"/>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Abstract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Introduction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Goals and Background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Discretized Streams (D-Streams)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System Architecture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Evaluation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Discussion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Related Work</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rPr>
              <a:t>Conclusion</a:t>
            </a:r>
            <a:endParaRPr kumimoji="0" lang="zh-CN" altLang="en-US" sz="3200" b="0" i="0" u="none" strike="noStrike" kern="0" cap="none" spc="0" normalizeH="0" baseline="0" noProof="0" dirty="0">
              <a:ln>
                <a:noFill/>
              </a:ln>
              <a:solidFill>
                <a:sysClr val="windowText" lastClr="000000"/>
              </a:solidFill>
              <a:effectLst/>
              <a:uLnTx/>
              <a:uFillTx/>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271665458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a:t>
            </a:r>
            <a:endParaRPr lang="en-US" dirty="0"/>
          </a:p>
        </p:txBody>
      </p:sp>
      <p:pic>
        <p:nvPicPr>
          <p:cNvPr id="4" name="Content Placeholder 3"/>
          <p:cNvPicPr>
            <a:picLocks noGrp="1" noChangeAspect="1"/>
          </p:cNvPicPr>
          <p:nvPr>
            <p:ph idx="1"/>
          </p:nvPr>
        </p:nvPicPr>
        <p:blipFill>
          <a:blip r:embed="rId2"/>
          <a:stretch>
            <a:fillRect/>
          </a:stretch>
        </p:blipFill>
        <p:spPr>
          <a:xfrm>
            <a:off x="1458913" y="1920875"/>
            <a:ext cx="9025171" cy="3745139"/>
          </a:xfrm>
          <a:prstGeom prst="rect">
            <a:avLst/>
          </a:prstGeom>
        </p:spPr>
      </p:pic>
      <p:sp>
        <p:nvSpPr>
          <p:cNvPr id="5" name="TextBox 4"/>
          <p:cNvSpPr txBox="1"/>
          <p:nvPr/>
        </p:nvSpPr>
        <p:spPr>
          <a:xfrm>
            <a:off x="7740012" y="5666014"/>
            <a:ext cx="445198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chemeClr val="accent3">
                    <a:lumMod val="75000"/>
                  </a:schemeClr>
                </a:solidFill>
                <a:effectLst/>
                <a:uLnTx/>
                <a:uFillTx/>
              </a:rPr>
              <a:t>Why do window before sum?</a:t>
            </a:r>
            <a:endParaRPr kumimoji="0" lang="en-US" sz="2800" b="0" i="0" u="none" strike="noStrike" kern="0" cap="none" spc="0" normalizeH="0" baseline="0" noProof="0" dirty="0">
              <a:ln>
                <a:noFill/>
              </a:ln>
              <a:solidFill>
                <a:schemeClr val="accent3">
                  <a:lumMod val="75000"/>
                </a:schemeClr>
              </a:solidFill>
              <a:effectLst/>
              <a:uLnTx/>
              <a:uFillTx/>
            </a:endParaRPr>
          </a:p>
        </p:txBody>
      </p:sp>
    </p:spTree>
    <p:extLst>
      <p:ext uri="{BB962C8B-B14F-4D97-AF65-F5344CB8AC3E}">
        <p14:creationId xmlns:p14="http://schemas.microsoft.com/office/powerpoint/2010/main" val="4075215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Triggers &amp; Incremental Processing</a:t>
            </a:r>
            <a:endParaRPr lang="en-US" dirty="0"/>
          </a:p>
        </p:txBody>
      </p:sp>
      <p:sp>
        <p:nvSpPr>
          <p:cNvPr id="3" name="Content Placeholder 2"/>
          <p:cNvSpPr>
            <a:spLocks noGrp="1"/>
          </p:cNvSpPr>
          <p:nvPr>
            <p:ph idx="1"/>
          </p:nvPr>
        </p:nvSpPr>
        <p:spPr/>
        <p:txBody>
          <a:bodyPr>
            <a:normAutofit/>
          </a:bodyPr>
          <a:lstStyle/>
          <a:p>
            <a:pPr marL="201168" lvl="1" indent="0">
              <a:buNone/>
            </a:pPr>
            <a:r>
              <a:rPr lang="en-US" sz="2400" dirty="0" smtClean="0"/>
              <a:t>Predefined trigger implementations for triggering at </a:t>
            </a:r>
            <a:r>
              <a:rPr lang="en-US" sz="2400" dirty="0" smtClean="0">
                <a:solidFill>
                  <a:srgbClr val="FFC000"/>
                </a:solidFill>
              </a:rPr>
              <a:t>completion estimates</a:t>
            </a:r>
            <a:r>
              <a:rPr lang="en-US" sz="2400" dirty="0" smtClean="0"/>
              <a:t>.</a:t>
            </a:r>
          </a:p>
          <a:p>
            <a:pPr marL="201168" lvl="1" indent="0">
              <a:buNone/>
            </a:pPr>
            <a:r>
              <a:rPr lang="en-US" sz="2400" u="sng" dirty="0" smtClean="0">
                <a:solidFill>
                  <a:schemeClr val="accent1">
                    <a:lumMod val="75000"/>
                  </a:schemeClr>
                </a:solidFill>
              </a:rPr>
              <a:t>Plus,</a:t>
            </a:r>
          </a:p>
          <a:p>
            <a:pPr marL="201168" lvl="1" indent="0">
              <a:buNone/>
            </a:pPr>
            <a:r>
              <a:rPr lang="en-US" sz="2400" dirty="0" smtClean="0"/>
              <a:t>Discarding</a:t>
            </a:r>
          </a:p>
          <a:p>
            <a:pPr marL="201168" lvl="1" indent="0">
              <a:buNone/>
            </a:pPr>
            <a:r>
              <a:rPr lang="en-US" sz="2400" dirty="0" smtClean="0"/>
              <a:t>Accumulating</a:t>
            </a:r>
          </a:p>
          <a:p>
            <a:pPr marL="201168" lvl="1" indent="0">
              <a:buNone/>
            </a:pPr>
            <a:r>
              <a:rPr lang="en-US" sz="2400" dirty="0" smtClean="0"/>
              <a:t>Accumulating &amp; Retracting</a:t>
            </a:r>
            <a:endParaRPr lang="en-US" sz="2400" dirty="0"/>
          </a:p>
        </p:txBody>
      </p:sp>
    </p:spTree>
    <p:extLst>
      <p:ext uri="{BB962C8B-B14F-4D97-AF65-F5344CB8AC3E}">
        <p14:creationId xmlns:p14="http://schemas.microsoft.com/office/powerpoint/2010/main" val="24010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pic>
        <p:nvPicPr>
          <p:cNvPr id="5" name="Picture 4"/>
          <p:cNvPicPr>
            <a:picLocks noChangeAspect="1"/>
          </p:cNvPicPr>
          <p:nvPr/>
        </p:nvPicPr>
        <p:blipFill>
          <a:blip r:embed="rId3"/>
          <a:stretch>
            <a:fillRect/>
          </a:stretch>
        </p:blipFill>
        <p:spPr>
          <a:xfrm>
            <a:off x="1097280" y="1845734"/>
            <a:ext cx="5722008" cy="3626757"/>
          </a:xfrm>
          <a:prstGeom prst="rect">
            <a:avLst/>
          </a:prstGeom>
        </p:spPr>
      </p:pic>
      <p:pic>
        <p:nvPicPr>
          <p:cNvPr id="6" name="Content Placeholder 5"/>
          <p:cNvPicPr>
            <a:picLocks noGrp="1"/>
          </p:cNvPicPr>
          <p:nvPr>
            <p:ph idx="1"/>
          </p:nvPr>
        </p:nvPicPr>
        <p:blipFill>
          <a:blip r:embed="rId4"/>
          <a:stretch>
            <a:fillRect/>
          </a:stretch>
        </p:blipFill>
        <p:spPr>
          <a:xfrm>
            <a:off x="7218528" y="1845734"/>
            <a:ext cx="3510432" cy="3369628"/>
          </a:xfrm>
          <a:prstGeom prst="rect">
            <a:avLst/>
          </a:prstGeom>
        </p:spPr>
      </p:pic>
    </p:spTree>
    <p:extLst>
      <p:ext uri="{BB962C8B-B14F-4D97-AF65-F5344CB8AC3E}">
        <p14:creationId xmlns:p14="http://schemas.microsoft.com/office/powerpoint/2010/main" val="4093515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Batch Execution</a:t>
            </a:r>
            <a:endParaRPr lang="en-US" dirty="0"/>
          </a:p>
        </p:txBody>
      </p:sp>
      <p:pic>
        <p:nvPicPr>
          <p:cNvPr id="4" name="Content Placeholder 3"/>
          <p:cNvPicPr>
            <a:picLocks noGrp="1" noChangeAspect="1"/>
          </p:cNvPicPr>
          <p:nvPr>
            <p:ph idx="1"/>
          </p:nvPr>
        </p:nvPicPr>
        <p:blipFill>
          <a:blip r:embed="rId3"/>
          <a:stretch>
            <a:fillRect/>
          </a:stretch>
        </p:blipFill>
        <p:spPr>
          <a:xfrm>
            <a:off x="1630680" y="1874520"/>
            <a:ext cx="8991600" cy="1155700"/>
          </a:xfrm>
          <a:prstGeom prst="rect">
            <a:avLst/>
          </a:prstGeom>
        </p:spPr>
      </p:pic>
      <p:pic>
        <p:nvPicPr>
          <p:cNvPr id="5" name="Picture 4"/>
          <p:cNvPicPr>
            <a:picLocks noChangeAspect="1"/>
          </p:cNvPicPr>
          <p:nvPr/>
        </p:nvPicPr>
        <p:blipFill>
          <a:blip r:embed="rId4"/>
          <a:stretch>
            <a:fillRect/>
          </a:stretch>
        </p:blipFill>
        <p:spPr>
          <a:xfrm>
            <a:off x="5755640" y="3087854"/>
            <a:ext cx="6009640" cy="3264853"/>
          </a:xfrm>
          <a:prstGeom prst="rect">
            <a:avLst/>
          </a:prstGeom>
        </p:spPr>
      </p:pic>
      <p:pic>
        <p:nvPicPr>
          <p:cNvPr id="6" name="Picture 5"/>
          <p:cNvPicPr>
            <a:picLocks noChangeAspect="1"/>
          </p:cNvPicPr>
          <p:nvPr/>
        </p:nvPicPr>
        <p:blipFill>
          <a:blip r:embed="rId5"/>
          <a:stretch>
            <a:fillRect/>
          </a:stretch>
        </p:blipFill>
        <p:spPr>
          <a:xfrm>
            <a:off x="1087120" y="3100996"/>
            <a:ext cx="5039360" cy="3194077"/>
          </a:xfrm>
          <a:prstGeom prst="rect">
            <a:avLst/>
          </a:prstGeom>
        </p:spPr>
      </p:pic>
      <p:sp>
        <p:nvSpPr>
          <p:cNvPr id="3" name="TextBox 2"/>
          <p:cNvSpPr txBox="1"/>
          <p:nvPr/>
        </p:nvSpPr>
        <p:spPr>
          <a:xfrm>
            <a:off x="10476246" y="3030220"/>
            <a:ext cx="29206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00"/>
                </a:solidFill>
                <a:effectLst/>
                <a:uLnTx/>
                <a:uFillTx/>
              </a:rPr>
              <a:t>?</a:t>
            </a:r>
            <a:endParaRPr kumimoji="0" lang="en-US" sz="18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87209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GlobalWindows</a:t>
            </a:r>
            <a:endParaRPr lang="en-US" dirty="0"/>
          </a:p>
        </p:txBody>
      </p:sp>
      <p:pic>
        <p:nvPicPr>
          <p:cNvPr id="4" name="Picture 3"/>
          <p:cNvPicPr>
            <a:picLocks noChangeAspect="1"/>
          </p:cNvPicPr>
          <p:nvPr/>
        </p:nvPicPr>
        <p:blipFill rotWithShape="1">
          <a:blip r:embed="rId3"/>
          <a:srcRect t="7278"/>
          <a:stretch/>
        </p:blipFill>
        <p:spPr>
          <a:xfrm>
            <a:off x="704851" y="1872822"/>
            <a:ext cx="3181350" cy="530027"/>
          </a:xfrm>
          <a:prstGeom prst="rect">
            <a:avLst/>
          </a:prstGeom>
        </p:spPr>
      </p:pic>
      <p:pic>
        <p:nvPicPr>
          <p:cNvPr id="5" name="Picture 4"/>
          <p:cNvPicPr>
            <a:picLocks noChangeAspect="1"/>
          </p:cNvPicPr>
          <p:nvPr/>
        </p:nvPicPr>
        <p:blipFill>
          <a:blip r:embed="rId4"/>
          <a:stretch>
            <a:fillRect/>
          </a:stretch>
        </p:blipFill>
        <p:spPr>
          <a:xfrm>
            <a:off x="386768" y="2621280"/>
            <a:ext cx="4423357" cy="2346959"/>
          </a:xfrm>
          <a:prstGeom prst="rect">
            <a:avLst/>
          </a:prstGeom>
        </p:spPr>
      </p:pic>
      <p:pic>
        <p:nvPicPr>
          <p:cNvPr id="6" name="Picture 5"/>
          <p:cNvPicPr>
            <a:picLocks noChangeAspect="1"/>
          </p:cNvPicPr>
          <p:nvPr/>
        </p:nvPicPr>
        <p:blipFill>
          <a:blip r:embed="rId5"/>
          <a:stretch>
            <a:fillRect/>
          </a:stretch>
        </p:blipFill>
        <p:spPr>
          <a:xfrm>
            <a:off x="4189095" y="1872822"/>
            <a:ext cx="3562350" cy="643475"/>
          </a:xfrm>
          <a:prstGeom prst="rect">
            <a:avLst/>
          </a:prstGeom>
        </p:spPr>
      </p:pic>
      <p:pic>
        <p:nvPicPr>
          <p:cNvPr id="7" name="Picture 6"/>
          <p:cNvPicPr>
            <a:picLocks noChangeAspect="1"/>
          </p:cNvPicPr>
          <p:nvPr/>
        </p:nvPicPr>
        <p:blipFill rotWithShape="1">
          <a:blip r:embed="rId6"/>
          <a:srcRect l="4753" r="9365"/>
          <a:stretch/>
        </p:blipFill>
        <p:spPr>
          <a:xfrm>
            <a:off x="4091940" y="2621280"/>
            <a:ext cx="3855720" cy="2346959"/>
          </a:xfrm>
          <a:prstGeom prst="rect">
            <a:avLst/>
          </a:prstGeom>
        </p:spPr>
      </p:pic>
      <p:pic>
        <p:nvPicPr>
          <p:cNvPr id="8" name="Picture 7"/>
          <p:cNvPicPr>
            <a:picLocks noChangeAspect="1"/>
          </p:cNvPicPr>
          <p:nvPr/>
        </p:nvPicPr>
        <p:blipFill>
          <a:blip r:embed="rId7"/>
          <a:stretch>
            <a:fillRect/>
          </a:stretch>
        </p:blipFill>
        <p:spPr>
          <a:xfrm>
            <a:off x="7947660" y="1872822"/>
            <a:ext cx="3512820" cy="691919"/>
          </a:xfrm>
          <a:prstGeom prst="rect">
            <a:avLst/>
          </a:prstGeom>
        </p:spPr>
      </p:pic>
      <p:pic>
        <p:nvPicPr>
          <p:cNvPr id="9" name="Picture 8"/>
          <p:cNvPicPr>
            <a:picLocks noChangeAspect="1"/>
          </p:cNvPicPr>
          <p:nvPr/>
        </p:nvPicPr>
        <p:blipFill>
          <a:blip r:embed="rId8"/>
          <a:stretch>
            <a:fillRect/>
          </a:stretch>
        </p:blipFill>
        <p:spPr>
          <a:xfrm>
            <a:off x="7901940" y="2564742"/>
            <a:ext cx="4000500" cy="2535528"/>
          </a:xfrm>
          <a:prstGeom prst="rect">
            <a:avLst/>
          </a:prstGeom>
        </p:spPr>
      </p:pic>
      <p:sp>
        <p:nvSpPr>
          <p:cNvPr id="10" name="TextBox 9"/>
          <p:cNvSpPr txBox="1"/>
          <p:nvPr/>
        </p:nvSpPr>
        <p:spPr>
          <a:xfrm>
            <a:off x="1250267" y="5186670"/>
            <a:ext cx="238693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Accumulating, </a:t>
            </a:r>
            <a:r>
              <a:rPr kumimoji="0" lang="en-US" sz="1800" b="0" i="0" u="none" strike="noStrike" kern="0" cap="none" spc="0" normalizeH="0" baseline="0" noProof="0" dirty="0" err="1" smtClean="0">
                <a:ln>
                  <a:noFill/>
                </a:ln>
                <a:solidFill>
                  <a:sysClr val="windowText" lastClr="000000"/>
                </a:solidFill>
                <a:effectLst/>
                <a:uLnTx/>
                <a:uFillTx/>
              </a:rPr>
              <a:t>AtPeriod</a:t>
            </a:r>
            <a:endParaRPr kumimoji="0" lang="en-US" sz="1800" b="0" i="0" u="none" strike="noStrike" kern="0" cap="none" spc="0" normalizeH="0" baseline="0" noProof="0" dirty="0">
              <a:ln>
                <a:noFill/>
              </a:ln>
              <a:solidFill>
                <a:sysClr val="windowText" lastClr="000000"/>
              </a:solidFill>
              <a:effectLst/>
              <a:uLnTx/>
              <a:uFillTx/>
            </a:endParaRPr>
          </a:p>
        </p:txBody>
      </p:sp>
      <p:sp>
        <p:nvSpPr>
          <p:cNvPr id="11" name="TextBox 10"/>
          <p:cNvSpPr txBox="1"/>
          <p:nvPr/>
        </p:nvSpPr>
        <p:spPr>
          <a:xfrm>
            <a:off x="4928895" y="5186670"/>
            <a:ext cx="208275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Discarding, </a:t>
            </a:r>
            <a:r>
              <a:rPr kumimoji="0" lang="en-US" sz="1800" b="0" i="0" u="none" strike="noStrike" kern="0" cap="none" spc="0" normalizeH="0" baseline="0" noProof="0" dirty="0" err="1" smtClean="0">
                <a:ln>
                  <a:noFill/>
                </a:ln>
                <a:solidFill>
                  <a:sysClr val="windowText" lastClr="000000"/>
                </a:solidFill>
                <a:effectLst/>
                <a:uLnTx/>
                <a:uFillTx/>
              </a:rPr>
              <a:t>AtPeriod</a:t>
            </a:r>
            <a:endParaRPr kumimoji="0" lang="en-US" sz="1800" b="0" i="0" u="none" strike="noStrike" kern="0" cap="none" spc="0" normalizeH="0" baseline="0" noProof="0" dirty="0">
              <a:ln>
                <a:noFill/>
              </a:ln>
              <a:solidFill>
                <a:sysClr val="windowText" lastClr="000000"/>
              </a:solidFill>
              <a:effectLst/>
              <a:uLnTx/>
              <a:uFillTx/>
            </a:endParaRPr>
          </a:p>
        </p:txBody>
      </p:sp>
      <p:sp>
        <p:nvSpPr>
          <p:cNvPr id="12" name="TextBox 11"/>
          <p:cNvSpPr txBox="1"/>
          <p:nvPr/>
        </p:nvSpPr>
        <p:spPr>
          <a:xfrm>
            <a:off x="8683855" y="5186670"/>
            <a:ext cx="204043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Discarding, </a:t>
            </a:r>
            <a:r>
              <a:rPr kumimoji="0" lang="en-US" sz="1800" b="0" i="0" u="none" strike="noStrike" kern="0" cap="none" spc="0" normalizeH="0" baseline="0" noProof="0" dirty="0" err="1" smtClean="0">
                <a:ln>
                  <a:noFill/>
                </a:ln>
                <a:solidFill>
                  <a:sysClr val="windowText" lastClr="000000"/>
                </a:solidFill>
                <a:effectLst/>
                <a:uLnTx/>
                <a:uFillTx/>
              </a:rPr>
              <a:t>AtCount</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4914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FixedWindows</a:t>
            </a:r>
            <a:r>
              <a:rPr lang="en-US" dirty="0" smtClean="0"/>
              <a:t>, Batch</a:t>
            </a:r>
            <a:endParaRPr lang="en-US" dirty="0"/>
          </a:p>
        </p:txBody>
      </p:sp>
      <p:pic>
        <p:nvPicPr>
          <p:cNvPr id="4" name="Picture 3"/>
          <p:cNvPicPr>
            <a:picLocks noChangeAspect="1"/>
          </p:cNvPicPr>
          <p:nvPr/>
        </p:nvPicPr>
        <p:blipFill>
          <a:blip r:embed="rId3"/>
          <a:stretch>
            <a:fillRect/>
          </a:stretch>
        </p:blipFill>
        <p:spPr>
          <a:xfrm>
            <a:off x="852616" y="1879943"/>
            <a:ext cx="4707925" cy="1011791"/>
          </a:xfrm>
          <a:prstGeom prst="rect">
            <a:avLst/>
          </a:prstGeom>
        </p:spPr>
      </p:pic>
      <p:pic>
        <p:nvPicPr>
          <p:cNvPr id="5" name="Picture 4"/>
          <p:cNvPicPr>
            <a:picLocks noChangeAspect="1"/>
          </p:cNvPicPr>
          <p:nvPr/>
        </p:nvPicPr>
        <p:blipFill>
          <a:blip r:embed="rId4"/>
          <a:stretch>
            <a:fillRect/>
          </a:stretch>
        </p:blipFill>
        <p:spPr>
          <a:xfrm>
            <a:off x="683741" y="3034317"/>
            <a:ext cx="4876800" cy="3124200"/>
          </a:xfrm>
          <a:prstGeom prst="rect">
            <a:avLst/>
          </a:prstGeom>
        </p:spPr>
      </p:pic>
      <p:sp>
        <p:nvSpPr>
          <p:cNvPr id="7" name="Rectangle 6"/>
          <p:cNvSpPr/>
          <p:nvPr/>
        </p:nvSpPr>
        <p:spPr>
          <a:xfrm>
            <a:off x="5755776" y="1879943"/>
            <a:ext cx="5488871" cy="1154374"/>
          </a:xfrm>
          <a:prstGeom prst="rect">
            <a:avLst/>
          </a:prstGeom>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smtClean="0">
                <a:ln>
                  <a:noFill/>
                </a:ln>
                <a:solidFill>
                  <a:sysClr val="windowText" lastClr="000000"/>
                </a:solidFill>
                <a:effectLst/>
                <a:uLnTx/>
                <a:uFillTx/>
                <a:latin typeface="Adobe Song Std L" charset="-122"/>
                <a:ea typeface="Adobe Song Std L" charset="-122"/>
                <a:cs typeface="Adobe Song Std L" charset="-122"/>
              </a:rPr>
              <a:t>Pcollection</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&lt;KV&lt;String, Integer&gt;&gt; output = input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dobe Song Std L" charset="-122"/>
                <a:ea typeface="Adobe Song Std L" charset="-122"/>
                <a:cs typeface="Adobe Song Std L" charset="-122"/>
              </a:rPr>
              <a:t> </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  .apply(</a:t>
            </a:r>
            <a:r>
              <a:rPr kumimoji="0" lang="en-US" sz="1100" b="0" i="0" u="none" strike="noStrike" kern="0" cap="none" spc="0" normalizeH="0" baseline="0" noProof="0" dirty="0" err="1" smtClean="0">
                <a:ln>
                  <a:noFill/>
                </a:ln>
                <a:solidFill>
                  <a:sysClr val="windowText" lastClr="000000"/>
                </a:solidFill>
                <a:effectLst/>
                <a:uLnTx/>
                <a:uFillTx/>
                <a:latin typeface="Adobe Song Std L" charset="-122"/>
                <a:ea typeface="Adobe Song Std L" charset="-122"/>
                <a:cs typeface="Adobe Song Std L" charset="-122"/>
              </a:rPr>
              <a:t>Window.into</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a:t>
            </a:r>
            <a:r>
              <a:rPr kumimoji="0" lang="en-US" sz="1100" b="0" i="0" u="none" strike="noStrike" kern="0" cap="none" spc="0" normalizeH="0" baseline="0" noProof="0" dirty="0" err="1" smtClean="0">
                <a:ln>
                  <a:noFill/>
                </a:ln>
                <a:solidFill>
                  <a:sysClr val="windowText" lastClr="000000"/>
                </a:solidFill>
                <a:effectLst/>
                <a:uLnTx/>
                <a:uFillTx/>
                <a:latin typeface="Adobe Song Std L" charset="-122"/>
                <a:ea typeface="Adobe Song Std L" charset="-122"/>
                <a:cs typeface="Adobe Song Std L" charset="-122"/>
              </a:rPr>
              <a:t>FixedWindows.of</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(2, MINUTES))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        	.</a:t>
            </a:r>
            <a:r>
              <a:rPr kumimoji="0" lang="en-US" sz="1100" b="0"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trigger(</a:t>
            </a:r>
            <a:r>
              <a:rPr kumimoji="0" lang="en-US" sz="1100" b="1" i="0" u="none" strike="noStrike" kern="0" cap="none" spc="0" normalizeH="0" baseline="0" noProof="0" dirty="0" err="1" smtClean="0">
                <a:ln>
                  <a:noFill/>
                </a:ln>
                <a:solidFill>
                  <a:sysClr val="windowText" lastClr="000000"/>
                </a:solidFill>
                <a:effectLst/>
                <a:uLnTx/>
                <a:uFillTx/>
                <a:latin typeface="Adobe Gurmukhi" charset="0"/>
                <a:ea typeface="Adobe Gurmukhi" charset="0"/>
                <a:cs typeface="Adobe Gurmukhi" charset="0"/>
              </a:rPr>
              <a:t>RepeatUntil</a:t>
            </a:r>
            <a:r>
              <a:rPr kumimoji="0" lang="en-US" sz="1100" b="1"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	     </a:t>
            </a:r>
            <a:r>
              <a:rPr kumimoji="0" lang="en-US" sz="1100" b="1" i="0" u="none" strike="noStrike" kern="0" cap="none" spc="0" normalizeH="0" baseline="0" noProof="0" dirty="0" err="1" smtClean="0">
                <a:ln>
                  <a:noFill/>
                </a:ln>
                <a:solidFill>
                  <a:sysClr val="windowText" lastClr="000000"/>
                </a:solidFill>
                <a:effectLst/>
                <a:uLnTx/>
                <a:uFillTx/>
                <a:latin typeface="Adobe Gurmukhi" charset="0"/>
                <a:ea typeface="Adobe Gurmukhi" charset="0"/>
                <a:cs typeface="Adobe Gurmukhi" charset="0"/>
              </a:rPr>
              <a:t>AtPeriod</a:t>
            </a:r>
            <a:r>
              <a:rPr kumimoji="0" lang="en-US" sz="1100" b="1"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(1, MINUTE),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                                     </a:t>
            </a:r>
            <a:r>
              <a:rPr kumimoji="0" lang="en-US" sz="1100" b="1" i="0" u="none" strike="noStrike" kern="0" cap="none" spc="0" normalizeH="0" baseline="0" noProof="0" dirty="0" err="1" smtClean="0">
                <a:ln>
                  <a:noFill/>
                </a:ln>
                <a:solidFill>
                  <a:sysClr val="windowText" lastClr="000000"/>
                </a:solidFill>
                <a:effectLst/>
                <a:uLnTx/>
                <a:uFillTx/>
                <a:latin typeface="Adobe Gurmukhi" charset="0"/>
                <a:ea typeface="Adobe Gurmukhi" charset="0"/>
                <a:cs typeface="Adobe Gurmukhi" charset="0"/>
              </a:rPr>
              <a:t>AtWatermark</a:t>
            </a:r>
            <a:r>
              <a:rPr kumimoji="0" lang="en-US" sz="1100" b="1" i="0" u="none" strike="noStrike" kern="0" cap="none" spc="0" normalizeH="0" baseline="0" noProof="0" dirty="0" smtClean="0">
                <a:ln>
                  <a:noFill/>
                </a:ln>
                <a:solidFill>
                  <a:sysClr val="windowText" lastClr="000000"/>
                </a:solidFill>
                <a:effectLst/>
                <a:uLnTx/>
                <a:uFillTx/>
                <a:latin typeface="Adobe Gurmukhi" charset="0"/>
                <a:ea typeface="Adobe Gurmukhi" charset="0"/>
                <a:cs typeface="Adobe Gurmukhi"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latin typeface="Adobe Song Std L" charset="-122"/>
                <a:ea typeface="Adobe Song Std L" charset="-122"/>
                <a:cs typeface="Adobe Song Std L" charset="-122"/>
              </a:rPr>
              <a:t>	</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.accumulating()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    .apply(</a:t>
            </a:r>
            <a:r>
              <a:rPr kumimoji="0" lang="en-US" sz="1100" b="0" i="0" u="none" strike="noStrike" kern="0" cap="none" spc="0" normalizeH="0" baseline="0" noProof="0" dirty="0" err="1" smtClean="0">
                <a:ln>
                  <a:noFill/>
                </a:ln>
                <a:solidFill>
                  <a:sysClr val="windowText" lastClr="000000"/>
                </a:solidFill>
                <a:effectLst/>
                <a:uLnTx/>
                <a:uFillTx/>
                <a:latin typeface="Adobe Song Std L" charset="-122"/>
                <a:ea typeface="Adobe Song Std L" charset="-122"/>
                <a:cs typeface="Adobe Song Std L" charset="-122"/>
              </a:rPr>
              <a:t>Sum.integersPerKey</a:t>
            </a:r>
            <a:r>
              <a:rPr kumimoji="0" lang="en-US" sz="1100" b="0" i="0" u="none" strike="noStrike" kern="0" cap="none" spc="0" normalizeH="0" baseline="0" noProof="0" dirty="0" smtClean="0">
                <a:ln>
                  <a:noFill/>
                </a:ln>
                <a:solidFill>
                  <a:sysClr val="windowText" lastClr="000000"/>
                </a:solidFill>
                <a:effectLst/>
                <a:uLnTx/>
                <a:uFillTx/>
                <a:latin typeface="Adobe Song Std L" charset="-122"/>
                <a:ea typeface="Adobe Song Std L" charset="-122"/>
                <a:cs typeface="Adobe Song Std L" charset="-122"/>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Times New Roman" charset="0"/>
              <a:ea typeface="Times New Roman" charset="0"/>
              <a:cs typeface="Times New Roman" charset="0"/>
            </a:endParaRPr>
          </a:p>
        </p:txBody>
      </p:sp>
      <p:pic>
        <p:nvPicPr>
          <p:cNvPr id="8" name="Picture 7"/>
          <p:cNvPicPr>
            <a:picLocks noChangeAspect="1"/>
          </p:cNvPicPr>
          <p:nvPr/>
        </p:nvPicPr>
        <p:blipFill>
          <a:blip r:embed="rId5"/>
          <a:stretch>
            <a:fillRect/>
          </a:stretch>
        </p:blipFill>
        <p:spPr>
          <a:xfrm>
            <a:off x="6232854" y="3176900"/>
            <a:ext cx="4382137" cy="2660960"/>
          </a:xfrm>
          <a:prstGeom prst="rect">
            <a:avLst/>
          </a:prstGeom>
        </p:spPr>
      </p:pic>
      <p:sp>
        <p:nvSpPr>
          <p:cNvPr id="9" name="TextBox 8"/>
          <p:cNvSpPr txBox="1"/>
          <p:nvPr/>
        </p:nvSpPr>
        <p:spPr>
          <a:xfrm>
            <a:off x="385226" y="5468528"/>
            <a:ext cx="7120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Batch</a:t>
            </a:r>
            <a:endParaRPr kumimoji="0" lang="en-US" sz="1800" b="0" i="0" u="none" strike="noStrike" kern="0" cap="none" spc="0" normalizeH="0" baseline="0" noProof="0">
              <a:ln>
                <a:noFill/>
              </a:ln>
              <a:solidFill>
                <a:sysClr val="windowText" lastClr="000000"/>
              </a:solidFill>
              <a:effectLst/>
              <a:uLnTx/>
              <a:uFillTx/>
            </a:endParaRPr>
          </a:p>
        </p:txBody>
      </p:sp>
      <p:sp>
        <p:nvSpPr>
          <p:cNvPr id="10" name="TextBox 9"/>
          <p:cNvSpPr txBox="1"/>
          <p:nvPr/>
        </p:nvSpPr>
        <p:spPr>
          <a:xfrm>
            <a:off x="10107254" y="5468528"/>
            <a:ext cx="132869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Micro-Batch</a:t>
            </a:r>
            <a:endParaRPr kumimoji="0" lang="en-US" sz="18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6304931" y="169847"/>
            <a:ext cx="4850749"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a:ln>
                  <a:noFill/>
                </a:ln>
                <a:solidFill>
                  <a:schemeClr val="accent6">
                    <a:lumMod val="50000"/>
                  </a:schemeClr>
                </a:solidFill>
                <a:effectLst/>
                <a:uLnTx/>
                <a:uFillTx/>
              </a:rPr>
              <a:t>Windowing</a:t>
            </a:r>
            <a:r>
              <a:rPr kumimoji="0" lang="en-US" sz="1600" b="0" i="0" u="none" strike="noStrike" kern="0" cap="none" spc="0" normalizeH="0" baseline="0" noProof="0" dirty="0">
                <a:ln>
                  <a:noFill/>
                </a:ln>
                <a:solidFill>
                  <a:schemeClr val="accent6">
                    <a:lumMod val="50000"/>
                  </a:schemeClr>
                </a:solidFill>
                <a:effectLst/>
                <a:uLnTx/>
                <a:uFillTx/>
              </a:rPr>
              <a:t> determines where in </a:t>
            </a:r>
            <a:r>
              <a:rPr kumimoji="0" lang="en-US" sz="2400" b="0" i="0" u="sng" strike="noStrike" kern="0" cap="none" spc="0" normalizeH="0" baseline="0" noProof="0" dirty="0">
                <a:ln>
                  <a:noFill/>
                </a:ln>
                <a:solidFill>
                  <a:schemeClr val="accent6">
                    <a:lumMod val="50000"/>
                  </a:schemeClr>
                </a:solidFill>
                <a:effectLst/>
                <a:uLnTx/>
                <a:uFillTx/>
              </a:rPr>
              <a:t>event time </a:t>
            </a:r>
            <a:r>
              <a:rPr kumimoji="0" lang="en-US" sz="1600" b="0" i="0" u="none" strike="noStrike" kern="0" cap="none" spc="0" normalizeH="0" baseline="0" noProof="0" dirty="0">
                <a:ln>
                  <a:noFill/>
                </a:ln>
                <a:solidFill>
                  <a:schemeClr val="accent6">
                    <a:lumMod val="50000"/>
                  </a:schemeClr>
                </a:solidFill>
                <a:effectLst/>
                <a:uLnTx/>
                <a:uFillTx/>
              </a:rPr>
              <a:t>data are grouped together for processing.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a:ln>
                  <a:noFill/>
                </a:ln>
                <a:solidFill>
                  <a:schemeClr val="accent6">
                    <a:lumMod val="50000"/>
                  </a:schemeClr>
                </a:solidFill>
                <a:effectLst/>
                <a:uLnTx/>
                <a:uFillTx/>
              </a:rPr>
              <a:t>Triggering</a:t>
            </a:r>
            <a:r>
              <a:rPr kumimoji="0" lang="en-US" sz="1600" b="0" i="0" u="none" strike="noStrike" kern="0" cap="none" spc="0" normalizeH="0" baseline="0" noProof="0" dirty="0">
                <a:ln>
                  <a:noFill/>
                </a:ln>
                <a:solidFill>
                  <a:schemeClr val="accent6">
                    <a:lumMod val="50000"/>
                  </a:schemeClr>
                </a:solidFill>
                <a:effectLst/>
                <a:uLnTx/>
                <a:uFillTx/>
              </a:rPr>
              <a:t> determines when in </a:t>
            </a:r>
            <a:r>
              <a:rPr kumimoji="0" lang="en-US" sz="2400" b="0" i="0" u="sng" strike="noStrike" kern="0" cap="none" spc="0" normalizeH="0" baseline="0" noProof="0" dirty="0">
                <a:ln>
                  <a:noFill/>
                </a:ln>
                <a:solidFill>
                  <a:schemeClr val="accent6">
                    <a:lumMod val="50000"/>
                  </a:schemeClr>
                </a:solidFill>
                <a:effectLst/>
                <a:uLnTx/>
                <a:uFillTx/>
              </a:rPr>
              <a:t>processing time </a:t>
            </a:r>
            <a:r>
              <a:rPr kumimoji="0" lang="en-US" sz="1600" b="0" i="0" u="none" strike="noStrike" kern="0" cap="none" spc="0" normalizeH="0" baseline="0" noProof="0" dirty="0">
                <a:ln>
                  <a:noFill/>
                </a:ln>
                <a:solidFill>
                  <a:schemeClr val="accent6">
                    <a:lumMod val="50000"/>
                  </a:schemeClr>
                </a:solidFill>
                <a:effectLst/>
                <a:uLnTx/>
                <a:uFillTx/>
              </a:rPr>
              <a:t>the results of groupings are emitted as panes.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15736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FixedWindows</a:t>
            </a:r>
            <a:r>
              <a:rPr lang="en-US" dirty="0" smtClean="0"/>
              <a:t>, St</a:t>
            </a:r>
            <a:r>
              <a:rPr lang="en-US" altLang="zh-CN" dirty="0" smtClean="0"/>
              <a:t>reaming</a:t>
            </a:r>
            <a:endParaRPr lang="en-US" dirty="0"/>
          </a:p>
        </p:txBody>
      </p:sp>
      <p:pic>
        <p:nvPicPr>
          <p:cNvPr id="4" name="Picture 3"/>
          <p:cNvPicPr>
            <a:picLocks noChangeAspect="1"/>
          </p:cNvPicPr>
          <p:nvPr/>
        </p:nvPicPr>
        <p:blipFill>
          <a:blip r:embed="rId3"/>
          <a:stretch>
            <a:fillRect/>
          </a:stretch>
        </p:blipFill>
        <p:spPr>
          <a:xfrm>
            <a:off x="852616" y="1879943"/>
            <a:ext cx="4707925" cy="1011791"/>
          </a:xfrm>
          <a:prstGeom prst="rect">
            <a:avLst/>
          </a:prstGeom>
        </p:spPr>
      </p:pic>
      <p:pic>
        <p:nvPicPr>
          <p:cNvPr id="5" name="Picture 4"/>
          <p:cNvPicPr>
            <a:picLocks noChangeAspect="1"/>
          </p:cNvPicPr>
          <p:nvPr/>
        </p:nvPicPr>
        <p:blipFill>
          <a:blip r:embed="rId4"/>
          <a:stretch>
            <a:fillRect/>
          </a:stretch>
        </p:blipFill>
        <p:spPr>
          <a:xfrm>
            <a:off x="852616" y="3034317"/>
            <a:ext cx="4550657" cy="2970895"/>
          </a:xfrm>
          <a:prstGeom prst="rect">
            <a:avLst/>
          </a:prstGeom>
        </p:spPr>
      </p:pic>
      <p:pic>
        <p:nvPicPr>
          <p:cNvPr id="6" name="Picture 5"/>
          <p:cNvPicPr>
            <a:picLocks noChangeAspect="1"/>
          </p:cNvPicPr>
          <p:nvPr/>
        </p:nvPicPr>
        <p:blipFill>
          <a:blip r:embed="rId5"/>
          <a:stretch>
            <a:fillRect/>
          </a:stretch>
        </p:blipFill>
        <p:spPr>
          <a:xfrm>
            <a:off x="6126480" y="1879943"/>
            <a:ext cx="4676486" cy="1562083"/>
          </a:xfrm>
          <a:prstGeom prst="rect">
            <a:avLst/>
          </a:prstGeom>
        </p:spPr>
      </p:pic>
      <p:pic>
        <p:nvPicPr>
          <p:cNvPr id="7" name="Picture 6"/>
          <p:cNvPicPr>
            <a:picLocks noChangeAspect="1"/>
          </p:cNvPicPr>
          <p:nvPr/>
        </p:nvPicPr>
        <p:blipFill>
          <a:blip r:embed="rId6"/>
          <a:stretch>
            <a:fillRect/>
          </a:stretch>
        </p:blipFill>
        <p:spPr>
          <a:xfrm>
            <a:off x="6126480" y="3475834"/>
            <a:ext cx="4297680" cy="2724818"/>
          </a:xfrm>
          <a:prstGeom prst="rect">
            <a:avLst/>
          </a:prstGeom>
        </p:spPr>
      </p:pic>
      <p:sp>
        <p:nvSpPr>
          <p:cNvPr id="8" name="TextBox 7"/>
          <p:cNvSpPr txBox="1"/>
          <p:nvPr/>
        </p:nvSpPr>
        <p:spPr>
          <a:xfrm>
            <a:off x="565265" y="5802284"/>
            <a:ext cx="11386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Streaming</a:t>
            </a:r>
            <a:endParaRPr kumimoji="0" lang="en-US" sz="1800" b="0" i="0" u="none" strike="noStrike" kern="0" cap="none" spc="0" normalizeH="0" baseline="0" noProof="0" dirty="0">
              <a:ln>
                <a:noFill/>
              </a:ln>
              <a:solidFill>
                <a:sysClr val="windowText" lastClr="000000"/>
              </a:solidFill>
              <a:effectLst/>
              <a:uLnTx/>
              <a:uFillTx/>
            </a:endParaRPr>
          </a:p>
        </p:txBody>
      </p:sp>
      <p:sp>
        <p:nvSpPr>
          <p:cNvPr id="9" name="TextBox 8"/>
          <p:cNvSpPr txBox="1"/>
          <p:nvPr/>
        </p:nvSpPr>
        <p:spPr>
          <a:xfrm>
            <a:off x="9611935" y="5865128"/>
            <a:ext cx="238206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Streaming+micro-batch</a:t>
            </a:r>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a:blip r:embed="rId7"/>
          <a:stretch>
            <a:fillRect/>
          </a:stretch>
        </p:blipFill>
        <p:spPr>
          <a:xfrm>
            <a:off x="1346412" y="2231662"/>
            <a:ext cx="9245600" cy="2565400"/>
          </a:xfrm>
          <a:prstGeom prst="rect">
            <a:avLst/>
          </a:prstGeom>
        </p:spPr>
      </p:pic>
    </p:spTree>
    <p:extLst>
      <p:ext uri="{BB962C8B-B14F-4D97-AF65-F5344CB8AC3E}">
        <p14:creationId xmlns:p14="http://schemas.microsoft.com/office/powerpoint/2010/main" val="23296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Sessions, Retracting</a:t>
            </a:r>
            <a:endParaRPr lang="en-US" dirty="0"/>
          </a:p>
        </p:txBody>
      </p:sp>
      <p:pic>
        <p:nvPicPr>
          <p:cNvPr id="5" name="Picture 4"/>
          <p:cNvPicPr>
            <a:picLocks noChangeAspect="1"/>
          </p:cNvPicPr>
          <p:nvPr/>
        </p:nvPicPr>
        <p:blipFill>
          <a:blip r:embed="rId3"/>
          <a:stretch>
            <a:fillRect/>
          </a:stretch>
        </p:blipFill>
        <p:spPr>
          <a:xfrm>
            <a:off x="6082145" y="2311688"/>
            <a:ext cx="6109855" cy="3809423"/>
          </a:xfrm>
          <a:prstGeom prst="rect">
            <a:avLst/>
          </a:prstGeom>
        </p:spPr>
      </p:pic>
      <p:pic>
        <p:nvPicPr>
          <p:cNvPr id="6" name="Picture 5"/>
          <p:cNvPicPr>
            <a:picLocks noChangeAspect="1"/>
          </p:cNvPicPr>
          <p:nvPr/>
        </p:nvPicPr>
        <p:blipFill>
          <a:blip r:embed="rId4"/>
          <a:stretch>
            <a:fillRect/>
          </a:stretch>
        </p:blipFill>
        <p:spPr>
          <a:xfrm>
            <a:off x="283935" y="2311688"/>
            <a:ext cx="6133193" cy="3582926"/>
          </a:xfrm>
          <a:prstGeom prst="rect">
            <a:avLst/>
          </a:prstGeom>
        </p:spPr>
      </p:pic>
    </p:spTree>
    <p:extLst>
      <p:ext uri="{BB962C8B-B14F-4D97-AF65-F5344CB8AC3E}">
        <p14:creationId xmlns:p14="http://schemas.microsoft.com/office/powerpoint/2010/main" val="3585567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Sessions, Retracting</a:t>
            </a:r>
          </a:p>
        </p:txBody>
      </p:sp>
      <p:grpSp>
        <p:nvGrpSpPr>
          <p:cNvPr id="26" name="Group 25"/>
          <p:cNvGrpSpPr/>
          <p:nvPr/>
        </p:nvGrpSpPr>
        <p:grpSpPr>
          <a:xfrm>
            <a:off x="634756" y="2243291"/>
            <a:ext cx="5491724" cy="3823699"/>
            <a:chOff x="2778579" y="2167979"/>
            <a:chExt cx="5940879" cy="3823699"/>
          </a:xfrm>
        </p:grpSpPr>
        <p:pic>
          <p:nvPicPr>
            <p:cNvPr id="27" name="Picture 26"/>
            <p:cNvPicPr>
              <a:picLocks noChangeAspect="1"/>
            </p:cNvPicPr>
            <p:nvPr/>
          </p:nvPicPr>
          <p:blipFill>
            <a:blip r:embed="rId3"/>
            <a:stretch>
              <a:fillRect/>
            </a:stretch>
          </p:blipFill>
          <p:spPr>
            <a:xfrm>
              <a:off x="2778579" y="2167979"/>
              <a:ext cx="5940879" cy="3823699"/>
            </a:xfrm>
            <a:prstGeom prst="rect">
              <a:avLst/>
            </a:prstGeom>
          </p:spPr>
        </p:pic>
        <p:cxnSp>
          <p:nvCxnSpPr>
            <p:cNvPr id="36" name="Straight Connector 35"/>
            <p:cNvCxnSpPr/>
            <p:nvPr/>
          </p:nvCxnSpPr>
          <p:spPr>
            <a:xfrm>
              <a:off x="3498574" y="4293704"/>
              <a:ext cx="5153687" cy="0"/>
            </a:xfrm>
            <a:prstGeom prst="line">
              <a:avLst/>
            </a:prstGeom>
            <a:ln>
              <a:solidFill>
                <a:srgbClr val="FF0000"/>
              </a:solidFill>
              <a:prstDash val="dash"/>
            </a:ln>
          </p:spPr>
          <p:style>
            <a:lnRef idx="3">
              <a:schemeClr val="accent4"/>
            </a:lnRef>
            <a:fillRef idx="0">
              <a:schemeClr val="accent4"/>
            </a:fillRef>
            <a:effectRef idx="2">
              <a:schemeClr val="accent4"/>
            </a:effectRef>
            <a:fontRef idx="minor">
              <a:schemeClr val="tx1"/>
            </a:fontRef>
          </p:style>
        </p:cxnSp>
        <p:cxnSp>
          <p:nvCxnSpPr>
            <p:cNvPr id="37" name="Straight Connector 36"/>
            <p:cNvCxnSpPr/>
            <p:nvPr/>
          </p:nvCxnSpPr>
          <p:spPr>
            <a:xfrm>
              <a:off x="3480983" y="3717234"/>
              <a:ext cx="5153687" cy="0"/>
            </a:xfrm>
            <a:prstGeom prst="line">
              <a:avLst/>
            </a:prstGeom>
            <a:ln>
              <a:solidFill>
                <a:srgbClr val="FF0000"/>
              </a:solidFill>
              <a:prstDash val="dash"/>
            </a:ln>
          </p:spPr>
          <p:style>
            <a:lnRef idx="3">
              <a:schemeClr val="accent4"/>
            </a:lnRef>
            <a:fillRef idx="0">
              <a:schemeClr val="accent4"/>
            </a:fillRef>
            <a:effectRef idx="2">
              <a:schemeClr val="accent4"/>
            </a:effectRef>
            <a:fontRef idx="minor">
              <a:schemeClr val="tx1"/>
            </a:fontRef>
          </p:style>
        </p:cxnSp>
      </p:grpSp>
      <p:sp>
        <p:nvSpPr>
          <p:cNvPr id="41" name="Rectangle 40"/>
          <p:cNvSpPr/>
          <p:nvPr/>
        </p:nvSpPr>
        <p:spPr>
          <a:xfrm>
            <a:off x="1528171" y="4497026"/>
            <a:ext cx="543911" cy="452428"/>
          </a:xfrm>
          <a:prstGeom prst="rect">
            <a:avLst/>
          </a:prstGeom>
          <a:solidFill>
            <a:schemeClr val="accent1">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41"/>
          <p:cNvSpPr/>
          <p:nvPr/>
        </p:nvSpPr>
        <p:spPr>
          <a:xfrm>
            <a:off x="2627631" y="4373005"/>
            <a:ext cx="543911" cy="580438"/>
          </a:xfrm>
          <a:prstGeom prst="rect">
            <a:avLst/>
          </a:prstGeom>
          <a:solidFill>
            <a:schemeClr val="accent1">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42"/>
          <p:cNvSpPr/>
          <p:nvPr/>
        </p:nvSpPr>
        <p:spPr>
          <a:xfrm>
            <a:off x="3283415" y="3788572"/>
            <a:ext cx="902549" cy="1156914"/>
          </a:xfrm>
          <a:prstGeom prst="rect">
            <a:avLst/>
          </a:prstGeom>
          <a:solidFill>
            <a:schemeClr val="accent1">
              <a:lumMod val="75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TextBox 43"/>
          <p:cNvSpPr txBox="1"/>
          <p:nvPr/>
        </p:nvSpPr>
        <p:spPr>
          <a:xfrm>
            <a:off x="1642790" y="4340759"/>
            <a:ext cx="2760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5</a:t>
            </a:r>
            <a:endParaRPr kumimoji="0" lang="en-US" sz="1400" b="0" i="0" u="none" strike="noStrike" kern="0" cap="none" spc="0" normalizeH="0" baseline="0" noProof="0" dirty="0">
              <a:ln>
                <a:noFill/>
              </a:ln>
              <a:solidFill>
                <a:sysClr val="windowText" lastClr="000000"/>
              </a:solidFill>
              <a:effectLst/>
              <a:uLnTx/>
              <a:uFillTx/>
            </a:endParaRPr>
          </a:p>
        </p:txBody>
      </p:sp>
      <p:sp>
        <p:nvSpPr>
          <p:cNvPr id="45" name="TextBox 44"/>
          <p:cNvSpPr txBox="1"/>
          <p:nvPr/>
        </p:nvSpPr>
        <p:spPr>
          <a:xfrm>
            <a:off x="2781965" y="4340758"/>
            <a:ext cx="2760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7</a:t>
            </a:r>
            <a:endParaRPr kumimoji="0" lang="en-US" sz="1400" b="0" i="0" u="none" strike="noStrike" kern="0" cap="none" spc="0" normalizeH="0" baseline="0" noProof="0" dirty="0">
              <a:ln>
                <a:noFill/>
              </a:ln>
              <a:solidFill>
                <a:sysClr val="windowText" lastClr="000000"/>
              </a:solidFill>
              <a:effectLst/>
              <a:uLnTx/>
              <a:uFillTx/>
            </a:endParaRPr>
          </a:p>
        </p:txBody>
      </p:sp>
      <p:sp>
        <p:nvSpPr>
          <p:cNvPr id="46" name="TextBox 45"/>
          <p:cNvSpPr txBox="1"/>
          <p:nvPr/>
        </p:nvSpPr>
        <p:spPr>
          <a:xfrm>
            <a:off x="3677935" y="3759134"/>
            <a:ext cx="36740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10</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48" name="Straight Connector 47"/>
          <p:cNvCxnSpPr/>
          <p:nvPr/>
        </p:nvCxnSpPr>
        <p:spPr>
          <a:xfrm>
            <a:off x="1284055" y="3353650"/>
            <a:ext cx="4714993" cy="34505"/>
          </a:xfrm>
          <a:prstGeom prst="line">
            <a:avLst/>
          </a:prstGeom>
        </p:spPr>
        <p:style>
          <a:lnRef idx="3">
            <a:schemeClr val="accent6"/>
          </a:lnRef>
          <a:fillRef idx="0">
            <a:schemeClr val="accent6"/>
          </a:fillRef>
          <a:effectRef idx="2">
            <a:schemeClr val="accent6"/>
          </a:effectRef>
          <a:fontRef idx="minor">
            <a:schemeClr val="tx1"/>
          </a:fontRef>
        </p:style>
      </p:cxnSp>
      <p:sp>
        <p:nvSpPr>
          <p:cNvPr id="51" name="TextBox 50"/>
          <p:cNvSpPr txBox="1"/>
          <p:nvPr/>
        </p:nvSpPr>
        <p:spPr>
          <a:xfrm>
            <a:off x="3138128" y="3327300"/>
            <a:ext cx="36740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25</a:t>
            </a:r>
            <a:endParaRPr kumimoji="0" lang="en-US" sz="1400" b="0" i="0" u="none" strike="noStrike" kern="0" cap="none" spc="0" normalizeH="0" baseline="0" noProof="0" dirty="0">
              <a:ln>
                <a:noFill/>
              </a:ln>
              <a:solidFill>
                <a:sysClr val="windowText" lastClr="000000"/>
              </a:solidFill>
              <a:effectLst/>
              <a:uLnTx/>
              <a:uFillTx/>
            </a:endParaRPr>
          </a:p>
        </p:txBody>
      </p:sp>
      <p:sp>
        <p:nvSpPr>
          <p:cNvPr id="52" name="TextBox 51"/>
          <p:cNvSpPr txBox="1"/>
          <p:nvPr/>
        </p:nvSpPr>
        <p:spPr>
          <a:xfrm>
            <a:off x="2704784" y="3342172"/>
            <a:ext cx="33054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-7</a:t>
            </a:r>
            <a:endParaRPr kumimoji="0" lang="en-US" sz="1400" b="0" i="0" u="none" strike="noStrike" kern="0" cap="none" spc="0" normalizeH="0" baseline="0" noProof="0" dirty="0">
              <a:ln>
                <a:noFill/>
              </a:ln>
              <a:solidFill>
                <a:sysClr val="windowText" lastClr="000000"/>
              </a:solidFill>
              <a:effectLst/>
              <a:uLnTx/>
              <a:uFillTx/>
            </a:endParaRPr>
          </a:p>
        </p:txBody>
      </p:sp>
      <p:sp>
        <p:nvSpPr>
          <p:cNvPr id="53" name="TextBox 52"/>
          <p:cNvSpPr txBox="1"/>
          <p:nvPr/>
        </p:nvSpPr>
        <p:spPr>
          <a:xfrm>
            <a:off x="3584974" y="3324920"/>
            <a:ext cx="42191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-10</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56" name="Straight Connector 55"/>
          <p:cNvCxnSpPr/>
          <p:nvPr/>
        </p:nvCxnSpPr>
        <p:spPr>
          <a:xfrm>
            <a:off x="1284055" y="2976251"/>
            <a:ext cx="4714993" cy="0"/>
          </a:xfrm>
          <a:prstGeom prst="line">
            <a:avLst/>
          </a:prstGeom>
        </p:spPr>
        <p:style>
          <a:lnRef idx="3">
            <a:schemeClr val="accent4"/>
          </a:lnRef>
          <a:fillRef idx="0">
            <a:schemeClr val="accent4"/>
          </a:fillRef>
          <a:effectRef idx="2">
            <a:schemeClr val="accent4"/>
          </a:effectRef>
          <a:fontRef idx="minor">
            <a:schemeClr val="tx1"/>
          </a:fontRef>
        </p:style>
      </p:cxnSp>
      <p:sp>
        <p:nvSpPr>
          <p:cNvPr id="58" name="TextBox 57"/>
          <p:cNvSpPr txBox="1"/>
          <p:nvPr/>
        </p:nvSpPr>
        <p:spPr>
          <a:xfrm>
            <a:off x="1628370" y="3002602"/>
            <a:ext cx="33054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-5</a:t>
            </a:r>
            <a:endParaRPr kumimoji="0" lang="en-US" sz="1400" b="0" i="0" u="none" strike="noStrike" kern="0" cap="none" spc="0" normalizeH="0" baseline="0" noProof="0" dirty="0">
              <a:ln>
                <a:noFill/>
              </a:ln>
              <a:solidFill>
                <a:sysClr val="windowText" lastClr="000000"/>
              </a:solidFill>
              <a:effectLst/>
              <a:uLnTx/>
              <a:uFillTx/>
            </a:endParaRPr>
          </a:p>
        </p:txBody>
      </p:sp>
      <p:sp>
        <p:nvSpPr>
          <p:cNvPr id="59" name="TextBox 58"/>
          <p:cNvSpPr txBox="1"/>
          <p:nvPr/>
        </p:nvSpPr>
        <p:spPr>
          <a:xfrm>
            <a:off x="3039483" y="2964405"/>
            <a:ext cx="42191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-25</a:t>
            </a:r>
            <a:endParaRPr kumimoji="0" lang="en-US" sz="1400" b="0" i="0" u="none" strike="noStrike" kern="0" cap="none" spc="0" normalizeH="0" baseline="0" noProof="0" dirty="0">
              <a:ln>
                <a:noFill/>
              </a:ln>
              <a:solidFill>
                <a:sysClr val="windowText" lastClr="000000"/>
              </a:solidFill>
              <a:effectLst/>
              <a:uLnTx/>
              <a:uFillTx/>
            </a:endParaRPr>
          </a:p>
        </p:txBody>
      </p:sp>
      <p:sp>
        <p:nvSpPr>
          <p:cNvPr id="60" name="TextBox 59"/>
          <p:cNvSpPr txBox="1"/>
          <p:nvPr/>
        </p:nvSpPr>
        <p:spPr>
          <a:xfrm>
            <a:off x="2412163" y="2992597"/>
            <a:ext cx="36740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39</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61" name="Straight Connector 60"/>
          <p:cNvCxnSpPr/>
          <p:nvPr/>
        </p:nvCxnSpPr>
        <p:spPr>
          <a:xfrm>
            <a:off x="1269603" y="3182368"/>
            <a:ext cx="4764047" cy="0"/>
          </a:xfrm>
          <a:prstGeom prst="line">
            <a:avLst/>
          </a:prstGeom>
          <a:ln>
            <a:solidFill>
              <a:srgbClr val="FF0000"/>
            </a:solidFill>
            <a:prstDash val="dash"/>
          </a:ln>
        </p:spPr>
        <p:style>
          <a:lnRef idx="3">
            <a:schemeClr val="accent4"/>
          </a:lnRef>
          <a:fillRef idx="0">
            <a:schemeClr val="accent4"/>
          </a:fillRef>
          <a:effectRef idx="2">
            <a:schemeClr val="accent4"/>
          </a:effectRef>
          <a:fontRef idx="minor">
            <a:schemeClr val="tx1"/>
          </a:fontRef>
        </p:style>
      </p:cxnSp>
      <p:sp>
        <p:nvSpPr>
          <p:cNvPr id="62" name="Rectangle 61"/>
          <p:cNvSpPr/>
          <p:nvPr/>
        </p:nvSpPr>
        <p:spPr>
          <a:xfrm>
            <a:off x="4914425" y="3182368"/>
            <a:ext cx="540712" cy="1771074"/>
          </a:xfrm>
          <a:prstGeom prst="rect">
            <a:avLst/>
          </a:prstGeom>
          <a:solidFill>
            <a:schemeClr val="accent1">
              <a:lumMod val="75000"/>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TextBox 63"/>
          <p:cNvSpPr txBox="1"/>
          <p:nvPr/>
        </p:nvSpPr>
        <p:spPr>
          <a:xfrm flipH="1">
            <a:off x="5052582" y="3164872"/>
            <a:ext cx="26228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3</a:t>
            </a:r>
            <a:endParaRPr kumimoji="0" lang="en-US" sz="1400" b="0" i="0" u="none" strike="noStrike" kern="0" cap="none" spc="0" normalizeH="0" baseline="0" noProof="0" dirty="0">
              <a:ln>
                <a:noFill/>
              </a:ln>
              <a:solidFill>
                <a:sysClr val="windowText" lastClr="000000"/>
              </a:solidFill>
              <a:effectLst/>
              <a:uLnTx/>
              <a:uFillTx/>
            </a:endParaRPr>
          </a:p>
        </p:txBody>
      </p:sp>
      <p:cxnSp>
        <p:nvCxnSpPr>
          <p:cNvPr id="66" name="Straight Connector 65"/>
          <p:cNvCxnSpPr/>
          <p:nvPr/>
        </p:nvCxnSpPr>
        <p:spPr>
          <a:xfrm>
            <a:off x="1269603" y="2594766"/>
            <a:ext cx="4764047" cy="0"/>
          </a:xfrm>
          <a:prstGeom prst="line">
            <a:avLst/>
          </a:prstGeom>
          <a:ln>
            <a:solidFill>
              <a:srgbClr val="FF0000"/>
            </a:solidFill>
            <a:prstDash val="dash"/>
          </a:ln>
        </p:spPr>
        <p:style>
          <a:lnRef idx="3">
            <a:schemeClr val="accent4"/>
          </a:lnRef>
          <a:fillRef idx="0">
            <a:schemeClr val="accent4"/>
          </a:fillRef>
          <a:effectRef idx="2">
            <a:schemeClr val="accent4"/>
          </a:effectRef>
          <a:fontRef idx="minor">
            <a:schemeClr val="tx1"/>
          </a:fontRef>
        </p:style>
      </p:cxnSp>
      <p:sp>
        <p:nvSpPr>
          <p:cNvPr id="68" name="TextBox 67"/>
          <p:cNvSpPr txBox="1"/>
          <p:nvPr/>
        </p:nvSpPr>
        <p:spPr>
          <a:xfrm>
            <a:off x="4995184" y="2577576"/>
            <a:ext cx="33054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-3</a:t>
            </a:r>
            <a:endParaRPr kumimoji="0" lang="en-US" sz="1400" b="0" i="0" u="none" strike="noStrike" kern="0" cap="none" spc="0" normalizeH="0" baseline="0" noProof="0" dirty="0">
              <a:ln>
                <a:noFill/>
              </a:ln>
              <a:solidFill>
                <a:sysClr val="windowText" lastClr="000000"/>
              </a:solidFill>
              <a:effectLst/>
              <a:uLnTx/>
              <a:uFillTx/>
            </a:endParaRPr>
          </a:p>
        </p:txBody>
      </p:sp>
      <p:sp>
        <p:nvSpPr>
          <p:cNvPr id="69" name="TextBox 68"/>
          <p:cNvSpPr txBox="1"/>
          <p:nvPr/>
        </p:nvSpPr>
        <p:spPr>
          <a:xfrm>
            <a:off x="5268070" y="2574034"/>
            <a:ext cx="421910"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-12</a:t>
            </a:r>
            <a:endParaRPr kumimoji="0" lang="en-US" sz="1400" b="0" i="0" u="none" strike="noStrike" kern="0" cap="none" spc="0" normalizeH="0" baseline="0" noProof="0" dirty="0">
              <a:ln>
                <a:noFill/>
              </a:ln>
              <a:solidFill>
                <a:sysClr val="windowText" lastClr="000000"/>
              </a:solidFill>
              <a:effectLst/>
              <a:uLnTx/>
              <a:uFillTx/>
            </a:endParaRPr>
          </a:p>
        </p:txBody>
      </p:sp>
      <p:sp>
        <p:nvSpPr>
          <p:cNvPr id="3" name="Rectangle 2"/>
          <p:cNvSpPr/>
          <p:nvPr/>
        </p:nvSpPr>
        <p:spPr>
          <a:xfrm>
            <a:off x="2981110" y="3393431"/>
            <a:ext cx="556204" cy="1552055"/>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 name="Rectangle 3"/>
          <p:cNvSpPr/>
          <p:nvPr/>
        </p:nvSpPr>
        <p:spPr>
          <a:xfrm>
            <a:off x="2627631" y="3391976"/>
            <a:ext cx="1568007" cy="1561466"/>
          </a:xfrm>
          <a:prstGeom prst="rect">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Rectangle 5"/>
          <p:cNvSpPr/>
          <p:nvPr/>
        </p:nvSpPr>
        <p:spPr>
          <a:xfrm>
            <a:off x="2083969" y="2944185"/>
            <a:ext cx="553585" cy="1989037"/>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 name="Rectangle 6"/>
          <p:cNvSpPr/>
          <p:nvPr/>
        </p:nvSpPr>
        <p:spPr>
          <a:xfrm>
            <a:off x="1528171" y="3002804"/>
            <a:ext cx="2657793" cy="196541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Rectangle 7"/>
          <p:cNvSpPr/>
          <p:nvPr/>
        </p:nvSpPr>
        <p:spPr>
          <a:xfrm>
            <a:off x="5341983" y="2610835"/>
            <a:ext cx="540712" cy="2333529"/>
          </a:xfrm>
          <a:prstGeom prst="rect">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Rectangle 8"/>
          <p:cNvSpPr/>
          <p:nvPr/>
        </p:nvSpPr>
        <p:spPr>
          <a:xfrm>
            <a:off x="5533814" y="2610835"/>
            <a:ext cx="540712" cy="2333529"/>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Rectangle 10"/>
          <p:cNvSpPr/>
          <p:nvPr/>
        </p:nvSpPr>
        <p:spPr>
          <a:xfrm>
            <a:off x="4924099" y="2614812"/>
            <a:ext cx="1149938" cy="2325573"/>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3" name="Picture 62"/>
          <p:cNvPicPr>
            <a:picLocks noChangeAspect="1"/>
          </p:cNvPicPr>
          <p:nvPr/>
        </p:nvPicPr>
        <p:blipFill>
          <a:blip r:embed="rId4"/>
          <a:stretch>
            <a:fillRect/>
          </a:stretch>
        </p:blipFill>
        <p:spPr>
          <a:xfrm>
            <a:off x="6015307" y="2235159"/>
            <a:ext cx="5122030" cy="3193526"/>
          </a:xfrm>
          <a:prstGeom prst="rect">
            <a:avLst/>
          </a:prstGeom>
        </p:spPr>
      </p:pic>
      <p:sp>
        <p:nvSpPr>
          <p:cNvPr id="13" name="TextBox 12"/>
          <p:cNvSpPr txBox="1"/>
          <p:nvPr/>
        </p:nvSpPr>
        <p:spPr>
          <a:xfrm>
            <a:off x="6699233" y="4182363"/>
            <a:ext cx="29206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00"/>
                </a:solidFill>
                <a:effectLst/>
                <a:uLnTx/>
                <a:uFillTx/>
              </a:rPr>
              <a:t>?</a:t>
            </a:r>
            <a:endParaRPr kumimoji="0" lang="en-US" sz="18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1506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2"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P spid="45" grpId="0"/>
      <p:bldP spid="46" grpId="0"/>
      <p:bldP spid="51" grpId="0"/>
      <p:bldP spid="52" grpId="0"/>
      <p:bldP spid="53" grpId="0"/>
      <p:bldP spid="58" grpId="0"/>
      <p:bldP spid="59" grpId="0"/>
      <p:bldP spid="60" grpId="0"/>
      <p:bldP spid="62" grpId="0" animBg="1"/>
      <p:bldP spid="64" grpId="0"/>
      <p:bldP spid="68" grpId="0"/>
      <p:bldP spid="69" grpId="0"/>
      <p:bldP spid="3" grpId="0" animBg="1"/>
      <p:bldP spid="3" grpId="1" animBg="1"/>
      <p:bldP spid="4" grpId="0" animBg="1"/>
      <p:bldP spid="6" grpId="0" animBg="1"/>
      <p:bldP spid="6" grpId="1" animBg="1"/>
      <p:bldP spid="7" grpId="0" animBg="1"/>
      <p:bldP spid="8" grpId="0" animBg="1"/>
      <p:bldP spid="8" grpId="1" animBg="1"/>
      <p:bldP spid="8" grpId="2" animBg="1"/>
      <p:bldP spid="9" grpId="0" animBg="1"/>
      <p:bldP spid="9" grpId="1" animBg="1"/>
      <p:bldP spid="11"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Experiences</a:t>
            </a:r>
            <a:endParaRPr lang="en-US" dirty="0"/>
          </a:p>
        </p:txBody>
      </p:sp>
      <p:sp>
        <p:nvSpPr>
          <p:cNvPr id="3" name="Content Placeholder 2"/>
          <p:cNvSpPr>
            <a:spLocks noGrp="1"/>
          </p:cNvSpPr>
          <p:nvPr>
            <p:ph idx="1"/>
          </p:nvPr>
        </p:nvSpPr>
        <p:spPr/>
        <p:txBody>
          <a:bodyPr/>
          <a:lstStyle/>
          <a:p>
            <a:r>
              <a:rPr lang="en-US" dirty="0" smtClean="0"/>
              <a:t>Unified Model: Large scale backfills &amp; the lambda architecture</a:t>
            </a:r>
          </a:p>
          <a:p>
            <a:r>
              <a:rPr lang="en-US" dirty="0" smtClean="0"/>
              <a:t>Sessions: Unaligned windows</a:t>
            </a:r>
          </a:p>
          <a:p>
            <a:r>
              <a:rPr lang="en-US" dirty="0" smtClean="0"/>
              <a:t>Triggers, Accumulation, &amp; </a:t>
            </a:r>
            <a:r>
              <a:rPr lang="en-US" dirty="0"/>
              <a:t>R</a:t>
            </a:r>
            <a:r>
              <a:rPr lang="en-US" dirty="0" smtClean="0"/>
              <a:t>etraction: Billing</a:t>
            </a:r>
          </a:p>
          <a:p>
            <a:r>
              <a:rPr lang="en-US" dirty="0" smtClean="0"/>
              <a:t>Watermark Triggers: Statistics</a:t>
            </a:r>
          </a:p>
          <a:p>
            <a:r>
              <a:rPr lang="en-US" dirty="0" smtClean="0"/>
              <a:t>Processing Time Triggers:  Recommendations</a:t>
            </a:r>
          </a:p>
          <a:p>
            <a:r>
              <a:rPr lang="en-US" dirty="0" smtClean="0"/>
              <a:t>Data-Driven &amp; Composite Triggers: Anomaly detection</a:t>
            </a:r>
            <a:endParaRPr lang="en-US" dirty="0"/>
          </a:p>
        </p:txBody>
      </p:sp>
    </p:spTree>
    <p:extLst>
      <p:ext uri="{BB962C8B-B14F-4D97-AF65-F5344CB8AC3E}">
        <p14:creationId xmlns:p14="http://schemas.microsoft.com/office/powerpoint/2010/main" val="1780630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Abstract</a:t>
            </a:r>
            <a:br>
              <a:rPr lang="en-US" altLang="zh-CN" sz="5400" dirty="0">
                <a:latin typeface="Footlight MT Light" panose="0204060206030A020304" pitchFamily="18" charset="0"/>
                <a:ea typeface="MS UI Gothic" panose="020B0600070205080204" pitchFamily="34" charset="-128"/>
              </a:rPr>
            </a:br>
            <a:r>
              <a:rPr lang="en-US" altLang="zh-CN" sz="3600" dirty="0">
                <a:solidFill>
                  <a:schemeClr val="bg1">
                    <a:lumMod val="50000"/>
                  </a:schemeClr>
                </a:solidFill>
                <a:latin typeface="Footlight MT Light" panose="0204060206030A020304" pitchFamily="18" charset="0"/>
                <a:ea typeface="MS UI Gothic" panose="020B0600070205080204" pitchFamily="34" charset="-128"/>
              </a:rPr>
              <a:t>Node Replication</a:t>
            </a:r>
            <a:endParaRPr lang="zh-CN" altLang="en-US" sz="3600" dirty="0">
              <a:solidFill>
                <a:schemeClr val="bg1">
                  <a:lumMod val="50000"/>
                </a:schemeClr>
              </a:solidFill>
              <a:latin typeface="Footlight MT Light" panose="0204060206030A020304" pitchFamily="18" charset="0"/>
            </a:endParaRPr>
          </a:p>
        </p:txBody>
      </p:sp>
      <p:sp>
        <p:nvSpPr>
          <p:cNvPr id="3" name="内容占位符 2"/>
          <p:cNvSpPr>
            <a:spLocks noGrp="1"/>
          </p:cNvSpPr>
          <p:nvPr>
            <p:ph idx="1"/>
          </p:nvPr>
        </p:nvSpPr>
        <p:spPr/>
        <p:txBody>
          <a:bodyPr/>
          <a:lstStyle/>
          <a:p>
            <a:r>
              <a:rPr lang="en-US" altLang="zh-CN" dirty="0">
                <a:latin typeface="MS UI Gothic" panose="020B0600070205080204" pitchFamily="34" charset="-128"/>
                <a:ea typeface="MS UI Gothic" panose="020B0600070205080204" pitchFamily="34" charset="-128"/>
              </a:rPr>
              <a:t>current distributed stream</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processing models provide fault recovery in an expensive manner</a:t>
            </a:r>
          </a:p>
          <a:p>
            <a:pPr marL="0" indent="0">
              <a:buNone/>
            </a:pPr>
            <a:r>
              <a:rPr lang="en-US" altLang="zh-CN" dirty="0"/>
              <a:t/>
            </a:r>
            <a:br>
              <a:rPr lang="en-US" altLang="zh-CN" dirty="0"/>
            </a:br>
            <a:endParaRPr lang="zh-CN" altLang="en-US" dirty="0">
              <a:latin typeface="MS Gothic" panose="020B0609070205080204" pitchFamily="49" charset="-128"/>
              <a:ea typeface="MS Gothic" panose="020B0609070205080204" pitchFamily="49" charset="-128"/>
            </a:endParaRPr>
          </a:p>
        </p:txBody>
      </p:sp>
      <p:pic>
        <p:nvPicPr>
          <p:cNvPr id="5" name="图片 4"/>
          <p:cNvPicPr>
            <a:picLocks noChangeAspect="1"/>
          </p:cNvPicPr>
          <p:nvPr/>
        </p:nvPicPr>
        <p:blipFill>
          <a:blip r:embed="rId2"/>
          <a:stretch>
            <a:fillRect/>
          </a:stretch>
        </p:blipFill>
        <p:spPr>
          <a:xfrm>
            <a:off x="695697" y="2861954"/>
            <a:ext cx="3438651" cy="3659950"/>
          </a:xfrm>
          <a:prstGeom prst="rect">
            <a:avLst/>
          </a:prstGeom>
        </p:spPr>
      </p:pic>
      <p:pic>
        <p:nvPicPr>
          <p:cNvPr id="6" name="图片 5"/>
          <p:cNvPicPr>
            <a:picLocks noChangeAspect="1"/>
          </p:cNvPicPr>
          <p:nvPr/>
        </p:nvPicPr>
        <p:blipFill>
          <a:blip r:embed="rId3"/>
          <a:stretch>
            <a:fillRect/>
          </a:stretch>
        </p:blipFill>
        <p:spPr>
          <a:xfrm>
            <a:off x="4864184" y="2750004"/>
            <a:ext cx="3990975" cy="3771900"/>
          </a:xfrm>
          <a:prstGeom prst="rect">
            <a:avLst/>
          </a:prstGeom>
        </p:spPr>
      </p:pic>
      <p:sp>
        <p:nvSpPr>
          <p:cNvPr id="7" name="矩形 6"/>
          <p:cNvSpPr/>
          <p:nvPr/>
        </p:nvSpPr>
        <p:spPr>
          <a:xfrm>
            <a:off x="1843075" y="4251233"/>
            <a:ext cx="8092280" cy="76944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rPr>
              <a:t>Fast, but cost 2x hardware cost</a:t>
            </a:r>
            <a:endParaRPr kumimoji="0" lang="zh-CN" altLang="en-US" sz="44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endParaRPr>
          </a:p>
        </p:txBody>
      </p:sp>
    </p:spTree>
    <p:extLst>
      <p:ext uri="{BB962C8B-B14F-4D97-AF65-F5344CB8AC3E}">
        <p14:creationId xmlns:p14="http://schemas.microsoft.com/office/powerpoint/2010/main" val="162079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sz="3200" dirty="0" smtClean="0"/>
              <a:t>Dataflow Model</a:t>
            </a:r>
          </a:p>
          <a:p>
            <a:pPr lvl="1"/>
            <a:r>
              <a:rPr lang="en-US" sz="3000" dirty="0" smtClean="0"/>
              <a:t>Unbounded  data processing</a:t>
            </a:r>
          </a:p>
          <a:p>
            <a:pPr lvl="1"/>
            <a:r>
              <a:rPr lang="en-US" sz="3000" dirty="0" smtClean="0"/>
              <a:t>Unaligned, event-time-based windows: </a:t>
            </a:r>
            <a:r>
              <a:rPr lang="en-US" sz="3000" dirty="0"/>
              <a:t>Sessions</a:t>
            </a:r>
          </a:p>
          <a:p>
            <a:pPr lvl="1"/>
            <a:r>
              <a:rPr lang="en-US" sz="3000" dirty="0" smtClean="0"/>
              <a:t>Flexible triggering: tradeoff of correctness, latency, and cost</a:t>
            </a:r>
          </a:p>
          <a:p>
            <a:pPr marL="0" indent="0">
              <a:buNone/>
            </a:pPr>
            <a:endParaRPr lang="en-US" dirty="0" smtClean="0"/>
          </a:p>
          <a:p>
            <a:endParaRPr lang="en-US" dirty="0"/>
          </a:p>
        </p:txBody>
      </p:sp>
      <p:pic>
        <p:nvPicPr>
          <p:cNvPr id="4" name="Picture 3"/>
          <p:cNvPicPr>
            <a:picLocks noChangeAspect="1"/>
          </p:cNvPicPr>
          <p:nvPr/>
        </p:nvPicPr>
        <p:blipFill>
          <a:blip r:embed="rId3"/>
          <a:stretch>
            <a:fillRect/>
          </a:stretch>
        </p:blipFill>
        <p:spPr>
          <a:xfrm>
            <a:off x="1097280" y="4368973"/>
            <a:ext cx="5455748" cy="1500121"/>
          </a:xfrm>
          <a:prstGeom prst="rect">
            <a:avLst/>
          </a:prstGeom>
        </p:spPr>
      </p:pic>
    </p:spTree>
    <p:extLst>
      <p:ext uri="{BB962C8B-B14F-4D97-AF65-F5344CB8AC3E}">
        <p14:creationId xmlns:p14="http://schemas.microsoft.com/office/powerpoint/2010/main" val="360126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a:xfrm>
            <a:off x="1097279" y="1845733"/>
            <a:ext cx="10379373" cy="4051213"/>
          </a:xfrm>
        </p:spPr>
        <p:txBody>
          <a:bodyPr/>
          <a:lstStyle/>
          <a:p>
            <a:r>
              <a:rPr lang="en-US" dirty="0" smtClean="0"/>
              <a:t>1. </a:t>
            </a:r>
            <a:r>
              <a:rPr lang="en-US" dirty="0" smtClean="0">
                <a:hlinkClick r:id="rId2"/>
              </a:rPr>
              <a:t>http</a:t>
            </a:r>
            <a:r>
              <a:rPr lang="en-US" dirty="0">
                <a:hlinkClick r:id="rId2"/>
              </a:rPr>
              <a:t>://</a:t>
            </a:r>
            <a:r>
              <a:rPr lang="en-US" dirty="0" err="1">
                <a:hlinkClick r:id="rId2"/>
              </a:rPr>
              <a:t>static.googleusercontent.com</a:t>
            </a:r>
            <a:r>
              <a:rPr lang="en-US" dirty="0">
                <a:hlinkClick r:id="rId2"/>
              </a:rPr>
              <a:t>/media/</a:t>
            </a:r>
            <a:r>
              <a:rPr lang="en-US" dirty="0" err="1">
                <a:hlinkClick r:id="rId2"/>
              </a:rPr>
              <a:t>research.google.com</a:t>
            </a:r>
            <a:r>
              <a:rPr lang="en-US" dirty="0">
                <a:hlinkClick r:id="rId2"/>
              </a:rPr>
              <a:t>/en//pubs/archive/43864.pdf</a:t>
            </a:r>
            <a:endParaRPr lang="en-US" dirty="0" smtClean="0"/>
          </a:p>
          <a:p>
            <a:r>
              <a:rPr lang="en-US" dirty="0"/>
              <a:t>2</a:t>
            </a:r>
            <a:r>
              <a:rPr lang="en-US" dirty="0" smtClean="0"/>
              <a:t>. </a:t>
            </a:r>
            <a:r>
              <a:rPr lang="en-US" dirty="0" smtClean="0">
                <a:hlinkClick r:id="rId3"/>
              </a:rPr>
              <a:t>https</a:t>
            </a:r>
            <a:r>
              <a:rPr lang="en-US" dirty="0">
                <a:hlinkClick r:id="rId3"/>
              </a:rPr>
              <a:t>://blog.acolyer.org/2015/08/18/the-dataflow-model-a-practical-approach-to-balancing-correctness-latency-and-cost-in-massive-scale-unbounded-out-of-order-data-processing</a:t>
            </a:r>
            <a:r>
              <a:rPr lang="en-US" dirty="0" smtClean="0">
                <a:hlinkClick r:id="rId3"/>
              </a:rPr>
              <a:t>/</a:t>
            </a:r>
            <a:endParaRPr lang="en-US" dirty="0" smtClean="0"/>
          </a:p>
          <a:p>
            <a:r>
              <a:rPr lang="en-US" dirty="0" smtClean="0"/>
              <a:t>3. </a:t>
            </a:r>
            <a:r>
              <a:rPr lang="en-US" dirty="0">
                <a:hlinkClick r:id="rId4"/>
              </a:rPr>
              <a:t>https://</a:t>
            </a:r>
            <a:r>
              <a:rPr lang="en-US" dirty="0" smtClean="0">
                <a:hlinkClick r:id="rId4"/>
              </a:rPr>
              <a:t>www.oreilly.com/ideas/the-world-beyond-batch-streaming-101</a:t>
            </a:r>
            <a:endParaRPr lang="en-US" dirty="0" smtClean="0"/>
          </a:p>
          <a:p>
            <a:r>
              <a:rPr lang="en-US" dirty="0" smtClean="0"/>
              <a:t>4. </a:t>
            </a:r>
            <a:r>
              <a:rPr lang="en-US" dirty="0">
                <a:hlinkClick r:id="rId5"/>
              </a:rPr>
              <a:t>https://</a:t>
            </a:r>
            <a:r>
              <a:rPr lang="en-US" dirty="0" smtClean="0">
                <a:hlinkClick r:id="rId5"/>
              </a:rPr>
              <a:t>people.csail.mit.edu/matei/courses/2015/6.S897/slides/dataflow.pdf</a:t>
            </a:r>
            <a:endParaRPr lang="en-US" dirty="0" smtClean="0"/>
          </a:p>
          <a:p>
            <a:endParaRPr lang="en-US" dirty="0" smtClean="0"/>
          </a:p>
          <a:p>
            <a:endParaRPr lang="en-US" dirty="0"/>
          </a:p>
        </p:txBody>
      </p:sp>
    </p:spTree>
    <p:extLst>
      <p:ext uri="{BB962C8B-B14F-4D97-AF65-F5344CB8AC3E}">
        <p14:creationId xmlns:p14="http://schemas.microsoft.com/office/powerpoint/2010/main" val="1621896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946933" y="2900363"/>
            <a:ext cx="3600450" cy="3276600"/>
          </a:xfrm>
          <a:prstGeom prst="rect">
            <a:avLst/>
          </a:prstGeom>
        </p:spPr>
      </p:pic>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Abstract</a:t>
            </a:r>
            <a:br>
              <a:rPr lang="en-US" altLang="zh-CN" sz="5400" dirty="0">
                <a:latin typeface="Footlight MT Light" panose="0204060206030A020304" pitchFamily="18" charset="0"/>
                <a:ea typeface="MS UI Gothic" panose="020B0600070205080204" pitchFamily="34" charset="-128"/>
              </a:rPr>
            </a:br>
            <a:r>
              <a:rPr lang="en-US" altLang="zh-CN" sz="3600" dirty="0">
                <a:solidFill>
                  <a:schemeClr val="bg1">
                    <a:lumMod val="50000"/>
                  </a:schemeClr>
                </a:solidFill>
                <a:latin typeface="Footlight MT Light" panose="0204060206030A020304" pitchFamily="18" charset="0"/>
                <a:ea typeface="MS UI Gothic" panose="020B0600070205080204" pitchFamily="34" charset="-128"/>
              </a:rPr>
              <a:t>Upstream backup</a:t>
            </a:r>
            <a:endParaRPr lang="zh-CN" altLang="en-US" sz="5400" dirty="0">
              <a:latin typeface="Footlight MT Light" panose="0204060206030A020304" pitchFamily="18" charset="0"/>
            </a:endParaRPr>
          </a:p>
        </p:txBody>
      </p:sp>
      <p:sp>
        <p:nvSpPr>
          <p:cNvPr id="3" name="内容占位符 2"/>
          <p:cNvSpPr>
            <a:spLocks noGrp="1"/>
          </p:cNvSpPr>
          <p:nvPr>
            <p:ph idx="1"/>
          </p:nvPr>
        </p:nvSpPr>
        <p:spPr/>
        <p:txBody>
          <a:bodyPr/>
          <a:lstStyle/>
          <a:p>
            <a:r>
              <a:rPr lang="en-US" altLang="zh-CN" dirty="0">
                <a:latin typeface="MS UI Gothic" panose="020B0600070205080204" pitchFamily="34" charset="-128"/>
                <a:ea typeface="MS UI Gothic" panose="020B0600070205080204" pitchFamily="34" charset="-128"/>
              </a:rPr>
              <a:t>current distributed stream</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processing models provide fault recovery in an expensive manner</a:t>
            </a:r>
          </a:p>
          <a:p>
            <a:pPr marL="0" indent="0">
              <a:buNone/>
            </a:pPr>
            <a:r>
              <a:rPr lang="en-US" altLang="zh-CN" dirty="0"/>
              <a:t/>
            </a:r>
            <a:br>
              <a:rPr lang="en-US" altLang="zh-CN" dirty="0"/>
            </a:br>
            <a:endParaRPr lang="zh-CN" altLang="en-US" dirty="0">
              <a:latin typeface="MS Gothic" panose="020B0609070205080204" pitchFamily="49" charset="-128"/>
              <a:ea typeface="MS Gothic" panose="020B0609070205080204" pitchFamily="49" charset="-128"/>
            </a:endParaRPr>
          </a:p>
        </p:txBody>
      </p:sp>
      <p:pic>
        <p:nvPicPr>
          <p:cNvPr id="8" name="图片 7"/>
          <p:cNvPicPr>
            <a:picLocks noChangeAspect="1"/>
          </p:cNvPicPr>
          <p:nvPr/>
        </p:nvPicPr>
        <p:blipFill>
          <a:blip r:embed="rId4"/>
          <a:stretch>
            <a:fillRect/>
          </a:stretch>
        </p:blipFill>
        <p:spPr>
          <a:xfrm>
            <a:off x="5873542" y="2783464"/>
            <a:ext cx="3495675" cy="3286125"/>
          </a:xfrm>
          <a:prstGeom prst="rect">
            <a:avLst/>
          </a:prstGeom>
        </p:spPr>
      </p:pic>
      <p:sp>
        <p:nvSpPr>
          <p:cNvPr id="7" name="矩形 6"/>
          <p:cNvSpPr/>
          <p:nvPr/>
        </p:nvSpPr>
        <p:spPr>
          <a:xfrm>
            <a:off x="946933" y="4576578"/>
            <a:ext cx="8856913" cy="76944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rPr>
              <a:t>Only 1 standby, but slow recovery</a:t>
            </a:r>
            <a:endParaRPr kumimoji="0" lang="zh-CN" altLang="en-US" sz="4400" b="1" i="0" u="none" strike="noStrike" kern="0" cap="none" spc="0" normalizeH="0" baseline="0" noProof="0" dirty="0">
              <a:ln w="22225">
                <a:solidFill>
                  <a:schemeClr val="accent2"/>
                </a:solidFill>
                <a:prstDash val="solid"/>
              </a:ln>
              <a:solidFill>
                <a:schemeClr val="accent2">
                  <a:lumMod val="40000"/>
                  <a:lumOff val="60000"/>
                </a:schemeClr>
              </a:solidFill>
              <a:effectLst/>
              <a:uLnTx/>
              <a:uFillTx/>
            </a:endParaRPr>
          </a:p>
        </p:txBody>
      </p:sp>
    </p:spTree>
    <p:extLst>
      <p:ext uri="{BB962C8B-B14F-4D97-AF65-F5344CB8AC3E}">
        <p14:creationId xmlns:p14="http://schemas.microsoft.com/office/powerpoint/2010/main" val="2799126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Introduction</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
        <p:nvSpPr>
          <p:cNvPr id="3" name="内容占位符 2"/>
          <p:cNvSpPr>
            <a:spLocks noGrp="1"/>
          </p:cNvSpPr>
          <p:nvPr>
            <p:ph idx="1"/>
          </p:nvPr>
        </p:nvSpPr>
        <p:spPr/>
        <p:txBody>
          <a:bodyPr/>
          <a:lstStyle/>
          <a:p>
            <a:r>
              <a:rPr lang="en-US" altLang="zh-CN" dirty="0">
                <a:latin typeface="MS UI Gothic" panose="020B0600070205080204" pitchFamily="34" charset="-128"/>
                <a:ea typeface="MS UI Gothic" panose="020B0600070205080204" pitchFamily="34" charset="-128"/>
              </a:rPr>
              <a:t>“big data” arrive in real time and most valuable at the time of arrival.</a:t>
            </a:r>
          </a:p>
          <a:p>
            <a:pPr lvl="1"/>
            <a:r>
              <a:rPr lang="en-US" altLang="zh-CN" dirty="0">
                <a:latin typeface="MS UI Gothic" panose="020B0600070205080204" pitchFamily="34" charset="-128"/>
                <a:ea typeface="MS UI Gothic" panose="020B0600070205080204" pitchFamily="34" charset="-128"/>
              </a:rPr>
              <a:t>Stream computation + MapReduce</a:t>
            </a:r>
          </a:p>
          <a:p>
            <a:r>
              <a:rPr lang="en-US" altLang="zh-CN" dirty="0">
                <a:latin typeface="MS UI Gothic" panose="020B0600070205080204" pitchFamily="34" charset="-128"/>
                <a:ea typeface="MS UI Gothic" panose="020B0600070205080204" pitchFamily="34" charset="-128"/>
              </a:rPr>
              <a:t>faults and stragglers are worse in streaming</a:t>
            </a:r>
          </a:p>
          <a:p>
            <a:r>
              <a:rPr lang="en-US" altLang="zh-CN" dirty="0">
                <a:latin typeface="MS UI Gothic" panose="020B0600070205080204" pitchFamily="34" charset="-128"/>
                <a:ea typeface="MS UI Gothic" panose="020B0600070205080204" pitchFamily="34" charset="-128"/>
              </a:rPr>
              <a:t>Current solutions suck</a:t>
            </a:r>
          </a:p>
          <a:p>
            <a:pPr marL="457200" lvl="1" indent="0">
              <a:buNone/>
            </a:pPr>
            <a:endParaRPr lang="en-US" altLang="zh-CN" dirty="0">
              <a:latin typeface="MS UI Gothic" panose="020B0600070205080204" pitchFamily="34" charset="-128"/>
              <a:ea typeface="MS UI Gothic" panose="020B0600070205080204" pitchFamily="34" charset="-128"/>
            </a:endParaRPr>
          </a:p>
          <a:p>
            <a:pPr marL="457200" lvl="1" indent="0">
              <a:buNone/>
            </a:pPr>
            <a:r>
              <a:rPr lang="en-US" altLang="zh-CN" dirty="0">
                <a:latin typeface="MS UI Gothic" panose="020B0600070205080204" pitchFamily="34" charset="-128"/>
                <a:ea typeface="MS UI Gothic" panose="020B0600070205080204" pitchFamily="34" charset="-128"/>
              </a:rPr>
              <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
            </a:r>
            <a:br>
              <a:rPr lang="en-US" altLang="zh-CN" dirty="0">
                <a:latin typeface="MS UI Gothic" panose="020B0600070205080204" pitchFamily="34" charset="-128"/>
                <a:ea typeface="MS UI Gothic" panose="020B0600070205080204" pitchFamily="34" charset="-128"/>
              </a:rPr>
            </a:br>
            <a:endParaRPr lang="zh-CN" altLang="en-US" dirty="0">
              <a:latin typeface="MS UI Gothic" panose="020B0600070205080204" pitchFamily="34" charset="-128"/>
              <a:ea typeface="MS UI Gothic" panose="020B0600070205080204" pitchFamily="34" charset="-128"/>
            </a:endParaRPr>
          </a:p>
        </p:txBody>
      </p:sp>
      <p:sp>
        <p:nvSpPr>
          <p:cNvPr id="4" name="矩形 3"/>
          <p:cNvSpPr/>
          <p:nvPr/>
        </p:nvSpPr>
        <p:spPr>
          <a:xfrm rot="21016994">
            <a:off x="5315120" y="4590754"/>
            <a:ext cx="4955204" cy="1200329"/>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7200" b="1" i="0" u="none" strike="noStrike" kern="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rPr>
              <a:t>D-Streams!</a:t>
            </a:r>
            <a:endParaRPr kumimoji="0" lang="zh-CN" altLang="en-US" sz="7200" b="1" i="0" u="none" strike="noStrike" kern="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endParaRPr>
          </a:p>
        </p:txBody>
      </p:sp>
    </p:spTree>
    <p:extLst>
      <p:ext uri="{BB962C8B-B14F-4D97-AF65-F5344CB8AC3E}">
        <p14:creationId xmlns:p14="http://schemas.microsoft.com/office/powerpoint/2010/main" val="3870118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Goals and Background</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
        <p:nvSpPr>
          <p:cNvPr id="3" name="内容占位符 2"/>
          <p:cNvSpPr>
            <a:spLocks noGrp="1"/>
          </p:cNvSpPr>
          <p:nvPr>
            <p:ph idx="1"/>
          </p:nvPr>
        </p:nvSpPr>
        <p:spPr>
          <a:xfrm>
            <a:off x="635000" y="1795145"/>
            <a:ext cx="10515600" cy="4351338"/>
          </a:xfrm>
        </p:spPr>
        <p:txBody>
          <a:bodyPr/>
          <a:lstStyle/>
          <a:p>
            <a:pPr marL="0" indent="0">
              <a:buNone/>
            </a:pPr>
            <a:r>
              <a:rPr lang="en-US" altLang="zh-CN" dirty="0">
                <a:latin typeface="MS UI Gothic" panose="020B0600070205080204" pitchFamily="34" charset="-128"/>
                <a:ea typeface="MS UI Gothic" panose="020B0600070205080204" pitchFamily="34" charset="-128"/>
              </a:rPr>
              <a:t>1. Scalability to hundreds of nodes.</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2. Minimal cost beyond base processing—we do no</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wish to pay a 2</a:t>
            </a:r>
            <a:r>
              <a:rPr lang="en-US" altLang="zh-CN" i="1" dirty="0">
                <a:latin typeface="MS UI Gothic" panose="020B0600070205080204" pitchFamily="34" charset="-128"/>
                <a:ea typeface="MS UI Gothic" panose="020B0600070205080204" pitchFamily="34" charset="-128"/>
              </a:rPr>
              <a:t>X </a:t>
            </a:r>
            <a:r>
              <a:rPr lang="en-US" altLang="zh-CN" dirty="0">
                <a:latin typeface="MS UI Gothic" panose="020B0600070205080204" pitchFamily="34" charset="-128"/>
                <a:ea typeface="MS UI Gothic" panose="020B0600070205080204" pitchFamily="34" charset="-128"/>
              </a:rPr>
              <a:t>replication overhead</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3. Second-scale latency.</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4. Second-scale recovery from faults and stragglers</a:t>
            </a:r>
            <a:br>
              <a:rPr lang="en-US" altLang="zh-CN" dirty="0">
                <a:latin typeface="MS UI Gothic" panose="020B0600070205080204" pitchFamily="34" charset="-128"/>
                <a:ea typeface="MS UI Gothic" panose="020B0600070205080204" pitchFamily="34" charset="-128"/>
              </a:rPr>
            </a:br>
            <a:r>
              <a:rPr lang="en-US" altLang="zh-CN" dirty="0">
                <a:latin typeface="MS UI Gothic" panose="020B0600070205080204" pitchFamily="34" charset="-128"/>
                <a:ea typeface="MS UI Gothic" panose="020B0600070205080204" pitchFamily="34" charset="-128"/>
              </a:rPr>
              <a:t/>
            </a:r>
            <a:br>
              <a:rPr lang="en-US" altLang="zh-CN" dirty="0">
                <a:latin typeface="MS UI Gothic" panose="020B0600070205080204" pitchFamily="34" charset="-128"/>
                <a:ea typeface="MS UI Gothic" panose="020B0600070205080204" pitchFamily="34" charset="-128"/>
              </a:rPr>
            </a:br>
            <a:endParaRPr lang="zh-CN" altLang="en-US" dirty="0">
              <a:latin typeface="MS UI Gothic" panose="020B0600070205080204" pitchFamily="34" charset="-128"/>
              <a:ea typeface="MS UI Gothic" panose="020B0600070205080204" pitchFamily="34" charset="-128"/>
            </a:endParaRPr>
          </a:p>
        </p:txBody>
      </p:sp>
    </p:spTree>
    <p:extLst>
      <p:ext uri="{BB962C8B-B14F-4D97-AF65-F5344CB8AC3E}">
        <p14:creationId xmlns:p14="http://schemas.microsoft.com/office/powerpoint/2010/main" val="147397591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Discretized Streams (D-Streams)</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sp>
        <p:nvSpPr>
          <p:cNvPr id="3" name="内容占位符 2"/>
          <p:cNvSpPr>
            <a:spLocks noGrp="1"/>
          </p:cNvSpPr>
          <p:nvPr>
            <p:ph idx="1"/>
          </p:nvPr>
        </p:nvSpPr>
        <p:spPr/>
        <p:txBody>
          <a:bodyPr/>
          <a:lstStyle/>
          <a:p>
            <a:r>
              <a:rPr lang="en-US" altLang="zh-CN" dirty="0">
                <a:latin typeface="MS UI Gothic" panose="020B0600070205080204" pitchFamily="34" charset="-128"/>
                <a:ea typeface="MS UI Gothic" panose="020B0600070205080204" pitchFamily="34" charset="-128"/>
              </a:rPr>
              <a:t>structuring computations as a set of</a:t>
            </a:r>
            <a:br>
              <a:rPr lang="en-US" altLang="zh-CN" dirty="0">
                <a:latin typeface="MS UI Gothic" panose="020B0600070205080204" pitchFamily="34" charset="-128"/>
                <a:ea typeface="MS UI Gothic" panose="020B0600070205080204" pitchFamily="34" charset="-128"/>
              </a:rPr>
            </a:br>
            <a:r>
              <a:rPr lang="en-US" altLang="zh-CN" i="1" dirty="0">
                <a:latin typeface="MS UI Gothic" panose="020B0600070205080204" pitchFamily="34" charset="-128"/>
                <a:ea typeface="MS UI Gothic" panose="020B0600070205080204" pitchFamily="34" charset="-128"/>
              </a:rPr>
              <a:t>short, stateless, deterministic tasks </a:t>
            </a:r>
            <a:r>
              <a:rPr lang="en-US" altLang="zh-CN" dirty="0">
                <a:latin typeface="MS UI Gothic" panose="020B0600070205080204" pitchFamily="34" charset="-128"/>
                <a:ea typeface="MS UI Gothic" panose="020B0600070205080204" pitchFamily="34" charset="-128"/>
              </a:rPr>
              <a:t>instead of continuous, </a:t>
            </a:r>
            <a:r>
              <a:rPr lang="en-US" altLang="zh-CN" dirty="0" err="1">
                <a:latin typeface="MS UI Gothic" panose="020B0600070205080204" pitchFamily="34" charset="-128"/>
                <a:ea typeface="MS UI Gothic" panose="020B0600070205080204" pitchFamily="34" charset="-128"/>
              </a:rPr>
              <a:t>stateful</a:t>
            </a:r>
            <a:r>
              <a:rPr lang="en-US" altLang="zh-CN" dirty="0">
                <a:latin typeface="MS UI Gothic" panose="020B0600070205080204" pitchFamily="34" charset="-128"/>
                <a:ea typeface="MS UI Gothic" panose="020B0600070205080204" pitchFamily="34" charset="-128"/>
              </a:rPr>
              <a:t> operators.</a:t>
            </a:r>
            <a:r>
              <a:rPr lang="en-US" altLang="zh-CN" dirty="0"/>
              <a:t/>
            </a:r>
            <a:br>
              <a:rPr lang="en-US" altLang="zh-CN" dirty="0"/>
            </a:br>
            <a:endParaRPr lang="zh-CN" altLang="en-US" dirty="0"/>
          </a:p>
        </p:txBody>
      </p:sp>
    </p:spTree>
    <p:extLst>
      <p:ext uri="{BB962C8B-B14F-4D97-AF65-F5344CB8AC3E}">
        <p14:creationId xmlns:p14="http://schemas.microsoft.com/office/powerpoint/2010/main" val="330427827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5400" dirty="0">
                <a:latin typeface="Footlight MT Light" panose="0204060206030A020304" pitchFamily="18" charset="0"/>
                <a:ea typeface="MS UI Gothic" panose="020B0600070205080204" pitchFamily="34" charset="-128"/>
              </a:rPr>
              <a:t>Discretized Streams (D-Streams)</a:t>
            </a:r>
            <a:br>
              <a:rPr lang="en-US" altLang="zh-CN" sz="5400" dirty="0">
                <a:latin typeface="Footlight MT Light" panose="0204060206030A020304" pitchFamily="18" charset="0"/>
                <a:ea typeface="MS UI Gothic" panose="020B0600070205080204" pitchFamily="34" charset="-128"/>
              </a:rPr>
            </a:br>
            <a:endParaRPr lang="zh-CN" altLang="en-US" sz="5400" dirty="0">
              <a:latin typeface="Footlight MT Light" panose="0204060206030A020304" pitchFamily="18" charset="0"/>
            </a:endParaRPr>
          </a:p>
        </p:txBody>
      </p:sp>
      <p:pic>
        <p:nvPicPr>
          <p:cNvPr id="4" name="图片 3"/>
          <p:cNvPicPr>
            <a:picLocks noChangeAspect="1"/>
          </p:cNvPicPr>
          <p:nvPr/>
        </p:nvPicPr>
        <p:blipFill>
          <a:blip r:embed="rId2"/>
          <a:stretch>
            <a:fillRect/>
          </a:stretch>
        </p:blipFill>
        <p:spPr>
          <a:xfrm>
            <a:off x="668358" y="1305048"/>
            <a:ext cx="4133850" cy="2324100"/>
          </a:xfrm>
          <a:prstGeom prst="rect">
            <a:avLst/>
          </a:prstGeom>
        </p:spPr>
      </p:pic>
      <p:pic>
        <p:nvPicPr>
          <p:cNvPr id="8" name="图片 7"/>
          <p:cNvPicPr>
            <a:picLocks noChangeAspect="1"/>
          </p:cNvPicPr>
          <p:nvPr/>
        </p:nvPicPr>
        <p:blipFill rotWithShape="1">
          <a:blip r:embed="rId3"/>
          <a:srcRect l="4784" t="14524"/>
          <a:stretch/>
        </p:blipFill>
        <p:spPr>
          <a:xfrm>
            <a:off x="5393498" y="1355765"/>
            <a:ext cx="5369011" cy="2222665"/>
          </a:xfrm>
          <a:prstGeom prst="rect">
            <a:avLst/>
          </a:prstGeom>
        </p:spPr>
      </p:pic>
      <p:cxnSp>
        <p:nvCxnSpPr>
          <p:cNvPr id="10" name="直接箭头连接符 9"/>
          <p:cNvCxnSpPr/>
          <p:nvPr/>
        </p:nvCxnSpPr>
        <p:spPr>
          <a:xfrm>
            <a:off x="4304785" y="2308526"/>
            <a:ext cx="13916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038242" y="987905"/>
            <a:ext cx="303976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ysClr val="windowText" lastClr="000000"/>
                </a:solidFill>
                <a:effectLst/>
                <a:uLnTx/>
                <a:uFillTx/>
              </a:rPr>
              <a:t>Map-reduce</a:t>
            </a:r>
            <a:endParaRPr kumimoji="0" lang="zh-CN" altLang="en-US" sz="2000" b="1" i="0" u="none" strike="noStrike" kern="0" cap="none" spc="0" normalizeH="0" baseline="0" noProof="0" dirty="0">
              <a:ln>
                <a:noFill/>
              </a:ln>
              <a:solidFill>
                <a:sysClr val="windowText" lastClr="000000"/>
              </a:solidFill>
              <a:effectLst/>
              <a:uLnTx/>
              <a:uFillTx/>
            </a:endParaRPr>
          </a:p>
        </p:txBody>
      </p:sp>
      <p:pic>
        <p:nvPicPr>
          <p:cNvPr id="14" name="图片 13"/>
          <p:cNvPicPr>
            <a:picLocks noChangeAspect="1"/>
          </p:cNvPicPr>
          <p:nvPr/>
        </p:nvPicPr>
        <p:blipFill>
          <a:blip r:embed="rId4"/>
          <a:stretch>
            <a:fillRect/>
          </a:stretch>
        </p:blipFill>
        <p:spPr>
          <a:xfrm>
            <a:off x="1613621" y="3785017"/>
            <a:ext cx="7800975" cy="2943225"/>
          </a:xfrm>
          <a:prstGeom prst="rect">
            <a:avLst/>
          </a:prstGeom>
        </p:spPr>
      </p:pic>
      <p:cxnSp>
        <p:nvCxnSpPr>
          <p:cNvPr id="15" name="直接箭头连接符 14"/>
          <p:cNvCxnSpPr/>
          <p:nvPr/>
        </p:nvCxnSpPr>
        <p:spPr>
          <a:xfrm flipH="1">
            <a:off x="5569527" y="3230088"/>
            <a:ext cx="1080656" cy="9025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999705"/>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etropolita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lnDef>
      <a:spPr>
        <a:ln w="28575">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UNEX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0</TotalTime>
  <Words>2103</Words>
  <Application>Microsoft Office PowerPoint</Application>
  <PresentationFormat>Widescreen</PresentationFormat>
  <Paragraphs>274</Paragraphs>
  <Slides>41</Slides>
  <Notes>22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宋体</vt:lpstr>
      <vt:lpstr>Adobe Gurmukhi</vt:lpstr>
      <vt:lpstr>Adobe Song Std L</vt:lpstr>
      <vt:lpstr>Arial</vt:lpstr>
      <vt:lpstr>Calibri</vt:lpstr>
      <vt:lpstr>Calibri Light</vt:lpstr>
      <vt:lpstr>等线</vt:lpstr>
      <vt:lpstr>等线 Light</vt:lpstr>
      <vt:lpstr>Footlight MT Light</vt:lpstr>
      <vt:lpstr>Helvetica</vt:lpstr>
      <vt:lpstr>MS Gothic</vt:lpstr>
      <vt:lpstr>MS UI Gothic</vt:lpstr>
      <vt:lpstr>Segoe UI</vt:lpstr>
      <vt:lpstr>Times New Roman</vt:lpstr>
      <vt:lpstr>Metropolitan</vt:lpstr>
      <vt:lpstr>UNEX_PPT_Template</vt:lpstr>
      <vt:lpstr>Office 主题​​</vt:lpstr>
      <vt:lpstr>Retrospect</vt:lpstr>
      <vt:lpstr>  CS239-Lecture 10 Streaming</vt:lpstr>
      <vt:lpstr>Discretized Streams: Fault-Tolerant Streaming Computation at Scale </vt:lpstr>
      <vt:lpstr>PowerPoint Presentation</vt:lpstr>
      <vt:lpstr>Abstract Node Replication</vt:lpstr>
      <vt:lpstr>Abstract Upstream backup</vt:lpstr>
      <vt:lpstr>Introduction </vt:lpstr>
      <vt:lpstr>Goals and Background </vt:lpstr>
      <vt:lpstr>Discretized Streams (D-Streams) </vt:lpstr>
      <vt:lpstr>Discretized Streams (D-Streams) </vt:lpstr>
      <vt:lpstr>Discretized Streams (D-Streams) </vt:lpstr>
      <vt:lpstr>Discretized Streams (D-Streams) Fine-grained Lineage </vt:lpstr>
      <vt:lpstr>PowerPoint Presentation</vt:lpstr>
      <vt:lpstr>PowerPoint Presentation</vt:lpstr>
      <vt:lpstr>Discretized Streams (D-Streams) API </vt:lpstr>
      <vt:lpstr>PowerPoint Presentation</vt:lpstr>
      <vt:lpstr>System Architecture </vt:lpstr>
      <vt:lpstr>Evaluation </vt:lpstr>
      <vt:lpstr>PowerPoint Presentation</vt:lpstr>
      <vt:lpstr>PowerPoint Presentation</vt:lpstr>
      <vt:lpstr>PowerPoint Presentation</vt:lpstr>
      <vt:lpstr>Discussion</vt:lpstr>
      <vt:lpstr>The Google Cloud Dataflow Model</vt:lpstr>
      <vt:lpstr>Outline</vt:lpstr>
      <vt:lpstr>A Streaming video platform example</vt:lpstr>
      <vt:lpstr>Problems of modern data processing systems</vt:lpstr>
      <vt:lpstr>Requirement and Design Principles for the new model</vt:lpstr>
      <vt:lpstr>Terminology</vt:lpstr>
      <vt:lpstr>Dataflow Model</vt:lpstr>
      <vt:lpstr>Window</vt:lpstr>
      <vt:lpstr>Window</vt:lpstr>
      <vt:lpstr>Triggers &amp; Incremental Processing</vt:lpstr>
      <vt:lpstr>Examples</vt:lpstr>
      <vt:lpstr>Classic Batch Execution</vt:lpstr>
      <vt:lpstr>GlobalWindows</vt:lpstr>
      <vt:lpstr>FixedWindows, Batch</vt:lpstr>
      <vt:lpstr>FixedWindows, Streaming</vt:lpstr>
      <vt:lpstr>Sessions, Retracting</vt:lpstr>
      <vt:lpstr>Sessions, Retracting</vt:lpstr>
      <vt:lpstr>Motivating Experiences</vt:lpstr>
      <vt:lpstr>Conclusions</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2016-03-29T03:05:16Z</dcterms:created>
  <dcterms:modified xsi:type="dcterms:W3CDTF">2016-05-02T14:28:44Z</dcterms:modified>
</cp:coreProperties>
</file>