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840" r:id="rId1"/>
    <p:sldMasterId id="2147483864" r:id="rId2"/>
    <p:sldMasterId id="2147483873" r:id="rId3"/>
    <p:sldMasterId id="2147483885" r:id="rId4"/>
  </p:sldMasterIdLst>
  <p:notesMasterIdLst>
    <p:notesMasterId r:id="rId117"/>
  </p:notesMasterIdLst>
  <p:sldIdLst>
    <p:sldId id="257" r:id="rId5"/>
    <p:sldId id="258" r:id="rId6"/>
    <p:sldId id="262" r:id="rId7"/>
    <p:sldId id="259" r:id="rId8"/>
    <p:sldId id="261" r:id="rId9"/>
    <p:sldId id="260"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348" r:id="rId96"/>
    <p:sldId id="349" r:id="rId97"/>
    <p:sldId id="350" r:id="rId98"/>
    <p:sldId id="351" r:id="rId99"/>
    <p:sldId id="352" r:id="rId100"/>
    <p:sldId id="353" r:id="rId101"/>
    <p:sldId id="354" r:id="rId102"/>
    <p:sldId id="355" r:id="rId103"/>
    <p:sldId id="356" r:id="rId104"/>
    <p:sldId id="357" r:id="rId105"/>
    <p:sldId id="358" r:id="rId106"/>
    <p:sldId id="359" r:id="rId107"/>
    <p:sldId id="360" r:id="rId108"/>
    <p:sldId id="361" r:id="rId109"/>
    <p:sldId id="362" r:id="rId110"/>
    <p:sldId id="363" r:id="rId111"/>
    <p:sldId id="364" r:id="rId112"/>
    <p:sldId id="365" r:id="rId113"/>
    <p:sldId id="366" r:id="rId114"/>
    <p:sldId id="367" r:id="rId115"/>
    <p:sldId id="368" r:id="rId1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11" autoAdjust="0"/>
    <p:restoredTop sz="82093" autoAdjust="0"/>
  </p:normalViewPr>
  <p:slideViewPr>
    <p:cSldViewPr snapToGrid="0">
      <p:cViewPr varScale="1">
        <p:scale>
          <a:sx n="94" d="100"/>
          <a:sy n="94" d="100"/>
        </p:scale>
        <p:origin x="70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notesMaster" Target="notesMasters/notes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899C16-8FED-4B05-909D-2B1E950020CB}" type="datetimeFigureOut">
              <a:rPr lang="en-US" smtClean="0"/>
              <a:t>5/2/2016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BA0EB2-4668-402E-A1CD-96F524FD16DA}" type="slidenum">
              <a:rPr lang="en-US" smtClean="0"/>
              <a:t>‹#›</a:t>
            </a:fld>
            <a:endParaRPr lang="en-US"/>
          </a:p>
        </p:txBody>
      </p:sp>
    </p:spTree>
    <p:extLst>
      <p:ext uri="{BB962C8B-B14F-4D97-AF65-F5344CB8AC3E}">
        <p14:creationId xmlns:p14="http://schemas.microsoft.com/office/powerpoint/2010/main" val="4050850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4AE1181-C46B-5A48-A510-E943F382858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016777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4AE1181-C46B-5A48-A510-E943F382858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497645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4AE1181-C46B-5A48-A510-E943F382858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01640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4AE1181-C46B-5A48-A510-E943F382858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403613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4AE1181-C46B-5A48-A510-E943F382858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76958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4AE1181-C46B-5A48-A510-E943F382858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951100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4AE1181-C46B-5A48-A510-E943F382858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89123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4AE1181-C46B-5A48-A510-E943F382858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20175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4AE1181-C46B-5A48-A510-E943F382858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66852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dirty="0"/>
              <a:pPr/>
              <a:t>5/2/2016</a:t>
            </a:fld>
            <a:endParaRPr lang="en-US"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F4E5243-F52A-4D37-9694-EB26C6C31910}" type="datetimeFigureOut">
              <a:rPr lang="en-US" dirty="0"/>
              <a:t>5/2/2016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A77B6E1-634A-48DC-9E8B-D894023267EF}" type="datetimeFigureOut">
              <a:rPr lang="en-US" dirty="0"/>
              <a:t>5/2/2016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lgn="l">
              <a:defRPr b="0" i="0">
                <a:latin typeface="Helvetica"/>
                <a:cs typeface="Helvetica"/>
              </a:defRPr>
            </a:lvl1pPr>
          </a:lstStyle>
          <a:p>
            <a:r>
              <a:rPr lang="en-US" smtClean="0"/>
              <a:t>Click to edit Master title style</a:t>
            </a:r>
            <a:endParaRPr lang="en-US" dirty="0"/>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D0ED334-3B92-F343-B44D-63270FB12163}" type="datetimeFigureOut">
              <a:rPr lang="en-US" smtClean="0"/>
              <a:t>5/2/2016</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B3FBF1A-1C89-4A41-8525-EF154E73419D}" type="slidenum">
              <a:rPr lang="en-US" smtClean="0"/>
              <a:t>‹#›</a:t>
            </a:fld>
            <a:endParaRPr lang="en-US"/>
          </a:p>
        </p:txBody>
      </p:sp>
    </p:spTree>
    <p:extLst>
      <p:ext uri="{BB962C8B-B14F-4D97-AF65-F5344CB8AC3E}">
        <p14:creationId xmlns:p14="http://schemas.microsoft.com/office/powerpoint/2010/main" val="2020034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16364"/>
            <a:ext cx="10972800" cy="59549"/>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609600" y="2932545"/>
            <a:ext cx="10972800" cy="3193619"/>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D0ED334-3B92-F343-B44D-63270FB12163}" type="datetimeFigureOut">
              <a:rPr lang="en-US" smtClean="0"/>
              <a:t>5/2/2016</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B3FBF1A-1C89-4A41-8525-EF154E73419D}" type="slidenum">
              <a:rPr lang="en-US" smtClean="0"/>
              <a:t>‹#›</a:t>
            </a:fld>
            <a:endParaRPr lang="en-US"/>
          </a:p>
        </p:txBody>
      </p:sp>
    </p:spTree>
    <p:extLst>
      <p:ext uri="{BB962C8B-B14F-4D97-AF65-F5344CB8AC3E}">
        <p14:creationId xmlns:p14="http://schemas.microsoft.com/office/powerpoint/2010/main" val="1171957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D0ED334-3B92-F343-B44D-63270FB12163}" type="datetimeFigureOut">
              <a:rPr lang="en-US" smtClean="0"/>
              <a:t>5/2/2016</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B3FBF1A-1C89-4A41-8525-EF154E73419D}" type="slidenum">
              <a:rPr lang="en-US" smtClean="0"/>
              <a:t>‹#›</a:t>
            </a:fld>
            <a:endParaRPr lang="en-US"/>
          </a:p>
        </p:txBody>
      </p:sp>
    </p:spTree>
    <p:extLst>
      <p:ext uri="{BB962C8B-B14F-4D97-AF65-F5344CB8AC3E}">
        <p14:creationId xmlns:p14="http://schemas.microsoft.com/office/powerpoint/2010/main" val="3450376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1"/>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1"/>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5D0ED334-3B92-F343-B44D-63270FB12163}" type="datetimeFigureOut">
              <a:rPr lang="en-US" smtClean="0"/>
              <a:t>5/2/2016</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7B3FBF1A-1C89-4A41-8525-EF154E73419D}" type="slidenum">
              <a:rPr lang="en-US" smtClean="0"/>
              <a:t>‹#›</a:t>
            </a:fld>
            <a:endParaRPr lang="en-US"/>
          </a:p>
        </p:txBody>
      </p:sp>
    </p:spTree>
    <p:extLst>
      <p:ext uri="{BB962C8B-B14F-4D97-AF65-F5344CB8AC3E}">
        <p14:creationId xmlns:p14="http://schemas.microsoft.com/office/powerpoint/2010/main" val="4017251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atin typeface="Helvetica"/>
                <a:cs typeface="Helvetica"/>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7B3FBF1A-1C89-4A41-8525-EF154E73419D}" type="slidenum">
              <a:rPr lang="en-US" smtClean="0"/>
              <a:t>‹#›</a:t>
            </a:fld>
            <a:endParaRPr lang="en-US"/>
          </a:p>
        </p:txBody>
      </p:sp>
    </p:spTree>
    <p:extLst>
      <p:ext uri="{BB962C8B-B14F-4D97-AF65-F5344CB8AC3E}">
        <p14:creationId xmlns:p14="http://schemas.microsoft.com/office/powerpoint/2010/main" val="18089271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7903" y="1767851"/>
            <a:ext cx="10972800" cy="1143000"/>
          </a:xfrm>
          <a:prstGeom prst="rect">
            <a:avLst/>
          </a:prstGeom>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5D0ED334-3B92-F343-B44D-63270FB12163}" type="datetimeFigureOut">
              <a:rPr lang="en-US" smtClean="0"/>
              <a:t>5/2/2016</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7B3FBF1A-1C89-4A41-8525-EF154E73419D}" type="slidenum">
              <a:rPr lang="en-US" smtClean="0"/>
              <a:t>‹#›</a:t>
            </a:fld>
            <a:endParaRPr lang="en-US"/>
          </a:p>
        </p:txBody>
      </p:sp>
    </p:spTree>
    <p:extLst>
      <p:ext uri="{BB962C8B-B14F-4D97-AF65-F5344CB8AC3E}">
        <p14:creationId xmlns:p14="http://schemas.microsoft.com/office/powerpoint/2010/main" val="609969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5D0ED334-3B92-F343-B44D-63270FB12163}" type="datetimeFigureOut">
              <a:rPr lang="en-US" smtClean="0"/>
              <a:t>5/2/2016</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7B3FBF1A-1C89-4A41-8525-EF154E73419D}" type="slidenum">
              <a:rPr lang="en-US" smtClean="0"/>
              <a:t>‹#›</a:t>
            </a:fld>
            <a:endParaRPr lang="en-US"/>
          </a:p>
        </p:txBody>
      </p:sp>
    </p:spTree>
    <p:extLst>
      <p:ext uri="{BB962C8B-B14F-4D97-AF65-F5344CB8AC3E}">
        <p14:creationId xmlns:p14="http://schemas.microsoft.com/office/powerpoint/2010/main" val="1861241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hasCustomPrompt="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5D0ED334-3B92-F343-B44D-63270FB12163}" type="datetimeFigureOut">
              <a:rPr lang="en-US" smtClean="0"/>
              <a:t>5/2/2016</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7B3FBF1A-1C89-4A41-8525-EF154E73419D}" type="slidenum">
              <a:rPr lang="en-US" smtClean="0"/>
              <a:t>‹#›</a:t>
            </a:fld>
            <a:endParaRPr lang="en-US"/>
          </a:p>
        </p:txBody>
      </p:sp>
    </p:spTree>
    <p:extLst>
      <p:ext uri="{BB962C8B-B14F-4D97-AF65-F5344CB8AC3E}">
        <p14:creationId xmlns:p14="http://schemas.microsoft.com/office/powerpoint/2010/main" val="1932154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600"/>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B2D3E9E-A95C-48F2-B4BF-A71542E0BE9A}" type="datetimeFigureOut">
              <a:rPr lang="en-US" dirty="0"/>
              <a:t>5/2/2016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B430BC-DD86-3F49-A4F9-5966E6446F0C}" type="datetimeFigureOut">
              <a:rPr lang="en-US" smtClean="0"/>
              <a:t>5/4/2016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D5808-EC62-844D-B355-8BF17BA0839C}" type="slidenum">
              <a:rPr lang="en-US" smtClean="0"/>
              <a:t>‹#›</a:t>
            </a:fld>
            <a:endParaRPr lang="en-US"/>
          </a:p>
        </p:txBody>
      </p:sp>
    </p:spTree>
    <p:extLst>
      <p:ext uri="{BB962C8B-B14F-4D97-AF65-F5344CB8AC3E}">
        <p14:creationId xmlns:p14="http://schemas.microsoft.com/office/powerpoint/2010/main" val="7374939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B430BC-DD86-3F49-A4F9-5966E6446F0C}" type="datetimeFigureOut">
              <a:rPr lang="en-US" smtClean="0"/>
              <a:t>5/4/2016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D5808-EC62-844D-B355-8BF17BA0839C}" type="slidenum">
              <a:rPr lang="en-US" smtClean="0"/>
              <a:t>‹#›</a:t>
            </a:fld>
            <a:endParaRPr lang="en-US"/>
          </a:p>
        </p:txBody>
      </p:sp>
    </p:spTree>
    <p:extLst>
      <p:ext uri="{BB962C8B-B14F-4D97-AF65-F5344CB8AC3E}">
        <p14:creationId xmlns:p14="http://schemas.microsoft.com/office/powerpoint/2010/main" val="17799828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B430BC-DD86-3F49-A4F9-5966E6446F0C}" type="datetimeFigureOut">
              <a:rPr lang="en-US" smtClean="0"/>
              <a:t>5/4/2016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D5808-EC62-844D-B355-8BF17BA0839C}" type="slidenum">
              <a:rPr lang="en-US" smtClean="0"/>
              <a:t>‹#›</a:t>
            </a:fld>
            <a:endParaRPr lang="en-US"/>
          </a:p>
        </p:txBody>
      </p:sp>
    </p:spTree>
    <p:extLst>
      <p:ext uri="{BB962C8B-B14F-4D97-AF65-F5344CB8AC3E}">
        <p14:creationId xmlns:p14="http://schemas.microsoft.com/office/powerpoint/2010/main" val="37011167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B430BC-DD86-3F49-A4F9-5966E6446F0C}" type="datetimeFigureOut">
              <a:rPr lang="en-US" smtClean="0"/>
              <a:t>5/4/2016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4D5808-EC62-844D-B355-8BF17BA0839C}" type="slidenum">
              <a:rPr lang="en-US" smtClean="0"/>
              <a:t>‹#›</a:t>
            </a:fld>
            <a:endParaRPr lang="en-US"/>
          </a:p>
        </p:txBody>
      </p:sp>
    </p:spTree>
    <p:extLst>
      <p:ext uri="{BB962C8B-B14F-4D97-AF65-F5344CB8AC3E}">
        <p14:creationId xmlns:p14="http://schemas.microsoft.com/office/powerpoint/2010/main" val="28294135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B430BC-DD86-3F49-A4F9-5966E6446F0C}" type="datetimeFigureOut">
              <a:rPr lang="en-US" smtClean="0"/>
              <a:t>5/4/2016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4D5808-EC62-844D-B355-8BF17BA0839C}" type="slidenum">
              <a:rPr lang="en-US" smtClean="0"/>
              <a:t>‹#›</a:t>
            </a:fld>
            <a:endParaRPr lang="en-US"/>
          </a:p>
        </p:txBody>
      </p:sp>
    </p:spTree>
    <p:extLst>
      <p:ext uri="{BB962C8B-B14F-4D97-AF65-F5344CB8AC3E}">
        <p14:creationId xmlns:p14="http://schemas.microsoft.com/office/powerpoint/2010/main" val="40636087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B430BC-DD86-3F49-A4F9-5966E6446F0C}" type="datetimeFigureOut">
              <a:rPr lang="en-US" smtClean="0"/>
              <a:t>5/4/2016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4D5808-EC62-844D-B355-8BF17BA0839C}" type="slidenum">
              <a:rPr lang="en-US" smtClean="0"/>
              <a:t>‹#›</a:t>
            </a:fld>
            <a:endParaRPr lang="en-US"/>
          </a:p>
        </p:txBody>
      </p:sp>
    </p:spTree>
    <p:extLst>
      <p:ext uri="{BB962C8B-B14F-4D97-AF65-F5344CB8AC3E}">
        <p14:creationId xmlns:p14="http://schemas.microsoft.com/office/powerpoint/2010/main" val="30561579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B430BC-DD86-3F49-A4F9-5966E6446F0C}" type="datetimeFigureOut">
              <a:rPr lang="en-US" smtClean="0"/>
              <a:t>5/4/2016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4D5808-EC62-844D-B355-8BF17BA0839C}" type="slidenum">
              <a:rPr lang="en-US" smtClean="0"/>
              <a:t>‹#›</a:t>
            </a:fld>
            <a:endParaRPr lang="en-US"/>
          </a:p>
        </p:txBody>
      </p:sp>
    </p:spTree>
    <p:extLst>
      <p:ext uri="{BB962C8B-B14F-4D97-AF65-F5344CB8AC3E}">
        <p14:creationId xmlns:p14="http://schemas.microsoft.com/office/powerpoint/2010/main" val="3192946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B430BC-DD86-3F49-A4F9-5966E6446F0C}" type="datetimeFigureOut">
              <a:rPr lang="en-US" smtClean="0"/>
              <a:t>5/4/2016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4D5808-EC62-844D-B355-8BF17BA0839C}" type="slidenum">
              <a:rPr lang="en-US" smtClean="0"/>
              <a:t>‹#›</a:t>
            </a:fld>
            <a:endParaRPr lang="en-US"/>
          </a:p>
        </p:txBody>
      </p:sp>
    </p:spTree>
    <p:extLst>
      <p:ext uri="{BB962C8B-B14F-4D97-AF65-F5344CB8AC3E}">
        <p14:creationId xmlns:p14="http://schemas.microsoft.com/office/powerpoint/2010/main" val="27700148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B430BC-DD86-3F49-A4F9-5966E6446F0C}" type="datetimeFigureOut">
              <a:rPr lang="en-US" smtClean="0"/>
              <a:t>5/4/2016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4D5808-EC62-844D-B355-8BF17BA0839C}" type="slidenum">
              <a:rPr lang="en-US" smtClean="0"/>
              <a:t>‹#›</a:t>
            </a:fld>
            <a:endParaRPr lang="en-US"/>
          </a:p>
        </p:txBody>
      </p:sp>
    </p:spTree>
    <p:extLst>
      <p:ext uri="{BB962C8B-B14F-4D97-AF65-F5344CB8AC3E}">
        <p14:creationId xmlns:p14="http://schemas.microsoft.com/office/powerpoint/2010/main" val="34339516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B430BC-DD86-3F49-A4F9-5966E6446F0C}" type="datetimeFigureOut">
              <a:rPr lang="en-US" smtClean="0"/>
              <a:t>5/4/2016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D5808-EC62-844D-B355-8BF17BA0839C}" type="slidenum">
              <a:rPr lang="en-US" smtClean="0"/>
              <a:t>‹#›</a:t>
            </a:fld>
            <a:endParaRPr lang="en-US"/>
          </a:p>
        </p:txBody>
      </p:sp>
    </p:spTree>
    <p:extLst>
      <p:ext uri="{BB962C8B-B14F-4D97-AF65-F5344CB8AC3E}">
        <p14:creationId xmlns:p14="http://schemas.microsoft.com/office/powerpoint/2010/main" val="524789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5/2/2016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B430BC-DD86-3F49-A4F9-5966E6446F0C}" type="datetimeFigureOut">
              <a:rPr lang="en-US" smtClean="0"/>
              <a:t>5/4/2016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D5808-EC62-844D-B355-8BF17BA0839C}" type="slidenum">
              <a:rPr lang="en-US" smtClean="0"/>
              <a:t>‹#›</a:t>
            </a:fld>
            <a:endParaRPr lang="en-US"/>
          </a:p>
        </p:txBody>
      </p:sp>
    </p:spTree>
    <p:extLst>
      <p:ext uri="{BB962C8B-B14F-4D97-AF65-F5344CB8AC3E}">
        <p14:creationId xmlns:p14="http://schemas.microsoft.com/office/powerpoint/2010/main" val="37618993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5/4/2016</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57561078"/>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02915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670282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694472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5/4/2016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636410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5/4/2016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969782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5/4/2016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339500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850346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94912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12952B5-7A2F-4CC8-B7CE-9234E21C2837}" type="datetimeFigureOut">
              <a:rPr lang="en-US" dirty="0"/>
              <a:t>5/2/2016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89915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596752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249594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869459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799982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903333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8196324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63656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E1DA07A-9201-4B4B-BAF2-015AFA30F520}" type="datetimeFigureOut">
              <a:rPr lang="en-US" dirty="0"/>
              <a:t>5/2/2016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3D7E00A-486F-4252-8B1D-E32645521F49}" type="datetimeFigureOut">
              <a:rPr lang="en-US" dirty="0"/>
              <a:t>5/2/2016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FigureOut">
              <a:rPr lang="en-US" dirty="0"/>
              <a:t>5/2/2016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Edit Master text styles</a:t>
            </a:r>
          </a:p>
        </p:txBody>
      </p:sp>
      <p:sp>
        <p:nvSpPr>
          <p:cNvPr id="5" name="Date Placeholder 4"/>
          <p:cNvSpPr>
            <a:spLocks noGrp="1"/>
          </p:cNvSpPr>
          <p:nvPr>
            <p:ph type="dt" sz="half" idx="10"/>
          </p:nvPr>
        </p:nvSpPr>
        <p:spPr/>
        <p:txBody>
          <a:bodyPr/>
          <a:lstStyle/>
          <a:p>
            <a:fld id="{AF6E2C9B-5FA2-460D-9BE7-B0812FC2A6FF}" type="datetimeFigureOut">
              <a:rPr lang="en-US" dirty="0"/>
              <a:t>5/2/2016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dirty="0"/>
              <a:pPr/>
              <a:t>5/2/2016</a:t>
            </a:fld>
            <a:endParaRPr lang="en-US"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jpe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5586B75A-687E-405C-8A0B-8D00578BA2C3}" type="datetimeFigureOut">
              <a:rPr lang="en-US" dirty="0"/>
              <a:pPr/>
              <a:t>5/2/2016</a:t>
            </a:fld>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 y="-1"/>
            <a:ext cx="12201296" cy="2236701"/>
          </a:xfrm>
          <a:prstGeom prst="rect">
            <a:avLst/>
          </a:prstGeom>
        </p:spPr>
      </p:pic>
    </p:spTree>
    <p:extLst>
      <p:ext uri="{BB962C8B-B14F-4D97-AF65-F5344CB8AC3E}">
        <p14:creationId xmlns:p14="http://schemas.microsoft.com/office/powerpoint/2010/main" val="4092111237"/>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B430BC-DD86-3F49-A4F9-5966E6446F0C}" type="datetimeFigureOut">
              <a:rPr lang="en-US" smtClean="0"/>
              <a:t>5/4/2016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4D5808-EC62-844D-B355-8BF17BA0839C}" type="slidenum">
              <a:rPr lang="en-US" smtClean="0"/>
              <a:t>‹#›</a:t>
            </a:fld>
            <a:endParaRPr lang="en-US"/>
          </a:p>
        </p:txBody>
      </p:sp>
    </p:spTree>
    <p:extLst>
      <p:ext uri="{BB962C8B-B14F-4D97-AF65-F5344CB8AC3E}">
        <p14:creationId xmlns:p14="http://schemas.microsoft.com/office/powerpoint/2010/main" val="3983606156"/>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5/4/2016</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89658089"/>
      </p:ext>
    </p:extLst>
  </p:cSld>
  <p:clrMap bg1="dk1" tx1="lt1" bg2="dk2" tx2="lt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 id="2147483899" r:id="rId14"/>
    <p:sldLayoutId id="2147483900" r:id="rId15"/>
    <p:sldLayoutId id="2147483901" r:id="rId16"/>
    <p:sldLayoutId id="2147483902"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32.xml"/></Relationships>
</file>

<file path=ppt/slides/_rels/slide103.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3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7.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32.xml"/></Relationships>
</file>

<file path=ppt/slides/_rels/slide108.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32.xml"/></Relationships>
</file>

<file path=ppt/slides/_rels/slide109.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0.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32.xml"/></Relationships>
</file>

<file path=ppt/slides/_rels/slide111.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3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16.png"/></Relationships>
</file>

<file path=ppt/slides/_rels/slide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1.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3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6.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3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67512" y="796704"/>
            <a:ext cx="10782300" cy="2462543"/>
          </a:xfrm>
        </p:spPr>
        <p:txBody>
          <a:bodyPr/>
          <a:lstStyle/>
          <a:p>
            <a:pPr algn="ctr">
              <a:lnSpc>
                <a:spcPct val="100000"/>
              </a:lnSpc>
            </a:pPr>
            <a:r>
              <a:rPr lang="en-US" sz="5400" dirty="0" smtClean="0"/>
              <a:t/>
            </a:r>
            <a:br>
              <a:rPr lang="en-US" sz="5400" dirty="0" smtClean="0"/>
            </a:br>
            <a:r>
              <a:rPr lang="en-US" sz="5400" dirty="0"/>
              <a:t/>
            </a:r>
            <a:br>
              <a:rPr lang="en-US" sz="5400" dirty="0"/>
            </a:br>
            <a:r>
              <a:rPr lang="en-US" sz="5400" dirty="0" smtClean="0"/>
              <a:t>CS239-Lecture </a:t>
            </a:r>
            <a:r>
              <a:rPr lang="en-US" sz="5400" dirty="0" smtClean="0"/>
              <a:t>11</a:t>
            </a:r>
            <a:br>
              <a:rPr lang="en-US" sz="5400" dirty="0" smtClean="0"/>
            </a:br>
            <a:r>
              <a:rPr lang="en-US" sz="5400" dirty="0" smtClean="0"/>
              <a:t>Approximation</a:t>
            </a:r>
            <a:endParaRPr lang="en-US" sz="5400" dirty="0"/>
          </a:p>
        </p:txBody>
      </p:sp>
      <p:sp>
        <p:nvSpPr>
          <p:cNvPr id="5" name="Subtitle 4"/>
          <p:cNvSpPr>
            <a:spLocks noGrp="1"/>
          </p:cNvSpPr>
          <p:nvPr>
            <p:ph type="subTitle" idx="1"/>
          </p:nvPr>
        </p:nvSpPr>
        <p:spPr>
          <a:xfrm>
            <a:off x="1444561" y="4134449"/>
            <a:ext cx="9228201" cy="1645920"/>
          </a:xfrm>
        </p:spPr>
        <p:txBody>
          <a:bodyPr>
            <a:normAutofit fontScale="77500" lnSpcReduction="20000"/>
          </a:bodyPr>
          <a:lstStyle/>
          <a:p>
            <a:pPr algn="ctr"/>
            <a:r>
              <a:rPr lang="en-US" sz="4000" dirty="0" smtClean="0"/>
              <a:t>Madan Musuvathi</a:t>
            </a:r>
          </a:p>
          <a:p>
            <a:pPr algn="ctr"/>
            <a:r>
              <a:rPr lang="en-US" sz="2300" dirty="0" smtClean="0"/>
              <a:t> </a:t>
            </a:r>
            <a:endParaRPr lang="en-US" sz="4000" dirty="0" smtClean="0"/>
          </a:p>
          <a:p>
            <a:pPr algn="ctr"/>
            <a:r>
              <a:rPr lang="en-US" dirty="0" smtClean="0"/>
              <a:t>Visiting Professor, UCLA </a:t>
            </a:r>
          </a:p>
          <a:p>
            <a:pPr algn="ctr"/>
            <a:r>
              <a:rPr lang="en-US" dirty="0" smtClean="0"/>
              <a:t>Principal Researcher, Microsoft Research</a:t>
            </a:r>
            <a:endParaRPr lang="en-US" dirty="0"/>
          </a:p>
        </p:txBody>
      </p:sp>
    </p:spTree>
    <p:extLst>
      <p:ext uri="{BB962C8B-B14F-4D97-AF65-F5344CB8AC3E}">
        <p14:creationId xmlns:p14="http://schemas.microsoft.com/office/powerpoint/2010/main" val="16436363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friendly reminder, before we start</a:t>
            </a:r>
            <a:r>
              <a:rPr lang="is-IS" dirty="0" smtClean="0"/>
              <a:t>…</a:t>
            </a:r>
            <a:endParaRPr lang="en-US" dirty="0"/>
          </a:p>
        </p:txBody>
      </p:sp>
      <p:sp>
        <p:nvSpPr>
          <p:cNvPr id="3" name="Content Placeholder 2"/>
          <p:cNvSpPr>
            <a:spLocks noGrp="1"/>
          </p:cNvSpPr>
          <p:nvPr>
            <p:ph idx="1"/>
          </p:nvPr>
        </p:nvSpPr>
        <p:spPr>
          <a:xfrm>
            <a:off x="714375" y="1690687"/>
            <a:ext cx="10639425" cy="4486275"/>
          </a:xfrm>
        </p:spPr>
        <p:txBody>
          <a:bodyPr/>
          <a:lstStyle/>
          <a:p>
            <a:pPr algn="just"/>
            <a:r>
              <a:rPr lang="en-US" dirty="0" smtClean="0"/>
              <a:t>So, this paper will be presented by a completely DB/statistics outsider, based on a rookie’s knowledge and understanding.</a:t>
            </a:r>
          </a:p>
          <a:p>
            <a:pPr algn="just"/>
            <a:endParaRPr lang="en-US" dirty="0"/>
          </a:p>
          <a:p>
            <a:pPr algn="just"/>
            <a:r>
              <a:rPr lang="en-US" dirty="0" smtClean="0"/>
              <a:t>Suggestions, comments, helps, and discussions are warmly welcomed!</a:t>
            </a:r>
          </a:p>
          <a:p>
            <a:pPr algn="just"/>
            <a:endParaRPr lang="en-US" dirty="0"/>
          </a:p>
          <a:p>
            <a:pPr algn="just"/>
            <a:r>
              <a:rPr lang="en-US" dirty="0" smtClean="0"/>
              <a:t>Especially discussions, so I can have a rest ;-)</a:t>
            </a:r>
          </a:p>
        </p:txBody>
      </p:sp>
    </p:spTree>
    <p:extLst>
      <p:ext uri="{BB962C8B-B14F-4D97-AF65-F5344CB8AC3E}">
        <p14:creationId xmlns:p14="http://schemas.microsoft.com/office/powerpoint/2010/main" val="389928699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ASALQA</a:t>
            </a:r>
            <a:endParaRPr lang="en-US" dirty="0"/>
          </a:p>
        </p:txBody>
      </p:sp>
      <p:sp>
        <p:nvSpPr>
          <p:cNvPr id="3" name="Content Placeholder 2"/>
          <p:cNvSpPr>
            <a:spLocks noGrp="1"/>
          </p:cNvSpPr>
          <p:nvPr>
            <p:ph idx="1"/>
          </p:nvPr>
        </p:nvSpPr>
        <p:spPr/>
        <p:txBody>
          <a:bodyPr anchor="t">
            <a:normAutofit lnSpcReduction="10000"/>
          </a:bodyPr>
          <a:lstStyle/>
          <a:p>
            <a:r>
              <a:rPr lang="en-US" sz="2400" dirty="0"/>
              <a:t>Given an input query, ASALQA outputs an execution plan with appropriate samplers inserted at appropriate </a:t>
            </a:r>
            <a:r>
              <a:rPr lang="en-US" sz="2400" dirty="0" smtClean="0"/>
              <a:t>locations</a:t>
            </a:r>
          </a:p>
          <a:p>
            <a:r>
              <a:rPr lang="en-US" sz="2400" dirty="0"/>
              <a:t>P</a:t>
            </a:r>
            <a:r>
              <a:rPr lang="en-US" sz="2400" dirty="0" smtClean="0"/>
              <a:t>lan has to achieve </a:t>
            </a:r>
            <a:r>
              <a:rPr lang="en-US" sz="2400" dirty="0"/>
              <a:t>the best performance with accuracy as the </a:t>
            </a:r>
            <a:r>
              <a:rPr lang="en-US" sz="2400" dirty="0" smtClean="0"/>
              <a:t>constraint</a:t>
            </a:r>
          </a:p>
          <a:p>
            <a:r>
              <a:rPr lang="en-US" sz="2400" dirty="0" smtClean="0"/>
              <a:t>As we talked about how to choose better plan with sampler:</a:t>
            </a:r>
          </a:p>
          <a:p>
            <a:pPr lvl="1"/>
            <a:r>
              <a:rPr lang="en-US" sz="2200" dirty="0" smtClean="0"/>
              <a:t>Incorporate </a:t>
            </a:r>
            <a:r>
              <a:rPr lang="en-US" sz="2200" dirty="0"/>
              <a:t>samplers </a:t>
            </a:r>
            <a:r>
              <a:rPr lang="en-US" sz="2200" dirty="0" smtClean="0"/>
              <a:t>as first-class </a:t>
            </a:r>
            <a:r>
              <a:rPr lang="en-US" sz="2200" dirty="0"/>
              <a:t>operators along with the other database operators and explore the larger combined space of possible plans within a query </a:t>
            </a:r>
            <a:r>
              <a:rPr lang="en-US" sz="2200" dirty="0" smtClean="0"/>
              <a:t>optimizer</a:t>
            </a:r>
          </a:p>
          <a:p>
            <a:pPr lvl="1"/>
            <a:r>
              <a:rPr lang="en-US" sz="2200" dirty="0" smtClean="0"/>
              <a:t>Offer a </a:t>
            </a:r>
            <a:r>
              <a:rPr lang="en-US" sz="2200" dirty="0"/>
              <a:t>new ASALQA algorithm that incorporates samplers as native </a:t>
            </a:r>
            <a:r>
              <a:rPr lang="en-US" sz="2200" dirty="0" smtClean="0"/>
              <a:t>operators into </a:t>
            </a:r>
            <a:r>
              <a:rPr lang="en-US" sz="2200" dirty="0"/>
              <a:t>a Cascades-style </a:t>
            </a:r>
            <a:r>
              <a:rPr lang="en-US" sz="2200" dirty="0" err="1" smtClean="0"/>
              <a:t>costbased</a:t>
            </a:r>
            <a:r>
              <a:rPr lang="en-US" sz="2200" dirty="0" smtClean="0"/>
              <a:t> </a:t>
            </a:r>
            <a:r>
              <a:rPr lang="en-US" sz="2200" dirty="0"/>
              <a:t>optimizer</a:t>
            </a:r>
          </a:p>
        </p:txBody>
      </p:sp>
    </p:spTree>
    <p:extLst>
      <p:ext uri="{BB962C8B-B14F-4D97-AF65-F5344CB8AC3E}">
        <p14:creationId xmlns:p14="http://schemas.microsoft.com/office/powerpoint/2010/main" val="232904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chor="t">
            <a:normAutofit/>
          </a:bodyPr>
          <a:lstStyle/>
          <a:p>
            <a:r>
              <a:rPr lang="en-US" sz="2400" dirty="0"/>
              <a:t>1, Samplers are injected into the query execution tree before every </a:t>
            </a:r>
            <a:r>
              <a:rPr lang="en-US" sz="2400" dirty="0" smtClean="0"/>
              <a:t>aggregation</a:t>
            </a:r>
          </a:p>
          <a:p>
            <a:r>
              <a:rPr lang="en-US" sz="2400" dirty="0"/>
              <a:t>2, </a:t>
            </a:r>
            <a:r>
              <a:rPr lang="en-US" sz="2400" dirty="0" err="1"/>
              <a:t>Quickr</a:t>
            </a:r>
            <a:r>
              <a:rPr lang="en-US" sz="2400" dirty="0"/>
              <a:t> has a set of new transformation rules that push samplers closer to the raw </a:t>
            </a:r>
            <a:r>
              <a:rPr lang="en-US" sz="2400" dirty="0" smtClean="0"/>
              <a:t>input</a:t>
            </a:r>
          </a:p>
          <a:p>
            <a:r>
              <a:rPr lang="en-US" sz="2400" dirty="0"/>
              <a:t>3, </a:t>
            </a:r>
            <a:r>
              <a:rPr lang="en-US" sz="2400" dirty="0" smtClean="0"/>
              <a:t>Plan </a:t>
            </a:r>
            <a:r>
              <a:rPr lang="en-US" sz="2400" dirty="0"/>
              <a:t>costing uses data statistics to identify the best plan, both in terms of performance and accuracy </a:t>
            </a:r>
          </a:p>
        </p:txBody>
      </p:sp>
    </p:spTree>
    <p:extLst>
      <p:ext uri="{BB962C8B-B14F-4D97-AF65-F5344CB8AC3E}">
        <p14:creationId xmlns:p14="http://schemas.microsoft.com/office/powerpoint/2010/main" val="225451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Seeding samplers</a:t>
            </a:r>
            <a:endParaRPr lang="en-US" dirty="0"/>
          </a:p>
        </p:txBody>
      </p:sp>
      <p:pic>
        <p:nvPicPr>
          <p:cNvPr id="4" name="Content Placeholder 3"/>
          <p:cNvPicPr>
            <a:picLocks noGrp="1" noChangeAspect="1"/>
          </p:cNvPicPr>
          <p:nvPr>
            <p:ph idx="1"/>
          </p:nvPr>
        </p:nvPicPr>
        <p:blipFill>
          <a:blip r:embed="rId2"/>
          <a:stretch>
            <a:fillRect/>
          </a:stretch>
        </p:blipFill>
        <p:spPr>
          <a:xfrm>
            <a:off x="5180309" y="1731741"/>
            <a:ext cx="6693143" cy="2235825"/>
          </a:xfrm>
          <a:prstGeom prst="rect">
            <a:avLst/>
          </a:prstGeom>
        </p:spPr>
      </p:pic>
      <p:sp>
        <p:nvSpPr>
          <p:cNvPr id="5" name="Content Placeholder 2"/>
          <p:cNvSpPr txBox="1">
            <a:spLocks/>
          </p:cNvSpPr>
          <p:nvPr/>
        </p:nvSpPr>
        <p:spPr>
          <a:xfrm>
            <a:off x="685802" y="2142067"/>
            <a:ext cx="4494508" cy="3649133"/>
          </a:xfrm>
          <a:prstGeom prst="rect">
            <a:avLst/>
          </a:prstGeom>
        </p:spPr>
        <p:txBody>
          <a:bodyPr vert="horz" lIns="91440" tIns="45720" rIns="91440" bIns="45720" rtlCol="0" anchor="t">
            <a:normAutofit fontScale="92500" lnSpcReduction="20000"/>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The </a:t>
            </a:r>
            <a:r>
              <a:rPr kumimoji="0" lang="en-US" sz="2400" b="0" i="0" u="none" strike="noStrike" kern="1200" cap="none" spc="0" normalizeH="0" baseline="0" noProof="0" dirty="0">
                <a:ln>
                  <a:noFill/>
                </a:ln>
                <a:solidFill>
                  <a:schemeClr val="tx1"/>
                </a:solidFill>
                <a:effectLst/>
                <a:uLnTx/>
                <a:uFillTx/>
                <a:latin typeface="+mn-lt"/>
                <a:ea typeface="+mn-ea"/>
                <a:cs typeface="+mn-cs"/>
              </a:rPr>
              <a:t>precursor mimics the original statement but for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aggregations</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The </a:t>
            </a:r>
            <a:r>
              <a:rPr kumimoji="0" lang="en-US" sz="2400" b="0" i="0" u="none" strike="noStrike" kern="1200" cap="none" spc="0" normalizeH="0" baseline="0" noProof="0" dirty="0">
                <a:ln>
                  <a:noFill/>
                </a:ln>
                <a:solidFill>
                  <a:schemeClr val="tx1"/>
                </a:solidFill>
                <a:effectLst/>
                <a:uLnTx/>
                <a:uFillTx/>
                <a:latin typeface="+mn-lt"/>
                <a:ea typeface="+mn-ea"/>
                <a:cs typeface="+mn-cs"/>
              </a:rPr>
              <a:t>successor performs these aggregations by replacing each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with</a:t>
            </a:r>
          </a:p>
          <a:p>
            <a:pPr marL="742950" marR="0" lvl="1"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an </a:t>
            </a:r>
            <a:r>
              <a:rPr kumimoji="0" lang="en-US" sz="2200" b="0" i="0" u="none" strike="noStrike" kern="1200" cap="none" spc="0" normalizeH="0" baseline="0" noProof="0" dirty="0">
                <a:ln>
                  <a:noFill/>
                </a:ln>
                <a:solidFill>
                  <a:schemeClr val="tx1"/>
                </a:solidFill>
                <a:effectLst/>
                <a:uLnTx/>
                <a:uFillTx/>
                <a:latin typeface="+mn-lt"/>
                <a:ea typeface="+mn-ea"/>
                <a:cs typeface="+mn-cs"/>
              </a:rPr>
              <a:t>unbiased estimator of the true value computed over the sampled </a:t>
            </a:r>
            <a:r>
              <a:rPr kumimoji="0" lang="en-US" sz="2200" b="0" i="0" u="none" strike="noStrike" kern="1200" cap="none" spc="0" normalizeH="0" baseline="0" noProof="0" dirty="0" smtClean="0">
                <a:ln>
                  <a:noFill/>
                </a:ln>
                <a:solidFill>
                  <a:schemeClr val="tx1"/>
                </a:solidFill>
                <a:effectLst/>
                <a:uLnTx/>
                <a:uFillTx/>
                <a:latin typeface="+mn-lt"/>
                <a:ea typeface="+mn-ea"/>
                <a:cs typeface="+mn-cs"/>
              </a:rPr>
              <a:t>rows</a:t>
            </a:r>
          </a:p>
          <a:p>
            <a:pPr marL="742950" marR="0" lvl="1"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appends an optional column that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offers </a:t>
            </a:r>
            <a:r>
              <a:rPr kumimoji="0" lang="en-US" sz="2400" b="0" i="0" u="none" strike="noStrike" kern="1200" cap="none" spc="0" normalizeH="0" baseline="0" noProof="0" dirty="0">
                <a:ln>
                  <a:noFill/>
                </a:ln>
                <a:solidFill>
                  <a:schemeClr val="tx1"/>
                </a:solidFill>
                <a:effectLst/>
                <a:uLnTx/>
                <a:uFillTx/>
                <a:latin typeface="+mn-lt"/>
                <a:ea typeface="+mn-ea"/>
                <a:cs typeface="+mn-cs"/>
              </a:rPr>
              <a:t>a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confidence interval</a:t>
            </a:r>
            <a:endParaRPr kumimoji="0" lang="en-US"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5"/>
          <p:cNvPicPr>
            <a:picLocks noChangeAspect="1"/>
          </p:cNvPicPr>
          <p:nvPr/>
        </p:nvPicPr>
        <p:blipFill>
          <a:blip r:embed="rId3"/>
          <a:stretch>
            <a:fillRect/>
          </a:stretch>
        </p:blipFill>
        <p:spPr>
          <a:xfrm>
            <a:off x="5204080" y="4559926"/>
            <a:ext cx="6669371" cy="1577403"/>
          </a:xfrm>
          <a:prstGeom prst="rect">
            <a:avLst/>
          </a:prstGeom>
        </p:spPr>
      </p:pic>
    </p:spTree>
    <p:extLst>
      <p:ext uri="{BB962C8B-B14F-4D97-AF65-F5344CB8AC3E}">
        <p14:creationId xmlns:p14="http://schemas.microsoft.com/office/powerpoint/2010/main" val="50885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Pushing sampler</a:t>
            </a:r>
            <a:endParaRPr lang="en-US" dirty="0"/>
          </a:p>
        </p:txBody>
      </p:sp>
      <p:sp>
        <p:nvSpPr>
          <p:cNvPr id="3" name="Content Placeholder 2"/>
          <p:cNvSpPr>
            <a:spLocks noGrp="1"/>
          </p:cNvSpPr>
          <p:nvPr>
            <p:ph idx="1"/>
          </p:nvPr>
        </p:nvSpPr>
        <p:spPr>
          <a:xfrm>
            <a:off x="685802" y="2142067"/>
            <a:ext cx="4162370" cy="3649133"/>
          </a:xfrm>
        </p:spPr>
        <p:txBody>
          <a:bodyPr anchor="t">
            <a:normAutofit/>
          </a:bodyPr>
          <a:lstStyle/>
          <a:p>
            <a:r>
              <a:rPr lang="en-US" sz="2400" dirty="0"/>
              <a:t>I</a:t>
            </a:r>
            <a:r>
              <a:rPr lang="en-US" sz="2400" dirty="0" smtClean="0"/>
              <a:t>f </a:t>
            </a:r>
            <a:r>
              <a:rPr lang="en-US" sz="2400" dirty="0"/>
              <a:t>the select has many predicate columns but is not very selective, A2 is </a:t>
            </a:r>
            <a:r>
              <a:rPr lang="en-US" sz="2400" dirty="0" smtClean="0"/>
              <a:t>better</a:t>
            </a:r>
          </a:p>
          <a:p>
            <a:r>
              <a:rPr lang="en-US" sz="2400" dirty="0"/>
              <a:t>I</a:t>
            </a:r>
            <a:r>
              <a:rPr lang="en-US" sz="2400" dirty="0" smtClean="0"/>
              <a:t>f </a:t>
            </a:r>
            <a:r>
              <a:rPr lang="en-US" sz="2400" dirty="0"/>
              <a:t>the select is highly selective, A1 may be </a:t>
            </a:r>
            <a:r>
              <a:rPr lang="en-US" sz="2400" dirty="0" smtClean="0"/>
              <a:t>better</a:t>
            </a:r>
          </a:p>
          <a:p>
            <a:r>
              <a:rPr lang="en-US" sz="2400" dirty="0"/>
              <a:t>O</a:t>
            </a:r>
            <a:r>
              <a:rPr lang="en-US" sz="2400" dirty="0" smtClean="0"/>
              <a:t>therwise</a:t>
            </a:r>
            <a:r>
              <a:rPr lang="en-US" sz="2400" dirty="0"/>
              <a:t>, neither alternative is better.</a:t>
            </a:r>
          </a:p>
        </p:txBody>
      </p:sp>
      <p:pic>
        <p:nvPicPr>
          <p:cNvPr id="4" name="Picture 3"/>
          <p:cNvPicPr>
            <a:picLocks noChangeAspect="1"/>
          </p:cNvPicPr>
          <p:nvPr/>
        </p:nvPicPr>
        <p:blipFill>
          <a:blip r:embed="rId2"/>
          <a:stretch>
            <a:fillRect/>
          </a:stretch>
        </p:blipFill>
        <p:spPr>
          <a:xfrm>
            <a:off x="4848171" y="2393447"/>
            <a:ext cx="7211061" cy="3146371"/>
          </a:xfrm>
          <a:prstGeom prst="rect">
            <a:avLst/>
          </a:prstGeom>
        </p:spPr>
      </p:pic>
    </p:spTree>
    <p:extLst>
      <p:ext uri="{BB962C8B-B14F-4D97-AF65-F5344CB8AC3E}">
        <p14:creationId xmlns:p14="http://schemas.microsoft.com/office/powerpoint/2010/main" val="209752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Costing sampled expressions</a:t>
            </a:r>
            <a:endParaRPr lang="en-US" dirty="0"/>
          </a:p>
        </p:txBody>
      </p:sp>
      <p:sp>
        <p:nvSpPr>
          <p:cNvPr id="3" name="Content Placeholder 2"/>
          <p:cNvSpPr>
            <a:spLocks noGrp="1"/>
          </p:cNvSpPr>
          <p:nvPr>
            <p:ph idx="1"/>
          </p:nvPr>
        </p:nvSpPr>
        <p:spPr/>
        <p:txBody>
          <a:bodyPr anchor="t">
            <a:normAutofit lnSpcReduction="10000"/>
          </a:bodyPr>
          <a:lstStyle/>
          <a:p>
            <a:r>
              <a:rPr lang="en-US" sz="2400" dirty="0"/>
              <a:t>1, Is </a:t>
            </a:r>
            <a:r>
              <a:rPr lang="en-US" sz="2400" dirty="0" smtClean="0"/>
              <a:t>stratified </a:t>
            </a:r>
            <a:r>
              <a:rPr lang="en-US" sz="2400" dirty="0"/>
              <a:t>column requirement S empty or can some sample probability p ∈ [0, 0.1] ensure </a:t>
            </a:r>
            <a:r>
              <a:rPr lang="en-US" sz="2400" dirty="0" smtClean="0"/>
              <a:t>that each </a:t>
            </a:r>
            <a:r>
              <a:rPr lang="en-US" sz="2400" dirty="0"/>
              <a:t>distinct value of the columns in S receives at least k rows? </a:t>
            </a:r>
            <a:endParaRPr lang="en-US" sz="2400" dirty="0" smtClean="0"/>
          </a:p>
          <a:p>
            <a:r>
              <a:rPr lang="en-US" sz="2400" dirty="0"/>
              <a:t>2, Is </a:t>
            </a:r>
            <a:r>
              <a:rPr lang="en-US" sz="2400" dirty="0" err="1"/>
              <a:t>univ</a:t>
            </a:r>
            <a:r>
              <a:rPr lang="en-US" sz="2400" dirty="0"/>
              <a:t> col requirement U empty? </a:t>
            </a:r>
            <a:endParaRPr lang="en-US" sz="2400" dirty="0" smtClean="0"/>
          </a:p>
          <a:p>
            <a:endParaRPr lang="en-US" sz="2400" dirty="0"/>
          </a:p>
          <a:p>
            <a:r>
              <a:rPr lang="en-US" sz="2400" dirty="0" smtClean="0"/>
              <a:t>Both true -&gt; Uniform sampler</a:t>
            </a:r>
          </a:p>
          <a:p>
            <a:r>
              <a:rPr lang="en-US" sz="2400" dirty="0" smtClean="0"/>
              <a:t>1 true -&gt; Universe sampler</a:t>
            </a:r>
          </a:p>
          <a:p>
            <a:r>
              <a:rPr lang="en-US" sz="2400" dirty="0" smtClean="0"/>
              <a:t>2 true-&gt; Distinct sampler</a:t>
            </a:r>
            <a:endParaRPr lang="en-US" sz="2400" dirty="0"/>
          </a:p>
        </p:txBody>
      </p:sp>
    </p:spTree>
    <p:extLst>
      <p:ext uri="{BB962C8B-B14F-4D97-AF65-F5344CB8AC3E}">
        <p14:creationId xmlns:p14="http://schemas.microsoft.com/office/powerpoint/2010/main" val="22589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Accuracy analysis</a:t>
            </a:r>
            <a:endParaRPr lang="en-US" dirty="0"/>
          </a:p>
        </p:txBody>
      </p:sp>
      <p:sp>
        <p:nvSpPr>
          <p:cNvPr id="3" name="Content Placeholder 2"/>
          <p:cNvSpPr>
            <a:spLocks noGrp="1"/>
          </p:cNvSpPr>
          <p:nvPr>
            <p:ph idx="1"/>
          </p:nvPr>
        </p:nvSpPr>
        <p:spPr/>
        <p:txBody>
          <a:bodyPr anchor="t">
            <a:normAutofit/>
          </a:bodyPr>
          <a:lstStyle/>
          <a:p>
            <a:r>
              <a:rPr lang="en-US" sz="2400" dirty="0" smtClean="0"/>
              <a:t>Use Horvitz-Thompson </a:t>
            </a:r>
            <a:r>
              <a:rPr lang="en-US" sz="2400" dirty="0"/>
              <a:t>(HT) estimator </a:t>
            </a:r>
            <a:r>
              <a:rPr lang="en-US" sz="2400" dirty="0" smtClean="0"/>
              <a:t>to </a:t>
            </a:r>
            <a:r>
              <a:rPr lang="en-US" sz="2400" dirty="0"/>
              <a:t>calculate unbiased estimators of the true aggregate values and the variance of these </a:t>
            </a:r>
            <a:r>
              <a:rPr lang="en-US" sz="2400" dirty="0" smtClean="0"/>
              <a:t>estimators</a:t>
            </a:r>
            <a:endParaRPr lang="en-US" sz="2400" dirty="0"/>
          </a:p>
          <a:p>
            <a:r>
              <a:rPr lang="en-US" sz="2400" dirty="0" smtClean="0"/>
              <a:t>Use </a:t>
            </a:r>
            <a:r>
              <a:rPr lang="en-US" sz="2400" dirty="0"/>
              <a:t>central-limit-theorem to compute </a:t>
            </a:r>
            <a:r>
              <a:rPr lang="en-US" sz="2400" dirty="0" smtClean="0"/>
              <a:t>confidence intervals</a:t>
            </a:r>
          </a:p>
          <a:p>
            <a:r>
              <a:rPr lang="en-US" sz="2400" dirty="0" smtClean="0"/>
              <a:t>Use dominance to analyze the case when samplers are at arbitrary locations</a:t>
            </a:r>
            <a:endParaRPr lang="en-US" sz="2400" dirty="0"/>
          </a:p>
        </p:txBody>
      </p:sp>
    </p:spTree>
    <p:extLst>
      <p:ext uri="{BB962C8B-B14F-4D97-AF65-F5344CB8AC3E}">
        <p14:creationId xmlns:p14="http://schemas.microsoft.com/office/powerpoint/2010/main" val="126447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p:txBody>
          <a:bodyPr anchor="t">
            <a:normAutofit/>
          </a:bodyPr>
          <a:lstStyle/>
          <a:p>
            <a:r>
              <a:rPr lang="en-US" sz="2400" dirty="0"/>
              <a:t>How much do queries speed-up? </a:t>
            </a:r>
            <a:endParaRPr lang="en-US" sz="2400" dirty="0" smtClean="0"/>
          </a:p>
          <a:p>
            <a:endParaRPr lang="en-US" sz="2400" dirty="0" smtClean="0"/>
          </a:p>
          <a:p>
            <a:r>
              <a:rPr lang="en-US" sz="2400" dirty="0" smtClean="0"/>
              <a:t>How often </a:t>
            </a:r>
            <a:r>
              <a:rPr lang="en-US" sz="2400" dirty="0"/>
              <a:t>are the output plans correct? </a:t>
            </a:r>
            <a:endParaRPr lang="en-US" sz="2400" dirty="0" smtClean="0"/>
          </a:p>
          <a:p>
            <a:endParaRPr lang="en-US" sz="2400" dirty="0"/>
          </a:p>
          <a:p>
            <a:r>
              <a:rPr lang="en-US" sz="2400" dirty="0" smtClean="0"/>
              <a:t>Where </a:t>
            </a:r>
            <a:r>
              <a:rPr lang="en-US" sz="2400" dirty="0"/>
              <a:t>do the gains come from? And, how may these results translate to other queries?</a:t>
            </a:r>
          </a:p>
        </p:txBody>
      </p:sp>
    </p:spTree>
    <p:extLst>
      <p:ext uri="{BB962C8B-B14F-4D97-AF65-F5344CB8AC3E}">
        <p14:creationId xmlns:p14="http://schemas.microsoft.com/office/powerpoint/2010/main" val="278391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a:t>
            </a:r>
            <a:endParaRPr lang="en-US" dirty="0"/>
          </a:p>
        </p:txBody>
      </p:sp>
      <p:sp>
        <p:nvSpPr>
          <p:cNvPr id="3" name="Content Placeholder 2"/>
          <p:cNvSpPr>
            <a:spLocks noGrp="1"/>
          </p:cNvSpPr>
          <p:nvPr>
            <p:ph idx="1"/>
          </p:nvPr>
        </p:nvSpPr>
        <p:spPr>
          <a:xfrm>
            <a:off x="685801" y="2142067"/>
            <a:ext cx="5405033" cy="3649133"/>
          </a:xfrm>
        </p:spPr>
        <p:txBody>
          <a:bodyPr anchor="t">
            <a:normAutofit fontScale="92500" lnSpcReduction="20000"/>
          </a:bodyPr>
          <a:lstStyle/>
          <a:p>
            <a:r>
              <a:rPr lang="en-US" sz="2400" dirty="0" err="1"/>
              <a:t>Quickr</a:t>
            </a:r>
            <a:r>
              <a:rPr lang="en-US" sz="2400" dirty="0"/>
              <a:t> lowers resource usage of the median query by over 2</a:t>
            </a:r>
            <a:r>
              <a:rPr lang="en-US" sz="2400" dirty="0" smtClean="0"/>
              <a:t>×</a:t>
            </a:r>
          </a:p>
          <a:p>
            <a:r>
              <a:rPr lang="en-US" sz="2400" dirty="0"/>
              <a:t>Q</a:t>
            </a:r>
            <a:r>
              <a:rPr lang="en-US" sz="2400" dirty="0" smtClean="0"/>
              <a:t>uery </a:t>
            </a:r>
            <a:r>
              <a:rPr lang="en-US" sz="2400" dirty="0"/>
              <a:t>runtime improves by a median 1.6×. Roughly 20% of the queries speed up by over 3×. A handful speed up by over 6</a:t>
            </a:r>
            <a:r>
              <a:rPr lang="en-US" sz="2400" dirty="0" smtClean="0"/>
              <a:t>×</a:t>
            </a:r>
          </a:p>
          <a:p>
            <a:r>
              <a:rPr lang="en-US" sz="2400" dirty="0" smtClean="0"/>
              <a:t>“</a:t>
            </a:r>
            <a:r>
              <a:rPr lang="en-US" sz="2400" dirty="0" err="1"/>
              <a:t>interm</a:t>
            </a:r>
            <a:r>
              <a:rPr lang="en-US" sz="2400" dirty="0"/>
              <a:t>. </a:t>
            </a:r>
            <a:r>
              <a:rPr lang="en-US" sz="2400" dirty="0" smtClean="0"/>
              <a:t>data” shows </a:t>
            </a:r>
            <a:r>
              <a:rPr lang="en-US" sz="2400" dirty="0"/>
              <a:t>that the total amount of intermediate data written by sampled </a:t>
            </a:r>
            <a:r>
              <a:rPr lang="en-US" sz="2400" dirty="0" err="1"/>
              <a:t>plansis</a:t>
            </a:r>
            <a:r>
              <a:rPr lang="en-US" sz="2400" dirty="0"/>
              <a:t> much smaller. Almost 40% of the queries have reductions larger than 4</a:t>
            </a:r>
            <a:r>
              <a:rPr lang="en-US" sz="2400" dirty="0" smtClean="0"/>
              <a:t>×</a:t>
            </a:r>
          </a:p>
          <a:p>
            <a:r>
              <a:rPr lang="en-US" sz="2400" dirty="0"/>
              <a:t>the </a:t>
            </a:r>
            <a:r>
              <a:rPr lang="en-US" sz="2400" dirty="0" smtClean="0"/>
              <a:t>shuffled </a:t>
            </a:r>
            <a:r>
              <a:rPr lang="en-US" sz="2400" dirty="0"/>
              <a:t>volume does not decrease as much as intermediate data</a:t>
            </a:r>
          </a:p>
        </p:txBody>
      </p:sp>
      <p:pic>
        <p:nvPicPr>
          <p:cNvPr id="5" name="Picture 4"/>
          <p:cNvPicPr>
            <a:picLocks noChangeAspect="1"/>
          </p:cNvPicPr>
          <p:nvPr/>
        </p:nvPicPr>
        <p:blipFill>
          <a:blip r:embed="rId2"/>
          <a:stretch>
            <a:fillRect/>
          </a:stretch>
        </p:blipFill>
        <p:spPr>
          <a:xfrm>
            <a:off x="6214959" y="1770897"/>
            <a:ext cx="5614983" cy="3405537"/>
          </a:xfrm>
          <a:prstGeom prst="rect">
            <a:avLst/>
          </a:prstGeom>
        </p:spPr>
      </p:pic>
    </p:spTree>
    <p:extLst>
      <p:ext uri="{BB962C8B-B14F-4D97-AF65-F5344CB8AC3E}">
        <p14:creationId xmlns:p14="http://schemas.microsoft.com/office/powerpoint/2010/main" val="25463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Quantifying error</a:t>
            </a:r>
            <a:endParaRPr lang="en-US" dirty="0"/>
          </a:p>
        </p:txBody>
      </p:sp>
      <p:sp>
        <p:nvSpPr>
          <p:cNvPr id="3" name="Content Placeholder 2"/>
          <p:cNvSpPr>
            <a:spLocks noGrp="1"/>
          </p:cNvSpPr>
          <p:nvPr>
            <p:ph idx="1"/>
          </p:nvPr>
        </p:nvSpPr>
        <p:spPr>
          <a:xfrm>
            <a:off x="685802" y="2142067"/>
            <a:ext cx="5544518" cy="3649133"/>
          </a:xfrm>
        </p:spPr>
        <p:txBody>
          <a:bodyPr anchor="t">
            <a:normAutofit fontScale="92500" lnSpcReduction="20000"/>
          </a:bodyPr>
          <a:lstStyle/>
          <a:p>
            <a:r>
              <a:rPr lang="en-US" sz="2400" dirty="0" smtClean="0"/>
              <a:t>“</a:t>
            </a:r>
            <a:r>
              <a:rPr lang="en-US" sz="2400" dirty="0"/>
              <a:t>Missed Groups</a:t>
            </a:r>
            <a:r>
              <a:rPr lang="en-US" sz="2400" dirty="0" smtClean="0"/>
              <a:t>” </a:t>
            </a:r>
            <a:r>
              <a:rPr lang="en-US" sz="2400" dirty="0"/>
              <a:t>shows that up to 20% of queries have missing </a:t>
            </a:r>
            <a:r>
              <a:rPr lang="en-US" sz="2400" dirty="0" smtClean="0"/>
              <a:t>groups</a:t>
            </a:r>
          </a:p>
          <a:p>
            <a:pPr lvl="1"/>
            <a:r>
              <a:rPr lang="en-US" sz="2200" dirty="0"/>
              <a:t>applying LIMIT 100 on the </a:t>
            </a:r>
            <a:r>
              <a:rPr lang="en-US" sz="2200" dirty="0" smtClean="0"/>
              <a:t>answer</a:t>
            </a:r>
          </a:p>
          <a:p>
            <a:pPr lvl="1"/>
            <a:r>
              <a:rPr lang="en-US" sz="2200" dirty="0"/>
              <a:t>output the answer before LIMIT 100 and call that the full </a:t>
            </a:r>
            <a:r>
              <a:rPr lang="en-US" sz="2200" dirty="0" smtClean="0"/>
              <a:t>answer</a:t>
            </a:r>
          </a:p>
          <a:p>
            <a:r>
              <a:rPr lang="en-US" sz="2400" dirty="0" smtClean="0"/>
              <a:t>“</a:t>
            </a:r>
            <a:r>
              <a:rPr lang="en-US" sz="2400" dirty="0"/>
              <a:t>Missed Groups: Full</a:t>
            </a:r>
            <a:r>
              <a:rPr lang="en-US" sz="2400" dirty="0" smtClean="0"/>
              <a:t>” </a:t>
            </a:r>
            <a:r>
              <a:rPr lang="en-US" sz="2400" dirty="0"/>
              <a:t>shows that </a:t>
            </a:r>
            <a:r>
              <a:rPr lang="en-US" sz="2400" dirty="0" err="1"/>
              <a:t>Quickr</a:t>
            </a:r>
            <a:r>
              <a:rPr lang="en-US" sz="2400" dirty="0"/>
              <a:t> misses no groups in full </a:t>
            </a:r>
            <a:r>
              <a:rPr lang="en-US" sz="2400" dirty="0" smtClean="0"/>
              <a:t>answers</a:t>
            </a:r>
          </a:p>
          <a:p>
            <a:r>
              <a:rPr lang="en-US" sz="2400" dirty="0" smtClean="0"/>
              <a:t>“</a:t>
            </a:r>
            <a:r>
              <a:rPr lang="en-US" sz="2400" dirty="0" err="1"/>
              <a:t>Agg</a:t>
            </a:r>
            <a:r>
              <a:rPr lang="en-US" sz="2400" dirty="0"/>
              <a:t>. Error” and “</a:t>
            </a:r>
            <a:r>
              <a:rPr lang="en-US" sz="2400" dirty="0" err="1"/>
              <a:t>Agg</a:t>
            </a:r>
            <a:r>
              <a:rPr lang="en-US" sz="2400" dirty="0"/>
              <a:t>. Error: Full</a:t>
            </a:r>
            <a:r>
              <a:rPr lang="en-US" sz="2400" dirty="0" smtClean="0"/>
              <a:t>” </a:t>
            </a:r>
            <a:r>
              <a:rPr lang="en-US" sz="2400" dirty="0"/>
              <a:t>depict the error for aggregates. We see that 80% of the queries have error within ±10% and over 90% are within ±20%</a:t>
            </a:r>
          </a:p>
          <a:p>
            <a:endParaRPr lang="en-US" sz="2400" dirty="0"/>
          </a:p>
        </p:txBody>
      </p:sp>
      <p:pic>
        <p:nvPicPr>
          <p:cNvPr id="4" name="Picture 3"/>
          <p:cNvPicPr>
            <a:picLocks noChangeAspect="1"/>
          </p:cNvPicPr>
          <p:nvPr/>
        </p:nvPicPr>
        <p:blipFill>
          <a:blip r:embed="rId2"/>
          <a:stretch>
            <a:fillRect/>
          </a:stretch>
        </p:blipFill>
        <p:spPr>
          <a:xfrm>
            <a:off x="6362087" y="1906291"/>
            <a:ext cx="5642426" cy="3358181"/>
          </a:xfrm>
          <a:prstGeom prst="rect">
            <a:avLst/>
          </a:prstGeom>
        </p:spPr>
      </p:pic>
    </p:spTree>
    <p:extLst>
      <p:ext uri="{BB962C8B-B14F-4D97-AF65-F5344CB8AC3E}">
        <p14:creationId xmlns:p14="http://schemas.microsoft.com/office/powerpoint/2010/main" val="32386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characteristics PERFORMANCE GAIN</a:t>
            </a:r>
            <a:endParaRPr lang="en-US" dirty="0"/>
          </a:p>
        </p:txBody>
      </p:sp>
      <p:sp>
        <p:nvSpPr>
          <p:cNvPr id="3" name="Content Placeholder 2"/>
          <p:cNvSpPr>
            <a:spLocks noGrp="1"/>
          </p:cNvSpPr>
          <p:nvPr>
            <p:ph idx="1"/>
          </p:nvPr>
        </p:nvSpPr>
        <p:spPr>
          <a:xfrm>
            <a:off x="685801" y="2142067"/>
            <a:ext cx="5509691" cy="4088252"/>
          </a:xfrm>
        </p:spPr>
        <p:txBody>
          <a:bodyPr anchor="t">
            <a:normAutofit/>
          </a:bodyPr>
          <a:lstStyle/>
          <a:p>
            <a:r>
              <a:rPr lang="en-US" sz="2400" dirty="0" smtClean="0"/>
              <a:t>“</a:t>
            </a:r>
            <a:r>
              <a:rPr lang="en-US" sz="2400" dirty="0"/>
              <a:t>Sampler-Source </a:t>
            </a:r>
            <a:r>
              <a:rPr lang="en-US" sz="2400" dirty="0" err="1" smtClean="0"/>
              <a:t>dist</a:t>
            </a:r>
            <a:r>
              <a:rPr lang="en-US" sz="2400" dirty="0" smtClean="0"/>
              <a:t>” </a:t>
            </a:r>
            <a:r>
              <a:rPr lang="en-US" sz="2400" dirty="0"/>
              <a:t>shows that the gains increase when the samplers are closer to the </a:t>
            </a:r>
            <a:r>
              <a:rPr lang="en-US" sz="2400" dirty="0" smtClean="0"/>
              <a:t>sources</a:t>
            </a:r>
          </a:p>
          <a:p>
            <a:r>
              <a:rPr lang="en-US" sz="2400" dirty="0" smtClean="0"/>
              <a:t>“Total/First </a:t>
            </a:r>
            <a:r>
              <a:rPr lang="en-US" sz="2400" dirty="0"/>
              <a:t>pass </a:t>
            </a:r>
            <a:r>
              <a:rPr lang="en-US" sz="2400" dirty="0" smtClean="0"/>
              <a:t>time” </a:t>
            </a:r>
            <a:r>
              <a:rPr lang="en-US" sz="2400" dirty="0"/>
              <a:t>and </a:t>
            </a:r>
            <a:r>
              <a:rPr lang="en-US" sz="2400" dirty="0" smtClean="0"/>
              <a:t>“# </a:t>
            </a:r>
            <a:r>
              <a:rPr lang="en-US" sz="2400" dirty="0"/>
              <a:t>of passes</a:t>
            </a:r>
            <a:r>
              <a:rPr lang="en-US" sz="2400" dirty="0" smtClean="0"/>
              <a:t>” </a:t>
            </a:r>
            <a:r>
              <a:rPr lang="en-US" sz="2400" dirty="0"/>
              <a:t>show that the gains due to </a:t>
            </a:r>
            <a:r>
              <a:rPr lang="en-US" sz="2400" dirty="0" err="1"/>
              <a:t>Quickr</a:t>
            </a:r>
            <a:r>
              <a:rPr lang="en-US" sz="2400" dirty="0"/>
              <a:t> are larger for deeper </a:t>
            </a:r>
            <a:r>
              <a:rPr lang="en-US" sz="2400" dirty="0" smtClean="0"/>
              <a:t>queries</a:t>
            </a:r>
          </a:p>
          <a:p>
            <a:r>
              <a:rPr lang="en-US" sz="2400" dirty="0" smtClean="0"/>
              <a:t>“</a:t>
            </a:r>
            <a:r>
              <a:rPr lang="en-US" sz="2400" dirty="0" err="1"/>
              <a:t>Interm</a:t>
            </a:r>
            <a:r>
              <a:rPr lang="en-US" sz="2400" dirty="0"/>
              <a:t>. Data/10</a:t>
            </a:r>
            <a:r>
              <a:rPr lang="en-US" sz="2400" dirty="0" smtClean="0"/>
              <a:t>” </a:t>
            </a:r>
            <a:r>
              <a:rPr lang="en-US" sz="2400" dirty="0"/>
              <a:t>shows that queries that gain most by </a:t>
            </a:r>
            <a:r>
              <a:rPr lang="en-US" sz="2400" dirty="0" err="1"/>
              <a:t>Quickr</a:t>
            </a:r>
            <a:r>
              <a:rPr lang="en-US" sz="2400" dirty="0"/>
              <a:t> have substantial reductions in intermediate data</a:t>
            </a:r>
          </a:p>
        </p:txBody>
      </p:sp>
      <p:pic>
        <p:nvPicPr>
          <p:cNvPr id="4" name="Picture 3"/>
          <p:cNvPicPr>
            <a:picLocks noChangeAspect="1"/>
          </p:cNvPicPr>
          <p:nvPr/>
        </p:nvPicPr>
        <p:blipFill>
          <a:blip r:embed="rId2"/>
          <a:stretch>
            <a:fillRect/>
          </a:stretch>
        </p:blipFill>
        <p:spPr>
          <a:xfrm>
            <a:off x="6195492" y="1797803"/>
            <a:ext cx="5725717" cy="3538564"/>
          </a:xfrm>
          <a:prstGeom prst="rect">
            <a:avLst/>
          </a:prstGeom>
        </p:spPr>
      </p:pic>
    </p:spTree>
    <p:extLst>
      <p:ext uri="{BB962C8B-B14F-4D97-AF65-F5344CB8AC3E}">
        <p14:creationId xmlns:p14="http://schemas.microsoft.com/office/powerpoint/2010/main" val="271468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 have learnt from this paper</a:t>
            </a:r>
            <a:endParaRPr lang="en-US" dirty="0"/>
          </a:p>
        </p:txBody>
      </p:sp>
      <p:sp>
        <p:nvSpPr>
          <p:cNvPr id="3" name="Content Placeholder 2"/>
          <p:cNvSpPr>
            <a:spLocks noGrp="1"/>
          </p:cNvSpPr>
          <p:nvPr>
            <p:ph idx="1"/>
          </p:nvPr>
        </p:nvSpPr>
        <p:spPr/>
        <p:txBody>
          <a:bodyPr/>
          <a:lstStyle/>
          <a:p>
            <a:pPr algn="just"/>
            <a:r>
              <a:rPr lang="en-US" dirty="0" smtClean="0"/>
              <a:t>A brand new DB application and research domain that I never knew before: approximate query engine. This is a very interesting topic to me. At least the program committees for </a:t>
            </a:r>
            <a:r>
              <a:rPr lang="en-US" dirty="0" err="1" smtClean="0"/>
              <a:t>EuroSys</a:t>
            </a:r>
            <a:r>
              <a:rPr lang="en-US" dirty="0" smtClean="0"/>
              <a:t> 2013 agreed with me, so they gave the best paper award to this paper. Look at the huge time improvement we can gain with only a tiny sacrifice in the correctness of the result!</a:t>
            </a:r>
          </a:p>
          <a:p>
            <a:pPr algn="just"/>
            <a:endParaRPr lang="en-US" dirty="0"/>
          </a:p>
          <a:p>
            <a:pPr algn="just"/>
            <a:r>
              <a:rPr lang="en-US" dirty="0" smtClean="0"/>
              <a:t>Almost nothing in </a:t>
            </a:r>
            <a:r>
              <a:rPr lang="en-US" i="1" dirty="0" smtClean="0"/>
              <a:t>Parallel/Distributed Programming: Languages and Systems</a:t>
            </a:r>
            <a:r>
              <a:rPr lang="en-US" dirty="0" smtClean="0"/>
              <a:t>.</a:t>
            </a:r>
            <a:endParaRPr lang="en-US" dirty="0"/>
          </a:p>
        </p:txBody>
      </p:sp>
    </p:spTree>
    <p:extLst>
      <p:ext uri="{BB962C8B-B14F-4D97-AF65-F5344CB8AC3E}">
        <p14:creationId xmlns:p14="http://schemas.microsoft.com/office/powerpoint/2010/main" val="110739322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OTHERS</a:t>
            </a:r>
            <a:endParaRPr lang="en-US" dirty="0"/>
          </a:p>
        </p:txBody>
      </p:sp>
      <p:sp>
        <p:nvSpPr>
          <p:cNvPr id="3" name="Content Placeholder 2"/>
          <p:cNvSpPr>
            <a:spLocks noGrp="1"/>
          </p:cNvSpPr>
          <p:nvPr>
            <p:ph idx="1"/>
          </p:nvPr>
        </p:nvSpPr>
        <p:spPr>
          <a:xfrm>
            <a:off x="685802" y="2142067"/>
            <a:ext cx="4847094" cy="3649133"/>
          </a:xfrm>
        </p:spPr>
        <p:txBody>
          <a:bodyPr anchor="t">
            <a:normAutofit/>
          </a:bodyPr>
          <a:lstStyle/>
          <a:p>
            <a:r>
              <a:rPr lang="en-US" altLang="zh-CN" sz="2400" dirty="0" smtClean="0"/>
              <a:t>T</a:t>
            </a:r>
            <a:r>
              <a:rPr lang="en-US" sz="2400" dirty="0" smtClean="0"/>
              <a:t>he </a:t>
            </a:r>
            <a:r>
              <a:rPr lang="en-US" sz="2400" dirty="0"/>
              <a:t>increase in QO latency is below 0.1 </a:t>
            </a:r>
            <a:r>
              <a:rPr lang="en-US" sz="2400" dirty="0" smtClean="0"/>
              <a:t>seconds</a:t>
            </a:r>
          </a:p>
          <a:p>
            <a:r>
              <a:rPr lang="en-US" sz="2400" dirty="0"/>
              <a:t>51% of the queries have exactly one </a:t>
            </a:r>
            <a:r>
              <a:rPr lang="en-US" sz="2400" dirty="0" smtClean="0"/>
              <a:t>sampler</a:t>
            </a:r>
          </a:p>
          <a:p>
            <a:r>
              <a:rPr lang="en-US" sz="2400" dirty="0"/>
              <a:t>25% of the queries are </a:t>
            </a:r>
            <a:r>
              <a:rPr lang="en-US" sz="2400" dirty="0" err="1"/>
              <a:t>unapproximable</a:t>
            </a:r>
            <a:endParaRPr lang="en-US" sz="2400" dirty="0"/>
          </a:p>
        </p:txBody>
      </p:sp>
      <p:pic>
        <p:nvPicPr>
          <p:cNvPr id="4" name="Picture 3"/>
          <p:cNvPicPr>
            <a:picLocks noChangeAspect="1"/>
          </p:cNvPicPr>
          <p:nvPr/>
        </p:nvPicPr>
        <p:blipFill>
          <a:blip r:embed="rId2"/>
          <a:stretch>
            <a:fillRect/>
          </a:stretch>
        </p:blipFill>
        <p:spPr>
          <a:xfrm>
            <a:off x="5656881" y="2065867"/>
            <a:ext cx="6363408" cy="2762865"/>
          </a:xfrm>
          <a:prstGeom prst="rect">
            <a:avLst/>
          </a:prstGeom>
        </p:spPr>
      </p:pic>
    </p:spTree>
    <p:extLst>
      <p:ext uri="{BB962C8B-B14F-4D97-AF65-F5344CB8AC3E}">
        <p14:creationId xmlns:p14="http://schemas.microsoft.com/office/powerpoint/2010/main" val="104482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Quickr</a:t>
            </a:r>
            <a:r>
              <a:rPr lang="en-US" dirty="0" smtClean="0"/>
              <a:t> vs. </a:t>
            </a:r>
            <a:r>
              <a:rPr lang="en-US" dirty="0" err="1" smtClean="0"/>
              <a:t>Apriori</a:t>
            </a:r>
            <a:r>
              <a:rPr lang="en-US" dirty="0" smtClean="0"/>
              <a:t> samples</a:t>
            </a:r>
            <a:endParaRPr lang="en-US" dirty="0"/>
          </a:p>
        </p:txBody>
      </p:sp>
      <p:sp>
        <p:nvSpPr>
          <p:cNvPr id="3" name="Content Placeholder 2"/>
          <p:cNvSpPr>
            <a:spLocks noGrp="1"/>
          </p:cNvSpPr>
          <p:nvPr>
            <p:ph idx="1"/>
          </p:nvPr>
        </p:nvSpPr>
        <p:spPr>
          <a:xfrm>
            <a:off x="685801" y="2142067"/>
            <a:ext cx="5585921" cy="3649133"/>
          </a:xfrm>
        </p:spPr>
        <p:txBody>
          <a:bodyPr anchor="t">
            <a:normAutofit/>
          </a:bodyPr>
          <a:lstStyle/>
          <a:p>
            <a:r>
              <a:rPr lang="en-US" sz="2400" dirty="0" smtClean="0"/>
              <a:t>sample-set, </a:t>
            </a:r>
            <a:r>
              <a:rPr lang="en-US" sz="2400" dirty="0"/>
              <a:t>the best </a:t>
            </a:r>
            <a:r>
              <a:rPr lang="en-US" sz="2400" dirty="0" smtClean="0"/>
              <a:t>coverage</a:t>
            </a:r>
            <a:r>
              <a:rPr lang="zh-CN" altLang="en-US" sz="2400" dirty="0" smtClean="0"/>
              <a:t> </a:t>
            </a:r>
            <a:r>
              <a:rPr lang="en-US" sz="2400" dirty="0" smtClean="0"/>
              <a:t>was</a:t>
            </a:r>
            <a:r>
              <a:rPr lang="zh-CN" altLang="en-US" sz="2400" dirty="0" smtClean="0"/>
              <a:t> </a:t>
            </a:r>
            <a:r>
              <a:rPr lang="en-US" sz="2400" dirty="0" smtClean="0"/>
              <a:t>13%</a:t>
            </a:r>
          </a:p>
          <a:p>
            <a:r>
              <a:rPr lang="en-US" sz="2400" dirty="0" err="1" smtClean="0"/>
              <a:t>Aparameter</a:t>
            </a:r>
            <a:r>
              <a:rPr lang="en-US" sz="2400" dirty="0" smtClean="0"/>
              <a:t> </a:t>
            </a:r>
            <a:r>
              <a:rPr lang="en-US" sz="2400" dirty="0"/>
              <a:t>sweep on </a:t>
            </a:r>
            <a:r>
              <a:rPr lang="en-US" sz="2400" dirty="0" err="1" smtClean="0"/>
              <a:t>BlinkDB’s</a:t>
            </a:r>
            <a:r>
              <a:rPr lang="zh-CN" altLang="en-US" sz="2400" dirty="0" smtClean="0"/>
              <a:t> </a:t>
            </a:r>
            <a:r>
              <a:rPr lang="en-US" sz="2400" dirty="0" smtClean="0"/>
              <a:t>internal parameters, the </a:t>
            </a:r>
            <a:r>
              <a:rPr lang="en-US" sz="2400" dirty="0"/>
              <a:t>best coverage overall was 22%, obtained at 10× the size of the </a:t>
            </a:r>
            <a:r>
              <a:rPr lang="en-US" sz="2400" dirty="0" smtClean="0"/>
              <a:t>input</a:t>
            </a:r>
          </a:p>
          <a:p>
            <a:r>
              <a:rPr lang="en-US" sz="2400" dirty="0" smtClean="0"/>
              <a:t>Of </a:t>
            </a:r>
            <a:r>
              <a:rPr lang="en-US" sz="2400" dirty="0"/>
              <a:t>the 14 queries </a:t>
            </a:r>
            <a:r>
              <a:rPr lang="en-US" sz="2400" dirty="0" smtClean="0"/>
              <a:t>that </a:t>
            </a:r>
            <a:r>
              <a:rPr lang="en-US" sz="2400" dirty="0" err="1" smtClean="0"/>
              <a:t>benifited</a:t>
            </a:r>
            <a:r>
              <a:rPr lang="en-US" sz="2400" dirty="0" smtClean="0"/>
              <a:t>, </a:t>
            </a:r>
            <a:r>
              <a:rPr lang="en-US" sz="2400" dirty="0"/>
              <a:t>the median speedup was 24%</a:t>
            </a:r>
          </a:p>
        </p:txBody>
      </p:sp>
      <p:pic>
        <p:nvPicPr>
          <p:cNvPr id="4" name="Picture 3"/>
          <p:cNvPicPr>
            <a:picLocks noChangeAspect="1"/>
          </p:cNvPicPr>
          <p:nvPr/>
        </p:nvPicPr>
        <p:blipFill>
          <a:blip r:embed="rId2"/>
          <a:stretch>
            <a:fillRect/>
          </a:stretch>
        </p:blipFill>
        <p:spPr>
          <a:xfrm>
            <a:off x="6271722" y="2433592"/>
            <a:ext cx="5920278" cy="3066081"/>
          </a:xfrm>
          <a:prstGeom prst="rect">
            <a:avLst/>
          </a:prstGeom>
        </p:spPr>
      </p:pic>
    </p:spTree>
    <p:extLst>
      <p:ext uri="{BB962C8B-B14F-4D97-AF65-F5344CB8AC3E}">
        <p14:creationId xmlns:p14="http://schemas.microsoft.com/office/powerpoint/2010/main" val="21024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chor="t">
            <a:normAutofit fontScale="92500" lnSpcReduction="20000"/>
          </a:bodyPr>
          <a:lstStyle/>
          <a:p>
            <a:r>
              <a:rPr lang="en-US" sz="2400" dirty="0" err="1" smtClean="0"/>
              <a:t>Quickr</a:t>
            </a:r>
            <a:r>
              <a:rPr lang="en-US" sz="2400" dirty="0" smtClean="0"/>
              <a:t> offers a </a:t>
            </a:r>
            <a:r>
              <a:rPr lang="en-US" sz="2400" dirty="0"/>
              <a:t>new way to lazily approximate complex </a:t>
            </a:r>
            <a:r>
              <a:rPr lang="en-US" sz="2400" dirty="0" err="1"/>
              <a:t>adhoc</a:t>
            </a:r>
            <a:r>
              <a:rPr lang="en-US" sz="2400" dirty="0"/>
              <a:t> queries with zero </a:t>
            </a:r>
            <a:r>
              <a:rPr lang="en-US" sz="2400" dirty="0" err="1"/>
              <a:t>apriori</a:t>
            </a:r>
            <a:r>
              <a:rPr lang="en-US" sz="2400" dirty="0"/>
              <a:t> </a:t>
            </a:r>
            <a:r>
              <a:rPr lang="en-US" sz="2400" dirty="0" smtClean="0"/>
              <a:t>overhead</a:t>
            </a:r>
          </a:p>
          <a:p>
            <a:r>
              <a:rPr lang="en-US" sz="2400" dirty="0" smtClean="0"/>
              <a:t>Through </a:t>
            </a:r>
            <a:r>
              <a:rPr lang="en-US" sz="2400" dirty="0"/>
              <a:t>careful analysis over queries in a big-data cluster, we </a:t>
            </a:r>
            <a:r>
              <a:rPr lang="en-US" sz="2400" dirty="0" smtClean="0"/>
              <a:t>find </a:t>
            </a:r>
            <a:r>
              <a:rPr lang="en-US" sz="2400" dirty="0" err="1" smtClean="0"/>
              <a:t>apriori</a:t>
            </a:r>
            <a:r>
              <a:rPr lang="en-US" sz="2400" dirty="0" smtClean="0"/>
              <a:t> </a:t>
            </a:r>
            <a:r>
              <a:rPr lang="en-US" sz="2400" dirty="0"/>
              <a:t>samples are untenable because query sets make diverse use of columns and queries are spread across many datasets. </a:t>
            </a:r>
            <a:r>
              <a:rPr lang="en-US" sz="2400" dirty="0" smtClean="0"/>
              <a:t>The </a:t>
            </a:r>
            <a:r>
              <a:rPr lang="en-US" sz="2400" dirty="0"/>
              <a:t>large number of passes over data per query makes the case for lazy </a:t>
            </a:r>
            <a:r>
              <a:rPr lang="en-US" sz="2400" dirty="0" smtClean="0"/>
              <a:t>approximations</a:t>
            </a:r>
          </a:p>
          <a:p>
            <a:r>
              <a:rPr lang="en-US" sz="2400" dirty="0" smtClean="0"/>
              <a:t>We </a:t>
            </a:r>
            <a:r>
              <a:rPr lang="en-US" sz="2400" dirty="0"/>
              <a:t>introduce a new sampler operator – universe – that </a:t>
            </a:r>
            <a:r>
              <a:rPr lang="en-US" sz="2400" dirty="0" smtClean="0"/>
              <a:t>effectively samples </a:t>
            </a:r>
            <a:r>
              <a:rPr lang="en-US" sz="2400" dirty="0"/>
              <a:t>multiple join </a:t>
            </a:r>
            <a:r>
              <a:rPr lang="en-US" sz="2400" dirty="0" smtClean="0"/>
              <a:t>inputs</a:t>
            </a:r>
          </a:p>
          <a:p>
            <a:r>
              <a:rPr lang="en-US" sz="2400" dirty="0" smtClean="0"/>
              <a:t>We </a:t>
            </a:r>
            <a:r>
              <a:rPr lang="en-US" sz="2400" dirty="0"/>
              <a:t>consider query optimization over samples much more extensively. Our ASALQA algorithm automatically outputs sampled query plans only when </a:t>
            </a:r>
            <a:r>
              <a:rPr lang="en-US" sz="2400" dirty="0" smtClean="0"/>
              <a:t>appropriate</a:t>
            </a:r>
          </a:p>
          <a:p>
            <a:r>
              <a:rPr lang="en-US" sz="2400" dirty="0" smtClean="0"/>
              <a:t>We </a:t>
            </a:r>
            <a:r>
              <a:rPr lang="en-US" sz="2400" dirty="0"/>
              <a:t>present implementation results from a production </a:t>
            </a:r>
            <a:r>
              <a:rPr lang="en-US" sz="2400" dirty="0" smtClean="0"/>
              <a:t>big-data </a:t>
            </a:r>
            <a:r>
              <a:rPr lang="en-US" sz="2400" dirty="0"/>
              <a:t>system</a:t>
            </a:r>
          </a:p>
        </p:txBody>
      </p:sp>
    </p:spTree>
    <p:extLst>
      <p:ext uri="{BB962C8B-B14F-4D97-AF65-F5344CB8AC3E}">
        <p14:creationId xmlns:p14="http://schemas.microsoft.com/office/powerpoint/2010/main" val="198789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Abstract</a:t>
            </a:r>
            <a:endParaRPr lang="en-US" dirty="0"/>
          </a:p>
        </p:txBody>
      </p:sp>
      <p:sp>
        <p:nvSpPr>
          <p:cNvPr id="3" name="Content Placeholder 2"/>
          <p:cNvSpPr>
            <a:spLocks noGrp="1"/>
          </p:cNvSpPr>
          <p:nvPr>
            <p:ph idx="1"/>
          </p:nvPr>
        </p:nvSpPr>
        <p:spPr/>
        <p:txBody>
          <a:bodyPr/>
          <a:lstStyle/>
          <a:p>
            <a:r>
              <a:rPr lang="en-US" dirty="0" smtClean="0"/>
              <a:t>This paper presents </a:t>
            </a:r>
            <a:r>
              <a:rPr lang="en-US" dirty="0" err="1" smtClean="0"/>
              <a:t>BlinkDB</a:t>
            </a:r>
            <a:r>
              <a:rPr lang="en-US" dirty="0" smtClean="0"/>
              <a:t>, a massively parallel, approximate query engine for running interactive SQL queries on large volumes of data.</a:t>
            </a:r>
          </a:p>
          <a:p>
            <a:endParaRPr lang="en-US" dirty="0"/>
          </a:p>
          <a:p>
            <a:r>
              <a:rPr lang="en-US" dirty="0" err="1" smtClean="0"/>
              <a:t>BlinkDB</a:t>
            </a:r>
            <a:r>
              <a:rPr lang="en-US" dirty="0" smtClean="0"/>
              <a:t> allows users to trade-off query accuracy for response time, enabling interactive queries over massive data by running queries on data samples and presenting results annotated with meaningful error bars.</a:t>
            </a:r>
          </a:p>
        </p:txBody>
      </p:sp>
    </p:spTree>
    <p:extLst>
      <p:ext uri="{BB962C8B-B14F-4D97-AF65-F5344CB8AC3E}">
        <p14:creationId xmlns:p14="http://schemas.microsoft.com/office/powerpoint/2010/main" val="98912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Abstract</a:t>
            </a:r>
            <a:endParaRPr lang="en-US" dirty="0"/>
          </a:p>
        </p:txBody>
      </p:sp>
      <p:sp>
        <p:nvSpPr>
          <p:cNvPr id="3" name="Content Placeholder 2"/>
          <p:cNvSpPr>
            <a:spLocks noGrp="1"/>
          </p:cNvSpPr>
          <p:nvPr>
            <p:ph idx="1"/>
          </p:nvPr>
        </p:nvSpPr>
        <p:spPr/>
        <p:txBody>
          <a:bodyPr/>
          <a:lstStyle/>
          <a:p>
            <a:r>
              <a:rPr lang="en-US" dirty="0" err="1" smtClean="0"/>
              <a:t>BlinkDB</a:t>
            </a:r>
            <a:r>
              <a:rPr lang="en-US" dirty="0" smtClean="0"/>
              <a:t> uses two key ideas: (1) an adaptive optimization framework that builds and maintains a set of multi-dimensional stratified samples from original data over time, and (2) a dynamic sample selection strategy that selects an appropriately sized sample based on a query’s accuracy or response time requirements.</a:t>
            </a:r>
          </a:p>
          <a:p>
            <a:endParaRPr lang="en-US" dirty="0"/>
          </a:p>
          <a:p>
            <a:r>
              <a:rPr lang="en-US" dirty="0"/>
              <a:t>E</a:t>
            </a:r>
            <a:r>
              <a:rPr lang="en-US" dirty="0" smtClean="0"/>
              <a:t>xperiments on a 100 node cluster show that </a:t>
            </a:r>
            <a:r>
              <a:rPr lang="en-US" dirty="0" err="1" smtClean="0"/>
              <a:t>BlinkDB</a:t>
            </a:r>
            <a:r>
              <a:rPr lang="en-US" dirty="0" smtClean="0"/>
              <a:t> can answer queries on up to 17 TBs of data in less than 2 seconds (over 200× faster than Hive), within an error of 2-10%.</a:t>
            </a:r>
          </a:p>
        </p:txBody>
      </p:sp>
    </p:spTree>
    <p:extLst>
      <p:ext uri="{BB962C8B-B14F-4D97-AF65-F5344CB8AC3E}">
        <p14:creationId xmlns:p14="http://schemas.microsoft.com/office/powerpoint/2010/main" val="1407272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yes, exactly the paper section names</a:t>
            </a:r>
            <a:endParaRPr lang="en-US" dirty="0"/>
          </a:p>
        </p:txBody>
      </p:sp>
      <p:sp>
        <p:nvSpPr>
          <p:cNvPr id="3" name="Content Placeholder 2"/>
          <p:cNvSpPr>
            <a:spLocks noGrp="1"/>
          </p:cNvSpPr>
          <p:nvPr>
            <p:ph idx="1"/>
          </p:nvPr>
        </p:nvSpPr>
        <p:spPr/>
        <p:txBody>
          <a:bodyPr>
            <a:normAutofit lnSpcReduction="10000"/>
          </a:bodyPr>
          <a:lstStyle/>
          <a:p>
            <a:r>
              <a:rPr lang="en-US" dirty="0" smtClean="0"/>
              <a:t>Introduction</a:t>
            </a:r>
          </a:p>
          <a:p>
            <a:r>
              <a:rPr lang="en-US" dirty="0" smtClean="0"/>
              <a:t>Background</a:t>
            </a:r>
          </a:p>
          <a:p>
            <a:r>
              <a:rPr lang="en-US" dirty="0" smtClean="0"/>
              <a:t>System Overview</a:t>
            </a:r>
          </a:p>
          <a:p>
            <a:r>
              <a:rPr lang="en-US" dirty="0" smtClean="0"/>
              <a:t>Sample Creation</a:t>
            </a:r>
          </a:p>
          <a:p>
            <a:r>
              <a:rPr lang="en-US" dirty="0" err="1" smtClean="0"/>
              <a:t>BlinkDB</a:t>
            </a:r>
            <a:r>
              <a:rPr lang="en-US" dirty="0" smtClean="0"/>
              <a:t> Runtime</a:t>
            </a:r>
          </a:p>
          <a:p>
            <a:r>
              <a:rPr lang="en-US" dirty="0" err="1" smtClean="0"/>
              <a:t>Inplementation</a:t>
            </a:r>
            <a:endParaRPr lang="en-US" dirty="0" smtClean="0"/>
          </a:p>
          <a:p>
            <a:r>
              <a:rPr lang="en-US" dirty="0" smtClean="0"/>
              <a:t>Evaluation</a:t>
            </a:r>
          </a:p>
          <a:p>
            <a:r>
              <a:rPr lang="en-US" dirty="0" smtClean="0"/>
              <a:t>Related Work</a:t>
            </a:r>
          </a:p>
          <a:p>
            <a:r>
              <a:rPr lang="en-US" dirty="0" smtClean="0"/>
              <a:t>Conclusion</a:t>
            </a:r>
            <a:endParaRPr lang="en-US" dirty="0"/>
          </a:p>
        </p:txBody>
      </p:sp>
    </p:spTree>
    <p:extLst>
      <p:ext uri="{BB962C8B-B14F-4D97-AF65-F5344CB8AC3E}">
        <p14:creationId xmlns:p14="http://schemas.microsoft.com/office/powerpoint/2010/main" val="1281300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normAutofit lnSpcReduction="10000"/>
          </a:bodyPr>
          <a:lstStyle/>
          <a:p>
            <a:r>
              <a:rPr lang="en-US" dirty="0" smtClean="0"/>
              <a:t>Many new DB applications demand near real-time response rates. Two examples:</a:t>
            </a:r>
          </a:p>
          <a:p>
            <a:pPr marL="971550" lvl="1" indent="-514350">
              <a:buFont typeface="+mj-lt"/>
              <a:buAutoNum type="arabicParenR"/>
            </a:pPr>
            <a:r>
              <a:rPr lang="en-US" dirty="0"/>
              <a:t>U</a:t>
            </a:r>
            <a:r>
              <a:rPr lang="en-US" dirty="0" smtClean="0"/>
              <a:t>pdate ads on a website based on trends in social networks like Facebook and Twitter.</a:t>
            </a:r>
          </a:p>
          <a:p>
            <a:pPr marL="971550" lvl="1" indent="-514350">
              <a:buFont typeface="+mj-lt"/>
              <a:buAutoNum type="arabicParenR"/>
            </a:pPr>
            <a:r>
              <a:rPr lang="en-US" dirty="0" smtClean="0"/>
              <a:t>Determine the subset of users experiencing poor performance based on their service provider and/or geographic location.</a:t>
            </a:r>
          </a:p>
          <a:p>
            <a:endParaRPr lang="en-US" dirty="0" smtClean="0"/>
          </a:p>
          <a:p>
            <a:r>
              <a:rPr lang="en-US" dirty="0"/>
              <a:t>A</a:t>
            </a:r>
            <a:r>
              <a:rPr lang="en-US" dirty="0" smtClean="0"/>
              <a:t> large number of approximation techniques have been proposed, which allow for fast processing of large amounts of data by trading result accuracy for response time and space. For example, sampling, sketches, and on-line aggregation.</a:t>
            </a:r>
          </a:p>
        </p:txBody>
      </p:sp>
    </p:spTree>
    <p:extLst>
      <p:ext uri="{BB962C8B-B14F-4D97-AF65-F5344CB8AC3E}">
        <p14:creationId xmlns:p14="http://schemas.microsoft.com/office/powerpoint/2010/main" val="992445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57238"/>
            <a:ext cx="10515600" cy="5419725"/>
          </a:xfrm>
        </p:spPr>
        <p:txBody>
          <a:bodyPr>
            <a:normAutofit fontScale="92500"/>
          </a:bodyPr>
          <a:lstStyle/>
          <a:p>
            <a:r>
              <a:rPr lang="en-US" dirty="0" smtClean="0"/>
              <a:t>Consider the following simple query </a:t>
            </a:r>
            <a:r>
              <a:rPr lang="en-US" dirty="0"/>
              <a:t>that computes the average </a:t>
            </a:r>
            <a:r>
              <a:rPr lang="en-US" dirty="0" err="1"/>
              <a:t>SessionTime</a:t>
            </a:r>
            <a:r>
              <a:rPr lang="en-US" dirty="0"/>
              <a:t> over all users originating in New York: </a:t>
            </a:r>
            <a:endParaRPr lang="en-US" dirty="0" smtClean="0"/>
          </a:p>
          <a:p>
            <a:pPr marL="0" indent="0">
              <a:buNone/>
            </a:pPr>
            <a:r>
              <a:rPr lang="en-US" dirty="0" smtClean="0">
                <a:latin typeface="Rockwell" charset="0"/>
                <a:ea typeface="Rockwell" charset="0"/>
                <a:cs typeface="Rockwell" charset="0"/>
              </a:rPr>
              <a:t>        SELECT AVG(</a:t>
            </a:r>
            <a:r>
              <a:rPr lang="en-US" dirty="0" err="1" smtClean="0">
                <a:latin typeface="Rockwell" charset="0"/>
                <a:ea typeface="Rockwell" charset="0"/>
                <a:cs typeface="Rockwell" charset="0"/>
              </a:rPr>
              <a:t>SessionTime</a:t>
            </a:r>
            <a:r>
              <a:rPr lang="en-US" dirty="0" smtClean="0">
                <a:latin typeface="Rockwell" charset="0"/>
                <a:ea typeface="Rockwell" charset="0"/>
                <a:cs typeface="Rockwell" charset="0"/>
              </a:rPr>
              <a:t>)</a:t>
            </a:r>
          </a:p>
          <a:p>
            <a:pPr marL="0" indent="0">
              <a:buNone/>
            </a:pPr>
            <a:r>
              <a:rPr lang="en-US" dirty="0">
                <a:latin typeface="Rockwell" charset="0"/>
                <a:ea typeface="Rockwell" charset="0"/>
                <a:cs typeface="Rockwell" charset="0"/>
              </a:rPr>
              <a:t> </a:t>
            </a:r>
            <a:r>
              <a:rPr lang="en-US" dirty="0" smtClean="0">
                <a:latin typeface="Rockwell" charset="0"/>
                <a:ea typeface="Rockwell" charset="0"/>
                <a:cs typeface="Rockwell" charset="0"/>
              </a:rPr>
              <a:t>       FROM Sessions</a:t>
            </a:r>
          </a:p>
          <a:p>
            <a:pPr marL="0" indent="0">
              <a:buNone/>
            </a:pPr>
            <a:r>
              <a:rPr lang="en-US" dirty="0" smtClean="0">
                <a:latin typeface="Rockwell" charset="0"/>
                <a:ea typeface="Rockwell" charset="0"/>
                <a:cs typeface="Rockwell" charset="0"/>
              </a:rPr>
              <a:t>        WHERE </a:t>
            </a:r>
            <a:r>
              <a:rPr lang="en-US" dirty="0">
                <a:latin typeface="Rockwell" charset="0"/>
                <a:ea typeface="Rockwell" charset="0"/>
                <a:cs typeface="Rockwell" charset="0"/>
              </a:rPr>
              <a:t>City = ‘New York’ </a:t>
            </a:r>
            <a:endParaRPr lang="en-US" dirty="0" smtClean="0">
              <a:latin typeface="Rockwell" charset="0"/>
              <a:ea typeface="Rockwell" charset="0"/>
              <a:cs typeface="Rockwell" charset="0"/>
            </a:endParaRPr>
          </a:p>
          <a:p>
            <a:endParaRPr lang="en-US" dirty="0" smtClean="0">
              <a:latin typeface="Calibri" charset="0"/>
              <a:ea typeface="Calibri" charset="0"/>
              <a:cs typeface="Calibri" charset="0"/>
            </a:endParaRPr>
          </a:p>
          <a:p>
            <a:r>
              <a:rPr lang="en-US" dirty="0" smtClean="0">
                <a:latin typeface="Calibri" charset="0"/>
                <a:ea typeface="Calibri" charset="0"/>
                <a:cs typeface="Calibri" charset="0"/>
              </a:rPr>
              <a:t>The Sessions table may be too large to fit in memory, which costs the query to take a long time due to disk reading. However, we can run the query on a sample containing only 10,000 New </a:t>
            </a:r>
            <a:r>
              <a:rPr lang="en-US" dirty="0">
                <a:latin typeface="Calibri" charset="0"/>
                <a:ea typeface="Calibri" charset="0"/>
                <a:cs typeface="Calibri" charset="0"/>
              </a:rPr>
              <a:t>Y</a:t>
            </a:r>
            <a:r>
              <a:rPr lang="en-US" dirty="0" smtClean="0">
                <a:latin typeface="Calibri" charset="0"/>
                <a:ea typeface="Calibri" charset="0"/>
                <a:cs typeface="Calibri" charset="0"/>
              </a:rPr>
              <a:t>ork tuples, which all fits in memory.</a:t>
            </a:r>
          </a:p>
          <a:p>
            <a:endParaRPr lang="en-US" dirty="0" smtClean="0">
              <a:latin typeface="Calibri" charset="0"/>
              <a:ea typeface="Calibri" charset="0"/>
              <a:cs typeface="Calibri" charset="0"/>
            </a:endParaRPr>
          </a:p>
          <a:p>
            <a:r>
              <a:rPr lang="en-US" dirty="0" smtClean="0">
                <a:latin typeface="Calibri" charset="0"/>
                <a:ea typeface="Calibri" charset="0"/>
                <a:cs typeface="Calibri" charset="0"/>
              </a:rPr>
              <a:t>Orders of magnitude faster, an approximate result within a few percent of the actual value, good enough for many practical purposes.</a:t>
            </a:r>
          </a:p>
          <a:p>
            <a:endParaRPr lang="en-US" dirty="0"/>
          </a:p>
        </p:txBody>
      </p:sp>
    </p:spTree>
    <p:extLst>
      <p:ext uri="{BB962C8B-B14F-4D97-AF65-F5344CB8AC3E}">
        <p14:creationId xmlns:p14="http://schemas.microsoft.com/office/powerpoint/2010/main" val="2278735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57238"/>
            <a:ext cx="10515600" cy="5419725"/>
          </a:xfrm>
        </p:spPr>
        <p:txBody>
          <a:bodyPr>
            <a:normAutofit/>
          </a:bodyPr>
          <a:lstStyle/>
          <a:p>
            <a:r>
              <a:rPr lang="en-US" dirty="0"/>
              <a:t>Previously </a:t>
            </a:r>
            <a:r>
              <a:rPr lang="en-US" dirty="0" smtClean="0"/>
              <a:t>techniques </a:t>
            </a:r>
            <a:r>
              <a:rPr lang="en-US" dirty="0"/>
              <a:t>make </a:t>
            </a:r>
            <a:r>
              <a:rPr lang="en-US" dirty="0" smtClean="0"/>
              <a:t>different trade-offs </a:t>
            </a:r>
            <a:r>
              <a:rPr lang="en-US" dirty="0"/>
              <a:t>between </a:t>
            </a:r>
            <a:r>
              <a:rPr lang="en-US" dirty="0" smtClean="0"/>
              <a:t>efficiency </a:t>
            </a:r>
            <a:r>
              <a:rPr lang="en-US" dirty="0"/>
              <a:t>and the generality of the queries they </a:t>
            </a:r>
            <a:r>
              <a:rPr lang="en-US" dirty="0" smtClean="0"/>
              <a:t>support.</a:t>
            </a:r>
          </a:p>
          <a:p>
            <a:endParaRPr lang="en-US" dirty="0"/>
          </a:p>
          <a:p>
            <a:r>
              <a:rPr lang="en-US" dirty="0" smtClean="0"/>
              <a:t>At </a:t>
            </a:r>
            <a:r>
              <a:rPr lang="en-US" dirty="0"/>
              <a:t>one </a:t>
            </a:r>
            <a:r>
              <a:rPr lang="en-US" dirty="0" smtClean="0"/>
              <a:t>end, existing </a:t>
            </a:r>
            <a:r>
              <a:rPr lang="en-US" dirty="0"/>
              <a:t>sampling and sketch based solutions exhibit low space and time complexity, but typically make strong assumptions about the query workload (</a:t>
            </a:r>
            <a:r>
              <a:rPr lang="en-US" i="1" dirty="0"/>
              <a:t>e.g., </a:t>
            </a:r>
            <a:r>
              <a:rPr lang="en-US" dirty="0"/>
              <a:t>they assume they know the set of tuples accessed by future queries and aggregation </a:t>
            </a:r>
            <a:r>
              <a:rPr lang="en-US" dirty="0" smtClean="0"/>
              <a:t>functions </a:t>
            </a:r>
            <a:r>
              <a:rPr lang="en-US" dirty="0"/>
              <a:t>used in queries). </a:t>
            </a:r>
            <a:endParaRPr lang="en-US" dirty="0" smtClean="0"/>
          </a:p>
          <a:p>
            <a:endParaRPr lang="en-US" dirty="0" smtClean="0"/>
          </a:p>
          <a:p>
            <a:r>
              <a:rPr lang="en-US" dirty="0" smtClean="0"/>
              <a:t>At the other end, systems like online aggregation (OLA) make fewer assumptions about the query workload, at the expense of highly variable performance.</a:t>
            </a:r>
            <a:endParaRPr lang="en-US" dirty="0"/>
          </a:p>
        </p:txBody>
      </p:sp>
    </p:spTree>
    <p:extLst>
      <p:ext uri="{BB962C8B-B14F-4D97-AF65-F5344CB8AC3E}">
        <p14:creationId xmlns:p14="http://schemas.microsoft.com/office/powerpoint/2010/main" val="3257782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57238"/>
            <a:ext cx="10515600" cy="5419725"/>
          </a:xfrm>
        </p:spPr>
        <p:txBody>
          <a:bodyPr>
            <a:normAutofit/>
          </a:bodyPr>
          <a:lstStyle/>
          <a:p>
            <a:r>
              <a:rPr lang="en-US" dirty="0" smtClean="0"/>
              <a:t>This paper argues none </a:t>
            </a:r>
            <a:r>
              <a:rPr lang="en-US" dirty="0"/>
              <a:t>of the previous solutions are a good </a:t>
            </a:r>
            <a:r>
              <a:rPr lang="en-US" dirty="0" smtClean="0"/>
              <a:t>fit </a:t>
            </a:r>
            <a:r>
              <a:rPr lang="en-US" dirty="0"/>
              <a:t>for today’s big data analytics workloads</a:t>
            </a:r>
            <a:r>
              <a:rPr lang="en-US" dirty="0" smtClean="0"/>
              <a:t>. OLA </a:t>
            </a:r>
            <a:r>
              <a:rPr lang="en-US" dirty="0"/>
              <a:t>provides relatively poor performance for queries on rare </a:t>
            </a:r>
            <a:r>
              <a:rPr lang="en-US" dirty="0" smtClean="0"/>
              <a:t>tuples</a:t>
            </a:r>
            <a:r>
              <a:rPr lang="en-US" dirty="0"/>
              <a:t>, while sampling and sketches make strong assumptions about the predictability of workloads or substantially limit the types of queries they can execute</a:t>
            </a:r>
            <a:r>
              <a:rPr lang="en-US" dirty="0" smtClean="0"/>
              <a:t>.</a:t>
            </a:r>
          </a:p>
          <a:p>
            <a:endParaRPr lang="en-US" dirty="0"/>
          </a:p>
          <a:p>
            <a:r>
              <a:rPr lang="en-US" dirty="0" err="1" smtClean="0"/>
              <a:t>BlinkDB</a:t>
            </a:r>
            <a:r>
              <a:rPr lang="en-US" dirty="0" smtClean="0"/>
              <a:t> </a:t>
            </a:r>
            <a:r>
              <a:rPr lang="en-US" dirty="0"/>
              <a:t>strives to achieve a better balance between </a:t>
            </a:r>
            <a:r>
              <a:rPr lang="en-US" dirty="0" smtClean="0"/>
              <a:t>efficiency </a:t>
            </a:r>
            <a:r>
              <a:rPr lang="en-US" dirty="0"/>
              <a:t>and generality for analytics workloads. </a:t>
            </a:r>
            <a:r>
              <a:rPr lang="en-US" dirty="0" smtClean="0"/>
              <a:t>It allows </a:t>
            </a:r>
            <a:r>
              <a:rPr lang="en-US" dirty="0"/>
              <a:t>users to pose SQL-based aggregation queries over stored data, along with response time or error bound constraints. As a result, queries over </a:t>
            </a:r>
            <a:r>
              <a:rPr lang="en-US" dirty="0" smtClean="0"/>
              <a:t>multiple </a:t>
            </a:r>
            <a:r>
              <a:rPr lang="en-US" dirty="0"/>
              <a:t>terabytes of data can be answered in seconds, </a:t>
            </a:r>
            <a:r>
              <a:rPr lang="en-US" dirty="0" smtClean="0"/>
              <a:t>accompanied </a:t>
            </a:r>
            <a:r>
              <a:rPr lang="en-US" dirty="0"/>
              <a:t>by meaningful error bounds relative to the answer that would be obtained if the query ran on the full data. </a:t>
            </a:r>
          </a:p>
          <a:p>
            <a:endParaRPr lang="en-US" dirty="0"/>
          </a:p>
        </p:txBody>
      </p:sp>
    </p:spTree>
    <p:extLst>
      <p:ext uri="{BB962C8B-B14F-4D97-AF65-F5344CB8AC3E}">
        <p14:creationId xmlns:p14="http://schemas.microsoft.com/office/powerpoint/2010/main" val="2945175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57238"/>
            <a:ext cx="10515600" cy="5419725"/>
          </a:xfrm>
        </p:spPr>
        <p:txBody>
          <a:bodyPr>
            <a:normAutofit/>
          </a:bodyPr>
          <a:lstStyle/>
          <a:p>
            <a:r>
              <a:rPr lang="en-US" dirty="0"/>
              <a:t>In contrast to most </a:t>
            </a:r>
            <a:r>
              <a:rPr lang="en-US" dirty="0" smtClean="0"/>
              <a:t>existing solutions, </a:t>
            </a:r>
            <a:r>
              <a:rPr lang="en-US" dirty="0" err="1"/>
              <a:t>BlinkDB</a:t>
            </a:r>
            <a:r>
              <a:rPr lang="en-US" dirty="0"/>
              <a:t> supports more general queries as it makes no assumptions about the attribute values in the WHERE, GROUP BY, and HAVING clauses, or the distribution of the values used by aggregation </a:t>
            </a:r>
            <a:r>
              <a:rPr lang="en-US" dirty="0" smtClean="0"/>
              <a:t>functions.</a:t>
            </a:r>
          </a:p>
          <a:p>
            <a:endParaRPr lang="en-US" dirty="0"/>
          </a:p>
          <a:p>
            <a:r>
              <a:rPr lang="en-US" dirty="0" smtClean="0"/>
              <a:t>Instead</a:t>
            </a:r>
            <a:r>
              <a:rPr lang="en-US" dirty="0"/>
              <a:t>, </a:t>
            </a:r>
            <a:r>
              <a:rPr lang="en-US" dirty="0" err="1"/>
              <a:t>BlinkDB</a:t>
            </a:r>
            <a:r>
              <a:rPr lang="en-US" dirty="0"/>
              <a:t> only assumes that the sets of columns used by queries in WHERE, GROUP BY, and HAVING clauses are stable over </a:t>
            </a:r>
            <a:r>
              <a:rPr lang="en-US" dirty="0" smtClean="0"/>
              <a:t>time.</a:t>
            </a:r>
          </a:p>
          <a:p>
            <a:endParaRPr lang="en-US" dirty="0"/>
          </a:p>
          <a:p>
            <a:r>
              <a:rPr lang="en-US" dirty="0" smtClean="0"/>
              <a:t>They </a:t>
            </a:r>
            <a:r>
              <a:rPr lang="en-US" dirty="0"/>
              <a:t>call these sets of columns “query column sets” or </a:t>
            </a:r>
            <a:r>
              <a:rPr lang="en-US" dirty="0" smtClean="0"/>
              <a:t>QCSs.</a:t>
            </a:r>
            <a:endParaRPr lang="en-US" dirty="0"/>
          </a:p>
        </p:txBody>
      </p:sp>
    </p:spTree>
    <p:extLst>
      <p:ext uri="{BB962C8B-B14F-4D97-AF65-F5344CB8AC3E}">
        <p14:creationId xmlns:p14="http://schemas.microsoft.com/office/powerpoint/2010/main" val="3780686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based on mid-term evaluation</a:t>
            </a:r>
            <a:endParaRPr lang="en-US" dirty="0"/>
          </a:p>
        </p:txBody>
      </p:sp>
      <p:sp>
        <p:nvSpPr>
          <p:cNvPr id="3" name="Content Placeholder 2"/>
          <p:cNvSpPr>
            <a:spLocks noGrp="1"/>
          </p:cNvSpPr>
          <p:nvPr>
            <p:ph idx="1"/>
          </p:nvPr>
        </p:nvSpPr>
        <p:spPr/>
        <p:txBody>
          <a:bodyPr/>
          <a:lstStyle/>
          <a:p>
            <a:r>
              <a:rPr lang="en-US" dirty="0"/>
              <a:t>t</a:t>
            </a:r>
            <a:r>
              <a:rPr lang="en-US" dirty="0" smtClean="0"/>
              <a:t>hanks for the feedback!</a:t>
            </a:r>
          </a:p>
          <a:p>
            <a:pPr lvl="1"/>
            <a:endParaRPr lang="en-US" dirty="0" smtClean="0"/>
          </a:p>
          <a:p>
            <a:r>
              <a:rPr lang="en-US" dirty="0"/>
              <a:t>a</a:t>
            </a:r>
            <a:r>
              <a:rPr lang="en-US" dirty="0" smtClean="0"/>
              <a:t>ll of you found the papers interesting</a:t>
            </a:r>
          </a:p>
          <a:p>
            <a:pPr lvl="1"/>
            <a:endParaRPr lang="en-US" dirty="0"/>
          </a:p>
          <a:p>
            <a:r>
              <a:rPr lang="en-US" dirty="0"/>
              <a:t>a</a:t>
            </a:r>
            <a:r>
              <a:rPr lang="en-US" dirty="0" smtClean="0"/>
              <a:t>ll of you found the class discussion helpful</a:t>
            </a:r>
          </a:p>
          <a:p>
            <a:pPr lvl="1"/>
            <a:endParaRPr lang="en-US" dirty="0" smtClean="0"/>
          </a:p>
          <a:p>
            <a:pPr lvl="4"/>
            <a:endParaRPr lang="en-US" dirty="0"/>
          </a:p>
          <a:p>
            <a:pPr lvl="1"/>
            <a:endParaRPr lang="en-US" dirty="0" smtClean="0"/>
          </a:p>
          <a:p>
            <a:pPr lvl="1"/>
            <a:endParaRPr lang="en-US" dirty="0"/>
          </a:p>
          <a:p>
            <a:endParaRPr lang="en-US" dirty="0"/>
          </a:p>
        </p:txBody>
      </p:sp>
    </p:spTree>
    <p:extLst>
      <p:ext uri="{BB962C8B-B14F-4D97-AF65-F5344CB8AC3E}">
        <p14:creationId xmlns:p14="http://schemas.microsoft.com/office/powerpoint/2010/main" val="26197367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57238"/>
            <a:ext cx="10515600" cy="5419725"/>
          </a:xfrm>
        </p:spPr>
        <p:txBody>
          <a:bodyPr>
            <a:normAutofit/>
          </a:bodyPr>
          <a:lstStyle/>
          <a:p>
            <a:r>
              <a:rPr lang="en-US" dirty="0" err="1"/>
              <a:t>BlinkDB</a:t>
            </a:r>
            <a:r>
              <a:rPr lang="en-US" dirty="0"/>
              <a:t> consists of two main modules: (</a:t>
            </a:r>
            <a:r>
              <a:rPr lang="en-US" dirty="0" err="1"/>
              <a:t>i</a:t>
            </a:r>
            <a:r>
              <a:rPr lang="en-US" dirty="0"/>
              <a:t>) Sample </a:t>
            </a:r>
            <a:r>
              <a:rPr lang="en-US" dirty="0" smtClean="0"/>
              <a:t>Creation </a:t>
            </a:r>
            <a:r>
              <a:rPr lang="en-US" dirty="0"/>
              <a:t>and (ii) Sample </a:t>
            </a:r>
            <a:r>
              <a:rPr lang="en-US" dirty="0" smtClean="0"/>
              <a:t>Selection.</a:t>
            </a:r>
          </a:p>
          <a:p>
            <a:endParaRPr lang="en-US" dirty="0"/>
          </a:p>
          <a:p>
            <a:r>
              <a:rPr lang="en-US" dirty="0" smtClean="0"/>
              <a:t>The </a:t>
            </a:r>
            <a:r>
              <a:rPr lang="en-US" dirty="0"/>
              <a:t>sample creation module creates </a:t>
            </a:r>
            <a:r>
              <a:rPr lang="en-US" i="1" dirty="0" smtClean="0"/>
              <a:t>stratified </a:t>
            </a:r>
            <a:r>
              <a:rPr lang="en-US" dirty="0"/>
              <a:t>samples on the most frequently used QCSs to ensure </a:t>
            </a:r>
            <a:r>
              <a:rPr lang="en-US" dirty="0" smtClean="0"/>
              <a:t>efficient </a:t>
            </a:r>
            <a:r>
              <a:rPr lang="en-US" dirty="0"/>
              <a:t>execution for queries on rare </a:t>
            </a:r>
            <a:r>
              <a:rPr lang="en-US" dirty="0" smtClean="0"/>
              <a:t>values.</a:t>
            </a:r>
          </a:p>
          <a:p>
            <a:endParaRPr lang="en-US" dirty="0"/>
          </a:p>
          <a:p>
            <a:r>
              <a:rPr lang="en-US" dirty="0" smtClean="0"/>
              <a:t>By </a:t>
            </a:r>
            <a:r>
              <a:rPr lang="en-US" i="1" dirty="0" smtClean="0"/>
              <a:t>stratified</a:t>
            </a:r>
            <a:r>
              <a:rPr lang="en-US" dirty="0"/>
              <a:t>, </a:t>
            </a:r>
            <a:r>
              <a:rPr lang="en-US" dirty="0" smtClean="0"/>
              <a:t>they </a:t>
            </a:r>
            <a:r>
              <a:rPr lang="en-US" dirty="0"/>
              <a:t>mean that rare subgroups </a:t>
            </a:r>
            <a:r>
              <a:rPr lang="en-US" dirty="0" smtClean="0"/>
              <a:t>are </a:t>
            </a:r>
            <a:r>
              <a:rPr lang="en-US" dirty="0"/>
              <a:t>over-represented relative to a uniformly random sample. </a:t>
            </a:r>
            <a:r>
              <a:rPr lang="en-US" dirty="0" smtClean="0"/>
              <a:t>This </a:t>
            </a:r>
            <a:r>
              <a:rPr lang="en-US" dirty="0"/>
              <a:t>ensures that </a:t>
            </a:r>
            <a:r>
              <a:rPr lang="en-US" dirty="0" err="1" smtClean="0"/>
              <a:t>BlinkDB</a:t>
            </a:r>
            <a:r>
              <a:rPr lang="en-US" dirty="0" smtClean="0"/>
              <a:t> can </a:t>
            </a:r>
            <a:r>
              <a:rPr lang="en-US" dirty="0"/>
              <a:t>answer queries about any subgroup, </a:t>
            </a:r>
            <a:r>
              <a:rPr lang="en-US" dirty="0" smtClean="0"/>
              <a:t>regardless </a:t>
            </a:r>
            <a:r>
              <a:rPr lang="en-US" dirty="0"/>
              <a:t>of its representation in the underlying data. </a:t>
            </a:r>
          </a:p>
          <a:p>
            <a:endParaRPr lang="en-US" dirty="0"/>
          </a:p>
        </p:txBody>
      </p:sp>
    </p:spTree>
    <p:extLst>
      <p:ext uri="{BB962C8B-B14F-4D97-AF65-F5344CB8AC3E}">
        <p14:creationId xmlns:p14="http://schemas.microsoft.com/office/powerpoint/2010/main" val="2976461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p:txBody>
          <a:bodyPr>
            <a:normAutofit/>
          </a:bodyPr>
          <a:lstStyle/>
          <a:p>
            <a:r>
              <a:rPr lang="en-US" dirty="0"/>
              <a:t>Any sampling based query processor, including </a:t>
            </a:r>
            <a:r>
              <a:rPr lang="en-US" dirty="0" err="1"/>
              <a:t>BlinkDB</a:t>
            </a:r>
            <a:r>
              <a:rPr lang="en-US" dirty="0"/>
              <a:t>, must decide what types of samples to create. </a:t>
            </a:r>
            <a:r>
              <a:rPr lang="en-US" dirty="0" smtClean="0"/>
              <a:t>The </a:t>
            </a:r>
            <a:r>
              <a:rPr lang="en-US" dirty="0"/>
              <a:t>sample </a:t>
            </a:r>
            <a:r>
              <a:rPr lang="en-US" dirty="0" smtClean="0"/>
              <a:t>creation </a:t>
            </a:r>
            <a:r>
              <a:rPr lang="en-US" dirty="0"/>
              <a:t>process must make some assumptions about the nature of the future query workload. One common assumption is that future queries will be similar to historical queries</a:t>
            </a:r>
            <a:r>
              <a:rPr lang="en-US" dirty="0" smtClean="0"/>
              <a:t>.</a:t>
            </a:r>
          </a:p>
          <a:p>
            <a:endParaRPr lang="en-US" dirty="0">
              <a:effectLst/>
            </a:endParaRPr>
          </a:p>
          <a:p>
            <a:r>
              <a:rPr lang="en-US" dirty="0" smtClean="0">
                <a:effectLst/>
              </a:rPr>
              <a:t>They present a taxonomy of workload models.</a:t>
            </a:r>
            <a:endParaRPr lang="en-US" dirty="0">
              <a:effectLst/>
            </a:endParaRPr>
          </a:p>
        </p:txBody>
      </p:sp>
    </p:spTree>
    <p:extLst>
      <p:ext uri="{BB962C8B-B14F-4D97-AF65-F5344CB8AC3E}">
        <p14:creationId xmlns:p14="http://schemas.microsoft.com/office/powerpoint/2010/main" val="1356946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541712"/>
            <a:ext cx="10515600" cy="2635251"/>
          </a:xfrm>
        </p:spPr>
        <p:txBody>
          <a:bodyPr/>
          <a:lstStyle/>
          <a:p>
            <a:r>
              <a:rPr lang="en-US" b="1" dirty="0" smtClean="0"/>
              <a:t>Predictable Queries: </a:t>
            </a:r>
            <a:r>
              <a:rPr lang="en-US" dirty="0" smtClean="0"/>
              <a:t>At the most restrictive end, </a:t>
            </a:r>
            <a:r>
              <a:rPr lang="en-US" dirty="0"/>
              <a:t>one can assume that all future queries are known in advance, and use data structures specially designed for these queries. </a:t>
            </a:r>
          </a:p>
          <a:p>
            <a:endParaRPr lang="en-US" dirty="0" smtClean="0"/>
          </a:p>
          <a:p>
            <a:endParaRPr lang="en-US" dirty="0"/>
          </a:p>
        </p:txBody>
      </p:sp>
      <p:pic>
        <p:nvPicPr>
          <p:cNvPr id="4" name="Picture 3"/>
          <p:cNvPicPr>
            <a:picLocks noChangeAspect="1"/>
          </p:cNvPicPr>
          <p:nvPr/>
        </p:nvPicPr>
        <p:blipFill>
          <a:blip r:embed="rId2"/>
          <a:stretch>
            <a:fillRect/>
          </a:stretch>
        </p:blipFill>
        <p:spPr>
          <a:xfrm>
            <a:off x="1543050" y="544512"/>
            <a:ext cx="9105900" cy="2997200"/>
          </a:xfrm>
          <a:prstGeom prst="rect">
            <a:avLst/>
          </a:prstGeom>
        </p:spPr>
      </p:pic>
    </p:spTree>
    <p:extLst>
      <p:ext uri="{BB962C8B-B14F-4D97-AF65-F5344CB8AC3E}">
        <p14:creationId xmlns:p14="http://schemas.microsoft.com/office/powerpoint/2010/main" val="3948958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541712"/>
            <a:ext cx="10515600" cy="2635251"/>
          </a:xfrm>
        </p:spPr>
        <p:txBody>
          <a:bodyPr>
            <a:normAutofit fontScale="92500"/>
          </a:bodyPr>
          <a:lstStyle/>
          <a:p>
            <a:r>
              <a:rPr lang="en-US" b="1" dirty="0"/>
              <a:t>Predictable Query Predicates: </a:t>
            </a:r>
            <a:r>
              <a:rPr lang="en-US" dirty="0"/>
              <a:t>A slightly more </a:t>
            </a:r>
            <a:r>
              <a:rPr lang="en-US" dirty="0" smtClean="0"/>
              <a:t>flexible </a:t>
            </a:r>
            <a:r>
              <a:rPr lang="en-US" dirty="0"/>
              <a:t>model </a:t>
            </a:r>
            <a:r>
              <a:rPr lang="en-US" dirty="0" smtClean="0"/>
              <a:t>assumes </a:t>
            </a:r>
            <a:r>
              <a:rPr lang="en-US" dirty="0"/>
              <a:t>that the frequencies of group and </a:t>
            </a:r>
            <a:r>
              <a:rPr lang="en-US" dirty="0" smtClean="0"/>
              <a:t>filter </a:t>
            </a:r>
            <a:r>
              <a:rPr lang="en-US" dirty="0"/>
              <a:t>predicates — both the columns and the values in WHERE, GROUP BY, and HAVING clauses — do not change over time. For example, if 5% of past queries include only the </a:t>
            </a:r>
            <a:r>
              <a:rPr lang="en-US" dirty="0" smtClean="0"/>
              <a:t>filter </a:t>
            </a:r>
            <a:r>
              <a:rPr lang="en-US" dirty="0"/>
              <a:t>WHERE City = ‘New York</a:t>
            </a:r>
            <a:r>
              <a:rPr lang="en-US" dirty="0" smtClean="0"/>
              <a:t>’, </a:t>
            </a:r>
            <a:r>
              <a:rPr lang="en-US" dirty="0"/>
              <a:t>then this model predicts that 5% of future queries will also include only this </a:t>
            </a:r>
            <a:r>
              <a:rPr lang="en-US" dirty="0" smtClean="0"/>
              <a:t>filter</a:t>
            </a:r>
            <a:r>
              <a:rPr lang="en-US" dirty="0"/>
              <a:t>. Under this model, it is possible to predict future </a:t>
            </a:r>
            <a:r>
              <a:rPr lang="en-US" dirty="0" smtClean="0"/>
              <a:t>filter </a:t>
            </a:r>
            <a:r>
              <a:rPr lang="en-US" dirty="0"/>
              <a:t>predicates by observing a prior workload. </a:t>
            </a:r>
          </a:p>
        </p:txBody>
      </p:sp>
      <p:pic>
        <p:nvPicPr>
          <p:cNvPr id="4" name="Picture 3"/>
          <p:cNvPicPr>
            <a:picLocks noChangeAspect="1"/>
          </p:cNvPicPr>
          <p:nvPr/>
        </p:nvPicPr>
        <p:blipFill>
          <a:blip r:embed="rId2"/>
          <a:stretch>
            <a:fillRect/>
          </a:stretch>
        </p:blipFill>
        <p:spPr>
          <a:xfrm>
            <a:off x="1543050" y="544512"/>
            <a:ext cx="9105900" cy="2997200"/>
          </a:xfrm>
          <a:prstGeom prst="rect">
            <a:avLst/>
          </a:prstGeom>
        </p:spPr>
      </p:pic>
    </p:spTree>
    <p:extLst>
      <p:ext uri="{BB962C8B-B14F-4D97-AF65-F5344CB8AC3E}">
        <p14:creationId xmlns:p14="http://schemas.microsoft.com/office/powerpoint/2010/main" val="36802612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857500"/>
            <a:ext cx="10515600" cy="3319464"/>
          </a:xfrm>
        </p:spPr>
        <p:txBody>
          <a:bodyPr>
            <a:normAutofit lnSpcReduction="10000"/>
          </a:bodyPr>
          <a:lstStyle/>
          <a:p>
            <a:r>
              <a:rPr lang="en-US" b="1" dirty="0"/>
              <a:t>Predictable </a:t>
            </a:r>
            <a:r>
              <a:rPr lang="en-US" b="1" dirty="0" smtClean="0"/>
              <a:t>QCSs (query column set): </a:t>
            </a:r>
            <a:r>
              <a:rPr lang="en-US" dirty="0"/>
              <a:t>Even greater </a:t>
            </a:r>
            <a:r>
              <a:rPr lang="en-US" dirty="0" smtClean="0"/>
              <a:t>flexibility, assumes </a:t>
            </a:r>
            <a:r>
              <a:rPr lang="en-US" dirty="0"/>
              <a:t>a model where the frequency of the sets of columns used for grouping and </a:t>
            </a:r>
            <a:r>
              <a:rPr lang="en-US" dirty="0" smtClean="0"/>
              <a:t>filtering </a:t>
            </a:r>
            <a:r>
              <a:rPr lang="en-US" dirty="0"/>
              <a:t>does not change over time, but the exact values that are of interest </a:t>
            </a:r>
            <a:r>
              <a:rPr lang="en-US" dirty="0" smtClean="0"/>
              <a:t>are </a:t>
            </a:r>
            <a:r>
              <a:rPr lang="en-US" dirty="0"/>
              <a:t>unpredictable. </a:t>
            </a:r>
            <a:r>
              <a:rPr lang="en-US" dirty="0" smtClean="0"/>
              <a:t>For </a:t>
            </a:r>
            <a:r>
              <a:rPr lang="en-US" dirty="0"/>
              <a:t>example, if 5% of prior queries grouped or </a:t>
            </a:r>
            <a:r>
              <a:rPr lang="en-US" dirty="0" smtClean="0"/>
              <a:t>filtered </a:t>
            </a:r>
            <a:r>
              <a:rPr lang="en-US" dirty="0"/>
              <a:t>on the QCS {City}, this model assumes that 5% of future queries will also group or </a:t>
            </a:r>
            <a:r>
              <a:rPr lang="en-US" dirty="0" smtClean="0"/>
              <a:t>filter </a:t>
            </a:r>
            <a:r>
              <a:rPr lang="en-US" dirty="0"/>
              <a:t>on this QCS, though the </a:t>
            </a:r>
            <a:r>
              <a:rPr lang="en-US" dirty="0" smtClean="0"/>
              <a:t>particular </a:t>
            </a:r>
            <a:r>
              <a:rPr lang="en-US" dirty="0"/>
              <a:t>predicate may vary. </a:t>
            </a:r>
            <a:r>
              <a:rPr lang="en-US" dirty="0" smtClean="0"/>
              <a:t>This </a:t>
            </a:r>
            <a:r>
              <a:rPr lang="en-US" dirty="0"/>
              <a:t>model can be used to decide the columns on which building indices would optimize data access. </a:t>
            </a:r>
          </a:p>
        </p:txBody>
      </p:sp>
      <p:pic>
        <p:nvPicPr>
          <p:cNvPr id="4" name="Picture 3"/>
          <p:cNvPicPr>
            <a:picLocks noChangeAspect="1"/>
          </p:cNvPicPr>
          <p:nvPr/>
        </p:nvPicPr>
        <p:blipFill>
          <a:blip r:embed="rId2"/>
          <a:stretch>
            <a:fillRect/>
          </a:stretch>
        </p:blipFill>
        <p:spPr>
          <a:xfrm>
            <a:off x="2000250" y="622444"/>
            <a:ext cx="7962900" cy="2235055"/>
          </a:xfrm>
          <a:prstGeom prst="rect">
            <a:avLst/>
          </a:prstGeom>
        </p:spPr>
      </p:pic>
    </p:spTree>
    <p:extLst>
      <p:ext uri="{BB962C8B-B14F-4D97-AF65-F5344CB8AC3E}">
        <p14:creationId xmlns:p14="http://schemas.microsoft.com/office/powerpoint/2010/main" val="555351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541712"/>
            <a:ext cx="10515600" cy="2635251"/>
          </a:xfrm>
        </p:spPr>
        <p:txBody>
          <a:bodyPr>
            <a:normAutofit/>
          </a:bodyPr>
          <a:lstStyle/>
          <a:p>
            <a:r>
              <a:rPr lang="en-US" b="1" dirty="0"/>
              <a:t>Unpredictable Queries: </a:t>
            </a:r>
            <a:r>
              <a:rPr lang="en-US" dirty="0"/>
              <a:t>Finally, the most general model assumes that queries are </a:t>
            </a:r>
            <a:r>
              <a:rPr lang="en-US" i="1" dirty="0"/>
              <a:t>unpredictable</a:t>
            </a:r>
            <a:r>
              <a:rPr lang="en-US" dirty="0"/>
              <a:t>. </a:t>
            </a:r>
          </a:p>
        </p:txBody>
      </p:sp>
      <p:pic>
        <p:nvPicPr>
          <p:cNvPr id="4" name="Picture 3"/>
          <p:cNvPicPr>
            <a:picLocks noChangeAspect="1"/>
          </p:cNvPicPr>
          <p:nvPr/>
        </p:nvPicPr>
        <p:blipFill>
          <a:blip r:embed="rId2"/>
          <a:stretch>
            <a:fillRect/>
          </a:stretch>
        </p:blipFill>
        <p:spPr>
          <a:xfrm>
            <a:off x="1543050" y="544512"/>
            <a:ext cx="9105900" cy="2997200"/>
          </a:xfrm>
          <a:prstGeom prst="rect">
            <a:avLst/>
          </a:prstGeom>
        </p:spPr>
      </p:pic>
    </p:spTree>
    <p:extLst>
      <p:ext uri="{BB962C8B-B14F-4D97-AF65-F5344CB8AC3E}">
        <p14:creationId xmlns:p14="http://schemas.microsoft.com/office/powerpoint/2010/main" val="18734650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57238"/>
            <a:ext cx="10515600" cy="5419725"/>
          </a:xfrm>
        </p:spPr>
        <p:txBody>
          <a:bodyPr>
            <a:normAutofit/>
          </a:bodyPr>
          <a:lstStyle/>
          <a:p>
            <a:r>
              <a:rPr lang="en-US" dirty="0" smtClean="0"/>
              <a:t>They use </a:t>
            </a:r>
            <a:r>
              <a:rPr lang="en-US" dirty="0"/>
              <a:t>the model of predictable QCSs. </a:t>
            </a:r>
          </a:p>
          <a:p>
            <a:endParaRPr lang="en-US" dirty="0" smtClean="0"/>
          </a:p>
          <a:p>
            <a:r>
              <a:rPr lang="en-US" dirty="0" smtClean="0"/>
              <a:t>This model provides </a:t>
            </a:r>
            <a:r>
              <a:rPr lang="en-US" dirty="0"/>
              <a:t>enough information to enable </a:t>
            </a:r>
            <a:r>
              <a:rPr lang="en-US" dirty="0" smtClean="0"/>
              <a:t>efficient </a:t>
            </a:r>
            <a:r>
              <a:rPr lang="en-US" dirty="0"/>
              <a:t>pre-computation of samples, and it leads to samples that generalize well to future workloads in </a:t>
            </a:r>
            <a:r>
              <a:rPr lang="en-US" altLang="zh-CN" dirty="0" smtClean="0"/>
              <a:t>their </a:t>
            </a:r>
            <a:r>
              <a:rPr lang="en-US" dirty="0" smtClean="0"/>
              <a:t>experiments</a:t>
            </a:r>
            <a:r>
              <a:rPr lang="en-US" dirty="0"/>
              <a:t>. </a:t>
            </a:r>
          </a:p>
          <a:p>
            <a:endParaRPr lang="en-US" dirty="0" smtClean="0"/>
          </a:p>
          <a:p>
            <a:r>
              <a:rPr lang="en-US" dirty="0"/>
              <a:t>To empirically test the validity of the </a:t>
            </a:r>
            <a:r>
              <a:rPr lang="en-US" i="1" dirty="0"/>
              <a:t>predictable </a:t>
            </a:r>
            <a:r>
              <a:rPr lang="en-US" dirty="0"/>
              <a:t>QCS model </a:t>
            </a:r>
            <a:r>
              <a:rPr lang="en-US" dirty="0" smtClean="0"/>
              <a:t>they analyze </a:t>
            </a:r>
            <a:r>
              <a:rPr lang="en-US" dirty="0"/>
              <a:t>a trace of 18, 096 queries from 30 days of queries from </a:t>
            </a:r>
            <a:r>
              <a:rPr lang="en-US" dirty="0" err="1"/>
              <a:t>Conviva</a:t>
            </a:r>
            <a:r>
              <a:rPr lang="en-US" dirty="0"/>
              <a:t> and a trace of 69, 438 queries constituting a random, but representative, fraction of 7 days’ workload from Facebook to determine the frequency of QCSs. </a:t>
            </a:r>
          </a:p>
          <a:p>
            <a:endParaRPr lang="en-US" dirty="0"/>
          </a:p>
        </p:txBody>
      </p:sp>
    </p:spTree>
    <p:extLst>
      <p:ext uri="{BB962C8B-B14F-4D97-AF65-F5344CB8AC3E}">
        <p14:creationId xmlns:p14="http://schemas.microsoft.com/office/powerpoint/2010/main" val="72166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900613"/>
            <a:ext cx="10515600" cy="1276350"/>
          </a:xfrm>
        </p:spPr>
        <p:txBody>
          <a:bodyPr>
            <a:normAutofit/>
          </a:bodyPr>
          <a:lstStyle/>
          <a:p>
            <a:r>
              <a:rPr lang="en-US" dirty="0"/>
              <a:t>T</a:t>
            </a:r>
            <a:r>
              <a:rPr lang="en-US" dirty="0" smtClean="0"/>
              <a:t>he </a:t>
            </a:r>
            <a:r>
              <a:rPr lang="en-US" dirty="0"/>
              <a:t>distribution of QCSs across all queries for both workloads. Surprisingly, over 90% of queries are </a:t>
            </a:r>
            <a:r>
              <a:rPr lang="en-US" dirty="0" smtClean="0"/>
              <a:t>covered </a:t>
            </a:r>
            <a:r>
              <a:rPr lang="en-US" dirty="0"/>
              <a:t>by 10% and 20% of unique QCSs in the traces from </a:t>
            </a:r>
            <a:r>
              <a:rPr lang="en-US" dirty="0" err="1" smtClean="0"/>
              <a:t>Conviva</a:t>
            </a:r>
            <a:r>
              <a:rPr lang="en-US" dirty="0" smtClean="0"/>
              <a:t> </a:t>
            </a:r>
            <a:r>
              <a:rPr lang="en-US" dirty="0"/>
              <a:t>and Facebook respectively. </a:t>
            </a:r>
          </a:p>
        </p:txBody>
      </p:sp>
      <p:pic>
        <p:nvPicPr>
          <p:cNvPr id="2" name="Picture 1"/>
          <p:cNvPicPr>
            <a:picLocks noChangeAspect="1"/>
          </p:cNvPicPr>
          <p:nvPr/>
        </p:nvPicPr>
        <p:blipFill>
          <a:blip r:embed="rId2"/>
          <a:stretch>
            <a:fillRect/>
          </a:stretch>
        </p:blipFill>
        <p:spPr>
          <a:xfrm>
            <a:off x="2168525" y="219869"/>
            <a:ext cx="7569200" cy="4680744"/>
          </a:xfrm>
          <a:prstGeom prst="rect">
            <a:avLst/>
          </a:prstGeom>
        </p:spPr>
      </p:pic>
    </p:spTree>
    <p:extLst>
      <p:ext uri="{BB962C8B-B14F-4D97-AF65-F5344CB8AC3E}">
        <p14:creationId xmlns:p14="http://schemas.microsoft.com/office/powerpoint/2010/main" val="1477135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900613"/>
            <a:ext cx="10515600" cy="1276350"/>
          </a:xfrm>
        </p:spPr>
        <p:txBody>
          <a:bodyPr>
            <a:normAutofit/>
          </a:bodyPr>
          <a:lstStyle/>
          <a:p>
            <a:r>
              <a:rPr lang="en-US" dirty="0"/>
              <a:t>S</a:t>
            </a:r>
            <a:r>
              <a:rPr lang="en-US" dirty="0" smtClean="0"/>
              <a:t>hows </a:t>
            </a:r>
            <a:r>
              <a:rPr lang="en-US" dirty="0"/>
              <a:t>the number of unique </a:t>
            </a:r>
            <a:r>
              <a:rPr lang="en-US" dirty="0" smtClean="0"/>
              <a:t>QCSs (appear in more than 10 queries) </a:t>
            </a:r>
            <a:r>
              <a:rPr lang="en-US" dirty="0"/>
              <a:t>versus the queries arriving in the system. </a:t>
            </a:r>
            <a:r>
              <a:rPr lang="en-US" dirty="0" smtClean="0"/>
              <a:t>The two graphs suggest that </a:t>
            </a:r>
            <a:r>
              <a:rPr lang="en-US" dirty="0"/>
              <a:t>past history is a good predictor for the future workload</a:t>
            </a:r>
            <a:r>
              <a:rPr lang="en-US" dirty="0" smtClean="0"/>
              <a:t>.</a:t>
            </a:r>
            <a:endParaRPr lang="en-US" dirty="0"/>
          </a:p>
        </p:txBody>
      </p:sp>
      <p:pic>
        <p:nvPicPr>
          <p:cNvPr id="4" name="Picture 3"/>
          <p:cNvPicPr>
            <a:picLocks noChangeAspect="1"/>
          </p:cNvPicPr>
          <p:nvPr/>
        </p:nvPicPr>
        <p:blipFill>
          <a:blip r:embed="rId2"/>
          <a:stretch>
            <a:fillRect/>
          </a:stretch>
        </p:blipFill>
        <p:spPr>
          <a:xfrm>
            <a:off x="2263775" y="493712"/>
            <a:ext cx="7165975" cy="4280972"/>
          </a:xfrm>
          <a:prstGeom prst="rect">
            <a:avLst/>
          </a:prstGeom>
        </p:spPr>
      </p:pic>
    </p:spTree>
    <p:extLst>
      <p:ext uri="{BB962C8B-B14F-4D97-AF65-F5344CB8AC3E}">
        <p14:creationId xmlns:p14="http://schemas.microsoft.com/office/powerpoint/2010/main" val="20017556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Overview</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2628901" y="1417965"/>
            <a:ext cx="6942220" cy="4995460"/>
          </a:xfrm>
          <a:prstGeom prst="rect">
            <a:avLst/>
          </a:prstGeom>
        </p:spPr>
      </p:pic>
    </p:spTree>
    <p:extLst>
      <p:ext uri="{BB962C8B-B14F-4D97-AF65-F5344CB8AC3E}">
        <p14:creationId xmlns:p14="http://schemas.microsoft.com/office/powerpoint/2010/main" val="330165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Projects</a:t>
            </a:r>
            <a:endParaRPr lang="en-US" dirty="0"/>
          </a:p>
        </p:txBody>
      </p:sp>
      <p:sp>
        <p:nvSpPr>
          <p:cNvPr id="3" name="Content Placeholder 2"/>
          <p:cNvSpPr>
            <a:spLocks noGrp="1"/>
          </p:cNvSpPr>
          <p:nvPr>
            <p:ph idx="1"/>
          </p:nvPr>
        </p:nvSpPr>
        <p:spPr/>
        <p:txBody>
          <a:bodyPr/>
          <a:lstStyle/>
          <a:p>
            <a:r>
              <a:rPr lang="en-US" dirty="0"/>
              <a:t>d</a:t>
            </a:r>
            <a:r>
              <a:rPr lang="en-US" dirty="0" smtClean="0"/>
              <a:t>eadline </a:t>
            </a:r>
            <a:r>
              <a:rPr lang="en-US" dirty="0"/>
              <a:t>postponed by a </a:t>
            </a:r>
            <a:r>
              <a:rPr lang="en-US" dirty="0" smtClean="0"/>
              <a:t>week</a:t>
            </a:r>
          </a:p>
          <a:p>
            <a:pPr lvl="2"/>
            <a:endParaRPr lang="en-US" dirty="0" smtClean="0"/>
          </a:p>
          <a:p>
            <a:r>
              <a:rPr lang="en-US" dirty="0"/>
              <a:t>w</a:t>
            </a:r>
            <a:r>
              <a:rPr lang="en-US" dirty="0" smtClean="0"/>
              <a:t>ill have class presentations on June </a:t>
            </a:r>
            <a:r>
              <a:rPr lang="en-US" dirty="0"/>
              <a:t>1</a:t>
            </a:r>
            <a:r>
              <a:rPr lang="en-US" baseline="30000" dirty="0"/>
              <a:t>st</a:t>
            </a:r>
            <a:endParaRPr lang="en-US" dirty="0"/>
          </a:p>
          <a:p>
            <a:pPr lvl="1"/>
            <a:r>
              <a:rPr lang="en-US" dirty="0"/>
              <a:t>o</a:t>
            </a:r>
            <a:r>
              <a:rPr lang="en-US" dirty="0" smtClean="0"/>
              <a:t>ne presentation </a:t>
            </a:r>
            <a:r>
              <a:rPr lang="en-US" dirty="0"/>
              <a:t>on May 23</a:t>
            </a:r>
            <a:r>
              <a:rPr lang="en-US" baseline="30000" dirty="0"/>
              <a:t>rd</a:t>
            </a:r>
            <a:r>
              <a:rPr lang="en-US" dirty="0"/>
              <a:t> </a:t>
            </a:r>
          </a:p>
          <a:p>
            <a:endParaRPr lang="en-US" dirty="0"/>
          </a:p>
        </p:txBody>
      </p:sp>
    </p:spTree>
    <p:extLst>
      <p:ext uri="{BB962C8B-B14F-4D97-AF65-F5344CB8AC3E}">
        <p14:creationId xmlns:p14="http://schemas.microsoft.com/office/powerpoint/2010/main" val="4359667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Overview</a:t>
            </a:r>
            <a:endParaRPr lang="en-US" dirty="0"/>
          </a:p>
        </p:txBody>
      </p:sp>
      <p:sp>
        <p:nvSpPr>
          <p:cNvPr id="3" name="Content Placeholder 2"/>
          <p:cNvSpPr>
            <a:spLocks noGrp="1"/>
          </p:cNvSpPr>
          <p:nvPr>
            <p:ph idx="1"/>
          </p:nvPr>
        </p:nvSpPr>
        <p:spPr/>
        <p:txBody>
          <a:bodyPr/>
          <a:lstStyle/>
          <a:p>
            <a:r>
              <a:rPr lang="en-US" dirty="0" err="1"/>
              <a:t>BlinkDB</a:t>
            </a:r>
            <a:r>
              <a:rPr lang="en-US" dirty="0"/>
              <a:t> extends the Apache Hive framework </a:t>
            </a:r>
            <a:r>
              <a:rPr lang="en-US" dirty="0" smtClean="0"/>
              <a:t>by </a:t>
            </a:r>
            <a:r>
              <a:rPr lang="en-US" dirty="0"/>
              <a:t>adding two </a:t>
            </a:r>
            <a:r>
              <a:rPr lang="en-US" dirty="0" smtClean="0"/>
              <a:t>major </a:t>
            </a:r>
            <a:r>
              <a:rPr lang="en-US" dirty="0"/>
              <a:t>components to it: (1) an </a:t>
            </a:r>
            <a:r>
              <a:rPr lang="en-US" dirty="0" smtClean="0"/>
              <a:t>offline </a:t>
            </a:r>
            <a:r>
              <a:rPr lang="en-US" dirty="0"/>
              <a:t>sampling module that </a:t>
            </a:r>
            <a:r>
              <a:rPr lang="en-US" dirty="0" smtClean="0"/>
              <a:t>creates </a:t>
            </a:r>
            <a:r>
              <a:rPr lang="en-US" dirty="0"/>
              <a:t>and maintains samples over time, and (2) a run-time sample selection module that creates an </a:t>
            </a:r>
            <a:r>
              <a:rPr lang="en-US" i="1" dirty="0"/>
              <a:t>Error-Latency </a:t>
            </a:r>
            <a:r>
              <a:rPr lang="en-US" i="1" dirty="0" smtClean="0"/>
              <a:t>Profile </a:t>
            </a:r>
            <a:r>
              <a:rPr lang="en-US" i="1" dirty="0"/>
              <a:t>(ELP) </a:t>
            </a:r>
            <a:r>
              <a:rPr lang="en-US" dirty="0"/>
              <a:t>for queries. </a:t>
            </a:r>
          </a:p>
          <a:p>
            <a:endParaRPr lang="en-US" dirty="0" smtClean="0"/>
          </a:p>
          <a:p>
            <a:r>
              <a:rPr lang="en-US" dirty="0"/>
              <a:t>To decide on the samples to create</a:t>
            </a:r>
            <a:r>
              <a:rPr lang="en-US" dirty="0" smtClean="0"/>
              <a:t>, they </a:t>
            </a:r>
            <a:r>
              <a:rPr lang="en-US" dirty="0"/>
              <a:t>use the QCSs that appear in </a:t>
            </a:r>
            <a:r>
              <a:rPr lang="en-US" dirty="0" smtClean="0"/>
              <a:t>queries. Once </a:t>
            </a:r>
            <a:r>
              <a:rPr lang="en-US" dirty="0"/>
              <a:t>this choice is made, </a:t>
            </a:r>
            <a:r>
              <a:rPr lang="en-US" dirty="0" smtClean="0"/>
              <a:t>a </a:t>
            </a:r>
            <a:r>
              <a:rPr lang="en-US" dirty="0"/>
              <a:t>range of uniform and </a:t>
            </a:r>
            <a:r>
              <a:rPr lang="en-US" dirty="0" smtClean="0"/>
              <a:t>stratified </a:t>
            </a:r>
            <a:r>
              <a:rPr lang="en-US" dirty="0"/>
              <a:t>samples </a:t>
            </a:r>
            <a:r>
              <a:rPr lang="en-US" dirty="0" smtClean="0"/>
              <a:t>are created across </a:t>
            </a:r>
            <a:r>
              <a:rPr lang="en-US" dirty="0"/>
              <a:t>a number of dimensions. </a:t>
            </a:r>
          </a:p>
          <a:p>
            <a:endParaRPr lang="en-US" dirty="0"/>
          </a:p>
        </p:txBody>
      </p:sp>
    </p:spTree>
    <p:extLst>
      <p:ext uri="{BB962C8B-B14F-4D97-AF65-F5344CB8AC3E}">
        <p14:creationId xmlns:p14="http://schemas.microsoft.com/office/powerpoint/2010/main" val="2092786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Overview</a:t>
            </a:r>
            <a:endParaRPr lang="en-US" dirty="0"/>
          </a:p>
        </p:txBody>
      </p:sp>
      <p:sp>
        <p:nvSpPr>
          <p:cNvPr id="3" name="Content Placeholder 2"/>
          <p:cNvSpPr>
            <a:spLocks noGrp="1"/>
          </p:cNvSpPr>
          <p:nvPr>
            <p:ph idx="1"/>
          </p:nvPr>
        </p:nvSpPr>
        <p:spPr/>
        <p:txBody>
          <a:bodyPr/>
          <a:lstStyle/>
          <a:p>
            <a:r>
              <a:rPr lang="en-US" dirty="0"/>
              <a:t>At run-time, </a:t>
            </a:r>
            <a:r>
              <a:rPr lang="en-US" dirty="0" err="1" smtClean="0"/>
              <a:t>BlinkDB</a:t>
            </a:r>
            <a:r>
              <a:rPr lang="en-US" dirty="0" smtClean="0"/>
              <a:t> employs </a:t>
            </a:r>
            <a:r>
              <a:rPr lang="en-US" dirty="0"/>
              <a:t>ELP to decide the sample to run the query. </a:t>
            </a:r>
            <a:r>
              <a:rPr lang="en-US" dirty="0" smtClean="0"/>
              <a:t>The </a:t>
            </a:r>
            <a:r>
              <a:rPr lang="en-US" dirty="0"/>
              <a:t>ELP characterizes the rate at which the error (or response time) decreases (or increases) as the size of the sample on which the query operates increases. </a:t>
            </a:r>
            <a:r>
              <a:rPr lang="en-US" dirty="0" smtClean="0"/>
              <a:t>This </a:t>
            </a:r>
            <a:r>
              <a:rPr lang="en-US" dirty="0"/>
              <a:t>is used to select a sample that best </a:t>
            </a:r>
            <a:r>
              <a:rPr lang="en-US" dirty="0" smtClean="0"/>
              <a:t>satisfies </a:t>
            </a:r>
            <a:r>
              <a:rPr lang="en-US" dirty="0"/>
              <a:t>the user’s constraints</a:t>
            </a:r>
            <a:r>
              <a:rPr lang="en-US" dirty="0" smtClean="0"/>
              <a:t>.</a:t>
            </a:r>
          </a:p>
          <a:p>
            <a:endParaRPr lang="en-US" dirty="0"/>
          </a:p>
          <a:p>
            <a:r>
              <a:rPr lang="en-US" dirty="0" err="1"/>
              <a:t>BlinkDB</a:t>
            </a:r>
            <a:r>
              <a:rPr lang="en-US" dirty="0"/>
              <a:t> also augments the query parser, optimizer, and a number of aggregation operators to allow queries to specify bounds on error, or execution time. </a:t>
            </a:r>
          </a:p>
        </p:txBody>
      </p:sp>
    </p:spTree>
    <p:extLst>
      <p:ext uri="{BB962C8B-B14F-4D97-AF65-F5344CB8AC3E}">
        <p14:creationId xmlns:p14="http://schemas.microsoft.com/office/powerpoint/2010/main" val="3275717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42938"/>
            <a:ext cx="10515600" cy="5534025"/>
          </a:xfrm>
        </p:spPr>
        <p:txBody>
          <a:bodyPr>
            <a:normAutofit/>
          </a:bodyPr>
          <a:lstStyle/>
          <a:p>
            <a:r>
              <a:rPr lang="en-US" dirty="0" err="1"/>
              <a:t>BlinkDB</a:t>
            </a:r>
            <a:r>
              <a:rPr lang="en-US" dirty="0"/>
              <a:t> can currently provide approximate results for standard SQL aggregate queries </a:t>
            </a:r>
            <a:r>
              <a:rPr lang="en-US" dirty="0" smtClean="0"/>
              <a:t>involving </a:t>
            </a:r>
            <a:r>
              <a:rPr lang="en-US" dirty="0"/>
              <a:t>COUNT, AVG, SUM and QUANTILE. </a:t>
            </a:r>
            <a:endParaRPr lang="en-US" dirty="0" smtClean="0"/>
          </a:p>
          <a:p>
            <a:endParaRPr lang="en-US" dirty="0"/>
          </a:p>
          <a:p>
            <a:r>
              <a:rPr lang="en-US" dirty="0" smtClean="0"/>
              <a:t>Queries involving </a:t>
            </a:r>
            <a:r>
              <a:rPr lang="en-US" dirty="0"/>
              <a:t>these operations can be annotated with either an error bound, or a time constraint. Based on these constraints, the system selects an appropriate sample, of an appropriate </a:t>
            </a:r>
            <a:r>
              <a:rPr lang="en-US" dirty="0" smtClean="0"/>
              <a:t>size.</a:t>
            </a:r>
            <a:endParaRPr lang="en-US" dirty="0"/>
          </a:p>
          <a:p>
            <a:endParaRPr lang="en-US" dirty="0" smtClean="0"/>
          </a:p>
          <a:p>
            <a:r>
              <a:rPr lang="en-US" dirty="0"/>
              <a:t>As an example, let us consider querying a table Sessions, with </a:t>
            </a:r>
            <a:r>
              <a:rPr lang="en-US" dirty="0" smtClean="0"/>
              <a:t>five </a:t>
            </a:r>
            <a:r>
              <a:rPr lang="en-US" dirty="0"/>
              <a:t>columns, </a:t>
            </a:r>
            <a:r>
              <a:rPr lang="en-US" dirty="0" err="1"/>
              <a:t>SessionID</a:t>
            </a:r>
            <a:r>
              <a:rPr lang="en-US" dirty="0"/>
              <a:t>, Genre, OS, City, and URL, to determine the number of sessions in which users viewed content in the “western” genre, grouped by OS</a:t>
            </a:r>
            <a:r>
              <a:rPr lang="en-US" dirty="0" smtClean="0"/>
              <a:t>.</a:t>
            </a:r>
            <a:endParaRPr lang="en-US" dirty="0"/>
          </a:p>
        </p:txBody>
      </p:sp>
    </p:spTree>
    <p:extLst>
      <p:ext uri="{BB962C8B-B14F-4D97-AF65-F5344CB8AC3E}">
        <p14:creationId xmlns:p14="http://schemas.microsoft.com/office/powerpoint/2010/main" val="2164736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42938"/>
            <a:ext cx="10515600" cy="5534025"/>
          </a:xfrm>
        </p:spPr>
        <p:txBody>
          <a:bodyPr>
            <a:normAutofit fontScale="92500" lnSpcReduction="10000"/>
          </a:bodyPr>
          <a:lstStyle/>
          <a:p>
            <a:pPr marL="457200" lvl="1" indent="0">
              <a:buNone/>
            </a:pPr>
            <a:r>
              <a:rPr lang="en-US" dirty="0">
                <a:latin typeface="Rockwell" charset="0"/>
                <a:ea typeface="Rockwell" charset="0"/>
                <a:cs typeface="Rockwell" charset="0"/>
              </a:rPr>
              <a:t>SELECT COUNT</a:t>
            </a:r>
            <a:r>
              <a:rPr lang="en-US" dirty="0" smtClean="0">
                <a:latin typeface="Rockwell" charset="0"/>
                <a:ea typeface="Rockwell" charset="0"/>
                <a:cs typeface="Rockwell" charset="0"/>
              </a:rPr>
              <a:t>(*)</a:t>
            </a:r>
          </a:p>
          <a:p>
            <a:pPr marL="457200" lvl="1" indent="0">
              <a:buNone/>
            </a:pPr>
            <a:r>
              <a:rPr lang="en-US" dirty="0" smtClean="0">
                <a:latin typeface="Rockwell" charset="0"/>
                <a:ea typeface="Rockwell" charset="0"/>
                <a:cs typeface="Rockwell" charset="0"/>
              </a:rPr>
              <a:t>FROM Sessions</a:t>
            </a:r>
          </a:p>
          <a:p>
            <a:pPr marL="457200" lvl="1" indent="0">
              <a:buNone/>
            </a:pPr>
            <a:r>
              <a:rPr lang="en-US" dirty="0" smtClean="0">
                <a:latin typeface="Rockwell" charset="0"/>
                <a:ea typeface="Rockwell" charset="0"/>
                <a:cs typeface="Rockwell" charset="0"/>
              </a:rPr>
              <a:t>WHERE </a:t>
            </a:r>
            <a:r>
              <a:rPr lang="en-US" dirty="0">
                <a:latin typeface="Rockwell" charset="0"/>
                <a:ea typeface="Rockwell" charset="0"/>
                <a:cs typeface="Rockwell" charset="0"/>
              </a:rPr>
              <a:t>Genre = ‘</a:t>
            </a:r>
            <a:r>
              <a:rPr lang="en-US" dirty="0" smtClean="0">
                <a:latin typeface="Rockwell" charset="0"/>
                <a:ea typeface="Rockwell" charset="0"/>
                <a:cs typeface="Rockwell" charset="0"/>
              </a:rPr>
              <a:t>western’</a:t>
            </a:r>
          </a:p>
          <a:p>
            <a:pPr marL="457200" lvl="1" indent="0">
              <a:buNone/>
            </a:pPr>
            <a:r>
              <a:rPr lang="en-US" dirty="0" smtClean="0">
                <a:latin typeface="Rockwell" charset="0"/>
                <a:ea typeface="Rockwell" charset="0"/>
                <a:cs typeface="Rockwell" charset="0"/>
              </a:rPr>
              <a:t>GROUP </a:t>
            </a:r>
            <a:r>
              <a:rPr lang="en-US" dirty="0">
                <a:latin typeface="Rockwell" charset="0"/>
                <a:ea typeface="Rockwell" charset="0"/>
                <a:cs typeface="Rockwell" charset="0"/>
              </a:rPr>
              <a:t>BY </a:t>
            </a:r>
            <a:r>
              <a:rPr lang="en-US" dirty="0" smtClean="0">
                <a:latin typeface="Rockwell" charset="0"/>
                <a:ea typeface="Rockwell" charset="0"/>
                <a:cs typeface="Rockwell" charset="0"/>
              </a:rPr>
              <a:t>OS</a:t>
            </a:r>
          </a:p>
          <a:p>
            <a:pPr marL="457200" lvl="1" indent="0">
              <a:buNone/>
            </a:pPr>
            <a:r>
              <a:rPr lang="en-US" dirty="0" smtClean="0">
                <a:latin typeface="Rockwell" charset="0"/>
                <a:ea typeface="Rockwell" charset="0"/>
                <a:cs typeface="Rockwell" charset="0"/>
              </a:rPr>
              <a:t>ERROR </a:t>
            </a:r>
            <a:r>
              <a:rPr lang="en-US" dirty="0">
                <a:latin typeface="Rockwell" charset="0"/>
                <a:ea typeface="Rockwell" charset="0"/>
                <a:cs typeface="Rockwell" charset="0"/>
              </a:rPr>
              <a:t>WITHIN 10% AT CONFIDENCE 95</a:t>
            </a:r>
            <a:r>
              <a:rPr lang="en-US" dirty="0" smtClean="0">
                <a:latin typeface="Rockwell" charset="0"/>
                <a:ea typeface="Rockwell" charset="0"/>
                <a:cs typeface="Rockwell" charset="0"/>
              </a:rPr>
              <a:t>%</a:t>
            </a:r>
            <a:endParaRPr lang="en-US" dirty="0"/>
          </a:p>
          <a:p>
            <a:r>
              <a:rPr lang="en-US" dirty="0" smtClean="0"/>
              <a:t>will return the count for each GROUP BY key, with each count </a:t>
            </a:r>
            <a:r>
              <a:rPr lang="en-US" dirty="0"/>
              <a:t>having relative error of at most ±10% at a 95% </a:t>
            </a:r>
            <a:r>
              <a:rPr lang="en-US" dirty="0" smtClean="0"/>
              <a:t>confidence level.</a:t>
            </a:r>
          </a:p>
          <a:p>
            <a:endParaRPr lang="en-US" dirty="0" smtClean="0"/>
          </a:p>
          <a:p>
            <a:pPr marL="457200" lvl="1" indent="0">
              <a:buNone/>
            </a:pPr>
            <a:r>
              <a:rPr lang="en-US" dirty="0">
                <a:latin typeface="Rockwell" charset="0"/>
                <a:ea typeface="Rockwell" charset="0"/>
                <a:cs typeface="Rockwell" charset="0"/>
              </a:rPr>
              <a:t>SELECT COUNT</a:t>
            </a:r>
            <a:r>
              <a:rPr lang="en-US" dirty="0" smtClean="0">
                <a:latin typeface="Rockwell" charset="0"/>
                <a:ea typeface="Rockwell" charset="0"/>
                <a:cs typeface="Rockwell" charset="0"/>
              </a:rPr>
              <a:t>(*)</a:t>
            </a:r>
          </a:p>
          <a:p>
            <a:pPr marL="457200" lvl="1" indent="0">
              <a:buNone/>
            </a:pPr>
            <a:r>
              <a:rPr lang="en-US" dirty="0" smtClean="0">
                <a:latin typeface="Rockwell" charset="0"/>
                <a:ea typeface="Rockwell" charset="0"/>
                <a:cs typeface="Rockwell" charset="0"/>
              </a:rPr>
              <a:t>FROM Sessions</a:t>
            </a:r>
          </a:p>
          <a:p>
            <a:pPr marL="457200" lvl="1" indent="0">
              <a:buNone/>
            </a:pPr>
            <a:r>
              <a:rPr lang="en-US" dirty="0" smtClean="0">
                <a:latin typeface="Rockwell" charset="0"/>
                <a:ea typeface="Rockwell" charset="0"/>
                <a:cs typeface="Rockwell" charset="0"/>
              </a:rPr>
              <a:t>WHERE </a:t>
            </a:r>
            <a:r>
              <a:rPr lang="en-US" dirty="0">
                <a:latin typeface="Rockwell" charset="0"/>
                <a:ea typeface="Rockwell" charset="0"/>
                <a:cs typeface="Rockwell" charset="0"/>
              </a:rPr>
              <a:t>Genre = ‘</a:t>
            </a:r>
            <a:r>
              <a:rPr lang="en-US" dirty="0" smtClean="0">
                <a:latin typeface="Rockwell" charset="0"/>
                <a:ea typeface="Rockwell" charset="0"/>
                <a:cs typeface="Rockwell" charset="0"/>
              </a:rPr>
              <a:t>western’</a:t>
            </a:r>
          </a:p>
          <a:p>
            <a:pPr marL="457200" lvl="1" indent="0">
              <a:buNone/>
            </a:pPr>
            <a:r>
              <a:rPr lang="en-US" dirty="0" smtClean="0">
                <a:latin typeface="Rockwell" charset="0"/>
                <a:ea typeface="Rockwell" charset="0"/>
                <a:cs typeface="Rockwell" charset="0"/>
              </a:rPr>
              <a:t>GROUP </a:t>
            </a:r>
            <a:r>
              <a:rPr lang="en-US" dirty="0">
                <a:latin typeface="Rockwell" charset="0"/>
                <a:ea typeface="Rockwell" charset="0"/>
                <a:cs typeface="Rockwell" charset="0"/>
              </a:rPr>
              <a:t>BY </a:t>
            </a:r>
            <a:r>
              <a:rPr lang="en-US" dirty="0" smtClean="0">
                <a:latin typeface="Rockwell" charset="0"/>
                <a:ea typeface="Rockwell" charset="0"/>
                <a:cs typeface="Rockwell" charset="0"/>
              </a:rPr>
              <a:t>OS</a:t>
            </a:r>
          </a:p>
          <a:p>
            <a:pPr marL="457200" lvl="1" indent="0">
              <a:buNone/>
            </a:pPr>
            <a:r>
              <a:rPr lang="en-US" dirty="0" smtClean="0">
                <a:latin typeface="Rockwell" charset="0"/>
                <a:ea typeface="Rockwell" charset="0"/>
                <a:cs typeface="Rockwell" charset="0"/>
              </a:rPr>
              <a:t>WITHIN </a:t>
            </a:r>
            <a:r>
              <a:rPr lang="en-US" dirty="0">
                <a:latin typeface="Rockwell" charset="0"/>
                <a:ea typeface="Rockwell" charset="0"/>
                <a:cs typeface="Rockwell" charset="0"/>
              </a:rPr>
              <a:t>5 SECONDS </a:t>
            </a:r>
            <a:endParaRPr lang="en-US" dirty="0"/>
          </a:p>
          <a:p>
            <a:r>
              <a:rPr lang="en-US" dirty="0"/>
              <a:t>will return the most accurate results for each GROUP BY key in 5 seconds, along with a 95% </a:t>
            </a:r>
            <a:r>
              <a:rPr lang="en-US" dirty="0" smtClean="0"/>
              <a:t>confidence </a:t>
            </a:r>
            <a:r>
              <a:rPr lang="en-US" dirty="0"/>
              <a:t>interval for the relative error of each result.</a:t>
            </a:r>
            <a:endParaRPr lang="en-US" dirty="0" smtClean="0"/>
          </a:p>
          <a:p>
            <a:endParaRPr lang="en-US" dirty="0" smtClean="0"/>
          </a:p>
          <a:p>
            <a:endParaRPr lang="en-US" dirty="0"/>
          </a:p>
        </p:txBody>
      </p:sp>
    </p:spTree>
    <p:extLst>
      <p:ext uri="{BB962C8B-B14F-4D97-AF65-F5344CB8AC3E}">
        <p14:creationId xmlns:p14="http://schemas.microsoft.com/office/powerpoint/2010/main" val="36661194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42938"/>
            <a:ext cx="10515600" cy="5534025"/>
          </a:xfrm>
        </p:spPr>
        <p:txBody>
          <a:bodyPr>
            <a:normAutofit/>
          </a:bodyPr>
          <a:lstStyle/>
          <a:p>
            <a:r>
              <a:rPr lang="en-US" dirty="0" smtClean="0"/>
              <a:t>At that time, </a:t>
            </a:r>
            <a:r>
              <a:rPr lang="en-US" dirty="0" err="1"/>
              <a:t>BlinkDB</a:t>
            </a:r>
            <a:r>
              <a:rPr lang="en-US" dirty="0"/>
              <a:t> </a:t>
            </a:r>
            <a:r>
              <a:rPr lang="en-US" dirty="0" smtClean="0"/>
              <a:t>did </a:t>
            </a:r>
            <a:r>
              <a:rPr lang="en-US" dirty="0"/>
              <a:t>not </a:t>
            </a:r>
            <a:r>
              <a:rPr lang="en-US" dirty="0" smtClean="0"/>
              <a:t>support </a:t>
            </a:r>
            <a:r>
              <a:rPr lang="en-US" dirty="0"/>
              <a:t>arbitrary joins and nested SQL </a:t>
            </a:r>
            <a:r>
              <a:rPr lang="en-US" dirty="0" smtClean="0"/>
              <a:t>queries.</a:t>
            </a:r>
          </a:p>
          <a:p>
            <a:endParaRPr lang="en-US" dirty="0"/>
          </a:p>
          <a:p>
            <a:r>
              <a:rPr lang="en-US" dirty="0" smtClean="0"/>
              <a:t>They did </a:t>
            </a:r>
            <a:r>
              <a:rPr lang="en-US" dirty="0"/>
              <a:t>provide support for joins in some settings which are commonly used in distributed data warehouses. In </a:t>
            </a:r>
            <a:r>
              <a:rPr lang="en-US" dirty="0" smtClean="0"/>
              <a:t>particular</a:t>
            </a:r>
            <a:r>
              <a:rPr lang="en-US" dirty="0"/>
              <a:t>, </a:t>
            </a:r>
            <a:r>
              <a:rPr lang="en-US" dirty="0" err="1"/>
              <a:t>BlinkDB</a:t>
            </a:r>
            <a:r>
              <a:rPr lang="en-US" dirty="0"/>
              <a:t> can support joining a large, sampled fact table, with smaller tables that are small enough to </a:t>
            </a:r>
            <a:r>
              <a:rPr lang="en-US" dirty="0" smtClean="0"/>
              <a:t>fit </a:t>
            </a:r>
            <a:r>
              <a:rPr lang="en-US" dirty="0"/>
              <a:t>in the main memory of any single node in the </a:t>
            </a:r>
            <a:r>
              <a:rPr lang="en-US" dirty="0" smtClean="0"/>
              <a:t>cluster, which is one of the most commonly used form of joins in distributed data warehouses.</a:t>
            </a:r>
            <a:endParaRPr lang="en-US" dirty="0"/>
          </a:p>
          <a:p>
            <a:endParaRPr lang="en-US" dirty="0" smtClean="0"/>
          </a:p>
          <a:p>
            <a:r>
              <a:rPr lang="en-US" dirty="0" smtClean="0"/>
              <a:t>Currently? I do not know.</a:t>
            </a:r>
            <a:endParaRPr lang="en-US" dirty="0"/>
          </a:p>
        </p:txBody>
      </p:sp>
    </p:spTree>
    <p:extLst>
      <p:ext uri="{BB962C8B-B14F-4D97-AF65-F5344CB8AC3E}">
        <p14:creationId xmlns:p14="http://schemas.microsoft.com/office/powerpoint/2010/main" val="15273617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Creation</a:t>
            </a:r>
            <a:endParaRPr lang="en-US" dirty="0"/>
          </a:p>
        </p:txBody>
      </p:sp>
      <p:sp>
        <p:nvSpPr>
          <p:cNvPr id="3" name="Content Placeholder 2"/>
          <p:cNvSpPr>
            <a:spLocks noGrp="1"/>
          </p:cNvSpPr>
          <p:nvPr>
            <p:ph idx="1"/>
          </p:nvPr>
        </p:nvSpPr>
        <p:spPr/>
        <p:txBody>
          <a:bodyPr/>
          <a:lstStyle/>
          <a:p>
            <a:r>
              <a:rPr lang="en-US" dirty="0" err="1"/>
              <a:t>BlinkDB</a:t>
            </a:r>
            <a:r>
              <a:rPr lang="en-US" dirty="0"/>
              <a:t> creates a set of samples to accurately and quickly </a:t>
            </a:r>
            <a:r>
              <a:rPr lang="en-US" dirty="0" smtClean="0"/>
              <a:t>answer </a:t>
            </a:r>
            <a:r>
              <a:rPr lang="en-US" dirty="0"/>
              <a:t>queries</a:t>
            </a:r>
            <a:r>
              <a:rPr lang="en-US" dirty="0" smtClean="0"/>
              <a:t>.</a:t>
            </a:r>
          </a:p>
          <a:p>
            <a:endParaRPr lang="en-US" dirty="0"/>
          </a:p>
          <a:p>
            <a:r>
              <a:rPr lang="en-US" dirty="0"/>
              <a:t>They formulate the problem of sample creation as an optimization problem. Given a collection of past QCS and their historical frequencies, a collection of stratified samples with total storage costs below some user configurable storage threshold is chosen. These samples are designed to efficiently answer queries with the same QCSs as past queries, and to provide good coverage for future queries over similar QCS.</a:t>
            </a:r>
          </a:p>
          <a:p>
            <a:endParaRPr lang="en-US" dirty="0"/>
          </a:p>
        </p:txBody>
      </p:sp>
    </p:spTree>
    <p:extLst>
      <p:ext uri="{BB962C8B-B14F-4D97-AF65-F5344CB8AC3E}">
        <p14:creationId xmlns:p14="http://schemas.microsoft.com/office/powerpoint/2010/main" val="7812629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57238"/>
            <a:ext cx="10515600" cy="5419725"/>
          </a:xfrm>
        </p:spPr>
        <p:txBody>
          <a:bodyPr>
            <a:normAutofit/>
          </a:bodyPr>
          <a:lstStyle/>
          <a:p>
            <a:r>
              <a:rPr lang="en-US" dirty="0"/>
              <a:t>Queries that do not </a:t>
            </a:r>
            <a:r>
              <a:rPr lang="en-US" dirty="0" smtClean="0"/>
              <a:t>filter </a:t>
            </a:r>
            <a:r>
              <a:rPr lang="en-US" dirty="0"/>
              <a:t>or group data (for example, a SUM over an entire table) </a:t>
            </a:r>
            <a:r>
              <a:rPr lang="en-US" dirty="0" smtClean="0"/>
              <a:t>often </a:t>
            </a:r>
            <a:r>
              <a:rPr lang="en-US" dirty="0"/>
              <a:t>produce accurate answers when run on uniform samples</a:t>
            </a:r>
            <a:r>
              <a:rPr lang="en-US" dirty="0" smtClean="0"/>
              <a:t>.</a:t>
            </a:r>
          </a:p>
          <a:p>
            <a:endParaRPr lang="en-US" dirty="0"/>
          </a:p>
          <a:p>
            <a:r>
              <a:rPr lang="en-US" dirty="0"/>
              <a:t>However, uniform sampling </a:t>
            </a:r>
            <a:r>
              <a:rPr lang="en-US" dirty="0" smtClean="0"/>
              <a:t>often </a:t>
            </a:r>
            <a:r>
              <a:rPr lang="en-US" dirty="0"/>
              <a:t>does not work well for </a:t>
            </a:r>
            <a:r>
              <a:rPr lang="en-US" dirty="0" smtClean="0"/>
              <a:t>queries </a:t>
            </a:r>
            <a:r>
              <a:rPr lang="en-US" dirty="0"/>
              <a:t>on </a:t>
            </a:r>
            <a:r>
              <a:rPr lang="en-US" dirty="0" smtClean="0"/>
              <a:t>filtered </a:t>
            </a:r>
            <a:r>
              <a:rPr lang="en-US" dirty="0"/>
              <a:t>or grouped subsets of the table. When members of a particular subset are rare, </a:t>
            </a:r>
            <a:r>
              <a:rPr lang="en-US" dirty="0" smtClean="0"/>
              <a:t>a uniform </a:t>
            </a:r>
            <a:r>
              <a:rPr lang="en-US" dirty="0"/>
              <a:t>sample may not contain any members of the subset at all, leading to a missing row in the </a:t>
            </a:r>
            <a:r>
              <a:rPr lang="en-US" dirty="0" smtClean="0"/>
              <a:t>final </a:t>
            </a:r>
            <a:r>
              <a:rPr lang="en-US" dirty="0"/>
              <a:t>output of the query. </a:t>
            </a:r>
            <a:r>
              <a:rPr lang="en-US" dirty="0" smtClean="0"/>
              <a:t>The </a:t>
            </a:r>
            <a:r>
              <a:rPr lang="en-US" dirty="0"/>
              <a:t>standard approach to </a:t>
            </a:r>
            <a:r>
              <a:rPr lang="en-US" dirty="0" smtClean="0"/>
              <a:t>solving </a:t>
            </a:r>
            <a:r>
              <a:rPr lang="en-US" dirty="0"/>
              <a:t>this problem is </a:t>
            </a:r>
            <a:r>
              <a:rPr lang="en-US" i="1" dirty="0" smtClean="0"/>
              <a:t>stratified sampling</a:t>
            </a:r>
            <a:r>
              <a:rPr lang="en-US" dirty="0" smtClean="0"/>
              <a:t>, </a:t>
            </a:r>
            <a:r>
              <a:rPr lang="en-US" dirty="0"/>
              <a:t>which ensures that rare subgroups are </a:t>
            </a:r>
            <a:r>
              <a:rPr lang="en-US" dirty="0" smtClean="0"/>
              <a:t>sufficiently </a:t>
            </a:r>
            <a:r>
              <a:rPr lang="en-US" dirty="0"/>
              <a:t>represented. </a:t>
            </a:r>
          </a:p>
          <a:p>
            <a:endParaRPr lang="en-US" dirty="0"/>
          </a:p>
          <a:p>
            <a:endParaRPr lang="en-US" dirty="0"/>
          </a:p>
        </p:txBody>
      </p:sp>
    </p:spTree>
    <p:extLst>
      <p:ext uri="{BB962C8B-B14F-4D97-AF65-F5344CB8AC3E}">
        <p14:creationId xmlns:p14="http://schemas.microsoft.com/office/powerpoint/2010/main" val="13757537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57238"/>
            <a:ext cx="10515600" cy="5419725"/>
          </a:xfrm>
        </p:spPr>
        <p:txBody>
          <a:bodyPr>
            <a:normAutofit/>
          </a:bodyPr>
          <a:lstStyle/>
          <a:p>
            <a:r>
              <a:rPr lang="en-US" dirty="0"/>
              <a:t>First, consider the smaller problem of optimizing a </a:t>
            </a:r>
            <a:r>
              <a:rPr lang="en-US" dirty="0" smtClean="0"/>
              <a:t>stratified </a:t>
            </a:r>
            <a:r>
              <a:rPr lang="en-US" dirty="0"/>
              <a:t>sample for a single </a:t>
            </a:r>
            <a:r>
              <a:rPr lang="en-US" dirty="0" smtClean="0"/>
              <a:t>query.</a:t>
            </a:r>
          </a:p>
          <a:p>
            <a:endParaRPr lang="en-US" dirty="0"/>
          </a:p>
          <a:p>
            <a:r>
              <a:rPr lang="en-US" dirty="0" smtClean="0"/>
              <a:t>We </a:t>
            </a:r>
            <a:r>
              <a:rPr lang="en-US" dirty="0"/>
              <a:t>are given a query </a:t>
            </a:r>
            <a:r>
              <a:rPr lang="en-US" i="1" dirty="0"/>
              <a:t>Q </a:t>
            </a:r>
            <a:r>
              <a:rPr lang="en-US" dirty="0"/>
              <a:t>specifying a table </a:t>
            </a:r>
            <a:r>
              <a:rPr lang="en-US" i="1" dirty="0"/>
              <a:t>T</a:t>
            </a:r>
            <a:r>
              <a:rPr lang="en-US" dirty="0"/>
              <a:t>, a QCS </a:t>
            </a:r>
            <a:r>
              <a:rPr lang="en-US" i="1" dirty="0" err="1"/>
              <a:t>φ</a:t>
            </a:r>
            <a:r>
              <a:rPr lang="en-US" dirty="0"/>
              <a:t>, and either a response time bound </a:t>
            </a:r>
            <a:r>
              <a:rPr lang="en-US" i="1" dirty="0"/>
              <a:t>t </a:t>
            </a:r>
            <a:r>
              <a:rPr lang="en-US" dirty="0"/>
              <a:t>or an error bound </a:t>
            </a:r>
            <a:r>
              <a:rPr lang="en-US" i="1" dirty="0"/>
              <a:t>e</a:t>
            </a:r>
            <a:r>
              <a:rPr lang="en-US" dirty="0"/>
              <a:t>. A time bound </a:t>
            </a:r>
            <a:r>
              <a:rPr lang="en-US" i="1" dirty="0"/>
              <a:t>t </a:t>
            </a:r>
            <a:r>
              <a:rPr lang="en-US" dirty="0"/>
              <a:t>determines the maximum sample size on which we can operate, </a:t>
            </a:r>
            <a:r>
              <a:rPr lang="en-US" i="1" dirty="0"/>
              <a:t>n</a:t>
            </a:r>
            <a:r>
              <a:rPr lang="en-US" dirty="0"/>
              <a:t>; </a:t>
            </a:r>
            <a:r>
              <a:rPr lang="en-US" i="1" dirty="0"/>
              <a:t>n </a:t>
            </a:r>
            <a:r>
              <a:rPr lang="en-US" dirty="0"/>
              <a:t>is also the </a:t>
            </a:r>
            <a:r>
              <a:rPr lang="en-US" dirty="0" smtClean="0"/>
              <a:t>optimal </a:t>
            </a:r>
            <a:r>
              <a:rPr lang="en-US" dirty="0"/>
              <a:t>sample </a:t>
            </a:r>
            <a:r>
              <a:rPr lang="en-US" dirty="0" smtClean="0"/>
              <a:t>size. </a:t>
            </a:r>
            <a:r>
              <a:rPr lang="en-US" dirty="0"/>
              <a:t>Similarly, given an error bound </a:t>
            </a:r>
            <a:r>
              <a:rPr lang="en-US" i="1" dirty="0"/>
              <a:t>e</a:t>
            </a:r>
            <a:r>
              <a:rPr lang="en-US" dirty="0"/>
              <a:t>, it is possible to calculate the minimum sample size that will satisfy the error bound, and any larger sample would be suboptimal because it would take longer than necessary. In general </a:t>
            </a:r>
            <a:r>
              <a:rPr lang="en-US" i="1" dirty="0"/>
              <a:t>n </a:t>
            </a:r>
            <a:r>
              <a:rPr lang="en-US" dirty="0"/>
              <a:t>is </a:t>
            </a:r>
            <a:r>
              <a:rPr lang="en-US" dirty="0" smtClean="0"/>
              <a:t>monotonically </a:t>
            </a:r>
            <a:r>
              <a:rPr lang="en-US" dirty="0"/>
              <a:t>increasing in </a:t>
            </a:r>
            <a:r>
              <a:rPr lang="en-US" i="1" dirty="0"/>
              <a:t>t </a:t>
            </a:r>
            <a:r>
              <a:rPr lang="en-US" dirty="0"/>
              <a:t>(or monotonically decreasing in </a:t>
            </a:r>
            <a:r>
              <a:rPr lang="en-US" i="1" dirty="0"/>
              <a:t>e</a:t>
            </a:r>
            <a:r>
              <a:rPr lang="en-US" dirty="0"/>
              <a:t>) but will also depend on </a:t>
            </a:r>
            <a:r>
              <a:rPr lang="en-US" i="1" dirty="0"/>
              <a:t>Q </a:t>
            </a:r>
            <a:r>
              <a:rPr lang="en-US" dirty="0"/>
              <a:t>and on the resources available in the cluster to process </a:t>
            </a:r>
            <a:r>
              <a:rPr lang="en-US" i="1" dirty="0"/>
              <a:t>Q</a:t>
            </a:r>
            <a:r>
              <a:rPr lang="en-US" dirty="0"/>
              <a:t>. </a:t>
            </a:r>
          </a:p>
        </p:txBody>
      </p:sp>
    </p:spTree>
    <p:extLst>
      <p:ext uri="{BB962C8B-B14F-4D97-AF65-F5344CB8AC3E}">
        <p14:creationId xmlns:p14="http://schemas.microsoft.com/office/powerpoint/2010/main" val="4084787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57238"/>
            <a:ext cx="10515600" cy="5419725"/>
          </a:xfrm>
        </p:spPr>
        <p:txBody>
          <a:bodyPr>
            <a:normAutofit/>
          </a:bodyPr>
          <a:lstStyle/>
          <a:p>
            <a:r>
              <a:rPr lang="en-US" dirty="0"/>
              <a:t>Among the rows in </a:t>
            </a:r>
            <a:r>
              <a:rPr lang="en-US" i="1" dirty="0"/>
              <a:t>T</a:t>
            </a:r>
            <a:r>
              <a:rPr lang="en-US" dirty="0"/>
              <a:t>, let </a:t>
            </a:r>
            <a:r>
              <a:rPr lang="en-US" i="1" dirty="0"/>
              <a:t>D</a:t>
            </a:r>
            <a:r>
              <a:rPr lang="en-US" dirty="0"/>
              <a:t>(</a:t>
            </a:r>
            <a:r>
              <a:rPr lang="en-US" i="1" dirty="0" err="1"/>
              <a:t>φ</a:t>
            </a:r>
            <a:r>
              <a:rPr lang="en-US" dirty="0"/>
              <a:t>) be the set of unique values </a:t>
            </a:r>
            <a:r>
              <a:rPr lang="en-US" i="1" dirty="0"/>
              <a:t>x </a:t>
            </a:r>
            <a:r>
              <a:rPr lang="en-US" dirty="0"/>
              <a:t>on the columns in </a:t>
            </a:r>
            <a:r>
              <a:rPr lang="en-US" i="1" dirty="0" err="1"/>
              <a:t>φ</a:t>
            </a:r>
            <a:r>
              <a:rPr lang="en-US" dirty="0"/>
              <a:t>. For each value </a:t>
            </a:r>
            <a:r>
              <a:rPr lang="en-US" i="1" dirty="0"/>
              <a:t>x </a:t>
            </a:r>
            <a:r>
              <a:rPr lang="en-US" dirty="0"/>
              <a:t>there is a set of rows </a:t>
            </a:r>
            <a:r>
              <a:rPr lang="en-US" dirty="0" smtClean="0"/>
              <a:t>in </a:t>
            </a:r>
            <a:r>
              <a:rPr lang="en-US" i="1" dirty="0" smtClean="0"/>
              <a:t>T </a:t>
            </a:r>
            <a:r>
              <a:rPr lang="en-US" dirty="0" smtClean="0"/>
              <a:t>having that </a:t>
            </a:r>
            <a:r>
              <a:rPr lang="en-US" dirty="0" err="1" smtClean="0"/>
              <a:t>value,</a:t>
            </a:r>
            <a:r>
              <a:rPr lang="en-US" i="1" dirty="0" err="1" smtClean="0"/>
              <a:t>T</a:t>
            </a:r>
            <a:r>
              <a:rPr lang="en-US" i="1" baseline="-25000" dirty="0" err="1" smtClean="0"/>
              <a:t>x</a:t>
            </a:r>
            <a:r>
              <a:rPr lang="en-US" i="1" dirty="0" smtClean="0"/>
              <a:t> </a:t>
            </a:r>
            <a:r>
              <a:rPr lang="en-US" dirty="0" smtClean="0"/>
              <a:t>= {</a:t>
            </a:r>
            <a:r>
              <a:rPr lang="en-US" i="1" dirty="0" err="1"/>
              <a:t>r</a:t>
            </a:r>
            <a:r>
              <a:rPr lang="en-US" dirty="0" err="1"/>
              <a:t>∶</a:t>
            </a:r>
            <a:r>
              <a:rPr lang="en-US" i="1" dirty="0" err="1"/>
              <a:t>r</a:t>
            </a:r>
            <a:r>
              <a:rPr lang="en-US" dirty="0" err="1"/>
              <a:t>∈</a:t>
            </a:r>
            <a:r>
              <a:rPr lang="en-US" i="1" dirty="0" err="1" smtClean="0"/>
              <a:t>T</a:t>
            </a:r>
            <a:r>
              <a:rPr lang="en-US" i="1" dirty="0" smtClean="0"/>
              <a:t> </a:t>
            </a:r>
            <a:r>
              <a:rPr lang="en-US" dirty="0" smtClean="0"/>
              <a:t>and </a:t>
            </a:r>
            <a:r>
              <a:rPr lang="en-US" i="1" dirty="0" smtClean="0"/>
              <a:t>r </a:t>
            </a:r>
            <a:r>
              <a:rPr lang="en-US" dirty="0" smtClean="0"/>
              <a:t>takes values </a:t>
            </a:r>
            <a:r>
              <a:rPr lang="en-US" i="1" dirty="0" smtClean="0"/>
              <a:t>x </a:t>
            </a:r>
            <a:r>
              <a:rPr lang="en-US" dirty="0"/>
              <a:t>on columns </a:t>
            </a:r>
            <a:r>
              <a:rPr lang="en-US" i="1" dirty="0" err="1"/>
              <a:t>φ</a:t>
            </a:r>
            <a:r>
              <a:rPr lang="en-US" dirty="0"/>
              <a:t>}. We will say that there are ∣</a:t>
            </a:r>
            <a:r>
              <a:rPr lang="en-US" i="1" dirty="0"/>
              <a:t>D</a:t>
            </a:r>
            <a:r>
              <a:rPr lang="en-US" dirty="0"/>
              <a:t>(</a:t>
            </a:r>
            <a:r>
              <a:rPr lang="en-US" i="1" dirty="0" err="1"/>
              <a:t>φ</a:t>
            </a:r>
            <a:r>
              <a:rPr lang="en-US" dirty="0"/>
              <a:t>)∣ “groups” </a:t>
            </a:r>
            <a:r>
              <a:rPr lang="en-US" i="1" dirty="0" err="1"/>
              <a:t>T</a:t>
            </a:r>
            <a:r>
              <a:rPr lang="en-US" i="1" baseline="-25000" dirty="0" err="1"/>
              <a:t>x</a:t>
            </a:r>
            <a:r>
              <a:rPr lang="en-US" i="1" dirty="0"/>
              <a:t> </a:t>
            </a:r>
            <a:r>
              <a:rPr lang="en-US" dirty="0"/>
              <a:t>of rows in </a:t>
            </a:r>
            <a:r>
              <a:rPr lang="en-US" i="1" dirty="0"/>
              <a:t>T </a:t>
            </a:r>
            <a:r>
              <a:rPr lang="en-US" dirty="0"/>
              <a:t>under </a:t>
            </a:r>
            <a:r>
              <a:rPr lang="en-US" i="1" dirty="0" err="1" smtClean="0"/>
              <a:t>φ</a:t>
            </a:r>
            <a:r>
              <a:rPr lang="en-US" dirty="0" smtClean="0"/>
              <a:t>.</a:t>
            </a:r>
          </a:p>
          <a:p>
            <a:endParaRPr lang="en-US" dirty="0"/>
          </a:p>
          <a:p>
            <a:r>
              <a:rPr lang="en-US" dirty="0" smtClean="0"/>
              <a:t>It is expansive to </a:t>
            </a:r>
            <a:r>
              <a:rPr lang="en-US" dirty="0"/>
              <a:t>compute an aggregate value for each </a:t>
            </a:r>
            <a:r>
              <a:rPr lang="en-US" i="1" dirty="0" err="1" smtClean="0"/>
              <a:t>T</a:t>
            </a:r>
            <a:r>
              <a:rPr lang="en-US" i="1" baseline="-25000" dirty="0" err="1" smtClean="0"/>
              <a:t>x</a:t>
            </a:r>
            <a:r>
              <a:rPr lang="en-US" sz="2400" i="1" dirty="0" smtClean="0"/>
              <a:t>.</a:t>
            </a:r>
            <a:r>
              <a:rPr lang="en-US" i="1" dirty="0" smtClean="0"/>
              <a:t> </a:t>
            </a:r>
            <a:r>
              <a:rPr lang="en-US" dirty="0"/>
              <a:t>I</a:t>
            </a:r>
            <a:r>
              <a:rPr lang="en-US" dirty="0" smtClean="0"/>
              <a:t>nstead </a:t>
            </a:r>
            <a:r>
              <a:rPr lang="en-US" dirty="0"/>
              <a:t>we will choose a sample </a:t>
            </a:r>
            <a:r>
              <a:rPr lang="en-US" i="1" dirty="0"/>
              <a:t>S </a:t>
            </a:r>
            <a:r>
              <a:rPr lang="en-US" dirty="0"/>
              <a:t>⊆ </a:t>
            </a:r>
            <a:r>
              <a:rPr lang="en-US" i="1" dirty="0"/>
              <a:t>T </a:t>
            </a:r>
            <a:r>
              <a:rPr lang="en-US" dirty="0"/>
              <a:t>with ∣</a:t>
            </a:r>
            <a:r>
              <a:rPr lang="en-US" i="1" dirty="0"/>
              <a:t>S</a:t>
            </a:r>
            <a:r>
              <a:rPr lang="en-US" dirty="0"/>
              <a:t>∣ = </a:t>
            </a:r>
            <a:r>
              <a:rPr lang="en-US" i="1" dirty="0"/>
              <a:t>n </a:t>
            </a:r>
            <a:r>
              <a:rPr lang="en-US" dirty="0"/>
              <a:t>rows. For each group </a:t>
            </a:r>
            <a:r>
              <a:rPr lang="en-US" i="1" dirty="0" err="1"/>
              <a:t>T</a:t>
            </a:r>
            <a:r>
              <a:rPr lang="en-US" i="1" baseline="-25000" dirty="0" err="1"/>
              <a:t>x</a:t>
            </a:r>
            <a:r>
              <a:rPr lang="en-US" i="1" dirty="0"/>
              <a:t> </a:t>
            </a:r>
            <a:r>
              <a:rPr lang="en-US" dirty="0"/>
              <a:t>there is a corresponding sample group </a:t>
            </a:r>
            <a:r>
              <a:rPr lang="en-US" i="1" dirty="0" err="1"/>
              <a:t>S</a:t>
            </a:r>
            <a:r>
              <a:rPr lang="en-US" i="1" baseline="-25000" dirty="0" err="1"/>
              <a:t>x</a:t>
            </a:r>
            <a:r>
              <a:rPr lang="en-US" i="1" dirty="0"/>
              <a:t> </a:t>
            </a:r>
            <a:r>
              <a:rPr lang="en-US" dirty="0"/>
              <a:t>⊆ </a:t>
            </a:r>
            <a:r>
              <a:rPr lang="en-US" i="1" dirty="0"/>
              <a:t>S </a:t>
            </a:r>
            <a:r>
              <a:rPr lang="en-US" dirty="0"/>
              <a:t>that is a subset of </a:t>
            </a:r>
            <a:r>
              <a:rPr lang="en-US" i="1" dirty="0" err="1"/>
              <a:t>T</a:t>
            </a:r>
            <a:r>
              <a:rPr lang="en-US" i="1" baseline="-25000" dirty="0" err="1"/>
              <a:t>x</a:t>
            </a:r>
            <a:r>
              <a:rPr lang="en-US" i="1" dirty="0"/>
              <a:t> </a:t>
            </a:r>
            <a:r>
              <a:rPr lang="en-US" dirty="0"/>
              <a:t>, which will be used instead of </a:t>
            </a:r>
            <a:r>
              <a:rPr lang="en-US" i="1" dirty="0" err="1"/>
              <a:t>T</a:t>
            </a:r>
            <a:r>
              <a:rPr lang="en-US" i="1" baseline="-25000" dirty="0" err="1"/>
              <a:t>x</a:t>
            </a:r>
            <a:r>
              <a:rPr lang="en-US" i="1" dirty="0"/>
              <a:t> </a:t>
            </a:r>
            <a:r>
              <a:rPr lang="en-US" dirty="0"/>
              <a:t>to calculate an aggregate</a:t>
            </a:r>
            <a:r>
              <a:rPr lang="en-US" dirty="0" smtClean="0"/>
              <a:t>.</a:t>
            </a:r>
          </a:p>
          <a:p>
            <a:endParaRPr lang="en-US" dirty="0"/>
          </a:p>
          <a:p>
            <a:r>
              <a:rPr lang="en-US" dirty="0" err="1" smtClean="0"/>
              <a:t>BlinkDB</a:t>
            </a:r>
            <a:r>
              <a:rPr lang="en-US" dirty="0" smtClean="0"/>
              <a:t> simply </a:t>
            </a:r>
            <a:r>
              <a:rPr lang="en-US" dirty="0"/>
              <a:t>assigns equal sample size to each groups. In addition, the assignment of sample sizes is deterministic, not random. </a:t>
            </a:r>
          </a:p>
          <a:p>
            <a:endParaRPr lang="en-US" dirty="0"/>
          </a:p>
        </p:txBody>
      </p:sp>
    </p:spTree>
    <p:extLst>
      <p:ext uri="{BB962C8B-B14F-4D97-AF65-F5344CB8AC3E}">
        <p14:creationId xmlns:p14="http://schemas.microsoft.com/office/powerpoint/2010/main" val="10875842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Algorithm for sample selection</a:t>
            </a:r>
            <a:endParaRPr lang="en-US" dirty="0"/>
          </a:p>
        </p:txBody>
      </p:sp>
      <p:pic>
        <p:nvPicPr>
          <p:cNvPr id="4" name="Content Placeholder 3"/>
          <p:cNvPicPr>
            <a:picLocks noGrp="1" noChangeAspect="1"/>
          </p:cNvPicPr>
          <p:nvPr>
            <p:ph idx="1"/>
          </p:nvPr>
        </p:nvPicPr>
        <p:blipFill>
          <a:blip r:embed="rId2"/>
          <a:stretch>
            <a:fillRect/>
          </a:stretch>
        </p:blipFill>
        <p:spPr>
          <a:xfrm>
            <a:off x="1133475" y="1939713"/>
            <a:ext cx="9925050" cy="4262483"/>
          </a:xfrm>
          <a:prstGeom prst="rect">
            <a:avLst/>
          </a:prstGeom>
        </p:spPr>
      </p:pic>
    </p:spTree>
    <p:extLst>
      <p:ext uri="{BB962C8B-B14F-4D97-AF65-F5344CB8AC3E}">
        <p14:creationId xmlns:p14="http://schemas.microsoft.com/office/powerpoint/2010/main" val="2080251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Quizzes</a:t>
            </a:r>
            <a:endParaRPr lang="en-US" dirty="0"/>
          </a:p>
        </p:txBody>
      </p:sp>
      <p:sp>
        <p:nvSpPr>
          <p:cNvPr id="3" name="Content Placeholder 2"/>
          <p:cNvSpPr>
            <a:spLocks noGrp="1"/>
          </p:cNvSpPr>
          <p:nvPr>
            <p:ph idx="1"/>
          </p:nvPr>
        </p:nvSpPr>
        <p:spPr/>
        <p:txBody>
          <a:bodyPr/>
          <a:lstStyle/>
          <a:p>
            <a:r>
              <a:rPr lang="en-US" dirty="0"/>
              <a:t>m</a:t>
            </a:r>
            <a:r>
              <a:rPr lang="en-US" dirty="0" smtClean="0"/>
              <a:t>ost of you hate them</a:t>
            </a:r>
          </a:p>
          <a:p>
            <a:pPr lvl="1"/>
            <a:r>
              <a:rPr lang="en-US" dirty="0" smtClean="0"/>
              <a:t>- 8 am is too early</a:t>
            </a:r>
          </a:p>
          <a:p>
            <a:pPr lvl="1"/>
            <a:r>
              <a:rPr lang="en-US" dirty="0" smtClean="0"/>
              <a:t>- terrible to have quizzes on Wednesdays (reading two papers between Mon-Wed is hard)</a:t>
            </a:r>
          </a:p>
          <a:p>
            <a:pPr lvl="1"/>
            <a:r>
              <a:rPr lang="en-US" dirty="0" smtClean="0"/>
              <a:t>- nondeterminism is bad</a:t>
            </a:r>
          </a:p>
          <a:p>
            <a:pPr lvl="4"/>
            <a:endParaRPr lang="en-US" dirty="0" smtClean="0"/>
          </a:p>
          <a:p>
            <a:pPr lvl="1"/>
            <a:endParaRPr lang="en-US" dirty="0"/>
          </a:p>
          <a:p>
            <a:r>
              <a:rPr lang="en-US" dirty="0"/>
              <a:t>s</a:t>
            </a:r>
            <a:r>
              <a:rPr lang="en-US" dirty="0" smtClean="0"/>
              <a:t>o, we will have more quizzes </a:t>
            </a:r>
          </a:p>
          <a:p>
            <a:pPr lvl="1"/>
            <a:r>
              <a:rPr lang="en-US" dirty="0" smtClean="0"/>
              <a:t>- with probability 1</a:t>
            </a:r>
          </a:p>
          <a:p>
            <a:pPr lvl="1"/>
            <a:r>
              <a:rPr lang="en-US" dirty="0" smtClean="0"/>
              <a:t>- will send questions at least the day before</a:t>
            </a:r>
          </a:p>
          <a:p>
            <a:pPr lvl="1"/>
            <a:r>
              <a:rPr lang="en-US" dirty="0" smtClean="0"/>
              <a:t>- the goal is to provide guidance on understanding the paper and background</a:t>
            </a:r>
          </a:p>
          <a:p>
            <a:pPr lvl="1"/>
            <a:r>
              <a:rPr lang="en-US" dirty="0" smtClean="0"/>
              <a:t>- you can discuss the paper with classmates, but not the answers directly</a:t>
            </a:r>
          </a:p>
          <a:p>
            <a:endParaRPr lang="en-US" dirty="0"/>
          </a:p>
        </p:txBody>
      </p:sp>
      <p:sp>
        <p:nvSpPr>
          <p:cNvPr id="4" name="TextBox 3"/>
          <p:cNvSpPr txBox="1"/>
          <p:nvPr/>
        </p:nvSpPr>
        <p:spPr>
          <a:xfrm>
            <a:off x="4805870" y="3935412"/>
            <a:ext cx="3581430" cy="461665"/>
          </a:xfrm>
          <a:prstGeom prst="rect">
            <a:avLst/>
          </a:prstGeom>
          <a:noFill/>
        </p:spPr>
        <p:txBody>
          <a:bodyPr wrap="none" rtlCol="0">
            <a:spAutoFit/>
          </a:bodyPr>
          <a:lstStyle/>
          <a:p>
            <a:r>
              <a:rPr lang="en-US" sz="2400" dirty="0" smtClean="0"/>
              <a:t>“discussion assignments”</a:t>
            </a:r>
            <a:endParaRPr lang="en-US" sz="2400" dirty="0"/>
          </a:p>
        </p:txBody>
      </p:sp>
      <p:cxnSp>
        <p:nvCxnSpPr>
          <p:cNvPr id="6" name="Straight Connector 5"/>
          <p:cNvCxnSpPr/>
          <p:nvPr/>
        </p:nvCxnSpPr>
        <p:spPr>
          <a:xfrm flipV="1">
            <a:off x="3017520" y="4186564"/>
            <a:ext cx="1818640" cy="10160"/>
          </a:xfrm>
          <a:prstGeom prst="line">
            <a:avLst/>
          </a:prstGeom>
          <a:ln w="28575">
            <a:solidFill>
              <a:srgbClr val="FF0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0252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Algorithm for sample selection</a:t>
            </a:r>
            <a:endParaRPr lang="en-US" dirty="0"/>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2089150" y="1620044"/>
            <a:ext cx="8013700" cy="4762500"/>
          </a:xfrm>
          <a:prstGeom prst="rect">
            <a:avLst/>
          </a:prstGeom>
        </p:spPr>
      </p:pic>
    </p:spTree>
    <p:extLst>
      <p:ext uri="{BB962C8B-B14F-4D97-AF65-F5344CB8AC3E}">
        <p14:creationId xmlns:p14="http://schemas.microsoft.com/office/powerpoint/2010/main" val="25149627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57238"/>
            <a:ext cx="10515600" cy="5419725"/>
          </a:xfrm>
        </p:spPr>
        <p:txBody>
          <a:bodyPr>
            <a:normAutofit/>
          </a:bodyPr>
          <a:lstStyle/>
          <a:p>
            <a:r>
              <a:rPr lang="en-US" dirty="0" smtClean="0"/>
              <a:t>We denote </a:t>
            </a:r>
            <a:r>
              <a:rPr lang="en-US" dirty="0"/>
              <a:t>a sample by </a:t>
            </a:r>
            <a:r>
              <a:rPr lang="en-US" i="1" dirty="0"/>
              <a:t>S</a:t>
            </a:r>
            <a:r>
              <a:rPr lang="en-US" dirty="0"/>
              <a:t>(</a:t>
            </a:r>
            <a:r>
              <a:rPr lang="en-US" i="1" dirty="0" err="1"/>
              <a:t>φ</a:t>
            </a:r>
            <a:r>
              <a:rPr lang="en-US" dirty="0"/>
              <a:t>, </a:t>
            </a:r>
            <a:r>
              <a:rPr lang="en-US" i="1" dirty="0"/>
              <a:t>K</a:t>
            </a:r>
            <a:r>
              <a:rPr lang="en-US" dirty="0"/>
              <a:t>) or simply </a:t>
            </a:r>
            <a:r>
              <a:rPr lang="en-US" i="1" dirty="0"/>
              <a:t>S </a:t>
            </a:r>
            <a:r>
              <a:rPr lang="en-US" dirty="0"/>
              <a:t>when there is no ambiguity. </a:t>
            </a:r>
          </a:p>
          <a:p>
            <a:endParaRPr lang="en-US" dirty="0" smtClean="0"/>
          </a:p>
          <a:p>
            <a:r>
              <a:rPr lang="en-US" dirty="0"/>
              <a:t>C</a:t>
            </a:r>
            <a:r>
              <a:rPr lang="en-US" dirty="0" smtClean="0"/>
              <a:t>onsider </a:t>
            </a:r>
            <a:r>
              <a:rPr lang="en-US" dirty="0"/>
              <a:t>query </a:t>
            </a:r>
            <a:r>
              <a:rPr lang="en-US" i="1" dirty="0"/>
              <a:t>Q </a:t>
            </a:r>
            <a:r>
              <a:rPr lang="en-US" dirty="0"/>
              <a:t>grouping by QCS </a:t>
            </a:r>
            <a:r>
              <a:rPr lang="en-US" i="1" dirty="0" err="1"/>
              <a:t>φ</a:t>
            </a:r>
            <a:r>
              <a:rPr lang="en-US" dirty="0"/>
              <a:t>, and assume we use </a:t>
            </a:r>
            <a:r>
              <a:rPr lang="en-US" i="1" dirty="0"/>
              <a:t>S</a:t>
            </a:r>
            <a:r>
              <a:rPr lang="en-US" dirty="0"/>
              <a:t>(</a:t>
            </a:r>
            <a:r>
              <a:rPr lang="en-US" i="1" dirty="0" err="1"/>
              <a:t>φ</a:t>
            </a:r>
            <a:r>
              <a:rPr lang="en-US" dirty="0"/>
              <a:t>, </a:t>
            </a:r>
            <a:r>
              <a:rPr lang="en-US" i="1" dirty="0"/>
              <a:t>K</a:t>
            </a:r>
            <a:r>
              <a:rPr lang="en-US" dirty="0"/>
              <a:t>) to answer </a:t>
            </a:r>
            <a:r>
              <a:rPr lang="en-US" i="1" dirty="0"/>
              <a:t>Q</a:t>
            </a:r>
            <a:r>
              <a:rPr lang="en-US" dirty="0"/>
              <a:t>. For each value </a:t>
            </a:r>
            <a:r>
              <a:rPr lang="en-US" i="1" dirty="0"/>
              <a:t>x </a:t>
            </a:r>
            <a:r>
              <a:rPr lang="en-US" dirty="0"/>
              <a:t>on </a:t>
            </a:r>
            <a:r>
              <a:rPr lang="en-US" i="1" dirty="0" err="1"/>
              <a:t>φ</a:t>
            </a:r>
            <a:r>
              <a:rPr lang="en-US" dirty="0"/>
              <a:t>, if ∣</a:t>
            </a:r>
            <a:r>
              <a:rPr lang="en-US" i="1" dirty="0" err="1"/>
              <a:t>T</a:t>
            </a:r>
            <a:r>
              <a:rPr lang="en-US" i="1" baseline="-25000" dirty="0" err="1"/>
              <a:t>x</a:t>
            </a:r>
            <a:r>
              <a:rPr lang="en-US" dirty="0"/>
              <a:t>∣ ≤ </a:t>
            </a:r>
            <a:r>
              <a:rPr lang="en-US" i="1" dirty="0"/>
              <a:t>K</a:t>
            </a:r>
            <a:r>
              <a:rPr lang="en-US" dirty="0"/>
              <a:t>, the sample contains all rows from the original table, so we can provide an exact answer for this group. On the other hand, if ∣</a:t>
            </a:r>
            <a:r>
              <a:rPr lang="en-US" i="1" dirty="0" err="1"/>
              <a:t>T</a:t>
            </a:r>
            <a:r>
              <a:rPr lang="en-US" i="1" baseline="-25000" dirty="0" err="1"/>
              <a:t>x</a:t>
            </a:r>
            <a:r>
              <a:rPr lang="en-US" i="1" dirty="0"/>
              <a:t> </a:t>
            </a:r>
            <a:r>
              <a:rPr lang="en-US" dirty="0"/>
              <a:t>∣ &gt; </a:t>
            </a:r>
            <a:r>
              <a:rPr lang="en-US" i="1" dirty="0"/>
              <a:t>K</a:t>
            </a:r>
            <a:r>
              <a:rPr lang="en-US" dirty="0"/>
              <a:t>, we answer </a:t>
            </a:r>
            <a:r>
              <a:rPr lang="en-US" i="1" dirty="0"/>
              <a:t>Q </a:t>
            </a:r>
            <a:r>
              <a:rPr lang="en-US" dirty="0"/>
              <a:t>based on </a:t>
            </a:r>
            <a:r>
              <a:rPr lang="en-US" i="1" dirty="0"/>
              <a:t>K </a:t>
            </a:r>
            <a:r>
              <a:rPr lang="en-US" dirty="0"/>
              <a:t>random rows in the original table. For the basic aggregate operators AVG, SUM, COUNT, and QUANTILE, </a:t>
            </a:r>
            <a:r>
              <a:rPr lang="en-US" i="1" dirty="0"/>
              <a:t>K </a:t>
            </a:r>
            <a:r>
              <a:rPr lang="en-US" dirty="0"/>
              <a:t>directly determines the error of </a:t>
            </a:r>
            <a:r>
              <a:rPr lang="en-US" i="1" dirty="0"/>
              <a:t>Q</a:t>
            </a:r>
            <a:r>
              <a:rPr lang="en-US" dirty="0"/>
              <a:t>’s result. </a:t>
            </a:r>
          </a:p>
          <a:p>
            <a:endParaRPr lang="en-US" dirty="0"/>
          </a:p>
        </p:txBody>
      </p:sp>
    </p:spTree>
    <p:extLst>
      <p:ext uri="{BB962C8B-B14F-4D97-AF65-F5344CB8AC3E}">
        <p14:creationId xmlns:p14="http://schemas.microsoft.com/office/powerpoint/2010/main" val="11404068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57238"/>
            <a:ext cx="10515600" cy="5419725"/>
          </a:xfrm>
        </p:spPr>
        <p:txBody>
          <a:bodyPr>
            <a:normAutofit/>
          </a:bodyPr>
          <a:lstStyle/>
          <a:p>
            <a:r>
              <a:rPr lang="en-US" dirty="0" smtClean="0"/>
              <a:t>We want to create </a:t>
            </a:r>
            <a:r>
              <a:rPr lang="en-US" dirty="0"/>
              <a:t>samples for a set of queries that share a QCS </a:t>
            </a:r>
            <a:r>
              <a:rPr lang="en-US" i="1" dirty="0" err="1"/>
              <a:t>φ</a:t>
            </a:r>
            <a:r>
              <a:rPr lang="en-US" i="1" dirty="0"/>
              <a:t> </a:t>
            </a:r>
            <a:r>
              <a:rPr lang="en-US" dirty="0"/>
              <a:t>but have </a:t>
            </a:r>
            <a:r>
              <a:rPr lang="en-US" dirty="0" smtClean="0"/>
              <a:t>different </a:t>
            </a:r>
            <a:r>
              <a:rPr lang="en-US" dirty="0"/>
              <a:t>values of </a:t>
            </a:r>
            <a:r>
              <a:rPr lang="en-US" i="1" dirty="0" smtClean="0"/>
              <a:t>n</a:t>
            </a:r>
            <a:r>
              <a:rPr lang="en-US" dirty="0"/>
              <a:t> </a:t>
            </a:r>
            <a:r>
              <a:rPr lang="en-US" dirty="0" smtClean="0"/>
              <a:t>because </a:t>
            </a:r>
            <a:r>
              <a:rPr lang="en-US" dirty="0"/>
              <a:t>the number of rows we read to satisfy a query, will vary according to </a:t>
            </a:r>
            <a:r>
              <a:rPr lang="en-US" dirty="0" smtClean="0"/>
              <a:t>user-specified </a:t>
            </a:r>
            <a:r>
              <a:rPr lang="en-US" dirty="0"/>
              <a:t>error or time bounds. </a:t>
            </a:r>
          </a:p>
          <a:p>
            <a:endParaRPr lang="en-US" dirty="0" smtClean="0"/>
          </a:p>
          <a:p>
            <a:r>
              <a:rPr lang="en-US" dirty="0" smtClean="0"/>
              <a:t>Simply, </a:t>
            </a:r>
            <a:r>
              <a:rPr lang="en-US" dirty="0"/>
              <a:t>given any </a:t>
            </a:r>
            <a:r>
              <a:rPr lang="en-US" dirty="0" smtClean="0"/>
              <a:t>sample </a:t>
            </a:r>
            <a:r>
              <a:rPr lang="en-US" i="1" dirty="0" err="1"/>
              <a:t>S</a:t>
            </a:r>
            <a:r>
              <a:rPr lang="en-US" i="1" baseline="-25000" dirty="0" err="1"/>
              <a:t>n</a:t>
            </a:r>
            <a:r>
              <a:rPr lang="en-US" sz="1800" i="1" baseline="-25000" dirty="0" err="1"/>
              <a:t>max</a:t>
            </a:r>
            <a:r>
              <a:rPr lang="en-US" i="1" dirty="0"/>
              <a:t> </a:t>
            </a:r>
            <a:r>
              <a:rPr lang="en-US" dirty="0"/>
              <a:t>, for any </a:t>
            </a:r>
            <a:r>
              <a:rPr lang="en-US" i="1" dirty="0"/>
              <a:t>n </a:t>
            </a:r>
            <a:r>
              <a:rPr lang="en-US" dirty="0"/>
              <a:t>≤ </a:t>
            </a:r>
            <a:r>
              <a:rPr lang="en-US" i="1" dirty="0" err="1"/>
              <a:t>n</a:t>
            </a:r>
            <a:r>
              <a:rPr lang="en-US" i="1" baseline="30000" dirty="0" err="1"/>
              <a:t>max</a:t>
            </a:r>
            <a:r>
              <a:rPr lang="en-US" i="1" dirty="0"/>
              <a:t> </a:t>
            </a:r>
            <a:r>
              <a:rPr lang="en-US" dirty="0"/>
              <a:t>there is an </a:t>
            </a:r>
            <a:r>
              <a:rPr lang="en-US" i="1" dirty="0"/>
              <a:t>S</a:t>
            </a:r>
            <a:r>
              <a:rPr lang="en-US" i="1" baseline="-25000" dirty="0"/>
              <a:t>n</a:t>
            </a:r>
            <a:r>
              <a:rPr lang="en-US" i="1" dirty="0"/>
              <a:t> </a:t>
            </a:r>
            <a:r>
              <a:rPr lang="en-US" dirty="0"/>
              <a:t>⊆ </a:t>
            </a:r>
            <a:r>
              <a:rPr lang="en-US" i="1" dirty="0" err="1" smtClean="0"/>
              <a:t>S</a:t>
            </a:r>
            <a:r>
              <a:rPr lang="en-US" i="1" baseline="-25000" dirty="0" err="1"/>
              <a:t>n</a:t>
            </a:r>
            <a:r>
              <a:rPr lang="en-US" sz="2000" i="1" baseline="-25000" dirty="0" err="1"/>
              <a:t>max</a:t>
            </a:r>
            <a:r>
              <a:rPr lang="en-US" i="1" dirty="0" smtClean="0"/>
              <a:t> </a:t>
            </a:r>
            <a:r>
              <a:rPr lang="en-US" dirty="0"/>
              <a:t>that is an optimal sample for </a:t>
            </a:r>
            <a:r>
              <a:rPr lang="en-US" i="1" dirty="0" smtClean="0"/>
              <a:t>n</a:t>
            </a:r>
            <a:r>
              <a:rPr lang="en-US" dirty="0" smtClean="0"/>
              <a:t>.</a:t>
            </a:r>
          </a:p>
          <a:p>
            <a:endParaRPr lang="en-US" dirty="0"/>
          </a:p>
          <a:p>
            <a:r>
              <a:rPr lang="en-US" dirty="0" smtClean="0"/>
              <a:t>The </a:t>
            </a:r>
            <a:r>
              <a:rPr lang="en-US" dirty="0"/>
              <a:t>rows of </a:t>
            </a:r>
            <a:r>
              <a:rPr lang="en-US" dirty="0" smtClean="0"/>
              <a:t>stratified </a:t>
            </a:r>
            <a:r>
              <a:rPr lang="en-US" dirty="0"/>
              <a:t>sample </a:t>
            </a:r>
            <a:r>
              <a:rPr lang="en-US" i="1" dirty="0"/>
              <a:t>S</a:t>
            </a:r>
            <a:r>
              <a:rPr lang="en-US" dirty="0"/>
              <a:t>(</a:t>
            </a:r>
            <a:r>
              <a:rPr lang="en-US" i="1" dirty="0" err="1"/>
              <a:t>φ</a:t>
            </a:r>
            <a:r>
              <a:rPr lang="en-US" dirty="0"/>
              <a:t>, </a:t>
            </a:r>
            <a:r>
              <a:rPr lang="en-US" i="1" dirty="0"/>
              <a:t>K</a:t>
            </a:r>
            <a:r>
              <a:rPr lang="en-US" dirty="0"/>
              <a:t>) are stored </a:t>
            </a:r>
            <a:r>
              <a:rPr lang="en-US" dirty="0" smtClean="0"/>
              <a:t>sequentially in blocks in the underlying file system, like HDFS. </a:t>
            </a:r>
            <a:endParaRPr lang="en-US" dirty="0"/>
          </a:p>
          <a:p>
            <a:endParaRPr lang="en-US" dirty="0"/>
          </a:p>
        </p:txBody>
      </p:sp>
    </p:spTree>
    <p:extLst>
      <p:ext uri="{BB962C8B-B14F-4D97-AF65-F5344CB8AC3E}">
        <p14:creationId xmlns:p14="http://schemas.microsoft.com/office/powerpoint/2010/main" val="1972345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057650"/>
            <a:ext cx="10515600" cy="2119313"/>
          </a:xfrm>
        </p:spPr>
        <p:txBody>
          <a:bodyPr>
            <a:normAutofit lnSpcReduction="10000"/>
          </a:bodyPr>
          <a:lstStyle/>
          <a:p>
            <a:r>
              <a:rPr lang="en-US" dirty="0"/>
              <a:t>Records </a:t>
            </a:r>
            <a:r>
              <a:rPr lang="en-US" dirty="0" smtClean="0"/>
              <a:t>corresponding </a:t>
            </a:r>
            <a:r>
              <a:rPr lang="en-US" dirty="0"/>
              <a:t>to consecutive values in </a:t>
            </a:r>
            <a:r>
              <a:rPr lang="en-US" i="1" dirty="0" err="1"/>
              <a:t>φ</a:t>
            </a:r>
            <a:r>
              <a:rPr lang="en-US" i="1" dirty="0"/>
              <a:t> </a:t>
            </a:r>
            <a:r>
              <a:rPr lang="en-US" dirty="0"/>
              <a:t>are stored in the same block, </a:t>
            </a:r>
            <a:r>
              <a:rPr lang="en-US" i="1" dirty="0"/>
              <a:t>e.g., </a:t>
            </a:r>
            <a:r>
              <a:rPr lang="en-US" i="1" dirty="0" smtClean="0"/>
              <a:t>B</a:t>
            </a:r>
            <a:r>
              <a:rPr lang="en-US" baseline="-25000" dirty="0" smtClean="0"/>
              <a:t>1</a:t>
            </a:r>
            <a:r>
              <a:rPr lang="en-US" dirty="0" smtClean="0"/>
              <a:t>.</a:t>
            </a:r>
          </a:p>
          <a:p>
            <a:r>
              <a:rPr lang="en-US" dirty="0" smtClean="0"/>
              <a:t>If </a:t>
            </a:r>
            <a:r>
              <a:rPr lang="en-US" dirty="0"/>
              <a:t>the records corresponding to a popular value do not all </a:t>
            </a:r>
            <a:r>
              <a:rPr lang="en-US" dirty="0" smtClean="0"/>
              <a:t>fit </a:t>
            </a:r>
            <a:r>
              <a:rPr lang="en-US" dirty="0"/>
              <a:t>in one block, they are spread across several contiguous </a:t>
            </a:r>
            <a:r>
              <a:rPr lang="en-US" dirty="0" smtClean="0"/>
              <a:t>blocks </a:t>
            </a:r>
            <a:r>
              <a:rPr lang="en-US" i="1" dirty="0" smtClean="0"/>
              <a:t>e.g</a:t>
            </a:r>
            <a:r>
              <a:rPr lang="en-US" i="1" dirty="0"/>
              <a:t>., </a:t>
            </a:r>
            <a:r>
              <a:rPr lang="en-US" dirty="0"/>
              <a:t>blocks </a:t>
            </a:r>
            <a:r>
              <a:rPr lang="en-US" i="1" dirty="0"/>
              <a:t>B</a:t>
            </a:r>
            <a:r>
              <a:rPr lang="en-US" baseline="-25000" dirty="0"/>
              <a:t>41</a:t>
            </a:r>
            <a:r>
              <a:rPr lang="en-US" dirty="0"/>
              <a:t>, </a:t>
            </a:r>
            <a:r>
              <a:rPr lang="en-US" i="1" dirty="0"/>
              <a:t>B</a:t>
            </a:r>
            <a:r>
              <a:rPr lang="en-US" baseline="-25000" dirty="0"/>
              <a:t>42</a:t>
            </a:r>
            <a:r>
              <a:rPr lang="en-US" dirty="0"/>
              <a:t> and </a:t>
            </a:r>
            <a:r>
              <a:rPr lang="en-US" i="1" dirty="0" smtClean="0"/>
              <a:t>B</a:t>
            </a:r>
            <a:r>
              <a:rPr lang="en-US" baseline="-25000" dirty="0" smtClean="0"/>
              <a:t>43</a:t>
            </a:r>
            <a:r>
              <a:rPr lang="en-US" dirty="0" smtClean="0"/>
              <a:t>. </a:t>
            </a:r>
            <a:endParaRPr lang="en-US" dirty="0"/>
          </a:p>
          <a:p>
            <a:endParaRPr lang="en-US" dirty="0"/>
          </a:p>
          <a:p>
            <a:endParaRPr lang="en-US" dirty="0"/>
          </a:p>
          <a:p>
            <a:endParaRPr lang="en-US" dirty="0"/>
          </a:p>
        </p:txBody>
      </p:sp>
      <p:pic>
        <p:nvPicPr>
          <p:cNvPr id="2" name="Picture 1"/>
          <p:cNvPicPr>
            <a:picLocks noChangeAspect="1"/>
          </p:cNvPicPr>
          <p:nvPr/>
        </p:nvPicPr>
        <p:blipFill>
          <a:blip r:embed="rId2"/>
          <a:stretch>
            <a:fillRect/>
          </a:stretch>
        </p:blipFill>
        <p:spPr>
          <a:xfrm>
            <a:off x="3282950" y="665162"/>
            <a:ext cx="5626100" cy="3029438"/>
          </a:xfrm>
          <a:prstGeom prst="rect">
            <a:avLst/>
          </a:prstGeom>
        </p:spPr>
      </p:pic>
    </p:spTree>
    <p:extLst>
      <p:ext uri="{BB962C8B-B14F-4D97-AF65-F5344CB8AC3E}">
        <p14:creationId xmlns:p14="http://schemas.microsoft.com/office/powerpoint/2010/main" val="6214865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057650"/>
            <a:ext cx="10515600" cy="2119313"/>
          </a:xfrm>
        </p:spPr>
        <p:txBody>
          <a:bodyPr>
            <a:normAutofit/>
          </a:bodyPr>
          <a:lstStyle/>
          <a:p>
            <a:r>
              <a:rPr lang="en-US" dirty="0"/>
              <a:t>When </a:t>
            </a:r>
            <a:r>
              <a:rPr lang="en-US" i="1" dirty="0" err="1"/>
              <a:t>S</a:t>
            </a:r>
            <a:r>
              <a:rPr lang="en-US" i="1" baseline="-25000" dirty="0" err="1"/>
              <a:t>x</a:t>
            </a:r>
            <a:r>
              <a:rPr lang="en-US" i="1" dirty="0"/>
              <a:t> </a:t>
            </a:r>
            <a:r>
              <a:rPr lang="en-US" dirty="0"/>
              <a:t>is spread over multiple blocks, each block </a:t>
            </a:r>
            <a:r>
              <a:rPr lang="en-US" dirty="0" smtClean="0"/>
              <a:t>contains </a:t>
            </a:r>
            <a:r>
              <a:rPr lang="en-US" dirty="0"/>
              <a:t>a randomly ordered random subset from </a:t>
            </a:r>
            <a:r>
              <a:rPr lang="en-US" i="1" dirty="0" err="1" smtClean="0"/>
              <a:t>S</a:t>
            </a:r>
            <a:r>
              <a:rPr lang="en-US" i="1" baseline="-25000" dirty="0" err="1" smtClean="0"/>
              <a:t>x</a:t>
            </a:r>
            <a:r>
              <a:rPr lang="en-US" dirty="0" smtClean="0"/>
              <a:t>. This </a:t>
            </a:r>
            <a:r>
              <a:rPr lang="en-US" dirty="0"/>
              <a:t>makes it possible to </a:t>
            </a:r>
            <a:r>
              <a:rPr lang="en-US" dirty="0" smtClean="0"/>
              <a:t>efficiently </a:t>
            </a:r>
            <a:r>
              <a:rPr lang="en-US" dirty="0"/>
              <a:t>run queries on smaller </a:t>
            </a:r>
            <a:r>
              <a:rPr lang="en-US" dirty="0" smtClean="0"/>
              <a:t>samples</a:t>
            </a:r>
            <a:r>
              <a:rPr lang="en-US" dirty="0"/>
              <a:t> </a:t>
            </a:r>
            <a:r>
              <a:rPr lang="en-US" dirty="0" smtClean="0"/>
              <a:t>since we can just read any subset of blocks for </a:t>
            </a:r>
            <a:r>
              <a:rPr lang="en-US" i="1" dirty="0" err="1" smtClean="0"/>
              <a:t>S</a:t>
            </a:r>
            <a:r>
              <a:rPr lang="en-US" i="1" baseline="-25000" dirty="0" err="1" smtClean="0"/>
              <a:t>x</a:t>
            </a:r>
            <a:r>
              <a:rPr lang="en-US" dirty="0" smtClean="0"/>
              <a:t>, as long as these blocks contain enough records.</a:t>
            </a:r>
            <a:endParaRPr lang="en-US" dirty="0"/>
          </a:p>
          <a:p>
            <a:endParaRPr lang="en-US" dirty="0"/>
          </a:p>
          <a:p>
            <a:endParaRPr lang="en-US" dirty="0"/>
          </a:p>
          <a:p>
            <a:endParaRPr lang="en-US" dirty="0"/>
          </a:p>
        </p:txBody>
      </p:sp>
      <p:pic>
        <p:nvPicPr>
          <p:cNvPr id="4" name="Picture 3"/>
          <p:cNvPicPr>
            <a:picLocks noChangeAspect="1"/>
          </p:cNvPicPr>
          <p:nvPr/>
        </p:nvPicPr>
        <p:blipFill>
          <a:blip r:embed="rId2"/>
          <a:stretch>
            <a:fillRect/>
          </a:stretch>
        </p:blipFill>
        <p:spPr>
          <a:xfrm>
            <a:off x="3406775" y="657225"/>
            <a:ext cx="5092700" cy="2743200"/>
          </a:xfrm>
          <a:prstGeom prst="rect">
            <a:avLst/>
          </a:prstGeom>
        </p:spPr>
      </p:pic>
    </p:spTree>
    <p:extLst>
      <p:ext uri="{BB962C8B-B14F-4D97-AF65-F5344CB8AC3E}">
        <p14:creationId xmlns:p14="http://schemas.microsoft.com/office/powerpoint/2010/main" val="10110332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28664"/>
            <a:ext cx="10515600" cy="5448300"/>
          </a:xfrm>
        </p:spPr>
        <p:txBody>
          <a:bodyPr>
            <a:normAutofit/>
          </a:bodyPr>
          <a:lstStyle/>
          <a:p>
            <a:r>
              <a:rPr lang="en-US" dirty="0" smtClean="0"/>
              <a:t>Then is the optimization </a:t>
            </a:r>
            <a:r>
              <a:rPr lang="en-US" dirty="0"/>
              <a:t>framework to select </a:t>
            </a:r>
            <a:r>
              <a:rPr lang="en-US" dirty="0" smtClean="0"/>
              <a:t>subsets </a:t>
            </a:r>
            <a:r>
              <a:rPr lang="en-US" dirty="0"/>
              <a:t>of columns on which to build sample families. </a:t>
            </a:r>
          </a:p>
          <a:p>
            <a:endParaRPr lang="en-US" dirty="0" smtClean="0"/>
          </a:p>
          <a:p>
            <a:r>
              <a:rPr lang="en-US" dirty="0" smtClean="0"/>
              <a:t>Unlike </a:t>
            </a:r>
            <a:r>
              <a:rPr lang="en-US" dirty="0"/>
              <a:t>prior work which focuses on single-column </a:t>
            </a:r>
            <a:r>
              <a:rPr lang="en-US" dirty="0" smtClean="0"/>
              <a:t>stratified samples or </a:t>
            </a:r>
            <a:r>
              <a:rPr lang="en-US" dirty="0"/>
              <a:t>on a single multi-dimensional (</a:t>
            </a:r>
            <a:r>
              <a:rPr lang="en-US" i="1" dirty="0"/>
              <a:t>i.e., </a:t>
            </a:r>
            <a:r>
              <a:rPr lang="en-US" dirty="0" smtClean="0"/>
              <a:t>multi-column</a:t>
            </a:r>
            <a:r>
              <a:rPr lang="en-US" dirty="0"/>
              <a:t>) </a:t>
            </a:r>
            <a:r>
              <a:rPr lang="en-US" dirty="0" smtClean="0"/>
              <a:t>stratified sample, </a:t>
            </a:r>
            <a:r>
              <a:rPr lang="en-US" dirty="0" err="1"/>
              <a:t>BlinkDB</a:t>
            </a:r>
            <a:r>
              <a:rPr lang="en-US" dirty="0"/>
              <a:t> creates several </a:t>
            </a:r>
            <a:r>
              <a:rPr lang="en-US" dirty="0" smtClean="0"/>
              <a:t>multi-dimensional stratified </a:t>
            </a:r>
            <a:r>
              <a:rPr lang="en-US" dirty="0"/>
              <a:t>samples</a:t>
            </a:r>
            <a:r>
              <a:rPr lang="en-US" dirty="0" smtClean="0"/>
              <a:t>.</a:t>
            </a:r>
          </a:p>
          <a:p>
            <a:endParaRPr lang="en-US" dirty="0"/>
          </a:p>
          <a:p>
            <a:r>
              <a:rPr lang="en-US" dirty="0" smtClean="0"/>
              <a:t>Each </a:t>
            </a:r>
            <a:r>
              <a:rPr lang="en-US" dirty="0"/>
              <a:t>stored sample has a storage cost equal to its size, and the number of potential samples is exponential in the number of columns. </a:t>
            </a:r>
            <a:r>
              <a:rPr lang="en-US" dirty="0" smtClean="0"/>
              <a:t>So we </a:t>
            </a:r>
            <a:r>
              <a:rPr lang="en-US" dirty="0"/>
              <a:t>need to be careful in choosing the set of column-sets on which to build </a:t>
            </a:r>
            <a:r>
              <a:rPr lang="en-US" dirty="0" smtClean="0"/>
              <a:t>stratified </a:t>
            </a:r>
            <a:r>
              <a:rPr lang="en-US" dirty="0"/>
              <a:t>samples</a:t>
            </a:r>
            <a:r>
              <a:rPr lang="en-US" dirty="0" smtClean="0"/>
              <a:t>.</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20267909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28664"/>
            <a:ext cx="10515600" cy="5448300"/>
          </a:xfrm>
        </p:spPr>
        <p:txBody>
          <a:bodyPr>
            <a:normAutofit fontScale="92500"/>
          </a:bodyPr>
          <a:lstStyle/>
          <a:p>
            <a:r>
              <a:rPr lang="en-US" dirty="0" smtClean="0"/>
              <a:t>They </a:t>
            </a:r>
            <a:r>
              <a:rPr lang="en-US" dirty="0"/>
              <a:t>formulate the </a:t>
            </a:r>
            <a:r>
              <a:rPr lang="en-US" dirty="0" smtClean="0"/>
              <a:t>trade-off </a:t>
            </a:r>
            <a:r>
              <a:rPr lang="en-US" dirty="0"/>
              <a:t>between storage cost and query accuracy/performance as an optimization </a:t>
            </a:r>
            <a:r>
              <a:rPr lang="en-US" dirty="0" smtClean="0"/>
              <a:t>problem.</a:t>
            </a:r>
          </a:p>
          <a:p>
            <a:endParaRPr lang="en-US" dirty="0"/>
          </a:p>
          <a:p>
            <a:r>
              <a:rPr lang="en-US" dirty="0" smtClean="0"/>
              <a:t>The </a:t>
            </a:r>
            <a:r>
              <a:rPr lang="en-US" dirty="0"/>
              <a:t>optimization problem takes three factors into account in determining the sets of columns on which </a:t>
            </a:r>
            <a:r>
              <a:rPr lang="en-US" dirty="0" smtClean="0"/>
              <a:t>stratified </a:t>
            </a:r>
            <a:r>
              <a:rPr lang="en-US" dirty="0"/>
              <a:t>samples should be built: the </a:t>
            </a:r>
            <a:r>
              <a:rPr lang="en-US" i="1" dirty="0"/>
              <a:t>“sparsity” </a:t>
            </a:r>
            <a:r>
              <a:rPr lang="en-US" dirty="0"/>
              <a:t>of the data, </a:t>
            </a:r>
            <a:r>
              <a:rPr lang="en-US" i="1" dirty="0"/>
              <a:t>workload </a:t>
            </a:r>
            <a:r>
              <a:rPr lang="en-US" i="1" dirty="0" smtClean="0"/>
              <a:t>characteristics</a:t>
            </a:r>
            <a:r>
              <a:rPr lang="en-US" dirty="0"/>
              <a:t>, and the </a:t>
            </a:r>
            <a:r>
              <a:rPr lang="en-US" i="1" dirty="0"/>
              <a:t>storage cost of samples</a:t>
            </a:r>
            <a:r>
              <a:rPr lang="en-US" dirty="0" smtClean="0"/>
              <a:t>.</a:t>
            </a:r>
          </a:p>
          <a:p>
            <a:endParaRPr lang="en-US" dirty="0"/>
          </a:p>
          <a:p>
            <a:r>
              <a:rPr lang="en-US" b="1" dirty="0"/>
              <a:t>Sparsity of the </a:t>
            </a:r>
            <a:r>
              <a:rPr lang="en-US" b="1" dirty="0" smtClean="0"/>
              <a:t>data</a:t>
            </a:r>
            <a:r>
              <a:rPr lang="en-US" b="1" dirty="0"/>
              <a:t>:</a:t>
            </a:r>
            <a:r>
              <a:rPr lang="en-US" b="1" dirty="0" smtClean="0"/>
              <a:t> </a:t>
            </a:r>
            <a:r>
              <a:rPr lang="en-US" dirty="0"/>
              <a:t>A </a:t>
            </a:r>
            <a:r>
              <a:rPr lang="en-US" dirty="0" smtClean="0"/>
              <a:t>stratified </a:t>
            </a:r>
            <a:r>
              <a:rPr lang="en-US" dirty="0"/>
              <a:t>sample on </a:t>
            </a:r>
            <a:r>
              <a:rPr lang="en-US" i="1" dirty="0" err="1"/>
              <a:t>φ</a:t>
            </a:r>
            <a:r>
              <a:rPr lang="en-US" i="1" dirty="0"/>
              <a:t> </a:t>
            </a:r>
            <a:r>
              <a:rPr lang="en-US" dirty="0"/>
              <a:t>is useful when the original table </a:t>
            </a:r>
            <a:r>
              <a:rPr lang="en-US" i="1" dirty="0"/>
              <a:t>T </a:t>
            </a:r>
            <a:r>
              <a:rPr lang="en-US" dirty="0"/>
              <a:t>contains many small groups under </a:t>
            </a:r>
            <a:r>
              <a:rPr lang="en-US" i="1" dirty="0" err="1"/>
              <a:t>φ</a:t>
            </a:r>
            <a:r>
              <a:rPr lang="en-US" dirty="0"/>
              <a:t>. </a:t>
            </a:r>
            <a:r>
              <a:rPr lang="en-US" i="1" dirty="0" smtClean="0"/>
              <a:t>D</a:t>
            </a:r>
            <a:r>
              <a:rPr lang="en-US" dirty="0" smtClean="0"/>
              <a:t>(</a:t>
            </a:r>
            <a:r>
              <a:rPr lang="en-US" i="1" dirty="0" err="1" smtClean="0"/>
              <a:t>φ</a:t>
            </a:r>
            <a:r>
              <a:rPr lang="en-US" dirty="0"/>
              <a:t>) denotes the set of all distinct values on columns </a:t>
            </a:r>
            <a:r>
              <a:rPr lang="en-US" i="1" dirty="0" err="1" smtClean="0"/>
              <a:t>φ</a:t>
            </a:r>
            <a:r>
              <a:rPr lang="en-US" dirty="0" smtClean="0"/>
              <a:t>. A </a:t>
            </a:r>
            <a:r>
              <a:rPr lang="en-US" dirty="0"/>
              <a:t>“sparsity” function ∆(</a:t>
            </a:r>
            <a:r>
              <a:rPr lang="en-US" i="1" dirty="0" err="1"/>
              <a:t>φ</a:t>
            </a:r>
            <a:r>
              <a:rPr lang="en-US" dirty="0"/>
              <a:t>, </a:t>
            </a:r>
            <a:r>
              <a:rPr lang="en-US" i="1" dirty="0"/>
              <a:t>M</a:t>
            </a:r>
            <a:r>
              <a:rPr lang="en-US" dirty="0"/>
              <a:t>) </a:t>
            </a:r>
            <a:r>
              <a:rPr lang="en-US" dirty="0" smtClean="0"/>
              <a:t>is defined as </a:t>
            </a:r>
            <a:r>
              <a:rPr lang="en-US" dirty="0"/>
              <a:t>the number of groups whose size in </a:t>
            </a:r>
            <a:r>
              <a:rPr lang="en-US" i="1" dirty="0"/>
              <a:t>T </a:t>
            </a:r>
            <a:r>
              <a:rPr lang="en-US" dirty="0"/>
              <a:t>is less than some number </a:t>
            </a:r>
            <a:r>
              <a:rPr lang="en-US" i="1" dirty="0" smtClean="0"/>
              <a:t>M</a:t>
            </a:r>
            <a:r>
              <a:rPr lang="en-US" dirty="0" smtClean="0"/>
              <a:t>: </a:t>
            </a:r>
            <a:endParaRPr lang="en-US" dirty="0"/>
          </a:p>
          <a:p>
            <a:pPr marL="0" indent="0" algn="ctr">
              <a:buNone/>
            </a:pPr>
            <a:r>
              <a:rPr lang="en-US" dirty="0"/>
              <a:t>∆(</a:t>
            </a:r>
            <a:r>
              <a:rPr lang="en-US" i="1" dirty="0" err="1"/>
              <a:t>φ</a:t>
            </a:r>
            <a:r>
              <a:rPr lang="en-US" dirty="0" err="1"/>
              <a:t>,</a:t>
            </a:r>
            <a:r>
              <a:rPr lang="en-US" i="1" dirty="0" err="1"/>
              <a:t>M</a:t>
            </a:r>
            <a:r>
              <a:rPr lang="en-US" dirty="0"/>
              <a:t>)=∣{</a:t>
            </a:r>
            <a:r>
              <a:rPr lang="en-US" i="1" dirty="0"/>
              <a:t>x </a:t>
            </a:r>
            <a:r>
              <a:rPr lang="en-US" dirty="0"/>
              <a:t>∈ </a:t>
            </a:r>
            <a:r>
              <a:rPr lang="en-US" i="1" dirty="0"/>
              <a:t>D</a:t>
            </a:r>
            <a:r>
              <a:rPr lang="en-US" dirty="0"/>
              <a:t>(</a:t>
            </a:r>
            <a:r>
              <a:rPr lang="en-US" i="1" dirty="0" err="1"/>
              <a:t>φ</a:t>
            </a:r>
            <a:r>
              <a:rPr lang="en-US" dirty="0"/>
              <a:t>)∶∣</a:t>
            </a:r>
            <a:r>
              <a:rPr lang="en-US" i="1" dirty="0" err="1"/>
              <a:t>T</a:t>
            </a:r>
            <a:r>
              <a:rPr lang="en-US" i="1" baseline="-25000" dirty="0" err="1"/>
              <a:t>x</a:t>
            </a:r>
            <a:r>
              <a:rPr lang="en-US" dirty="0"/>
              <a:t>∣&lt; </a:t>
            </a:r>
            <a:r>
              <a:rPr lang="en-US" i="1" dirty="0"/>
              <a:t>M</a:t>
            </a:r>
            <a:r>
              <a:rPr lang="en-US" dirty="0"/>
              <a:t>}∣ </a:t>
            </a:r>
          </a:p>
          <a:p>
            <a:endParaRPr lang="en-US" dirty="0"/>
          </a:p>
          <a:p>
            <a:endParaRPr lang="en-US" dirty="0"/>
          </a:p>
        </p:txBody>
      </p:sp>
    </p:spTree>
    <p:extLst>
      <p:ext uri="{BB962C8B-B14F-4D97-AF65-F5344CB8AC3E}">
        <p14:creationId xmlns:p14="http://schemas.microsoft.com/office/powerpoint/2010/main" val="23020467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28664"/>
            <a:ext cx="10515600" cy="5448300"/>
          </a:xfrm>
        </p:spPr>
        <p:txBody>
          <a:bodyPr>
            <a:normAutofit/>
          </a:bodyPr>
          <a:lstStyle/>
          <a:p>
            <a:r>
              <a:rPr lang="en-US" b="1" dirty="0" smtClean="0"/>
              <a:t>Workload: </a:t>
            </a:r>
            <a:r>
              <a:rPr lang="en-US" dirty="0" smtClean="0"/>
              <a:t>Under their model </a:t>
            </a:r>
            <a:r>
              <a:rPr lang="en-US" dirty="0"/>
              <a:t>for queries, a query has a QCS </a:t>
            </a:r>
            <a:r>
              <a:rPr lang="en-US" i="1" dirty="0" err="1"/>
              <a:t>q</a:t>
            </a:r>
            <a:r>
              <a:rPr lang="en-US" i="1" baseline="-25000" dirty="0" err="1"/>
              <a:t>j</a:t>
            </a:r>
            <a:r>
              <a:rPr lang="en-US" i="1" dirty="0"/>
              <a:t> </a:t>
            </a:r>
            <a:r>
              <a:rPr lang="en-US" dirty="0"/>
              <a:t>with some (unknown) probability </a:t>
            </a:r>
            <a:r>
              <a:rPr lang="en-US" i="1" dirty="0" err="1"/>
              <a:t>p</a:t>
            </a:r>
            <a:r>
              <a:rPr lang="en-US" i="1" baseline="-25000" dirty="0" err="1"/>
              <a:t>j</a:t>
            </a:r>
            <a:r>
              <a:rPr lang="en-US" i="1" dirty="0"/>
              <a:t> </a:t>
            </a:r>
            <a:r>
              <a:rPr lang="en-US" dirty="0"/>
              <a:t>- that is, QCSs are drawn from a Multinomial (</a:t>
            </a:r>
            <a:r>
              <a:rPr lang="en-US" i="1" dirty="0"/>
              <a:t>p</a:t>
            </a:r>
            <a:r>
              <a:rPr lang="en-US" baseline="-25000" dirty="0"/>
              <a:t>1</a:t>
            </a:r>
            <a:r>
              <a:rPr lang="en-US" dirty="0"/>
              <a:t> , </a:t>
            </a:r>
            <a:r>
              <a:rPr lang="en-US" i="1" dirty="0"/>
              <a:t>p</a:t>
            </a:r>
            <a:r>
              <a:rPr lang="en-US" baseline="-25000" dirty="0"/>
              <a:t>2</a:t>
            </a:r>
            <a:r>
              <a:rPr lang="en-US" dirty="0"/>
              <a:t> , ...) distribution. </a:t>
            </a:r>
            <a:r>
              <a:rPr lang="en-US" dirty="0" smtClean="0"/>
              <a:t>The </a:t>
            </a:r>
            <a:r>
              <a:rPr lang="en-US" dirty="0"/>
              <a:t>best estimate of </a:t>
            </a:r>
            <a:r>
              <a:rPr lang="en-US" i="1" dirty="0" err="1" smtClean="0"/>
              <a:t>p</a:t>
            </a:r>
            <a:r>
              <a:rPr lang="en-US" i="1" baseline="-25000" dirty="0" err="1" smtClean="0"/>
              <a:t>j</a:t>
            </a:r>
            <a:r>
              <a:rPr lang="en-US" i="1" dirty="0" smtClean="0"/>
              <a:t> </a:t>
            </a:r>
            <a:r>
              <a:rPr lang="en-US" dirty="0"/>
              <a:t>is simply the frequency of queries with QCS </a:t>
            </a:r>
            <a:r>
              <a:rPr lang="en-US" i="1" dirty="0" err="1" smtClean="0"/>
              <a:t>q</a:t>
            </a:r>
            <a:r>
              <a:rPr lang="en-US" i="1" baseline="-25000" dirty="0" err="1" smtClean="0"/>
              <a:t>j</a:t>
            </a:r>
            <a:r>
              <a:rPr lang="en-US" i="1" dirty="0" smtClean="0"/>
              <a:t> </a:t>
            </a:r>
            <a:r>
              <a:rPr lang="en-US" dirty="0"/>
              <a:t>in </a:t>
            </a:r>
            <a:r>
              <a:rPr lang="en-US" dirty="0" smtClean="0"/>
              <a:t>past </a:t>
            </a:r>
            <a:r>
              <a:rPr lang="en-US" dirty="0"/>
              <a:t>queries</a:t>
            </a:r>
            <a:r>
              <a:rPr lang="en-US" dirty="0" smtClean="0"/>
              <a:t>.</a:t>
            </a:r>
          </a:p>
          <a:p>
            <a:endParaRPr lang="en-US" dirty="0"/>
          </a:p>
          <a:p>
            <a:r>
              <a:rPr lang="en-US" b="1" dirty="0"/>
              <a:t>Storage </a:t>
            </a:r>
            <a:r>
              <a:rPr lang="en-US" b="1" dirty="0" smtClean="0"/>
              <a:t>cost: </a:t>
            </a:r>
            <a:r>
              <a:rPr lang="en-US" dirty="0"/>
              <a:t>Storage is the main constraint against </a:t>
            </a:r>
            <a:r>
              <a:rPr lang="en-US" dirty="0" smtClean="0"/>
              <a:t>building </a:t>
            </a:r>
            <a:r>
              <a:rPr lang="en-US" dirty="0"/>
              <a:t>too many </a:t>
            </a:r>
            <a:r>
              <a:rPr lang="en-US" dirty="0" smtClean="0"/>
              <a:t>stratified </a:t>
            </a:r>
            <a:r>
              <a:rPr lang="en-US" dirty="0"/>
              <a:t>samples, and against building </a:t>
            </a:r>
            <a:r>
              <a:rPr lang="en-US" dirty="0" smtClean="0"/>
              <a:t>stratified </a:t>
            </a:r>
            <a:r>
              <a:rPr lang="en-US" dirty="0"/>
              <a:t>samples on large column sets that produce too many groups. W</a:t>
            </a:r>
            <a:r>
              <a:rPr lang="en-US" dirty="0" smtClean="0"/>
              <a:t>e </a:t>
            </a:r>
            <a:r>
              <a:rPr lang="en-US" dirty="0"/>
              <a:t>must compute the storage cost of </a:t>
            </a:r>
            <a:r>
              <a:rPr lang="en-US" dirty="0" smtClean="0"/>
              <a:t>potential </a:t>
            </a:r>
            <a:r>
              <a:rPr lang="en-US" dirty="0"/>
              <a:t>samples and constrain total storage. A</a:t>
            </a:r>
            <a:r>
              <a:rPr lang="en-US" dirty="0" smtClean="0"/>
              <a:t>ssume </a:t>
            </a:r>
            <a:r>
              <a:rPr lang="en-US" dirty="0"/>
              <a:t>a single value of </a:t>
            </a:r>
            <a:r>
              <a:rPr lang="en-US" i="1" dirty="0"/>
              <a:t>K </a:t>
            </a:r>
            <a:r>
              <a:rPr lang="en-US" dirty="0"/>
              <a:t>for all samples; a sample family </a:t>
            </a:r>
            <a:r>
              <a:rPr lang="en-US" i="1" dirty="0" err="1"/>
              <a:t>φ</a:t>
            </a:r>
            <a:r>
              <a:rPr lang="en-US" i="1" dirty="0"/>
              <a:t> </a:t>
            </a:r>
            <a:r>
              <a:rPr lang="en-US" dirty="0"/>
              <a:t>either receives no samples or a full </a:t>
            </a:r>
            <a:r>
              <a:rPr lang="en-US" dirty="0" smtClean="0"/>
              <a:t>sample </a:t>
            </a:r>
            <a:r>
              <a:rPr lang="en-US" dirty="0"/>
              <a:t>with </a:t>
            </a:r>
            <a:r>
              <a:rPr lang="en-US" i="1" dirty="0"/>
              <a:t>K </a:t>
            </a:r>
            <a:r>
              <a:rPr lang="en-US" dirty="0"/>
              <a:t>elements of </a:t>
            </a:r>
            <a:r>
              <a:rPr lang="en-US" i="1" dirty="0" err="1"/>
              <a:t>T</a:t>
            </a:r>
            <a:r>
              <a:rPr lang="en-US" i="1" baseline="-25000" dirty="0" err="1"/>
              <a:t>x</a:t>
            </a:r>
            <a:r>
              <a:rPr lang="en-US" i="1" dirty="0"/>
              <a:t> </a:t>
            </a:r>
            <a:r>
              <a:rPr lang="en-US" dirty="0"/>
              <a:t>for each </a:t>
            </a:r>
            <a:r>
              <a:rPr lang="en-US" i="1" dirty="0"/>
              <a:t>x </a:t>
            </a:r>
            <a:r>
              <a:rPr lang="en-US" dirty="0"/>
              <a:t>∈ </a:t>
            </a:r>
            <a:r>
              <a:rPr lang="en-US" i="1" dirty="0"/>
              <a:t>D</a:t>
            </a:r>
            <a:r>
              <a:rPr lang="en-US" dirty="0"/>
              <a:t>(</a:t>
            </a:r>
            <a:r>
              <a:rPr lang="en-US" i="1" dirty="0" err="1"/>
              <a:t>φ</a:t>
            </a:r>
            <a:r>
              <a:rPr lang="en-US" dirty="0"/>
              <a:t>). ∣</a:t>
            </a:r>
            <a:r>
              <a:rPr lang="en-US" i="1" dirty="0"/>
              <a:t>S</a:t>
            </a:r>
            <a:r>
              <a:rPr lang="en-US" dirty="0"/>
              <a:t>(</a:t>
            </a:r>
            <a:r>
              <a:rPr lang="en-US" i="1" dirty="0" err="1"/>
              <a:t>φ</a:t>
            </a:r>
            <a:r>
              <a:rPr lang="en-US" dirty="0"/>
              <a:t>, </a:t>
            </a:r>
            <a:r>
              <a:rPr lang="en-US" i="1" dirty="0"/>
              <a:t>K</a:t>
            </a:r>
            <a:r>
              <a:rPr lang="en-US" dirty="0"/>
              <a:t>)∣ is the storage cost (in rows) of building a </a:t>
            </a:r>
            <a:r>
              <a:rPr lang="en-US" dirty="0" smtClean="0"/>
              <a:t>stratified </a:t>
            </a:r>
            <a:r>
              <a:rPr lang="en-US" dirty="0"/>
              <a:t>sample on a set of columns </a:t>
            </a:r>
            <a:r>
              <a:rPr lang="en-US" i="1" dirty="0" err="1"/>
              <a:t>φ</a:t>
            </a:r>
            <a:r>
              <a:rPr lang="en-US" dirty="0"/>
              <a:t>. </a:t>
            </a:r>
          </a:p>
          <a:p>
            <a:endParaRPr lang="en-US" dirty="0"/>
          </a:p>
        </p:txBody>
      </p:sp>
    </p:spTree>
    <p:extLst>
      <p:ext uri="{BB962C8B-B14F-4D97-AF65-F5344CB8AC3E}">
        <p14:creationId xmlns:p14="http://schemas.microsoft.com/office/powerpoint/2010/main" val="33546358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28664"/>
            <a:ext cx="10515600" cy="5448300"/>
          </a:xfrm>
        </p:spPr>
        <p:txBody>
          <a:bodyPr>
            <a:normAutofit/>
          </a:bodyPr>
          <a:lstStyle/>
          <a:p>
            <a:r>
              <a:rPr lang="en-US" dirty="0"/>
              <a:t>Let the overall storage capacity budget (again in rows) be </a:t>
            </a:r>
            <a:r>
              <a:rPr lang="en-US" dirty="0" smtClean="0"/>
              <a:t>ℂ. </a:t>
            </a:r>
            <a:r>
              <a:rPr lang="en-US" dirty="0"/>
              <a:t>Our goal is to select 𝛽</a:t>
            </a:r>
            <a:r>
              <a:rPr lang="en-US" i="1" dirty="0" smtClean="0"/>
              <a:t> </a:t>
            </a:r>
            <a:r>
              <a:rPr lang="en-US" dirty="0"/>
              <a:t>column sets from among </a:t>
            </a:r>
            <a:r>
              <a:rPr lang="en-US" i="1" dirty="0"/>
              <a:t>m </a:t>
            </a:r>
            <a:r>
              <a:rPr lang="en-US" dirty="0"/>
              <a:t>possible QCSs, say </a:t>
            </a:r>
            <a:r>
              <a:rPr lang="en-US" i="1" dirty="0"/>
              <a:t>φ</a:t>
            </a:r>
            <a:r>
              <a:rPr lang="en-US" i="1" baseline="-25000" dirty="0"/>
              <a:t>i</a:t>
            </a:r>
            <a:r>
              <a:rPr lang="en-US" sz="2000" baseline="-25000" dirty="0"/>
              <a:t>1</a:t>
            </a:r>
            <a:r>
              <a:rPr lang="en-US" dirty="0"/>
              <a:t> , ⋯, </a:t>
            </a:r>
            <a:r>
              <a:rPr lang="en-US" i="1" dirty="0" err="1" smtClean="0"/>
              <a:t>φ</a:t>
            </a:r>
            <a:r>
              <a:rPr lang="en-US" i="1" baseline="-25000" dirty="0" err="1" smtClean="0"/>
              <a:t>i</a:t>
            </a:r>
            <a:r>
              <a:rPr lang="en-US" sz="2000" baseline="-25000" dirty="0" smtClean="0"/>
              <a:t>𝛽</a:t>
            </a:r>
            <a:r>
              <a:rPr lang="en-US" i="1" dirty="0" smtClean="0"/>
              <a:t> </a:t>
            </a:r>
            <a:r>
              <a:rPr lang="en-US" dirty="0"/>
              <a:t>, which can best answer our queries, while satisfying: </a:t>
            </a:r>
          </a:p>
          <a:p>
            <a:endParaRPr lang="en-US" dirty="0" smtClean="0"/>
          </a:p>
          <a:p>
            <a:endParaRPr lang="en-US" dirty="0"/>
          </a:p>
          <a:p>
            <a:endParaRPr lang="en-US" dirty="0"/>
          </a:p>
          <a:p>
            <a:endParaRPr lang="en-US" dirty="0"/>
          </a:p>
        </p:txBody>
      </p:sp>
      <p:pic>
        <p:nvPicPr>
          <p:cNvPr id="2" name="Picture 1"/>
          <p:cNvPicPr>
            <a:picLocks noChangeAspect="1"/>
          </p:cNvPicPr>
          <p:nvPr/>
        </p:nvPicPr>
        <p:blipFill>
          <a:blip r:embed="rId2"/>
          <a:stretch>
            <a:fillRect/>
          </a:stretch>
        </p:blipFill>
        <p:spPr>
          <a:xfrm>
            <a:off x="4794250" y="1997075"/>
            <a:ext cx="2603500" cy="977900"/>
          </a:xfrm>
          <a:prstGeom prst="rect">
            <a:avLst/>
          </a:prstGeom>
        </p:spPr>
      </p:pic>
    </p:spTree>
    <p:extLst>
      <p:ext uri="{BB962C8B-B14F-4D97-AF65-F5344CB8AC3E}">
        <p14:creationId xmlns:p14="http://schemas.microsoft.com/office/powerpoint/2010/main" val="14383562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28664"/>
            <a:ext cx="10515600" cy="5448300"/>
          </a:xfrm>
        </p:spPr>
        <p:txBody>
          <a:bodyPr>
            <a:normAutofit/>
          </a:bodyPr>
          <a:lstStyle/>
          <a:p>
            <a:r>
              <a:rPr lang="en-US" dirty="0" err="1" smtClean="0"/>
              <a:t>BlinkDB</a:t>
            </a:r>
            <a:r>
              <a:rPr lang="en-US" dirty="0" smtClean="0"/>
              <a:t> maximizes </a:t>
            </a:r>
            <a:r>
              <a:rPr lang="en-US" dirty="0"/>
              <a:t>the following mixed integer linear program (MILP) in which </a:t>
            </a:r>
            <a:r>
              <a:rPr lang="en-US" i="1" dirty="0"/>
              <a:t>j </a:t>
            </a:r>
            <a:r>
              <a:rPr lang="en-US" dirty="0"/>
              <a:t>indexes over all queries and </a:t>
            </a:r>
            <a:r>
              <a:rPr lang="en-US" i="1" dirty="0" err="1"/>
              <a:t>i</a:t>
            </a:r>
            <a:r>
              <a:rPr lang="en-US" i="1" dirty="0"/>
              <a:t> </a:t>
            </a:r>
            <a:r>
              <a:rPr lang="en-US" dirty="0"/>
              <a:t>indexes over all possible column sets</a:t>
            </a:r>
            <a:r>
              <a:rPr lang="en-US" dirty="0" smtClean="0"/>
              <a:t>:</a:t>
            </a:r>
          </a:p>
          <a:p>
            <a:endParaRPr lang="en-US" dirty="0"/>
          </a:p>
          <a:p>
            <a:endParaRPr lang="en-US" dirty="0"/>
          </a:p>
        </p:txBody>
      </p:sp>
      <p:pic>
        <p:nvPicPr>
          <p:cNvPr id="4" name="Picture 3"/>
          <p:cNvPicPr>
            <a:picLocks noChangeAspect="1"/>
          </p:cNvPicPr>
          <p:nvPr/>
        </p:nvPicPr>
        <p:blipFill>
          <a:blip r:embed="rId2"/>
          <a:stretch>
            <a:fillRect/>
          </a:stretch>
        </p:blipFill>
        <p:spPr>
          <a:xfrm>
            <a:off x="2035175" y="1922464"/>
            <a:ext cx="7493000" cy="4254500"/>
          </a:xfrm>
          <a:prstGeom prst="rect">
            <a:avLst/>
          </a:prstGeom>
        </p:spPr>
      </p:pic>
    </p:spTree>
    <p:extLst>
      <p:ext uri="{BB962C8B-B14F-4D97-AF65-F5344CB8AC3E}">
        <p14:creationId xmlns:p14="http://schemas.microsoft.com/office/powerpoint/2010/main" val="2264502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discussions</a:t>
            </a:r>
            <a:endParaRPr lang="en-US" dirty="0"/>
          </a:p>
        </p:txBody>
      </p:sp>
      <p:sp>
        <p:nvSpPr>
          <p:cNvPr id="3" name="Content Placeholder 2"/>
          <p:cNvSpPr>
            <a:spLocks noGrp="1"/>
          </p:cNvSpPr>
          <p:nvPr>
            <p:ph idx="1"/>
          </p:nvPr>
        </p:nvSpPr>
        <p:spPr/>
        <p:txBody>
          <a:bodyPr/>
          <a:lstStyle/>
          <a:p>
            <a:r>
              <a:rPr lang="en-US" dirty="0"/>
              <a:t>m</a:t>
            </a:r>
            <a:r>
              <a:rPr lang="en-US" dirty="0" smtClean="0"/>
              <a:t>ake the discussions more inclusive</a:t>
            </a:r>
          </a:p>
          <a:p>
            <a:pPr lvl="1"/>
            <a:r>
              <a:rPr lang="en-US" dirty="0" smtClean="0"/>
              <a:t>- need ideas here</a:t>
            </a:r>
            <a:endParaRPr lang="en-US" dirty="0"/>
          </a:p>
        </p:txBody>
      </p:sp>
    </p:spTree>
    <p:extLst>
      <p:ext uri="{BB962C8B-B14F-4D97-AF65-F5344CB8AC3E}">
        <p14:creationId xmlns:p14="http://schemas.microsoft.com/office/powerpoint/2010/main" val="410260577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28664"/>
            <a:ext cx="10515600" cy="5448300"/>
          </a:xfrm>
        </p:spPr>
        <p:txBody>
          <a:bodyPr>
            <a:normAutofit/>
          </a:bodyPr>
          <a:lstStyle/>
          <a:p>
            <a:r>
              <a:rPr lang="en-US" dirty="0" err="1"/>
              <a:t>Here,</a:t>
            </a:r>
            <a:r>
              <a:rPr lang="en-US" i="1" dirty="0" err="1"/>
              <a:t>z</a:t>
            </a:r>
            <a:r>
              <a:rPr lang="en-US" i="1" baseline="-25000" dirty="0" err="1"/>
              <a:t>i</a:t>
            </a:r>
            <a:r>
              <a:rPr lang="en-US" i="1" dirty="0"/>
              <a:t> </a:t>
            </a:r>
            <a:r>
              <a:rPr lang="en-US" dirty="0" smtClean="0"/>
              <a:t>is a binary variable determining whether a sample family should </a:t>
            </a:r>
            <a:r>
              <a:rPr lang="en-US" dirty="0"/>
              <a:t>be built or not, i.e., when </a:t>
            </a:r>
            <a:r>
              <a:rPr lang="en-US" i="1" dirty="0" err="1"/>
              <a:t>z</a:t>
            </a:r>
            <a:r>
              <a:rPr lang="en-US" i="1" baseline="-25000" dirty="0" err="1"/>
              <a:t>i</a:t>
            </a:r>
            <a:r>
              <a:rPr lang="en-US" i="1" dirty="0"/>
              <a:t> </a:t>
            </a:r>
            <a:r>
              <a:rPr lang="en-US" dirty="0"/>
              <a:t>= 1, we build a sample family on </a:t>
            </a:r>
            <a:r>
              <a:rPr lang="en-US" i="1" dirty="0" err="1"/>
              <a:t>φ</a:t>
            </a:r>
            <a:r>
              <a:rPr lang="en-US" i="1" baseline="-25000" dirty="0" err="1"/>
              <a:t>i</a:t>
            </a:r>
            <a:r>
              <a:rPr lang="en-US" i="1" dirty="0"/>
              <a:t> </a:t>
            </a:r>
            <a:r>
              <a:rPr lang="en-US" dirty="0"/>
              <a:t>; otherwise, when </a:t>
            </a:r>
            <a:r>
              <a:rPr lang="en-US" i="1" dirty="0" err="1"/>
              <a:t>z</a:t>
            </a:r>
            <a:r>
              <a:rPr lang="en-US" i="1" baseline="-25000" dirty="0" err="1"/>
              <a:t>i</a:t>
            </a:r>
            <a:r>
              <a:rPr lang="en-US" i="1" dirty="0"/>
              <a:t> </a:t>
            </a:r>
            <a:r>
              <a:rPr lang="en-US" dirty="0"/>
              <a:t>= 0, we do not. </a:t>
            </a:r>
          </a:p>
          <a:p>
            <a:endParaRPr lang="en-US" dirty="0" smtClean="0"/>
          </a:p>
          <a:p>
            <a:r>
              <a:rPr lang="en-US" dirty="0" smtClean="0"/>
              <a:t>The </a:t>
            </a:r>
            <a:r>
              <a:rPr lang="en-US" dirty="0"/>
              <a:t>goal function </a:t>
            </a:r>
            <a:r>
              <a:rPr lang="en-US" dirty="0" smtClean="0"/>
              <a:t>aims </a:t>
            </a:r>
            <a:r>
              <a:rPr lang="en-US" dirty="0"/>
              <a:t>to maximize the weighted sum of the coverage of the QCSs of the queries, </a:t>
            </a:r>
            <a:r>
              <a:rPr lang="en-US" i="1" dirty="0" err="1" smtClean="0"/>
              <a:t>q</a:t>
            </a:r>
            <a:r>
              <a:rPr lang="en-US" i="1" baseline="-25000" dirty="0" err="1" smtClean="0"/>
              <a:t>j</a:t>
            </a:r>
            <a:r>
              <a:rPr lang="en-US" dirty="0" smtClean="0"/>
              <a:t>. </a:t>
            </a:r>
            <a:r>
              <a:rPr lang="en-US" dirty="0"/>
              <a:t>If we create a </a:t>
            </a:r>
            <a:r>
              <a:rPr lang="en-US" dirty="0" smtClean="0"/>
              <a:t>stratified </a:t>
            </a:r>
            <a:r>
              <a:rPr lang="en-US" dirty="0"/>
              <a:t>sample </a:t>
            </a:r>
            <a:r>
              <a:rPr lang="en-US" i="1" dirty="0" smtClean="0"/>
              <a:t>S</a:t>
            </a:r>
            <a:r>
              <a:rPr lang="en-US" dirty="0" smtClean="0"/>
              <a:t>(</a:t>
            </a:r>
            <a:r>
              <a:rPr lang="en-US" i="1" dirty="0" err="1" smtClean="0"/>
              <a:t>φ</a:t>
            </a:r>
            <a:r>
              <a:rPr lang="en-US" i="1" baseline="-25000" dirty="0" err="1" smtClean="0"/>
              <a:t>i</a:t>
            </a:r>
            <a:r>
              <a:rPr lang="en-US" dirty="0" smtClean="0"/>
              <a:t>, </a:t>
            </a:r>
            <a:r>
              <a:rPr lang="en-US" i="1" dirty="0"/>
              <a:t>K</a:t>
            </a:r>
            <a:r>
              <a:rPr lang="en-US" dirty="0"/>
              <a:t>), the coverage of this sample for </a:t>
            </a:r>
            <a:r>
              <a:rPr lang="en-US" i="1" dirty="0" err="1"/>
              <a:t>q</a:t>
            </a:r>
            <a:r>
              <a:rPr lang="en-US" i="1" baseline="-25000" dirty="0" err="1"/>
              <a:t>j</a:t>
            </a:r>
            <a:r>
              <a:rPr lang="en-US" i="1" dirty="0"/>
              <a:t> </a:t>
            </a:r>
            <a:r>
              <a:rPr lang="en-US" dirty="0"/>
              <a:t>is </a:t>
            </a:r>
            <a:r>
              <a:rPr lang="en-US" dirty="0" smtClean="0"/>
              <a:t>defined </a:t>
            </a:r>
            <a:r>
              <a:rPr lang="en-US" dirty="0"/>
              <a:t>as the probability that a given value </a:t>
            </a:r>
            <a:r>
              <a:rPr lang="en-US" i="1" dirty="0"/>
              <a:t>x </a:t>
            </a:r>
            <a:r>
              <a:rPr lang="en-US" dirty="0"/>
              <a:t>of columns </a:t>
            </a:r>
            <a:r>
              <a:rPr lang="en-US" i="1" dirty="0" err="1" smtClean="0"/>
              <a:t>q</a:t>
            </a:r>
            <a:r>
              <a:rPr lang="en-US" i="1" baseline="-25000" dirty="0" err="1" smtClean="0"/>
              <a:t>j</a:t>
            </a:r>
            <a:r>
              <a:rPr lang="en-US" i="1" dirty="0" smtClean="0"/>
              <a:t> </a:t>
            </a:r>
            <a:r>
              <a:rPr lang="en-US" dirty="0" smtClean="0"/>
              <a:t>is also present among the rows of </a:t>
            </a:r>
            <a:r>
              <a:rPr lang="en-US" i="1" dirty="0" smtClean="0"/>
              <a:t>S</a:t>
            </a:r>
            <a:r>
              <a:rPr lang="en-US" dirty="0" smtClean="0"/>
              <a:t>(</a:t>
            </a:r>
            <a:r>
              <a:rPr lang="en-US" i="1" dirty="0" err="1" smtClean="0"/>
              <a:t>φ</a:t>
            </a:r>
            <a:r>
              <a:rPr lang="en-US" i="1" baseline="-25000" dirty="0" err="1" smtClean="0"/>
              <a:t>i</a:t>
            </a:r>
            <a:r>
              <a:rPr lang="en-US" dirty="0" err="1" smtClean="0"/>
              <a:t>,</a:t>
            </a:r>
            <a:r>
              <a:rPr lang="en-US" i="1" dirty="0" err="1" smtClean="0"/>
              <a:t>K</a:t>
            </a:r>
            <a:r>
              <a:rPr lang="en-US" dirty="0" smtClean="0"/>
              <a:t>). If </a:t>
            </a:r>
            <a:r>
              <a:rPr lang="en-US" i="1" dirty="0" err="1" smtClean="0"/>
              <a:t>φ</a:t>
            </a:r>
            <a:r>
              <a:rPr lang="en-US" i="1" baseline="-25000" dirty="0" err="1" smtClean="0"/>
              <a:t>i</a:t>
            </a:r>
            <a:r>
              <a:rPr lang="en-US" dirty="0" err="1" smtClean="0"/>
              <a:t>⊇</a:t>
            </a:r>
            <a:r>
              <a:rPr lang="en-US" i="1" dirty="0" err="1"/>
              <a:t>q</a:t>
            </a:r>
            <a:r>
              <a:rPr lang="en-US" i="1" baseline="-25000" dirty="0" err="1"/>
              <a:t>j</a:t>
            </a:r>
            <a:r>
              <a:rPr lang="en-US" dirty="0" smtClean="0"/>
              <a:t>, then </a:t>
            </a:r>
            <a:r>
              <a:rPr lang="en-US" i="1" dirty="0" err="1" smtClean="0"/>
              <a:t>q</a:t>
            </a:r>
            <a:r>
              <a:rPr lang="en-US" i="1" baseline="-25000" dirty="0" err="1" smtClean="0"/>
              <a:t>j</a:t>
            </a:r>
            <a:r>
              <a:rPr lang="en-US" i="1" dirty="0" smtClean="0"/>
              <a:t> </a:t>
            </a:r>
            <a:r>
              <a:rPr lang="en-US" dirty="0"/>
              <a:t>is covered exactly, but </a:t>
            </a:r>
            <a:r>
              <a:rPr lang="en-US" i="1" dirty="0" err="1"/>
              <a:t>φ</a:t>
            </a:r>
            <a:r>
              <a:rPr lang="en-US" i="1" baseline="-25000" dirty="0" err="1"/>
              <a:t>i</a:t>
            </a:r>
            <a:r>
              <a:rPr lang="en-US" i="1" dirty="0"/>
              <a:t> </a:t>
            </a:r>
            <a:r>
              <a:rPr lang="en-US" dirty="0"/>
              <a:t>⊂ </a:t>
            </a:r>
            <a:r>
              <a:rPr lang="en-US" i="1" dirty="0" err="1"/>
              <a:t>q</a:t>
            </a:r>
            <a:r>
              <a:rPr lang="en-US" i="1" baseline="-25000" dirty="0" err="1"/>
              <a:t>j</a:t>
            </a:r>
            <a:r>
              <a:rPr lang="en-US" i="1" dirty="0"/>
              <a:t> </a:t>
            </a:r>
            <a:r>
              <a:rPr lang="en-US" dirty="0"/>
              <a:t>can also be useful by </a:t>
            </a:r>
            <a:r>
              <a:rPr lang="en-US" i="1" dirty="0"/>
              <a:t>partially covering </a:t>
            </a:r>
            <a:r>
              <a:rPr lang="en-US" i="1" dirty="0" err="1" smtClean="0"/>
              <a:t>q</a:t>
            </a:r>
            <a:r>
              <a:rPr lang="en-US" i="1" baseline="-25000" dirty="0" err="1" smtClean="0"/>
              <a:t>j</a:t>
            </a:r>
            <a:r>
              <a:rPr lang="en-US" i="1" dirty="0" smtClean="0"/>
              <a:t> </a:t>
            </a:r>
            <a:r>
              <a:rPr lang="en-US" dirty="0"/>
              <a:t>. At runtime, if no </a:t>
            </a:r>
            <a:r>
              <a:rPr lang="en-US" dirty="0" smtClean="0"/>
              <a:t>stratified </a:t>
            </a:r>
            <a:r>
              <a:rPr lang="en-US" dirty="0"/>
              <a:t>sample is available that exactly covers the QCS for a query, a partially-covering QCS may be used instead</a:t>
            </a:r>
            <a:r>
              <a:rPr lang="en-US" dirty="0" smtClean="0"/>
              <a:t>.</a:t>
            </a:r>
            <a:endParaRPr lang="en-US" dirty="0"/>
          </a:p>
          <a:p>
            <a:endParaRPr lang="en-US" dirty="0"/>
          </a:p>
        </p:txBody>
      </p:sp>
    </p:spTree>
    <p:extLst>
      <p:ext uri="{BB962C8B-B14F-4D97-AF65-F5344CB8AC3E}">
        <p14:creationId xmlns:p14="http://schemas.microsoft.com/office/powerpoint/2010/main" val="40662797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28664"/>
            <a:ext cx="10515600" cy="5448300"/>
          </a:xfrm>
        </p:spPr>
        <p:txBody>
          <a:bodyPr>
            <a:normAutofit/>
          </a:bodyPr>
          <a:lstStyle/>
          <a:p>
            <a:r>
              <a:rPr lang="en-US" dirty="0"/>
              <a:t>T</a:t>
            </a:r>
            <a:r>
              <a:rPr lang="en-US" dirty="0" smtClean="0"/>
              <a:t>he </a:t>
            </a:r>
            <a:r>
              <a:rPr lang="en-US" dirty="0"/>
              <a:t>coverage probability is hard to compute in </a:t>
            </a:r>
            <a:r>
              <a:rPr lang="en-US" dirty="0" smtClean="0"/>
              <a:t>practice</a:t>
            </a:r>
            <a:r>
              <a:rPr lang="en-US" dirty="0"/>
              <a:t>, in this paper </a:t>
            </a:r>
            <a:r>
              <a:rPr lang="en-US" dirty="0" smtClean="0"/>
              <a:t>they </a:t>
            </a:r>
            <a:r>
              <a:rPr lang="en-US" dirty="0"/>
              <a:t>approximate it by </a:t>
            </a:r>
            <a:r>
              <a:rPr lang="en-US" i="1" dirty="0" err="1" smtClean="0"/>
              <a:t>y</a:t>
            </a:r>
            <a:r>
              <a:rPr lang="en-US" i="1" baseline="-25000" dirty="0" err="1" smtClean="0"/>
              <a:t>j</a:t>
            </a:r>
            <a:r>
              <a:rPr lang="en-US" dirty="0" smtClean="0"/>
              <a:t>. The </a:t>
            </a:r>
            <a:r>
              <a:rPr lang="en-US" i="1" dirty="0" err="1" smtClean="0"/>
              <a:t>y</a:t>
            </a:r>
            <a:r>
              <a:rPr lang="en-US" i="1" baseline="-25000" dirty="0" err="1" smtClean="0"/>
              <a:t>j</a:t>
            </a:r>
            <a:r>
              <a:rPr lang="en-US" i="1" dirty="0" smtClean="0"/>
              <a:t> </a:t>
            </a:r>
            <a:r>
              <a:rPr lang="en-US" dirty="0"/>
              <a:t>value is in [0, 1], with 0 </a:t>
            </a:r>
            <a:r>
              <a:rPr lang="en-US" dirty="0" smtClean="0"/>
              <a:t>meaning </a:t>
            </a:r>
            <a:r>
              <a:rPr lang="en-US" dirty="0"/>
              <a:t>no coverage, and 1 meaning full coverage. </a:t>
            </a:r>
            <a:r>
              <a:rPr lang="en-US" dirty="0" smtClean="0"/>
              <a:t>The </a:t>
            </a:r>
            <a:r>
              <a:rPr lang="en-US" dirty="0"/>
              <a:t>intuition </a:t>
            </a:r>
            <a:r>
              <a:rPr lang="en-US" dirty="0" smtClean="0"/>
              <a:t>is </a:t>
            </a:r>
            <a:r>
              <a:rPr lang="en-US" dirty="0"/>
              <a:t>that when we build a </a:t>
            </a:r>
            <a:r>
              <a:rPr lang="en-US" dirty="0" smtClean="0"/>
              <a:t>stratified </a:t>
            </a:r>
            <a:r>
              <a:rPr lang="en-US" dirty="0"/>
              <a:t>sample on a subset of columns </a:t>
            </a:r>
            <a:r>
              <a:rPr lang="en-US" i="1" dirty="0" err="1"/>
              <a:t>φ</a:t>
            </a:r>
            <a:r>
              <a:rPr lang="en-US" i="1" baseline="-25000" dirty="0" err="1"/>
              <a:t>i</a:t>
            </a:r>
            <a:r>
              <a:rPr lang="en-US" i="1" dirty="0"/>
              <a:t> </a:t>
            </a:r>
            <a:r>
              <a:rPr lang="en-US" dirty="0"/>
              <a:t>⊆ </a:t>
            </a:r>
            <a:r>
              <a:rPr lang="en-US" i="1" dirty="0" err="1"/>
              <a:t>q</a:t>
            </a:r>
            <a:r>
              <a:rPr lang="en-US" i="1" baseline="-25000" dirty="0" err="1"/>
              <a:t>j</a:t>
            </a:r>
            <a:r>
              <a:rPr lang="en-US" dirty="0"/>
              <a:t>, i.e. when </a:t>
            </a:r>
            <a:r>
              <a:rPr lang="en-US" i="1" dirty="0" err="1"/>
              <a:t>z</a:t>
            </a:r>
            <a:r>
              <a:rPr lang="en-US" i="1" baseline="-25000" dirty="0" err="1"/>
              <a:t>i</a:t>
            </a:r>
            <a:r>
              <a:rPr lang="en-US" i="1" dirty="0"/>
              <a:t> </a:t>
            </a:r>
            <a:r>
              <a:rPr lang="en-US" dirty="0"/>
              <a:t>= 1, we have </a:t>
            </a:r>
            <a:r>
              <a:rPr lang="en-US" dirty="0" smtClean="0"/>
              <a:t>partially </a:t>
            </a:r>
            <a:r>
              <a:rPr lang="en-US" dirty="0"/>
              <a:t>covered </a:t>
            </a:r>
            <a:r>
              <a:rPr lang="en-US" i="1" dirty="0" err="1" smtClean="0"/>
              <a:t>q</a:t>
            </a:r>
            <a:r>
              <a:rPr lang="en-US" i="1" baseline="-25000" dirty="0" err="1" smtClean="0"/>
              <a:t>j</a:t>
            </a:r>
            <a:r>
              <a:rPr lang="en-US" i="1" dirty="0" smtClean="0"/>
              <a:t> </a:t>
            </a:r>
            <a:r>
              <a:rPr lang="en-US" dirty="0"/>
              <a:t>, too</a:t>
            </a:r>
            <a:r>
              <a:rPr lang="en-US" dirty="0" smtClean="0"/>
              <a:t>.</a:t>
            </a:r>
          </a:p>
          <a:p>
            <a:endParaRPr lang="en-US" dirty="0"/>
          </a:p>
          <a:p>
            <a:r>
              <a:rPr lang="en-US" dirty="0" smtClean="0"/>
              <a:t>They </a:t>
            </a:r>
            <a:r>
              <a:rPr lang="en-US" dirty="0"/>
              <a:t>compute this coverage as the </a:t>
            </a:r>
            <a:r>
              <a:rPr lang="en-US" dirty="0" smtClean="0"/>
              <a:t>ratio </a:t>
            </a:r>
            <a:r>
              <a:rPr lang="en-US" dirty="0"/>
              <a:t>of the number of unique values between the two sets, i.e., ∣</a:t>
            </a:r>
            <a:r>
              <a:rPr lang="en-US" i="1" dirty="0"/>
              <a:t>D</a:t>
            </a:r>
            <a:r>
              <a:rPr lang="en-US" dirty="0"/>
              <a:t>(</a:t>
            </a:r>
            <a:r>
              <a:rPr lang="en-US" i="1" dirty="0" err="1"/>
              <a:t>φ</a:t>
            </a:r>
            <a:r>
              <a:rPr lang="en-US" i="1" baseline="-25000" dirty="0" err="1"/>
              <a:t>i</a:t>
            </a:r>
            <a:r>
              <a:rPr lang="en-US" dirty="0"/>
              <a:t>)∣/∣</a:t>
            </a:r>
            <a:r>
              <a:rPr lang="en-US" i="1" dirty="0"/>
              <a:t>D</a:t>
            </a:r>
            <a:r>
              <a:rPr lang="en-US" dirty="0"/>
              <a:t>(</a:t>
            </a:r>
            <a:r>
              <a:rPr lang="en-US" i="1" dirty="0" err="1"/>
              <a:t>q</a:t>
            </a:r>
            <a:r>
              <a:rPr lang="en-US" i="1" baseline="-25000" dirty="0" err="1"/>
              <a:t>j</a:t>
            </a:r>
            <a:r>
              <a:rPr lang="en-US" dirty="0"/>
              <a:t>)∣. When </a:t>
            </a:r>
            <a:r>
              <a:rPr lang="en-US" i="1" dirty="0" err="1"/>
              <a:t>φ</a:t>
            </a:r>
            <a:r>
              <a:rPr lang="en-US" i="1" baseline="-25000" dirty="0" err="1"/>
              <a:t>i</a:t>
            </a:r>
            <a:r>
              <a:rPr lang="en-US" i="1" dirty="0"/>
              <a:t> </a:t>
            </a:r>
            <a:r>
              <a:rPr lang="en-US" dirty="0"/>
              <a:t>⊂ </a:t>
            </a:r>
            <a:r>
              <a:rPr lang="en-US" i="1" dirty="0" err="1"/>
              <a:t>q</a:t>
            </a:r>
            <a:r>
              <a:rPr lang="en-US" i="1" baseline="-25000" dirty="0" err="1"/>
              <a:t>j</a:t>
            </a:r>
            <a:r>
              <a:rPr lang="en-US" dirty="0"/>
              <a:t>, this ratio, and the true </a:t>
            </a:r>
            <a:r>
              <a:rPr lang="en-US" dirty="0" smtClean="0"/>
              <a:t>coverage </a:t>
            </a:r>
            <a:r>
              <a:rPr lang="en-US" dirty="0"/>
              <a:t>value, is at most 1. When </a:t>
            </a:r>
            <a:r>
              <a:rPr lang="en-US" i="1" dirty="0" err="1"/>
              <a:t>φ</a:t>
            </a:r>
            <a:r>
              <a:rPr lang="en-US" i="1" baseline="-25000" dirty="0" err="1"/>
              <a:t>i</a:t>
            </a:r>
            <a:r>
              <a:rPr lang="en-US" i="1" dirty="0"/>
              <a:t> </a:t>
            </a:r>
            <a:r>
              <a:rPr lang="en-US" dirty="0"/>
              <a:t>= </a:t>
            </a:r>
            <a:r>
              <a:rPr lang="en-US" i="1" dirty="0" err="1"/>
              <a:t>q</a:t>
            </a:r>
            <a:r>
              <a:rPr lang="en-US" i="1" baseline="-25000" dirty="0" err="1"/>
              <a:t>j</a:t>
            </a:r>
            <a:r>
              <a:rPr lang="en-US" dirty="0"/>
              <a:t>, the number of unique values in </a:t>
            </a:r>
            <a:r>
              <a:rPr lang="en-US" i="1" dirty="0" err="1"/>
              <a:t>φ</a:t>
            </a:r>
            <a:r>
              <a:rPr lang="en-US" i="1" baseline="-25000" dirty="0" err="1"/>
              <a:t>i</a:t>
            </a:r>
            <a:r>
              <a:rPr lang="en-US" i="1" dirty="0"/>
              <a:t> </a:t>
            </a:r>
            <a:r>
              <a:rPr lang="en-US" dirty="0"/>
              <a:t>and </a:t>
            </a:r>
            <a:r>
              <a:rPr lang="en-US" i="1" dirty="0" err="1"/>
              <a:t>q</a:t>
            </a:r>
            <a:r>
              <a:rPr lang="en-US" i="1" baseline="-25000" dirty="0" err="1"/>
              <a:t>j</a:t>
            </a:r>
            <a:r>
              <a:rPr lang="en-US" i="1" dirty="0"/>
              <a:t> </a:t>
            </a:r>
            <a:r>
              <a:rPr lang="en-US" dirty="0"/>
              <a:t>are the same, we are guaranteed to see all the unique values of </a:t>
            </a:r>
            <a:r>
              <a:rPr lang="en-US" i="1" dirty="0" err="1"/>
              <a:t>q</a:t>
            </a:r>
            <a:r>
              <a:rPr lang="en-US" i="1" baseline="-25000" dirty="0" err="1"/>
              <a:t>j</a:t>
            </a:r>
            <a:r>
              <a:rPr lang="en-US" i="1" dirty="0"/>
              <a:t> </a:t>
            </a:r>
            <a:r>
              <a:rPr lang="en-US" dirty="0"/>
              <a:t>in the </a:t>
            </a:r>
            <a:r>
              <a:rPr lang="en-US" dirty="0" smtClean="0"/>
              <a:t>stratified </a:t>
            </a:r>
            <a:r>
              <a:rPr lang="en-US" dirty="0"/>
              <a:t>sample over </a:t>
            </a:r>
            <a:r>
              <a:rPr lang="en-US" i="1" dirty="0" err="1"/>
              <a:t>φ</a:t>
            </a:r>
            <a:r>
              <a:rPr lang="en-US" i="1" baseline="-25000" dirty="0" err="1"/>
              <a:t>i</a:t>
            </a:r>
            <a:r>
              <a:rPr lang="en-US" i="1" dirty="0"/>
              <a:t> </a:t>
            </a:r>
            <a:r>
              <a:rPr lang="en-US" dirty="0"/>
              <a:t>and therefore the coverage will be 1. When </a:t>
            </a:r>
            <a:r>
              <a:rPr lang="en-US" i="1" dirty="0" err="1" smtClean="0"/>
              <a:t>φ</a:t>
            </a:r>
            <a:r>
              <a:rPr lang="en-US" i="1" baseline="-25000" dirty="0" err="1" smtClean="0"/>
              <a:t>i</a:t>
            </a:r>
            <a:r>
              <a:rPr lang="en-US" i="1" dirty="0" smtClean="0"/>
              <a:t> </a:t>
            </a:r>
            <a:r>
              <a:rPr lang="en-US" dirty="0"/>
              <a:t>⊃ </a:t>
            </a:r>
            <a:r>
              <a:rPr lang="en-US" i="1" dirty="0" err="1" smtClean="0"/>
              <a:t>q</a:t>
            </a:r>
            <a:r>
              <a:rPr lang="en-US" i="1" baseline="-25000" dirty="0" err="1" smtClean="0"/>
              <a:t>j</a:t>
            </a:r>
            <a:r>
              <a:rPr lang="en-US" dirty="0" smtClean="0"/>
              <a:t>, </a:t>
            </a:r>
            <a:r>
              <a:rPr lang="en-US" dirty="0"/>
              <a:t>the coverage is also 1, so we cap the ratio ∣</a:t>
            </a:r>
            <a:r>
              <a:rPr lang="en-US" i="1" dirty="0"/>
              <a:t>D</a:t>
            </a:r>
            <a:r>
              <a:rPr lang="en-US" dirty="0"/>
              <a:t>(</a:t>
            </a:r>
            <a:r>
              <a:rPr lang="en-US" i="1" dirty="0" err="1"/>
              <a:t>φ</a:t>
            </a:r>
            <a:r>
              <a:rPr lang="en-US" i="1" baseline="-25000" dirty="0" err="1"/>
              <a:t>i</a:t>
            </a:r>
            <a:r>
              <a:rPr lang="en-US" dirty="0"/>
              <a:t>)∣/∣</a:t>
            </a:r>
            <a:r>
              <a:rPr lang="en-US" i="1" dirty="0"/>
              <a:t>D</a:t>
            </a:r>
            <a:r>
              <a:rPr lang="en-US" dirty="0"/>
              <a:t>(</a:t>
            </a:r>
            <a:r>
              <a:rPr lang="en-US" i="1" dirty="0" err="1"/>
              <a:t>q</a:t>
            </a:r>
            <a:r>
              <a:rPr lang="en-US" i="1" baseline="-25000" dirty="0" err="1"/>
              <a:t>j</a:t>
            </a:r>
            <a:r>
              <a:rPr lang="en-US" dirty="0"/>
              <a:t>)∣ at 1</a:t>
            </a:r>
            <a:r>
              <a:rPr lang="en-US" dirty="0" smtClean="0"/>
              <a:t>.</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29967711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28664"/>
            <a:ext cx="10515600" cy="5448300"/>
          </a:xfrm>
        </p:spPr>
        <p:txBody>
          <a:bodyPr>
            <a:normAutofit/>
          </a:bodyPr>
          <a:lstStyle/>
          <a:p>
            <a:r>
              <a:rPr lang="en-US" dirty="0"/>
              <a:t>Finally, we need to weigh the coverage of each set of columns by their importance: a set of columns </a:t>
            </a:r>
            <a:r>
              <a:rPr lang="en-US" i="1" dirty="0" err="1" smtClean="0"/>
              <a:t>q</a:t>
            </a:r>
            <a:r>
              <a:rPr lang="en-US" i="1" baseline="-25000" dirty="0" err="1" smtClean="0"/>
              <a:t>j</a:t>
            </a:r>
            <a:r>
              <a:rPr lang="en-US" i="1" dirty="0" smtClean="0"/>
              <a:t> </a:t>
            </a:r>
            <a:r>
              <a:rPr lang="en-US" dirty="0"/>
              <a:t>is more </a:t>
            </a:r>
            <a:r>
              <a:rPr lang="en-US" dirty="0" smtClean="0"/>
              <a:t>important </a:t>
            </a:r>
            <a:r>
              <a:rPr lang="en-US" dirty="0"/>
              <a:t>to cover when: (</a:t>
            </a:r>
            <a:r>
              <a:rPr lang="en-US" dirty="0" err="1"/>
              <a:t>i</a:t>
            </a:r>
            <a:r>
              <a:rPr lang="en-US" dirty="0"/>
              <a:t>) it appears in more queries, which is represented by </a:t>
            </a:r>
            <a:r>
              <a:rPr lang="en-US" i="1" dirty="0" err="1" smtClean="0"/>
              <a:t>p</a:t>
            </a:r>
            <a:r>
              <a:rPr lang="en-US" i="1" baseline="-25000" dirty="0" err="1" smtClean="0"/>
              <a:t>j</a:t>
            </a:r>
            <a:r>
              <a:rPr lang="en-US" dirty="0" smtClean="0"/>
              <a:t>, </a:t>
            </a:r>
            <a:r>
              <a:rPr lang="en-US" dirty="0"/>
              <a:t>or (ii) when there are more small groups under </a:t>
            </a:r>
            <a:r>
              <a:rPr lang="en-US" i="1" dirty="0" err="1" smtClean="0"/>
              <a:t>q</a:t>
            </a:r>
            <a:r>
              <a:rPr lang="en-US" i="1" baseline="-25000" dirty="0" err="1" smtClean="0"/>
              <a:t>j</a:t>
            </a:r>
            <a:r>
              <a:rPr lang="en-US" dirty="0" smtClean="0"/>
              <a:t>, </a:t>
            </a:r>
            <a:r>
              <a:rPr lang="en-US" dirty="0"/>
              <a:t>which is represented by ∆(</a:t>
            </a:r>
            <a:r>
              <a:rPr lang="en-US" i="1" dirty="0" err="1" smtClean="0"/>
              <a:t>q</a:t>
            </a:r>
            <a:r>
              <a:rPr lang="en-US" i="1" baseline="-25000" dirty="0" err="1" smtClean="0"/>
              <a:t>j</a:t>
            </a:r>
            <a:r>
              <a:rPr lang="en-US" dirty="0" smtClean="0"/>
              <a:t>, </a:t>
            </a:r>
            <a:r>
              <a:rPr lang="en-US" i="1" dirty="0"/>
              <a:t>M</a:t>
            </a:r>
            <a:r>
              <a:rPr lang="en-US" dirty="0"/>
              <a:t>). </a:t>
            </a:r>
            <a:r>
              <a:rPr lang="en-US" dirty="0" smtClean="0"/>
              <a:t>Thus</a:t>
            </a:r>
            <a:r>
              <a:rPr lang="en-US" dirty="0"/>
              <a:t>, the best solution is when we maximize the sum of </a:t>
            </a:r>
            <a:r>
              <a:rPr lang="en-US" i="1" dirty="0" err="1"/>
              <a:t>p</a:t>
            </a:r>
            <a:r>
              <a:rPr lang="en-US" i="1" baseline="-25000" dirty="0" err="1"/>
              <a:t>j</a:t>
            </a:r>
            <a:r>
              <a:rPr lang="en-US" i="1" dirty="0"/>
              <a:t> </a:t>
            </a:r>
            <a:r>
              <a:rPr lang="en-US" dirty="0"/>
              <a:t>⋅ </a:t>
            </a:r>
            <a:r>
              <a:rPr lang="en-US" i="1" dirty="0" err="1"/>
              <a:t>y</a:t>
            </a:r>
            <a:r>
              <a:rPr lang="en-US" i="1" baseline="-25000" dirty="0" err="1"/>
              <a:t>j</a:t>
            </a:r>
            <a:r>
              <a:rPr lang="en-US" i="1" dirty="0"/>
              <a:t> </a:t>
            </a:r>
            <a:r>
              <a:rPr lang="en-US" dirty="0"/>
              <a:t>⋅ ∆(</a:t>
            </a:r>
            <a:r>
              <a:rPr lang="en-US" i="1" dirty="0" err="1"/>
              <a:t>q</a:t>
            </a:r>
            <a:r>
              <a:rPr lang="en-US" i="1" baseline="-25000" dirty="0" err="1"/>
              <a:t>j</a:t>
            </a:r>
            <a:r>
              <a:rPr lang="en-US" dirty="0"/>
              <a:t>, </a:t>
            </a:r>
            <a:r>
              <a:rPr lang="en-US" i="1" dirty="0"/>
              <a:t>M</a:t>
            </a:r>
            <a:r>
              <a:rPr lang="en-US" dirty="0"/>
              <a:t>) for all </a:t>
            </a:r>
            <a:r>
              <a:rPr lang="en-US" dirty="0" smtClean="0"/>
              <a:t>QCSs.</a:t>
            </a:r>
            <a:endParaRPr lang="en-US" dirty="0"/>
          </a:p>
          <a:p>
            <a:endParaRPr lang="en-US" dirty="0" smtClean="0"/>
          </a:p>
          <a:p>
            <a:r>
              <a:rPr lang="en-US" dirty="0" smtClean="0"/>
              <a:t>In </a:t>
            </a:r>
            <a:r>
              <a:rPr lang="en-US" dirty="0"/>
              <a:t>practice </a:t>
            </a:r>
            <a:r>
              <a:rPr lang="en-US" dirty="0" smtClean="0"/>
              <a:t>they </a:t>
            </a:r>
            <a:r>
              <a:rPr lang="en-US" dirty="0"/>
              <a:t>set </a:t>
            </a:r>
            <a:r>
              <a:rPr lang="en-US" i="1" dirty="0"/>
              <a:t>M </a:t>
            </a:r>
            <a:r>
              <a:rPr lang="en-US" dirty="0"/>
              <a:t>= </a:t>
            </a:r>
            <a:r>
              <a:rPr lang="en-US" i="1" dirty="0"/>
              <a:t>K </a:t>
            </a:r>
            <a:r>
              <a:rPr lang="en-US" dirty="0"/>
              <a:t>= 100000. </a:t>
            </a:r>
          </a:p>
          <a:p>
            <a:endParaRPr lang="en-US" dirty="0"/>
          </a:p>
          <a:p>
            <a:endParaRPr lang="en-US" dirty="0"/>
          </a:p>
          <a:p>
            <a:endParaRPr lang="en-US" dirty="0"/>
          </a:p>
        </p:txBody>
      </p:sp>
    </p:spTree>
    <p:extLst>
      <p:ext uri="{BB962C8B-B14F-4D97-AF65-F5344CB8AC3E}">
        <p14:creationId xmlns:p14="http://schemas.microsoft.com/office/powerpoint/2010/main" val="39616447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BlinkDB</a:t>
            </a:r>
            <a:r>
              <a:rPr lang="en-US" dirty="0" smtClean="0"/>
              <a:t> Runtime</a:t>
            </a:r>
            <a:endParaRPr lang="en-US" dirty="0"/>
          </a:p>
        </p:txBody>
      </p:sp>
      <p:sp>
        <p:nvSpPr>
          <p:cNvPr id="3" name="Content Placeholder 2"/>
          <p:cNvSpPr>
            <a:spLocks noGrp="1"/>
          </p:cNvSpPr>
          <p:nvPr>
            <p:ph idx="1"/>
          </p:nvPr>
        </p:nvSpPr>
        <p:spPr/>
        <p:txBody>
          <a:bodyPr>
            <a:normAutofit fontScale="92500" lnSpcReduction="10000"/>
          </a:bodyPr>
          <a:lstStyle/>
          <a:p>
            <a:r>
              <a:rPr lang="en-US" dirty="0"/>
              <a:t>Given a query </a:t>
            </a:r>
            <a:r>
              <a:rPr lang="en-US" i="1" dirty="0"/>
              <a:t>Q</a:t>
            </a:r>
            <a:r>
              <a:rPr lang="en-US" dirty="0"/>
              <a:t>, the goal is to select one (or more) </a:t>
            </a:r>
            <a:r>
              <a:rPr lang="en-US" dirty="0" smtClean="0"/>
              <a:t>sample(s</a:t>
            </a:r>
            <a:r>
              <a:rPr lang="en-US" dirty="0"/>
              <a:t>) at </a:t>
            </a:r>
            <a:r>
              <a:rPr lang="en-US" i="1" dirty="0"/>
              <a:t>run-time </a:t>
            </a:r>
            <a:r>
              <a:rPr lang="en-US" dirty="0"/>
              <a:t>that meet the </a:t>
            </a:r>
            <a:r>
              <a:rPr lang="en-US" dirty="0" smtClean="0"/>
              <a:t>specified </a:t>
            </a:r>
            <a:r>
              <a:rPr lang="en-US" dirty="0"/>
              <a:t>time or error </a:t>
            </a:r>
            <a:r>
              <a:rPr lang="en-US" dirty="0" smtClean="0"/>
              <a:t>constraints </a:t>
            </a:r>
            <a:r>
              <a:rPr lang="en-US" dirty="0"/>
              <a:t>and then compute answers over them. Picking a </a:t>
            </a:r>
            <a:r>
              <a:rPr lang="en-US" dirty="0" smtClean="0"/>
              <a:t>sample </a:t>
            </a:r>
            <a:r>
              <a:rPr lang="en-US" dirty="0"/>
              <a:t>involves selecting either the </a:t>
            </a:r>
            <a:r>
              <a:rPr lang="en-US" i="1" dirty="0"/>
              <a:t>uniform sample </a:t>
            </a:r>
            <a:r>
              <a:rPr lang="en-US" dirty="0"/>
              <a:t>or one of the </a:t>
            </a:r>
            <a:r>
              <a:rPr lang="en-US" i="1" dirty="0" smtClean="0"/>
              <a:t>stratified samples, </a:t>
            </a:r>
            <a:r>
              <a:rPr lang="en-US" dirty="0" smtClean="0"/>
              <a:t>and </a:t>
            </a:r>
            <a:r>
              <a:rPr lang="en-US" dirty="0"/>
              <a:t>then possibly executing the query on a subset of tuples from the selected </a:t>
            </a:r>
            <a:r>
              <a:rPr lang="en-US" dirty="0" smtClean="0"/>
              <a:t>sample.</a:t>
            </a:r>
          </a:p>
          <a:p>
            <a:endParaRPr lang="en-US" dirty="0"/>
          </a:p>
          <a:p>
            <a:r>
              <a:rPr lang="en-US" dirty="0" smtClean="0"/>
              <a:t>The </a:t>
            </a:r>
            <a:r>
              <a:rPr lang="en-US" dirty="0"/>
              <a:t>selection of a sample </a:t>
            </a:r>
            <a:r>
              <a:rPr lang="en-US" dirty="0" smtClean="0"/>
              <a:t>depends </a:t>
            </a:r>
            <a:r>
              <a:rPr lang="en-US" dirty="0"/>
              <a:t>on the set of columns in </a:t>
            </a:r>
            <a:r>
              <a:rPr lang="en-US" i="1" dirty="0" smtClean="0"/>
              <a:t>Q</a:t>
            </a:r>
            <a:r>
              <a:rPr lang="en-US" dirty="0" smtClean="0"/>
              <a:t>, </a:t>
            </a:r>
            <a:r>
              <a:rPr lang="en-US" dirty="0"/>
              <a:t>the selectivity of its selection predicates, and the data placement and distribution. In turn, the size of the </a:t>
            </a:r>
            <a:r>
              <a:rPr lang="en-US" dirty="0" smtClean="0"/>
              <a:t>sample </a:t>
            </a:r>
            <a:r>
              <a:rPr lang="en-US" dirty="0"/>
              <a:t>subset on which we ultimately execute the query depends on </a:t>
            </a:r>
            <a:r>
              <a:rPr lang="en-US" i="1" dirty="0"/>
              <a:t>Q</a:t>
            </a:r>
            <a:r>
              <a:rPr lang="en-US" dirty="0"/>
              <a:t>’s time/accuracy constraints, its computation </a:t>
            </a:r>
            <a:r>
              <a:rPr lang="en-US" dirty="0" smtClean="0"/>
              <a:t>complexity</a:t>
            </a:r>
            <a:r>
              <a:rPr lang="en-US" dirty="0"/>
              <a:t>, the physical distribution of data in the cluster, and </a:t>
            </a:r>
            <a:r>
              <a:rPr lang="en-US" dirty="0" smtClean="0"/>
              <a:t>available </a:t>
            </a:r>
            <a:r>
              <a:rPr lang="en-US" dirty="0"/>
              <a:t>cluster resources (</a:t>
            </a:r>
            <a:r>
              <a:rPr lang="en-US" i="1" dirty="0"/>
              <a:t>i.e., </a:t>
            </a:r>
            <a:r>
              <a:rPr lang="en-US" dirty="0"/>
              <a:t>empty slots) at runtime. </a:t>
            </a:r>
          </a:p>
          <a:p>
            <a:endParaRPr lang="en-US" dirty="0"/>
          </a:p>
        </p:txBody>
      </p:sp>
    </p:spTree>
    <p:extLst>
      <p:ext uri="{BB962C8B-B14F-4D97-AF65-F5344CB8AC3E}">
        <p14:creationId xmlns:p14="http://schemas.microsoft.com/office/powerpoint/2010/main" val="1078415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14375"/>
            <a:ext cx="10515600" cy="5462588"/>
          </a:xfrm>
        </p:spPr>
        <p:txBody>
          <a:bodyPr>
            <a:normAutofit/>
          </a:bodyPr>
          <a:lstStyle/>
          <a:p>
            <a:r>
              <a:rPr lang="en-US" dirty="0"/>
              <a:t>M</a:t>
            </a:r>
            <a:r>
              <a:rPr lang="en-US" dirty="0" smtClean="0"/>
              <a:t>aintaining </a:t>
            </a:r>
            <a:r>
              <a:rPr lang="en-US" dirty="0"/>
              <a:t>a large number of samples (which are cached in memory to </a:t>
            </a:r>
            <a:r>
              <a:rPr lang="en-US" dirty="0" smtClean="0"/>
              <a:t>different </a:t>
            </a:r>
            <a:r>
              <a:rPr lang="en-US" dirty="0"/>
              <a:t>extents), allows </a:t>
            </a:r>
            <a:r>
              <a:rPr lang="en-US" dirty="0" err="1"/>
              <a:t>BlinkDB</a:t>
            </a:r>
            <a:r>
              <a:rPr lang="en-US" dirty="0"/>
              <a:t> to generate many </a:t>
            </a:r>
            <a:r>
              <a:rPr lang="en-US" dirty="0" smtClean="0"/>
              <a:t>different </a:t>
            </a:r>
            <a:r>
              <a:rPr lang="en-US" dirty="0"/>
              <a:t>query plans for the same query that may operate on </a:t>
            </a:r>
            <a:r>
              <a:rPr lang="en-US" dirty="0" smtClean="0"/>
              <a:t>different </a:t>
            </a:r>
            <a:r>
              <a:rPr lang="en-US" dirty="0"/>
              <a:t>samples to satisfy the same </a:t>
            </a:r>
            <a:r>
              <a:rPr lang="en-US" dirty="0" smtClean="0"/>
              <a:t>constraints.</a:t>
            </a:r>
          </a:p>
          <a:p>
            <a:endParaRPr lang="en-US" dirty="0"/>
          </a:p>
          <a:p>
            <a:r>
              <a:rPr lang="en-US" dirty="0" smtClean="0"/>
              <a:t>In </a:t>
            </a:r>
            <a:r>
              <a:rPr lang="en-US" dirty="0"/>
              <a:t>order to pick the best possible plan, </a:t>
            </a:r>
            <a:r>
              <a:rPr lang="en-US" dirty="0" err="1"/>
              <a:t>BlinkDB’s</a:t>
            </a:r>
            <a:r>
              <a:rPr lang="en-US" dirty="0"/>
              <a:t> run-time dynamic sample </a:t>
            </a:r>
            <a:r>
              <a:rPr lang="en-US" dirty="0" smtClean="0"/>
              <a:t>selection </a:t>
            </a:r>
            <a:r>
              <a:rPr lang="en-US" dirty="0"/>
              <a:t>strategy involves executing the query on a small sample (</a:t>
            </a:r>
            <a:r>
              <a:rPr lang="en-US" i="1" dirty="0"/>
              <a:t>i.e., </a:t>
            </a:r>
            <a:r>
              <a:rPr lang="en-US" dirty="0"/>
              <a:t>a </a:t>
            </a:r>
            <a:r>
              <a:rPr lang="en-US" i="1" dirty="0"/>
              <a:t>subsample</a:t>
            </a:r>
            <a:r>
              <a:rPr lang="en-US" dirty="0"/>
              <a:t>) of data of one or more samples and </a:t>
            </a:r>
            <a:r>
              <a:rPr lang="en-US" dirty="0" smtClean="0"/>
              <a:t>gathering </a:t>
            </a:r>
            <a:r>
              <a:rPr lang="en-US" dirty="0"/>
              <a:t>statistics about the query’s selectivity, complexity and the underlying distribution of its inputs. Based on these </a:t>
            </a:r>
            <a:r>
              <a:rPr lang="en-US" dirty="0" smtClean="0"/>
              <a:t>results </a:t>
            </a:r>
            <a:r>
              <a:rPr lang="en-US" dirty="0"/>
              <a:t>and the available resources, </a:t>
            </a:r>
            <a:r>
              <a:rPr lang="en-US" dirty="0" err="1"/>
              <a:t>BlinkDB</a:t>
            </a:r>
            <a:r>
              <a:rPr lang="en-US" dirty="0"/>
              <a:t> extrapolates the </a:t>
            </a:r>
            <a:r>
              <a:rPr lang="en-US" dirty="0" smtClean="0"/>
              <a:t>response </a:t>
            </a:r>
            <a:r>
              <a:rPr lang="en-US" dirty="0"/>
              <a:t>time and relative error with respect to sample sizes to construct an </a:t>
            </a:r>
            <a:r>
              <a:rPr lang="en-US" i="1" dirty="0"/>
              <a:t>Error Latency </a:t>
            </a:r>
            <a:r>
              <a:rPr lang="en-US" i="1" dirty="0" smtClean="0"/>
              <a:t>Profile </a:t>
            </a:r>
            <a:r>
              <a:rPr lang="en-US" dirty="0"/>
              <a:t>(ELP) of the query for each </a:t>
            </a:r>
            <a:r>
              <a:rPr lang="en-US" dirty="0" smtClean="0"/>
              <a:t>sample. </a:t>
            </a:r>
            <a:endParaRPr lang="en-US" dirty="0"/>
          </a:p>
          <a:p>
            <a:endParaRPr lang="en-US" dirty="0"/>
          </a:p>
          <a:p>
            <a:endParaRPr lang="en-US" dirty="0"/>
          </a:p>
        </p:txBody>
      </p:sp>
    </p:spTree>
    <p:extLst>
      <p:ext uri="{BB962C8B-B14F-4D97-AF65-F5344CB8AC3E}">
        <p14:creationId xmlns:p14="http://schemas.microsoft.com/office/powerpoint/2010/main" val="25786222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14375"/>
            <a:ext cx="10515600" cy="5462588"/>
          </a:xfrm>
        </p:spPr>
        <p:txBody>
          <a:bodyPr>
            <a:normAutofit/>
          </a:bodyPr>
          <a:lstStyle/>
          <a:p>
            <a:r>
              <a:rPr lang="en-US" dirty="0"/>
              <a:t>Choosing an appropriate sample for a query primarily </a:t>
            </a:r>
            <a:r>
              <a:rPr lang="en-US" dirty="0" smtClean="0"/>
              <a:t>depends </a:t>
            </a:r>
            <a:r>
              <a:rPr lang="en-US" dirty="0"/>
              <a:t>on the set of columns </a:t>
            </a:r>
            <a:r>
              <a:rPr lang="en-US" i="1" dirty="0" err="1" smtClean="0"/>
              <a:t>q</a:t>
            </a:r>
            <a:r>
              <a:rPr lang="en-US" i="1" baseline="-25000" dirty="0" err="1" smtClean="0"/>
              <a:t>j</a:t>
            </a:r>
            <a:r>
              <a:rPr lang="en-US" i="1" dirty="0" smtClean="0"/>
              <a:t> </a:t>
            </a:r>
            <a:r>
              <a:rPr lang="en-US" dirty="0"/>
              <a:t>that occur in its WHERE and/or GROUP </a:t>
            </a:r>
            <a:r>
              <a:rPr lang="en-US" dirty="0" smtClean="0"/>
              <a:t>BY clauses and the physical distribution of data in the </a:t>
            </a:r>
            <a:r>
              <a:rPr lang="en-US" dirty="0"/>
              <a:t>cluster (</a:t>
            </a:r>
            <a:r>
              <a:rPr lang="en-US" i="1" dirty="0"/>
              <a:t>i.e., disk vs. memory</a:t>
            </a:r>
            <a:r>
              <a:rPr lang="en-US" dirty="0" smtClean="0"/>
              <a:t>).</a:t>
            </a:r>
          </a:p>
          <a:p>
            <a:endParaRPr lang="en-US" dirty="0"/>
          </a:p>
          <a:p>
            <a:r>
              <a:rPr lang="en-US" dirty="0"/>
              <a:t>If </a:t>
            </a:r>
            <a:r>
              <a:rPr lang="en-US" dirty="0" err="1"/>
              <a:t>BlinkDB</a:t>
            </a:r>
            <a:r>
              <a:rPr lang="en-US" dirty="0"/>
              <a:t> </a:t>
            </a:r>
            <a:r>
              <a:rPr lang="en-US" dirty="0" smtClean="0"/>
              <a:t>finds </a:t>
            </a:r>
            <a:r>
              <a:rPr lang="en-US" dirty="0"/>
              <a:t>one or more </a:t>
            </a:r>
            <a:r>
              <a:rPr lang="en-US" dirty="0" smtClean="0"/>
              <a:t>stratified samples on a set of columns </a:t>
            </a:r>
            <a:r>
              <a:rPr lang="en-US" i="1" dirty="0" err="1" smtClean="0"/>
              <a:t>φ</a:t>
            </a:r>
            <a:r>
              <a:rPr lang="en-US" i="1" baseline="-25000" dirty="0" err="1" smtClean="0"/>
              <a:t>i</a:t>
            </a:r>
            <a:r>
              <a:rPr lang="en-US" i="1" dirty="0" smtClean="0"/>
              <a:t> </a:t>
            </a:r>
            <a:r>
              <a:rPr lang="en-US" dirty="0" smtClean="0"/>
              <a:t>such that </a:t>
            </a:r>
            <a:r>
              <a:rPr lang="en-US" i="1" dirty="0" err="1" smtClean="0"/>
              <a:t>q</a:t>
            </a:r>
            <a:r>
              <a:rPr lang="en-US" i="1" baseline="-25000" dirty="0" err="1" smtClean="0"/>
              <a:t>j</a:t>
            </a:r>
            <a:r>
              <a:rPr lang="en-US" i="1" dirty="0" smtClean="0"/>
              <a:t> </a:t>
            </a:r>
            <a:r>
              <a:rPr lang="en-US" dirty="0"/>
              <a:t>⊆</a:t>
            </a:r>
            <a:r>
              <a:rPr lang="en-US" i="1" dirty="0" err="1"/>
              <a:t>φ</a:t>
            </a:r>
            <a:r>
              <a:rPr lang="en-US" i="1" baseline="-25000" dirty="0" err="1"/>
              <a:t>i</a:t>
            </a:r>
            <a:r>
              <a:rPr lang="en-US" dirty="0" smtClean="0"/>
              <a:t>, we </a:t>
            </a:r>
            <a:r>
              <a:rPr lang="en-US" dirty="0"/>
              <a:t>simply pick the </a:t>
            </a:r>
            <a:r>
              <a:rPr lang="en-US" i="1" dirty="0" err="1"/>
              <a:t>φ</a:t>
            </a:r>
            <a:r>
              <a:rPr lang="en-US" i="1" baseline="-25000" dirty="0" err="1"/>
              <a:t>i</a:t>
            </a:r>
            <a:r>
              <a:rPr lang="en-US" i="1" dirty="0"/>
              <a:t> </a:t>
            </a:r>
            <a:r>
              <a:rPr lang="en-US" dirty="0"/>
              <a:t>with the smallest number of columns, and run the query on </a:t>
            </a:r>
            <a:r>
              <a:rPr lang="en-US" i="1" dirty="0"/>
              <a:t>S</a:t>
            </a:r>
            <a:r>
              <a:rPr lang="en-US" dirty="0"/>
              <a:t>(</a:t>
            </a:r>
            <a:r>
              <a:rPr lang="en-US" i="1" dirty="0" err="1"/>
              <a:t>φ</a:t>
            </a:r>
            <a:r>
              <a:rPr lang="en-US" i="1" baseline="-25000" dirty="0" err="1"/>
              <a:t>i</a:t>
            </a:r>
            <a:r>
              <a:rPr lang="en-US" i="1" dirty="0"/>
              <a:t> </a:t>
            </a:r>
            <a:r>
              <a:rPr lang="en-US" dirty="0"/>
              <a:t>, </a:t>
            </a:r>
            <a:r>
              <a:rPr lang="en-US" i="1" dirty="0"/>
              <a:t>K</a:t>
            </a:r>
            <a:r>
              <a:rPr lang="en-US" dirty="0"/>
              <a:t>). </a:t>
            </a:r>
          </a:p>
          <a:p>
            <a:endParaRPr lang="en-US" dirty="0"/>
          </a:p>
        </p:txBody>
      </p:sp>
    </p:spTree>
    <p:extLst>
      <p:ext uri="{BB962C8B-B14F-4D97-AF65-F5344CB8AC3E}">
        <p14:creationId xmlns:p14="http://schemas.microsoft.com/office/powerpoint/2010/main" val="26610747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14375"/>
            <a:ext cx="10515600" cy="5462588"/>
          </a:xfrm>
        </p:spPr>
        <p:txBody>
          <a:bodyPr>
            <a:normAutofit/>
          </a:bodyPr>
          <a:lstStyle/>
          <a:p>
            <a:r>
              <a:rPr lang="en-US" dirty="0"/>
              <a:t>I</a:t>
            </a:r>
            <a:r>
              <a:rPr lang="en-US" dirty="0" smtClean="0"/>
              <a:t>f </a:t>
            </a:r>
            <a:r>
              <a:rPr lang="en-US" dirty="0"/>
              <a:t>there is no </a:t>
            </a:r>
            <a:r>
              <a:rPr lang="en-US" dirty="0" smtClean="0"/>
              <a:t>stratified </a:t>
            </a:r>
            <a:r>
              <a:rPr lang="en-US" dirty="0"/>
              <a:t>sample on a column set that is a superset of </a:t>
            </a:r>
            <a:r>
              <a:rPr lang="en-US" i="1" dirty="0" err="1"/>
              <a:t>q</a:t>
            </a:r>
            <a:r>
              <a:rPr lang="en-US" i="1" baseline="-25000" dirty="0" err="1"/>
              <a:t>j</a:t>
            </a:r>
            <a:r>
              <a:rPr lang="en-US" dirty="0"/>
              <a:t>, we run </a:t>
            </a:r>
            <a:r>
              <a:rPr lang="en-US" i="1" dirty="0"/>
              <a:t>Q </a:t>
            </a:r>
            <a:r>
              <a:rPr lang="en-US" dirty="0"/>
              <a:t>in parallel on </a:t>
            </a:r>
            <a:r>
              <a:rPr lang="en-US" i="1" dirty="0"/>
              <a:t>in-memory </a:t>
            </a:r>
            <a:r>
              <a:rPr lang="en-US" dirty="0"/>
              <a:t>subsets of all samples currently </a:t>
            </a:r>
            <a:r>
              <a:rPr lang="en-US" dirty="0" smtClean="0"/>
              <a:t>maintained </a:t>
            </a:r>
            <a:r>
              <a:rPr lang="en-US" dirty="0"/>
              <a:t>by the system. </a:t>
            </a:r>
            <a:r>
              <a:rPr lang="en-US" dirty="0" smtClean="0"/>
              <a:t>Then</a:t>
            </a:r>
            <a:r>
              <a:rPr lang="en-US" dirty="0"/>
              <a:t>, out of these samples we select those that have a high </a:t>
            </a:r>
            <a:r>
              <a:rPr lang="en-US" i="1" dirty="0"/>
              <a:t>selectivity </a:t>
            </a:r>
            <a:r>
              <a:rPr lang="en-US" dirty="0"/>
              <a:t>as compared to others, where </a:t>
            </a:r>
            <a:r>
              <a:rPr lang="en-US" i="1" dirty="0"/>
              <a:t>selectivity </a:t>
            </a:r>
            <a:r>
              <a:rPr lang="en-US" dirty="0"/>
              <a:t>is </a:t>
            </a:r>
            <a:r>
              <a:rPr lang="en-US" dirty="0" smtClean="0"/>
              <a:t>defined </a:t>
            </a:r>
            <a:r>
              <a:rPr lang="en-US" dirty="0"/>
              <a:t>as the ratio of (</a:t>
            </a:r>
            <a:r>
              <a:rPr lang="en-US" dirty="0" err="1"/>
              <a:t>i</a:t>
            </a:r>
            <a:r>
              <a:rPr lang="en-US" dirty="0"/>
              <a:t>) the number of rows </a:t>
            </a:r>
            <a:r>
              <a:rPr lang="en-US" i="1" dirty="0" smtClean="0"/>
              <a:t>selected </a:t>
            </a:r>
            <a:r>
              <a:rPr lang="en-US" dirty="0"/>
              <a:t>by </a:t>
            </a:r>
            <a:r>
              <a:rPr lang="en-US" i="1" dirty="0"/>
              <a:t>Q</a:t>
            </a:r>
            <a:r>
              <a:rPr lang="en-US" dirty="0"/>
              <a:t>, to (ii) the number of rows </a:t>
            </a:r>
            <a:r>
              <a:rPr lang="en-US" i="1" dirty="0"/>
              <a:t>read </a:t>
            </a:r>
            <a:r>
              <a:rPr lang="en-US" dirty="0"/>
              <a:t>by </a:t>
            </a:r>
            <a:r>
              <a:rPr lang="en-US" i="1" dirty="0"/>
              <a:t>Q </a:t>
            </a:r>
            <a:r>
              <a:rPr lang="en-US" dirty="0"/>
              <a:t>(</a:t>
            </a:r>
            <a:r>
              <a:rPr lang="en-US" i="1" dirty="0"/>
              <a:t>i.e., </a:t>
            </a:r>
            <a:r>
              <a:rPr lang="en-US" dirty="0" smtClean="0"/>
              <a:t>number </a:t>
            </a:r>
            <a:r>
              <a:rPr lang="en-US" dirty="0"/>
              <a:t>of rows in that sample). </a:t>
            </a:r>
            <a:r>
              <a:rPr lang="en-US" dirty="0" smtClean="0"/>
              <a:t>The </a:t>
            </a:r>
            <a:r>
              <a:rPr lang="en-US" dirty="0"/>
              <a:t>intuition behind this choice is that the response time of </a:t>
            </a:r>
            <a:r>
              <a:rPr lang="en-US" i="1" dirty="0"/>
              <a:t>Q </a:t>
            </a:r>
            <a:r>
              <a:rPr lang="en-US" dirty="0"/>
              <a:t>increases with the number of rows it reads, while the error decreases with the number of rows </a:t>
            </a:r>
            <a:r>
              <a:rPr lang="en-US" i="1" dirty="0"/>
              <a:t>Q</a:t>
            </a:r>
            <a:r>
              <a:rPr lang="en-US" dirty="0"/>
              <a:t>’s WHERE/GROUP BY clause selects. </a:t>
            </a:r>
          </a:p>
        </p:txBody>
      </p:sp>
    </p:spTree>
    <p:extLst>
      <p:ext uri="{BB962C8B-B14F-4D97-AF65-F5344CB8AC3E}">
        <p14:creationId xmlns:p14="http://schemas.microsoft.com/office/powerpoint/2010/main" val="24690944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14375"/>
            <a:ext cx="10515600" cy="5462588"/>
          </a:xfrm>
        </p:spPr>
        <p:txBody>
          <a:bodyPr>
            <a:normAutofit/>
          </a:bodyPr>
          <a:lstStyle/>
          <a:p>
            <a:r>
              <a:rPr lang="en-US" dirty="0"/>
              <a:t>Once a set of samples is decided, </a:t>
            </a:r>
            <a:r>
              <a:rPr lang="en-US" dirty="0" err="1"/>
              <a:t>BlinkDB</a:t>
            </a:r>
            <a:r>
              <a:rPr lang="en-US" dirty="0"/>
              <a:t> needs to select a particular sample </a:t>
            </a:r>
            <a:r>
              <a:rPr lang="en-US" i="1" dirty="0" err="1"/>
              <a:t>φ</a:t>
            </a:r>
            <a:r>
              <a:rPr lang="en-US" i="1" baseline="-25000" dirty="0" err="1"/>
              <a:t>i</a:t>
            </a:r>
            <a:r>
              <a:rPr lang="en-US" i="1" dirty="0"/>
              <a:t> </a:t>
            </a:r>
            <a:r>
              <a:rPr lang="en-US" dirty="0"/>
              <a:t>and pick an appropriately sized </a:t>
            </a:r>
            <a:r>
              <a:rPr lang="en-US" i="1" dirty="0" smtClean="0"/>
              <a:t>subsample </a:t>
            </a:r>
            <a:r>
              <a:rPr lang="en-US" dirty="0"/>
              <a:t>in that sample based on the query’s response time or error constraints</a:t>
            </a:r>
            <a:r>
              <a:rPr lang="en-US" dirty="0" smtClean="0"/>
              <a:t>.</a:t>
            </a:r>
          </a:p>
          <a:p>
            <a:endParaRPr lang="en-US" dirty="0"/>
          </a:p>
          <a:p>
            <a:r>
              <a:rPr lang="en-US" dirty="0" smtClean="0"/>
              <a:t>This is accomplished by constructing an </a:t>
            </a:r>
            <a:r>
              <a:rPr lang="en-US" i="1" dirty="0"/>
              <a:t>Error Latency </a:t>
            </a:r>
            <a:r>
              <a:rPr lang="en-US" i="1" dirty="0" smtClean="0"/>
              <a:t>Profile (ELP) </a:t>
            </a:r>
            <a:r>
              <a:rPr lang="en-US" dirty="0" smtClean="0"/>
              <a:t>for the query</a:t>
            </a:r>
            <a:r>
              <a:rPr lang="en-US" i="1" dirty="0" smtClean="0"/>
              <a:t>. </a:t>
            </a:r>
            <a:r>
              <a:rPr lang="en-US" dirty="0" smtClean="0"/>
              <a:t>ELP </a:t>
            </a:r>
            <a:r>
              <a:rPr lang="en-US" dirty="0"/>
              <a:t>characterizes the rate at which the error decreases (and the query response time increases) with increasing sample sizes, and is built simply by running the query on smaller samples to estimate the selectivity and project latency and error for larger samples. </a:t>
            </a:r>
          </a:p>
          <a:p>
            <a:endParaRPr lang="en-US" dirty="0"/>
          </a:p>
          <a:p>
            <a:endParaRPr lang="en-US" dirty="0"/>
          </a:p>
          <a:p>
            <a:endParaRPr lang="en-US" dirty="0"/>
          </a:p>
        </p:txBody>
      </p:sp>
    </p:spTree>
    <p:extLst>
      <p:ext uri="{BB962C8B-B14F-4D97-AF65-F5344CB8AC3E}">
        <p14:creationId xmlns:p14="http://schemas.microsoft.com/office/powerpoint/2010/main" val="16413522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200" y="714375"/>
                <a:ext cx="10515600" cy="5462588"/>
              </a:xfrm>
            </p:spPr>
            <p:txBody>
              <a:bodyPr>
                <a:normAutofit/>
              </a:bodyPr>
              <a:lstStyle/>
              <a:p>
                <a:r>
                  <a:rPr lang="en-US" b="1" dirty="0" smtClean="0"/>
                  <a:t>Error Profile</a:t>
                </a:r>
                <a:r>
                  <a:rPr lang="en-US" b="1" dirty="0"/>
                  <a:t>: </a:t>
                </a:r>
                <a:r>
                  <a:rPr lang="en-US" dirty="0" smtClean="0"/>
                  <a:t>is </a:t>
                </a:r>
                <a:r>
                  <a:rPr lang="en-US" dirty="0"/>
                  <a:t>created for all queries with error constraints. </a:t>
                </a:r>
                <a:r>
                  <a:rPr lang="en-US" dirty="0" err="1" smtClean="0"/>
                  <a:t>BlinkDB</a:t>
                </a:r>
                <a:r>
                  <a:rPr lang="en-US" dirty="0" smtClean="0"/>
                  <a:t> </a:t>
                </a:r>
                <a:r>
                  <a:rPr lang="en-US" dirty="0"/>
                  <a:t>error </a:t>
                </a:r>
                <a:r>
                  <a:rPr lang="en-US" dirty="0" smtClean="0"/>
                  <a:t>profile </a:t>
                </a:r>
                <a:r>
                  <a:rPr lang="en-US" dirty="0"/>
                  <a:t>tries to predict the size of the smallest sample that </a:t>
                </a:r>
                <a:r>
                  <a:rPr lang="en-US" dirty="0" smtClean="0"/>
                  <a:t>satisfies </a:t>
                </a:r>
                <a:r>
                  <a:rPr lang="en-US" i="1" dirty="0"/>
                  <a:t>Q</a:t>
                </a:r>
                <a:r>
                  <a:rPr lang="en-US" dirty="0"/>
                  <a:t>’s error constraint. Variance and </a:t>
                </a:r>
                <a:r>
                  <a:rPr lang="en-US" dirty="0" smtClean="0"/>
                  <a:t>confidence </a:t>
                </a:r>
                <a:r>
                  <a:rPr lang="en-US" dirty="0"/>
                  <a:t>intervals for aggregate functions are estimated using standard closed-form formulas from </a:t>
                </a:r>
                <a:r>
                  <a:rPr lang="en-US" dirty="0" smtClean="0"/>
                  <a:t>statistics. </a:t>
                </a:r>
                <a:r>
                  <a:rPr lang="en-US" dirty="0"/>
                  <a:t>For all standard SQL aggregates, the variance is </a:t>
                </a:r>
                <a:r>
                  <a:rPr lang="en-US" dirty="0" smtClean="0"/>
                  <a:t>proportional </a:t>
                </a:r>
                <a:r>
                  <a:rPr lang="en-US" dirty="0"/>
                  <a:t>to ∼ 1/</a:t>
                </a:r>
                <a:r>
                  <a:rPr lang="en-US" i="1" dirty="0"/>
                  <a:t>n</a:t>
                </a:r>
                <a:r>
                  <a:rPr lang="en-US" dirty="0"/>
                  <a:t>, and thus the standard deviation (or the statistical error) is proportional to ∼ </a:t>
                </a:r>
                <a:r>
                  <a:rPr lang="en-US" dirty="0" smtClean="0"/>
                  <a:t>1/</a:t>
                </a:r>
                <a14:m>
                  <m:oMath xmlns:m="http://schemas.openxmlformats.org/officeDocument/2006/math">
                    <m:rad>
                      <m:radPr>
                        <m:degHide m:val="on"/>
                        <m:ctrlPr>
                          <a:rPr lang="en-US" i="1" dirty="0" smtClean="0">
                            <a:latin typeface="Cambria Math" panose="02040503050406030204" pitchFamily="18" charset="0"/>
                          </a:rPr>
                        </m:ctrlPr>
                      </m:radPr>
                      <m:deg/>
                      <m:e>
                        <m:r>
                          <a:rPr lang="en-US" b="0" i="1" dirty="0" smtClean="0">
                            <a:latin typeface="Cambria Math" charset="0"/>
                          </a:rPr>
                          <m:t>𝑛</m:t>
                        </m:r>
                      </m:e>
                    </m:rad>
                  </m:oMath>
                </a14:m>
                <a:r>
                  <a:rPr lang="en-US" dirty="0" smtClean="0"/>
                  <a:t>, </a:t>
                </a:r>
                <a:r>
                  <a:rPr lang="en-US" dirty="0"/>
                  <a:t>where </a:t>
                </a:r>
                <a:r>
                  <a:rPr lang="en-US" i="1" dirty="0"/>
                  <a:t>n </a:t>
                </a:r>
                <a:r>
                  <a:rPr lang="en-US" dirty="0"/>
                  <a:t>is the number of rows from a sample of size </a:t>
                </a:r>
                <a:r>
                  <a:rPr lang="en-US" i="1" dirty="0"/>
                  <a:t>N </a:t>
                </a:r>
                <a:r>
                  <a:rPr lang="en-US" dirty="0"/>
                  <a:t>that match </a:t>
                </a:r>
                <a:r>
                  <a:rPr lang="en-US" i="1" dirty="0"/>
                  <a:t>Q</a:t>
                </a:r>
                <a:r>
                  <a:rPr lang="en-US" dirty="0"/>
                  <a:t>’s </a:t>
                </a:r>
                <a:r>
                  <a:rPr lang="en-US" dirty="0" smtClean="0"/>
                  <a:t>filter </a:t>
                </a:r>
                <a:r>
                  <a:rPr lang="en-US" dirty="0"/>
                  <a:t>predicates. Using this </a:t>
                </a:r>
                <a:r>
                  <a:rPr lang="en-US" dirty="0" smtClean="0"/>
                  <a:t>notation, </a:t>
                </a:r>
                <a:r>
                  <a:rPr lang="en-US" dirty="0"/>
                  <a:t>the </a:t>
                </a:r>
                <a:r>
                  <a:rPr lang="en-US" i="1" dirty="0"/>
                  <a:t>selectivity </a:t>
                </a:r>
                <a:r>
                  <a:rPr lang="en-US" i="1" dirty="0" err="1"/>
                  <a:t>s</a:t>
                </a:r>
                <a:r>
                  <a:rPr lang="en-US" i="1" baseline="-25000" dirty="0" err="1"/>
                  <a:t>q</a:t>
                </a:r>
                <a:r>
                  <a:rPr lang="en-US" i="1" dirty="0"/>
                  <a:t> </a:t>
                </a:r>
                <a:r>
                  <a:rPr lang="en-US" dirty="0"/>
                  <a:t>of the query is the ratio </a:t>
                </a:r>
                <a:r>
                  <a:rPr lang="en-US" i="1" dirty="0"/>
                  <a:t>n</a:t>
                </a:r>
                <a:r>
                  <a:rPr lang="en-US" dirty="0"/>
                  <a:t>/</a:t>
                </a:r>
                <a:r>
                  <a:rPr lang="en-US" i="1" dirty="0"/>
                  <a:t>N</a:t>
                </a:r>
                <a:r>
                  <a:rPr lang="en-US" dirty="0" smtClean="0"/>
                  <a:t>.</a:t>
                </a:r>
              </a:p>
              <a:p>
                <a:endParaRPr lang="en-US" dirty="0"/>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200" y="714375"/>
                <a:ext cx="10515600" cy="5462588"/>
              </a:xfrm>
              <a:blipFill rotWithShape="0">
                <a:blip r:embed="rId3"/>
                <a:stretch>
                  <a:fillRect l="-1043" t="-1786" r="-1043"/>
                </a:stretch>
              </a:blipFill>
            </p:spPr>
            <p:txBody>
              <a:bodyPr/>
              <a:lstStyle/>
              <a:p>
                <a:r>
                  <a:rPr lang="en-US">
                    <a:noFill/>
                  </a:rPr>
                  <a:t> </a:t>
                </a:r>
              </a:p>
            </p:txBody>
          </p:sp>
        </mc:Fallback>
      </mc:AlternateContent>
    </p:spTree>
    <p:extLst>
      <p:ext uri="{BB962C8B-B14F-4D97-AF65-F5344CB8AC3E}">
        <p14:creationId xmlns:p14="http://schemas.microsoft.com/office/powerpoint/2010/main" val="39571477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14375"/>
            <a:ext cx="10515600" cy="5462588"/>
          </a:xfrm>
        </p:spPr>
        <p:txBody>
          <a:bodyPr>
            <a:normAutofit/>
          </a:bodyPr>
          <a:lstStyle/>
          <a:p>
            <a:r>
              <a:rPr lang="en-US" dirty="0"/>
              <a:t>Let </a:t>
            </a:r>
            <a:r>
              <a:rPr lang="en-US" i="1" dirty="0" err="1"/>
              <a:t>n</a:t>
            </a:r>
            <a:r>
              <a:rPr lang="en-US" i="1" baseline="-25000" dirty="0" err="1"/>
              <a:t>i</a:t>
            </a:r>
            <a:r>
              <a:rPr lang="en-US" baseline="-25000" dirty="0" err="1"/>
              <a:t>,</a:t>
            </a:r>
            <a:r>
              <a:rPr lang="en-US" i="1" baseline="-25000" dirty="0" err="1"/>
              <a:t>m</a:t>
            </a:r>
            <a:r>
              <a:rPr lang="en-US" i="1" dirty="0"/>
              <a:t> </a:t>
            </a:r>
            <a:r>
              <a:rPr lang="en-US" dirty="0"/>
              <a:t>be the number of rows selected by </a:t>
            </a:r>
            <a:r>
              <a:rPr lang="en-US" i="1" dirty="0"/>
              <a:t>Q </a:t>
            </a:r>
            <a:r>
              <a:rPr lang="en-US" dirty="0"/>
              <a:t>when </a:t>
            </a:r>
            <a:r>
              <a:rPr lang="en-US" dirty="0" smtClean="0"/>
              <a:t>running </a:t>
            </a:r>
            <a:r>
              <a:rPr lang="en-US" dirty="0"/>
              <a:t>on a subset </a:t>
            </a:r>
            <a:r>
              <a:rPr lang="en-US" i="1" dirty="0"/>
              <a:t>m </a:t>
            </a:r>
            <a:r>
              <a:rPr lang="en-US" dirty="0"/>
              <a:t>of the </a:t>
            </a:r>
            <a:r>
              <a:rPr lang="en-US" dirty="0" smtClean="0"/>
              <a:t>stratified </a:t>
            </a:r>
            <a:r>
              <a:rPr lang="en-US" dirty="0"/>
              <a:t>sample, </a:t>
            </a:r>
            <a:r>
              <a:rPr lang="en-US" i="1" dirty="0" smtClean="0"/>
              <a:t>S</a:t>
            </a:r>
            <a:r>
              <a:rPr lang="en-US" dirty="0" smtClean="0"/>
              <a:t>(</a:t>
            </a:r>
            <a:r>
              <a:rPr lang="en-US" i="1" dirty="0" err="1" smtClean="0"/>
              <a:t>φ</a:t>
            </a:r>
            <a:r>
              <a:rPr lang="en-US" i="1" baseline="-25000" dirty="0" err="1" smtClean="0"/>
              <a:t>i</a:t>
            </a:r>
            <a:r>
              <a:rPr lang="en-US" dirty="0" smtClean="0"/>
              <a:t>, </a:t>
            </a:r>
            <a:r>
              <a:rPr lang="en-US" i="1" dirty="0"/>
              <a:t>K</a:t>
            </a:r>
            <a:r>
              <a:rPr lang="en-US" dirty="0"/>
              <a:t>). </a:t>
            </a:r>
            <a:r>
              <a:rPr lang="en-US" dirty="0" smtClean="0"/>
              <a:t>Furthermore</a:t>
            </a:r>
            <a:r>
              <a:rPr lang="en-US" dirty="0"/>
              <a:t>, </a:t>
            </a:r>
            <a:r>
              <a:rPr lang="en-US" dirty="0" err="1"/>
              <a:t>BlinkDB</a:t>
            </a:r>
            <a:r>
              <a:rPr lang="en-US" dirty="0"/>
              <a:t> estimates the query selectivity </a:t>
            </a:r>
            <a:r>
              <a:rPr lang="en-US" i="1" dirty="0" err="1"/>
              <a:t>s</a:t>
            </a:r>
            <a:r>
              <a:rPr lang="en-US" i="1" baseline="-25000" dirty="0" err="1"/>
              <a:t>q</a:t>
            </a:r>
            <a:r>
              <a:rPr lang="en-US" dirty="0"/>
              <a:t>, sample variance </a:t>
            </a:r>
            <a:r>
              <a:rPr lang="en-US" i="1" dirty="0"/>
              <a:t>S</a:t>
            </a:r>
            <a:r>
              <a:rPr lang="en-US" i="1" baseline="-25000" dirty="0"/>
              <a:t>n</a:t>
            </a:r>
            <a:r>
              <a:rPr lang="en-US" i="1" dirty="0"/>
              <a:t> </a:t>
            </a:r>
            <a:r>
              <a:rPr lang="en-US" dirty="0"/>
              <a:t>(for AVG/SUM) and the input data distribution </a:t>
            </a:r>
            <a:r>
              <a:rPr lang="en-US" i="1" dirty="0"/>
              <a:t>f </a:t>
            </a:r>
            <a:r>
              <a:rPr lang="en-US" dirty="0"/>
              <a:t>(for Quantiles) by running the query on a number of small sample subsets. Using these parameter estimates, we </a:t>
            </a:r>
            <a:r>
              <a:rPr lang="en-US" dirty="0" smtClean="0"/>
              <a:t>calculate </a:t>
            </a:r>
            <a:r>
              <a:rPr lang="en-US" dirty="0"/>
              <a:t>the number of rows </a:t>
            </a:r>
            <a:r>
              <a:rPr lang="en-US" i="1" dirty="0"/>
              <a:t>n </a:t>
            </a:r>
            <a:r>
              <a:rPr lang="en-US" dirty="0"/>
              <a:t>= </a:t>
            </a:r>
            <a:r>
              <a:rPr lang="en-US" i="1" dirty="0" err="1"/>
              <a:t>n</a:t>
            </a:r>
            <a:r>
              <a:rPr lang="en-US" i="1" baseline="-25000" dirty="0" err="1"/>
              <a:t>i</a:t>
            </a:r>
            <a:r>
              <a:rPr lang="en-US" baseline="-25000" dirty="0" err="1"/>
              <a:t>,</a:t>
            </a:r>
            <a:r>
              <a:rPr lang="en-US" i="1" baseline="-25000" dirty="0" err="1"/>
              <a:t>m</a:t>
            </a:r>
            <a:r>
              <a:rPr lang="en-US" i="1" dirty="0"/>
              <a:t> </a:t>
            </a:r>
            <a:r>
              <a:rPr lang="en-US" dirty="0"/>
              <a:t>required to meet </a:t>
            </a:r>
            <a:r>
              <a:rPr lang="en-US" i="1" dirty="0"/>
              <a:t>Q</a:t>
            </a:r>
            <a:r>
              <a:rPr lang="en-US" dirty="0"/>
              <a:t>’s error constraints using standard closed form statistical error </a:t>
            </a:r>
            <a:r>
              <a:rPr lang="en-US" dirty="0" smtClean="0"/>
              <a:t>estimates. Then</a:t>
            </a:r>
            <a:r>
              <a:rPr lang="en-US" dirty="0"/>
              <a:t>, we run </a:t>
            </a:r>
            <a:r>
              <a:rPr lang="en-US" i="1" dirty="0"/>
              <a:t>Q </a:t>
            </a:r>
            <a:r>
              <a:rPr lang="en-US" dirty="0"/>
              <a:t>on </a:t>
            </a:r>
            <a:r>
              <a:rPr lang="en-US" i="1" dirty="0" smtClean="0"/>
              <a:t>S</a:t>
            </a:r>
            <a:r>
              <a:rPr lang="en-US" dirty="0" smtClean="0"/>
              <a:t>(</a:t>
            </a:r>
            <a:r>
              <a:rPr lang="en-US" i="1" dirty="0" err="1" smtClean="0"/>
              <a:t>φ</a:t>
            </a:r>
            <a:r>
              <a:rPr lang="en-US" i="1" baseline="-25000" dirty="0" err="1" smtClean="0"/>
              <a:t>i</a:t>
            </a:r>
            <a:r>
              <a:rPr lang="en-US" dirty="0" smtClean="0"/>
              <a:t>, </a:t>
            </a:r>
            <a:r>
              <a:rPr lang="en-US" i="1" dirty="0"/>
              <a:t>K</a:t>
            </a:r>
            <a:r>
              <a:rPr lang="en-US" dirty="0"/>
              <a:t>) until it reads </a:t>
            </a:r>
            <a:r>
              <a:rPr lang="en-US" i="1" dirty="0"/>
              <a:t>n </a:t>
            </a:r>
            <a:r>
              <a:rPr lang="en-US" dirty="0"/>
              <a:t>rows. </a:t>
            </a:r>
          </a:p>
        </p:txBody>
      </p:sp>
    </p:spTree>
    <p:extLst>
      <p:ext uri="{BB962C8B-B14F-4D97-AF65-F5344CB8AC3E}">
        <p14:creationId xmlns:p14="http://schemas.microsoft.com/office/powerpoint/2010/main" val="2921332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Things that I cannot change</a:t>
            </a:r>
            <a:endParaRPr lang="en-US" dirty="0"/>
          </a:p>
        </p:txBody>
      </p:sp>
      <p:sp>
        <p:nvSpPr>
          <p:cNvPr id="3" name="Content Placeholder 2"/>
          <p:cNvSpPr>
            <a:spLocks noGrp="1"/>
          </p:cNvSpPr>
          <p:nvPr>
            <p:ph idx="1"/>
          </p:nvPr>
        </p:nvSpPr>
        <p:spPr/>
        <p:txBody>
          <a:bodyPr/>
          <a:lstStyle/>
          <a:p>
            <a:r>
              <a:rPr lang="en-US" dirty="0" smtClean="0"/>
              <a:t>8 am class</a:t>
            </a:r>
          </a:p>
          <a:p>
            <a:r>
              <a:rPr lang="en-US" dirty="0" smtClean="0"/>
              <a:t>the workload of four papers per week</a:t>
            </a:r>
          </a:p>
          <a:p>
            <a:r>
              <a:rPr lang="en-US" dirty="0"/>
              <a:t>s</a:t>
            </a:r>
            <a:r>
              <a:rPr lang="en-US" dirty="0" smtClean="0"/>
              <a:t>uggestions on other papers to discuss</a:t>
            </a:r>
          </a:p>
          <a:p>
            <a:endParaRPr lang="en-US" dirty="0" smtClean="0"/>
          </a:p>
          <a:p>
            <a:endParaRPr lang="en-US" dirty="0"/>
          </a:p>
        </p:txBody>
      </p:sp>
    </p:spTree>
    <p:extLst>
      <p:ext uri="{BB962C8B-B14F-4D97-AF65-F5344CB8AC3E}">
        <p14:creationId xmlns:p14="http://schemas.microsoft.com/office/powerpoint/2010/main" val="33771351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14375"/>
            <a:ext cx="10515600" cy="5462588"/>
          </a:xfrm>
        </p:spPr>
        <p:txBody>
          <a:bodyPr>
            <a:normAutofit/>
          </a:bodyPr>
          <a:lstStyle/>
          <a:p>
            <a:r>
              <a:rPr lang="en-US" b="1" dirty="0"/>
              <a:t>Latency </a:t>
            </a:r>
            <a:r>
              <a:rPr lang="en-US" b="1" dirty="0" smtClean="0"/>
              <a:t>Profile</a:t>
            </a:r>
            <a:r>
              <a:rPr lang="en-US" b="1" dirty="0"/>
              <a:t>: </a:t>
            </a:r>
            <a:r>
              <a:rPr lang="en-US" dirty="0" smtClean="0"/>
              <a:t>is </a:t>
            </a:r>
            <a:r>
              <a:rPr lang="en-US" dirty="0"/>
              <a:t>created for all queries with response time constraints. </a:t>
            </a:r>
            <a:r>
              <a:rPr lang="en-US" dirty="0" err="1" smtClean="0"/>
              <a:t>BlinkDB</a:t>
            </a:r>
            <a:r>
              <a:rPr lang="en-US" dirty="0" smtClean="0"/>
              <a:t> selects </a:t>
            </a:r>
            <a:r>
              <a:rPr lang="en-US" dirty="0"/>
              <a:t>the sample on which to run </a:t>
            </a:r>
            <a:r>
              <a:rPr lang="en-US" i="1" dirty="0"/>
              <a:t>Q </a:t>
            </a:r>
            <a:r>
              <a:rPr lang="en-US" dirty="0"/>
              <a:t>the same way as above. Again, let </a:t>
            </a:r>
            <a:r>
              <a:rPr lang="en-US" i="1" dirty="0" smtClean="0"/>
              <a:t>S</a:t>
            </a:r>
            <a:r>
              <a:rPr lang="en-US" dirty="0" smtClean="0"/>
              <a:t>(</a:t>
            </a:r>
            <a:r>
              <a:rPr lang="en-US" i="1" dirty="0" err="1" smtClean="0"/>
              <a:t>φ</a:t>
            </a:r>
            <a:r>
              <a:rPr lang="en-US" i="1" baseline="-25000" dirty="0" err="1" smtClean="0"/>
              <a:t>i</a:t>
            </a:r>
            <a:r>
              <a:rPr lang="en-US" dirty="0" smtClean="0"/>
              <a:t>, </a:t>
            </a:r>
            <a:r>
              <a:rPr lang="en-US" i="1" dirty="0"/>
              <a:t>K</a:t>
            </a:r>
            <a:r>
              <a:rPr lang="en-US" dirty="0"/>
              <a:t>) be the selected sample, and let </a:t>
            </a:r>
            <a:r>
              <a:rPr lang="en-US" i="1" dirty="0"/>
              <a:t>n </a:t>
            </a:r>
            <a:r>
              <a:rPr lang="en-US" dirty="0"/>
              <a:t>be the maximum number of rows that </a:t>
            </a:r>
            <a:r>
              <a:rPr lang="en-US" i="1" dirty="0"/>
              <a:t>Q </a:t>
            </a:r>
            <a:r>
              <a:rPr lang="en-US" dirty="0"/>
              <a:t>can read without exceeding its response time constraint. </a:t>
            </a:r>
            <a:r>
              <a:rPr lang="en-US" dirty="0" smtClean="0"/>
              <a:t>Then </a:t>
            </a:r>
            <a:r>
              <a:rPr lang="en-US" dirty="0"/>
              <a:t>we simply run </a:t>
            </a:r>
            <a:r>
              <a:rPr lang="en-US" i="1" dirty="0"/>
              <a:t>Q </a:t>
            </a:r>
            <a:r>
              <a:rPr lang="en-US" dirty="0"/>
              <a:t>until reading </a:t>
            </a:r>
            <a:r>
              <a:rPr lang="en-US" i="1" dirty="0"/>
              <a:t>n </a:t>
            </a:r>
            <a:r>
              <a:rPr lang="en-US" dirty="0"/>
              <a:t>rows from </a:t>
            </a:r>
            <a:r>
              <a:rPr lang="en-US" i="1" dirty="0" smtClean="0"/>
              <a:t>S</a:t>
            </a:r>
            <a:r>
              <a:rPr lang="en-US" dirty="0" smtClean="0"/>
              <a:t>(</a:t>
            </a:r>
            <a:r>
              <a:rPr lang="en-US" i="1" dirty="0" err="1" smtClean="0"/>
              <a:t>φ</a:t>
            </a:r>
            <a:r>
              <a:rPr lang="en-US" i="1" baseline="-25000" dirty="0" err="1" smtClean="0"/>
              <a:t>i</a:t>
            </a:r>
            <a:r>
              <a:rPr lang="en-US" dirty="0" smtClean="0"/>
              <a:t>, </a:t>
            </a:r>
            <a:r>
              <a:rPr lang="en-US" i="1" dirty="0"/>
              <a:t>K</a:t>
            </a:r>
            <a:r>
              <a:rPr lang="en-US" dirty="0" smtClean="0"/>
              <a:t>).</a:t>
            </a:r>
          </a:p>
          <a:p>
            <a:endParaRPr lang="en-US" dirty="0"/>
          </a:p>
          <a:p>
            <a:r>
              <a:rPr lang="en-US" dirty="0" smtClean="0"/>
              <a:t>The </a:t>
            </a:r>
            <a:r>
              <a:rPr lang="en-US" dirty="0"/>
              <a:t>value of </a:t>
            </a:r>
            <a:r>
              <a:rPr lang="en-US" i="1" dirty="0"/>
              <a:t>n </a:t>
            </a:r>
            <a:r>
              <a:rPr lang="en-US" dirty="0"/>
              <a:t>depends on the physical placement of input data (disk vs. memory), the query structure and complexity, and the degree of parallelism (or the resources available to the query). </a:t>
            </a:r>
            <a:r>
              <a:rPr lang="en-US" dirty="0" err="1" smtClean="0"/>
              <a:t>BlinkDB</a:t>
            </a:r>
            <a:r>
              <a:rPr lang="en-US" dirty="0" smtClean="0"/>
              <a:t> </a:t>
            </a:r>
            <a:r>
              <a:rPr lang="en-US" dirty="0"/>
              <a:t>simply predicts </a:t>
            </a:r>
            <a:r>
              <a:rPr lang="en-US" i="1" dirty="0"/>
              <a:t>n </a:t>
            </a:r>
            <a:r>
              <a:rPr lang="en-US" dirty="0"/>
              <a:t>by </a:t>
            </a:r>
            <a:r>
              <a:rPr lang="en-US" dirty="0" smtClean="0"/>
              <a:t>assuming </a:t>
            </a:r>
            <a:r>
              <a:rPr lang="en-US" dirty="0"/>
              <a:t>that latency scales linearly with input size, as is </a:t>
            </a:r>
            <a:r>
              <a:rPr lang="en-US" dirty="0" smtClean="0"/>
              <a:t>commonly </a:t>
            </a:r>
            <a:r>
              <a:rPr lang="en-US" dirty="0"/>
              <a:t>observed with a majority of I/O bounded queries in parallel distributed execution </a:t>
            </a:r>
            <a:r>
              <a:rPr lang="en-US" dirty="0" smtClean="0"/>
              <a:t>environments. </a:t>
            </a:r>
            <a:endParaRPr lang="en-US" dirty="0"/>
          </a:p>
          <a:p>
            <a:endParaRPr lang="en-US" dirty="0"/>
          </a:p>
        </p:txBody>
      </p:sp>
    </p:spTree>
    <p:extLst>
      <p:ext uri="{BB962C8B-B14F-4D97-AF65-F5344CB8AC3E}">
        <p14:creationId xmlns:p14="http://schemas.microsoft.com/office/powerpoint/2010/main" val="31193578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14375"/>
            <a:ext cx="10515600" cy="5462588"/>
          </a:xfrm>
        </p:spPr>
        <p:txBody>
          <a:bodyPr>
            <a:normAutofit/>
          </a:bodyPr>
          <a:lstStyle/>
          <a:p>
            <a:endParaRPr lang="en-US" dirty="0"/>
          </a:p>
        </p:txBody>
      </p:sp>
      <p:pic>
        <p:nvPicPr>
          <p:cNvPr id="2" name="Picture 1"/>
          <p:cNvPicPr>
            <a:picLocks noChangeAspect="1"/>
          </p:cNvPicPr>
          <p:nvPr/>
        </p:nvPicPr>
        <p:blipFill>
          <a:blip r:embed="rId3"/>
          <a:stretch>
            <a:fillRect/>
          </a:stretch>
        </p:blipFill>
        <p:spPr>
          <a:xfrm>
            <a:off x="1920788" y="714375"/>
            <a:ext cx="8351926" cy="2954175"/>
          </a:xfrm>
          <a:prstGeom prst="rect">
            <a:avLst/>
          </a:prstGeom>
        </p:spPr>
      </p:pic>
      <p:pic>
        <p:nvPicPr>
          <p:cNvPr id="4" name="Picture 3"/>
          <p:cNvPicPr>
            <a:picLocks noChangeAspect="1"/>
          </p:cNvPicPr>
          <p:nvPr/>
        </p:nvPicPr>
        <p:blipFill>
          <a:blip r:embed="rId4"/>
          <a:stretch>
            <a:fillRect/>
          </a:stretch>
        </p:blipFill>
        <p:spPr>
          <a:xfrm>
            <a:off x="4529138" y="3668550"/>
            <a:ext cx="3582280" cy="2503744"/>
          </a:xfrm>
          <a:prstGeom prst="rect">
            <a:avLst/>
          </a:prstGeom>
        </p:spPr>
      </p:pic>
    </p:spTree>
    <p:extLst>
      <p:ext uri="{BB962C8B-B14F-4D97-AF65-F5344CB8AC3E}">
        <p14:creationId xmlns:p14="http://schemas.microsoft.com/office/powerpoint/2010/main" val="30505053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2590800" y="1740694"/>
            <a:ext cx="7010400" cy="4521200"/>
          </a:xfrm>
          <a:prstGeom prst="rect">
            <a:avLst/>
          </a:prstGeom>
        </p:spPr>
      </p:pic>
    </p:spTree>
    <p:extLst>
      <p:ext uri="{BB962C8B-B14F-4D97-AF65-F5344CB8AC3E}">
        <p14:creationId xmlns:p14="http://schemas.microsoft.com/office/powerpoint/2010/main" val="22432738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14375"/>
            <a:ext cx="10515600" cy="5462588"/>
          </a:xfrm>
        </p:spPr>
        <p:txBody>
          <a:bodyPr>
            <a:normAutofit fontScale="92500"/>
          </a:bodyPr>
          <a:lstStyle/>
          <a:p>
            <a:r>
              <a:rPr lang="en-US" dirty="0" err="1"/>
              <a:t>BlinkDB</a:t>
            </a:r>
            <a:r>
              <a:rPr lang="en-US" dirty="0"/>
              <a:t> is built on top of the Hive Query </a:t>
            </a:r>
            <a:r>
              <a:rPr lang="en-US" dirty="0" smtClean="0"/>
              <a:t>Engine, </a:t>
            </a:r>
            <a:r>
              <a:rPr lang="en-US" dirty="0"/>
              <a:t>supports both Hadoop </a:t>
            </a:r>
            <a:r>
              <a:rPr lang="en-US" dirty="0" smtClean="0"/>
              <a:t>MapReduce </a:t>
            </a:r>
            <a:r>
              <a:rPr lang="en-US" dirty="0"/>
              <a:t>and </a:t>
            </a:r>
            <a:r>
              <a:rPr lang="en-US" dirty="0" smtClean="0"/>
              <a:t>Spark </a:t>
            </a:r>
            <a:r>
              <a:rPr lang="en-US" dirty="0"/>
              <a:t>(via </a:t>
            </a:r>
            <a:r>
              <a:rPr lang="en-US" dirty="0" smtClean="0"/>
              <a:t>Shark) </a:t>
            </a:r>
            <a:r>
              <a:rPr lang="en-US" dirty="0"/>
              <a:t>at the </a:t>
            </a:r>
            <a:r>
              <a:rPr lang="en-US" dirty="0" smtClean="0"/>
              <a:t>execution </a:t>
            </a:r>
            <a:r>
              <a:rPr lang="en-US" dirty="0"/>
              <a:t>layer and uses the Hadoop Distributed File </a:t>
            </a:r>
            <a:r>
              <a:rPr lang="en-US" dirty="0" smtClean="0"/>
              <a:t>System </a:t>
            </a:r>
            <a:r>
              <a:rPr lang="en-US" dirty="0"/>
              <a:t>at the storage layer. </a:t>
            </a:r>
          </a:p>
          <a:p>
            <a:endParaRPr lang="en-US" dirty="0" smtClean="0"/>
          </a:p>
          <a:p>
            <a:r>
              <a:rPr lang="en-US" dirty="0" smtClean="0"/>
              <a:t>They add </a:t>
            </a:r>
            <a:r>
              <a:rPr lang="en-US" dirty="0"/>
              <a:t>a shim layer to the </a:t>
            </a:r>
            <a:r>
              <a:rPr lang="en-US" dirty="0" err="1"/>
              <a:t>HiveQL</a:t>
            </a:r>
            <a:r>
              <a:rPr lang="en-US" dirty="0"/>
              <a:t> parser to </a:t>
            </a:r>
            <a:r>
              <a:rPr lang="en-US" dirty="0" smtClean="0"/>
              <a:t>handle </a:t>
            </a:r>
            <a:r>
              <a:rPr lang="en-US" dirty="0"/>
              <a:t>the </a:t>
            </a:r>
            <a:r>
              <a:rPr lang="en-US" i="1" dirty="0" err="1"/>
              <a:t>BlinkDB</a:t>
            </a:r>
            <a:r>
              <a:rPr lang="en-US" i="1" dirty="0"/>
              <a:t> Query Interface</a:t>
            </a:r>
            <a:r>
              <a:rPr lang="en-US" dirty="0"/>
              <a:t>, which enables queries with response time and error </a:t>
            </a:r>
            <a:r>
              <a:rPr lang="en-US" dirty="0" smtClean="0"/>
              <a:t>bounds, and can </a:t>
            </a:r>
            <a:r>
              <a:rPr lang="en-US" dirty="0"/>
              <a:t>detect data input, triggering the </a:t>
            </a:r>
            <a:r>
              <a:rPr lang="en-US" i="1" dirty="0"/>
              <a:t>Sample Creation and Maintenance </a:t>
            </a:r>
            <a:r>
              <a:rPr lang="en-US" dirty="0"/>
              <a:t>module, which creates or updates the set of random and </a:t>
            </a:r>
            <a:r>
              <a:rPr lang="en-US" dirty="0" smtClean="0"/>
              <a:t>multidimensional sample. They </a:t>
            </a:r>
            <a:r>
              <a:rPr lang="en-US" dirty="0"/>
              <a:t>further extend the </a:t>
            </a:r>
            <a:r>
              <a:rPr lang="en-US" dirty="0" err="1"/>
              <a:t>HiveQL</a:t>
            </a:r>
            <a:r>
              <a:rPr lang="en-US" dirty="0"/>
              <a:t> parser to implement a </a:t>
            </a:r>
            <a:r>
              <a:rPr lang="en-US" i="1" dirty="0" smtClean="0"/>
              <a:t>Sample </a:t>
            </a:r>
            <a:r>
              <a:rPr lang="en-US" i="1" dirty="0"/>
              <a:t>Selection </a:t>
            </a:r>
            <a:r>
              <a:rPr lang="en-US" dirty="0"/>
              <a:t>module that re-writes the query and iteratively assigns it an appropriately sized uniform or </a:t>
            </a:r>
            <a:r>
              <a:rPr lang="en-US" dirty="0" smtClean="0"/>
              <a:t>stratified sample. They also </a:t>
            </a:r>
            <a:r>
              <a:rPr lang="en-US" dirty="0"/>
              <a:t>add an </a:t>
            </a:r>
            <a:r>
              <a:rPr lang="en-US" i="1" dirty="0"/>
              <a:t>Uncertainty Propagation </a:t>
            </a:r>
            <a:r>
              <a:rPr lang="en-US" dirty="0"/>
              <a:t>module to modify all pre-existing aggregation functions with statistical closed forms to return errors bars and </a:t>
            </a:r>
            <a:r>
              <a:rPr lang="en-US" dirty="0" smtClean="0"/>
              <a:t>confidence </a:t>
            </a:r>
            <a:r>
              <a:rPr lang="en-US" dirty="0"/>
              <a:t>intervals in addition to the result. </a:t>
            </a:r>
          </a:p>
          <a:p>
            <a:endParaRPr lang="en-US" dirty="0"/>
          </a:p>
        </p:txBody>
      </p:sp>
    </p:spTree>
    <p:extLst>
      <p:ext uri="{BB962C8B-B14F-4D97-AF65-F5344CB8AC3E}">
        <p14:creationId xmlns:p14="http://schemas.microsoft.com/office/powerpoint/2010/main" val="25545532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14375"/>
            <a:ext cx="10515600" cy="5462588"/>
          </a:xfrm>
        </p:spPr>
        <p:txBody>
          <a:bodyPr>
            <a:normAutofit/>
          </a:bodyPr>
          <a:lstStyle/>
          <a:p>
            <a:r>
              <a:rPr lang="en-US" dirty="0" err="1" smtClean="0"/>
              <a:t>BlinkDB</a:t>
            </a:r>
            <a:r>
              <a:rPr lang="en-US" dirty="0" smtClean="0"/>
              <a:t> replaces </a:t>
            </a:r>
            <a:r>
              <a:rPr lang="en-US" dirty="0"/>
              <a:t>the set of </a:t>
            </a:r>
            <a:r>
              <a:rPr lang="en-US" dirty="0" smtClean="0"/>
              <a:t>samples used by running </a:t>
            </a:r>
            <a:r>
              <a:rPr lang="en-US" dirty="0"/>
              <a:t>a low priority background task which periodically (typically, daily) samples from the original data, creating new samples which are then used by the system</a:t>
            </a:r>
            <a:r>
              <a:rPr lang="en-US" dirty="0" smtClean="0"/>
              <a:t>.</a:t>
            </a:r>
          </a:p>
          <a:p>
            <a:endParaRPr lang="en-US" dirty="0"/>
          </a:p>
          <a:p>
            <a:r>
              <a:rPr lang="en-US" dirty="0" err="1"/>
              <a:t>BlinkDB</a:t>
            </a:r>
            <a:r>
              <a:rPr lang="en-US" dirty="0"/>
              <a:t> keeps track of statistical properties of the underlying data (</a:t>
            </a:r>
            <a:r>
              <a:rPr lang="en-US" i="1" dirty="0"/>
              <a:t>e.g., </a:t>
            </a:r>
            <a:r>
              <a:rPr lang="en-US" dirty="0"/>
              <a:t>variance and percentiles) and periodically runs the sample creation module </a:t>
            </a:r>
            <a:r>
              <a:rPr lang="en-US" dirty="0" smtClean="0"/>
              <a:t>to </a:t>
            </a:r>
            <a:r>
              <a:rPr lang="en-US" dirty="0"/>
              <a:t>re-compute these properties and decide whether the set of samples needs to be changed</a:t>
            </a:r>
            <a:r>
              <a:rPr lang="en-US" dirty="0" smtClean="0"/>
              <a:t>.</a:t>
            </a:r>
            <a:endParaRPr lang="en-US" dirty="0"/>
          </a:p>
          <a:p>
            <a:endParaRPr lang="en-US" dirty="0"/>
          </a:p>
        </p:txBody>
      </p:sp>
    </p:spTree>
    <p:extLst>
      <p:ext uri="{BB962C8B-B14F-4D97-AF65-F5344CB8AC3E}">
        <p14:creationId xmlns:p14="http://schemas.microsoft.com/office/powerpoint/2010/main" val="38369427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14375"/>
            <a:ext cx="10515600" cy="5462588"/>
          </a:xfrm>
        </p:spPr>
        <p:txBody>
          <a:bodyPr>
            <a:normAutofit/>
          </a:bodyPr>
          <a:lstStyle/>
          <a:p>
            <a:r>
              <a:rPr lang="en-US" dirty="0"/>
              <a:t>In </a:t>
            </a:r>
            <a:r>
              <a:rPr lang="en-US" dirty="0" err="1"/>
              <a:t>BlinkDB</a:t>
            </a:r>
            <a:r>
              <a:rPr lang="en-US" dirty="0"/>
              <a:t>, uniform samples are generally created in a few hundred seconds. </a:t>
            </a:r>
            <a:r>
              <a:rPr lang="en-US" dirty="0" smtClean="0"/>
              <a:t>This </a:t>
            </a:r>
            <a:r>
              <a:rPr lang="en-US" dirty="0"/>
              <a:t>is because the time taken to create them only depends on the disk/memory bandwidth and the degree of </a:t>
            </a:r>
            <a:r>
              <a:rPr lang="en-US" dirty="0" smtClean="0"/>
              <a:t>parallelism.</a:t>
            </a:r>
          </a:p>
          <a:p>
            <a:endParaRPr lang="en-US" dirty="0"/>
          </a:p>
          <a:p>
            <a:r>
              <a:rPr lang="en-US" dirty="0" smtClean="0"/>
              <a:t>On </a:t>
            </a:r>
            <a:r>
              <a:rPr lang="en-US" dirty="0"/>
              <a:t>the other hand, creating </a:t>
            </a:r>
            <a:r>
              <a:rPr lang="en-US" dirty="0" smtClean="0"/>
              <a:t>stratified </a:t>
            </a:r>
            <a:r>
              <a:rPr lang="en-US" dirty="0"/>
              <a:t>samples on a set of columns takes anywhere between a 5 − 30 minutes depending on the number of unique values to stratify on, which decides the number of reducers and the amount of data </a:t>
            </a:r>
            <a:r>
              <a:rPr lang="en-US" dirty="0" smtClean="0"/>
              <a:t>shuffled</a:t>
            </a:r>
            <a:r>
              <a:rPr lang="en-US" dirty="0"/>
              <a:t>. </a:t>
            </a:r>
          </a:p>
        </p:txBody>
      </p:sp>
    </p:spTree>
    <p:extLst>
      <p:ext uri="{BB962C8B-B14F-4D97-AF65-F5344CB8AC3E}">
        <p14:creationId xmlns:p14="http://schemas.microsoft.com/office/powerpoint/2010/main" val="17424697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p:txBody>
          <a:bodyPr/>
          <a:lstStyle/>
          <a:p>
            <a:r>
              <a:rPr lang="en-US" dirty="0" smtClean="0"/>
              <a:t>They </a:t>
            </a:r>
            <a:r>
              <a:rPr lang="en-US" dirty="0"/>
              <a:t>evaluate </a:t>
            </a:r>
            <a:r>
              <a:rPr lang="en-US" dirty="0" err="1"/>
              <a:t>BlinkDB’s</a:t>
            </a:r>
            <a:r>
              <a:rPr lang="en-US" dirty="0"/>
              <a:t> performance on a 100 node EC2 cluster using a workload from </a:t>
            </a:r>
            <a:r>
              <a:rPr lang="en-US" dirty="0" err="1"/>
              <a:t>Conviva</a:t>
            </a:r>
            <a:r>
              <a:rPr lang="en-US" dirty="0"/>
              <a:t> Inc. and the well-known TPC-H </a:t>
            </a:r>
            <a:r>
              <a:rPr lang="en-US" dirty="0" smtClean="0"/>
              <a:t>benchmark.</a:t>
            </a:r>
          </a:p>
          <a:p>
            <a:endParaRPr lang="en-US" dirty="0"/>
          </a:p>
          <a:p>
            <a:r>
              <a:rPr lang="en-US" dirty="0" smtClean="0"/>
              <a:t>The </a:t>
            </a:r>
            <a:r>
              <a:rPr lang="en-US" dirty="0" err="1"/>
              <a:t>Conviva</a:t>
            </a:r>
            <a:r>
              <a:rPr lang="en-US" dirty="0"/>
              <a:t> and the TPC-H datasets were 17 TB and 1 TB </a:t>
            </a:r>
            <a:r>
              <a:rPr lang="en-US" dirty="0" smtClean="0"/>
              <a:t>in </a:t>
            </a:r>
            <a:r>
              <a:rPr lang="en-US" dirty="0"/>
              <a:t>size, respectively, and were both stored across 100 Amazon EC2 extra large instances (each with 8 CPU cores (2.66 GHz), 68.4 GB of RAM, and 800 GB of disk). </a:t>
            </a:r>
            <a:r>
              <a:rPr lang="en-US" dirty="0" smtClean="0"/>
              <a:t>The </a:t>
            </a:r>
            <a:r>
              <a:rPr lang="en-US" dirty="0"/>
              <a:t>cluster was </a:t>
            </a:r>
            <a:r>
              <a:rPr lang="en-US" dirty="0" smtClean="0"/>
              <a:t>configured </a:t>
            </a:r>
            <a:r>
              <a:rPr lang="en-US" dirty="0"/>
              <a:t>to utilize 75 TB of distributed disk storage and 6 TB of distributed RAM cache. </a:t>
            </a:r>
          </a:p>
          <a:p>
            <a:endParaRPr lang="en-US" dirty="0"/>
          </a:p>
          <a:p>
            <a:endParaRPr lang="en-US" dirty="0"/>
          </a:p>
        </p:txBody>
      </p:sp>
    </p:spTree>
    <p:extLst>
      <p:ext uri="{BB962C8B-B14F-4D97-AF65-F5344CB8AC3E}">
        <p14:creationId xmlns:p14="http://schemas.microsoft.com/office/powerpoint/2010/main" val="8591404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14375"/>
            <a:ext cx="10515600" cy="5462588"/>
          </a:xfrm>
        </p:spPr>
        <p:txBody>
          <a:bodyPr>
            <a:normAutofit/>
          </a:bodyPr>
          <a:lstStyle/>
          <a:p>
            <a:r>
              <a:rPr lang="en-US" b="1" dirty="0" err="1" smtClean="0"/>
              <a:t>Conviva</a:t>
            </a:r>
            <a:r>
              <a:rPr lang="en-US" b="1" dirty="0" smtClean="0"/>
              <a:t>: </a:t>
            </a:r>
            <a:r>
              <a:rPr lang="en-US" dirty="0" smtClean="0"/>
              <a:t>the </a:t>
            </a:r>
            <a:r>
              <a:rPr lang="en-US" dirty="0"/>
              <a:t>data consists of a single large </a:t>
            </a:r>
            <a:r>
              <a:rPr lang="en-US" i="1" dirty="0"/>
              <a:t>fact </a:t>
            </a:r>
            <a:r>
              <a:rPr lang="en-US" dirty="0"/>
              <a:t>table with 104 columns, such as customer ID, city, media URL, genre, date, time, user OS, browser type, request response time, etc. </a:t>
            </a:r>
            <a:r>
              <a:rPr lang="en-US" dirty="0" smtClean="0"/>
              <a:t>The </a:t>
            </a:r>
            <a:r>
              <a:rPr lang="en-US" dirty="0"/>
              <a:t>17 TB dataset has about 5.5 billion rows and shares all the key characteristics of </a:t>
            </a:r>
            <a:r>
              <a:rPr lang="en-US" dirty="0" smtClean="0"/>
              <a:t>real-world </a:t>
            </a:r>
            <a:r>
              <a:rPr lang="en-US" dirty="0"/>
              <a:t>production workloads observed at Facebook Inc. and </a:t>
            </a:r>
            <a:r>
              <a:rPr lang="en-US" dirty="0" smtClean="0"/>
              <a:t>Microsoft </a:t>
            </a:r>
            <a:r>
              <a:rPr lang="en-US" dirty="0"/>
              <a:t>Corp</a:t>
            </a:r>
            <a:r>
              <a:rPr lang="en-US" dirty="0" smtClean="0"/>
              <a:t>. </a:t>
            </a:r>
            <a:endParaRPr lang="en-US" dirty="0"/>
          </a:p>
          <a:p>
            <a:endParaRPr lang="en-US" dirty="0" smtClean="0"/>
          </a:p>
          <a:p>
            <a:r>
              <a:rPr lang="en-US" dirty="0" smtClean="0"/>
              <a:t>The </a:t>
            </a:r>
            <a:r>
              <a:rPr lang="en-US" dirty="0"/>
              <a:t>raw query log consists of </a:t>
            </a:r>
            <a:r>
              <a:rPr lang="en-US" dirty="0" smtClean="0"/>
              <a:t>19,296 </a:t>
            </a:r>
            <a:r>
              <a:rPr lang="en-US" dirty="0"/>
              <a:t>queries, from which </a:t>
            </a:r>
            <a:r>
              <a:rPr lang="en-US" dirty="0" smtClean="0"/>
              <a:t>they </a:t>
            </a:r>
            <a:r>
              <a:rPr lang="en-US" dirty="0"/>
              <a:t>selected </a:t>
            </a:r>
            <a:r>
              <a:rPr lang="en-US" dirty="0" smtClean="0"/>
              <a:t>different </a:t>
            </a:r>
            <a:r>
              <a:rPr lang="en-US" dirty="0"/>
              <a:t>subsets for </a:t>
            </a:r>
            <a:r>
              <a:rPr lang="en-US" dirty="0" smtClean="0"/>
              <a:t>each experiment. They ran their optimization </a:t>
            </a:r>
            <a:r>
              <a:rPr lang="en-US" dirty="0"/>
              <a:t>function on a sample of about 200 queries representing 42 query column sets. </a:t>
            </a:r>
            <a:r>
              <a:rPr lang="en-US" dirty="0" smtClean="0"/>
              <a:t>They repeated </a:t>
            </a:r>
            <a:r>
              <a:rPr lang="en-US" dirty="0"/>
              <a:t>the experiments with </a:t>
            </a:r>
            <a:r>
              <a:rPr lang="en-US" dirty="0" smtClean="0"/>
              <a:t>different </a:t>
            </a:r>
            <a:r>
              <a:rPr lang="en-US" dirty="0"/>
              <a:t>storage budgets for the </a:t>
            </a:r>
            <a:r>
              <a:rPr lang="en-US" dirty="0" smtClean="0"/>
              <a:t>stratified </a:t>
            </a:r>
            <a:r>
              <a:rPr lang="en-US" dirty="0"/>
              <a:t>samples– 50%, 100%, and 200</a:t>
            </a:r>
            <a:r>
              <a:rPr lang="en-US" dirty="0" smtClean="0"/>
              <a:t>%.</a:t>
            </a:r>
            <a:endParaRPr lang="en-US" dirty="0"/>
          </a:p>
        </p:txBody>
      </p:sp>
    </p:spTree>
    <p:extLst>
      <p:ext uri="{BB962C8B-B14F-4D97-AF65-F5344CB8AC3E}">
        <p14:creationId xmlns:p14="http://schemas.microsoft.com/office/powerpoint/2010/main" val="14115784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14375"/>
            <a:ext cx="10515600" cy="5462588"/>
          </a:xfrm>
        </p:spPr>
        <p:txBody>
          <a:bodyPr>
            <a:normAutofit/>
          </a:bodyPr>
          <a:lstStyle/>
          <a:p>
            <a:r>
              <a:rPr lang="en-US" b="1" dirty="0" smtClean="0"/>
              <a:t>TPC-H: </a:t>
            </a:r>
            <a:r>
              <a:rPr lang="en-US" dirty="0" smtClean="0"/>
              <a:t>The </a:t>
            </a:r>
            <a:r>
              <a:rPr lang="en-US" dirty="0"/>
              <a:t>22 benchmark queries in TPC-H were mapped to 6 unique query column </a:t>
            </a:r>
            <a:r>
              <a:rPr lang="en-US" dirty="0" smtClean="0"/>
              <a:t>sets.</a:t>
            </a:r>
          </a:p>
          <a:p>
            <a:endParaRPr lang="en-US" dirty="0"/>
          </a:p>
          <a:p>
            <a:r>
              <a:rPr lang="en-US" dirty="0" smtClean="0"/>
              <a:t>The following figures show </a:t>
            </a:r>
            <a:r>
              <a:rPr lang="en-US" dirty="0"/>
              <a:t>the set of sample selected by </a:t>
            </a:r>
            <a:r>
              <a:rPr lang="en-US" dirty="0" smtClean="0"/>
              <a:t>their optimization </a:t>
            </a:r>
            <a:r>
              <a:rPr lang="en-US" dirty="0"/>
              <a:t>problem for the storage budgets of 50%, 100% and 200%, along with their cumulative storage costs. Unless </a:t>
            </a:r>
            <a:r>
              <a:rPr lang="en-US" dirty="0" smtClean="0"/>
              <a:t>otherwise specified</a:t>
            </a:r>
            <a:r>
              <a:rPr lang="en-US" dirty="0"/>
              <a:t>, all the experiments in this paper are done with a 50% additional storage budget (</a:t>
            </a:r>
            <a:r>
              <a:rPr lang="en-US" i="1" dirty="0"/>
              <a:t>i.e., </a:t>
            </a:r>
            <a:r>
              <a:rPr lang="en-US" dirty="0"/>
              <a:t>samples could use additional storage of up to 50% of the original data size). </a:t>
            </a:r>
          </a:p>
        </p:txBody>
      </p:sp>
    </p:spTree>
    <p:extLst>
      <p:ext uri="{BB962C8B-B14F-4D97-AF65-F5344CB8AC3E}">
        <p14:creationId xmlns:p14="http://schemas.microsoft.com/office/powerpoint/2010/main" val="27822439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14375"/>
            <a:ext cx="10515600" cy="5462588"/>
          </a:xfrm>
        </p:spPr>
        <p:txBody>
          <a:bodyPr>
            <a:normAutofit/>
          </a:bodyPr>
          <a:lstStyle/>
          <a:p>
            <a:endParaRPr lang="en-US" dirty="0"/>
          </a:p>
        </p:txBody>
      </p:sp>
      <p:pic>
        <p:nvPicPr>
          <p:cNvPr id="2" name="Picture 1"/>
          <p:cNvPicPr>
            <a:picLocks noChangeAspect="1"/>
          </p:cNvPicPr>
          <p:nvPr/>
        </p:nvPicPr>
        <p:blipFill>
          <a:blip r:embed="rId2"/>
          <a:stretch>
            <a:fillRect/>
          </a:stretch>
        </p:blipFill>
        <p:spPr>
          <a:xfrm>
            <a:off x="654050" y="1562100"/>
            <a:ext cx="10883900" cy="3733800"/>
          </a:xfrm>
          <a:prstGeom prst="rect">
            <a:avLst/>
          </a:prstGeom>
        </p:spPr>
      </p:pic>
    </p:spTree>
    <p:extLst>
      <p:ext uri="{BB962C8B-B14F-4D97-AF65-F5344CB8AC3E}">
        <p14:creationId xmlns:p14="http://schemas.microsoft.com/office/powerpoint/2010/main" val="4225876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Keep the feedback coming</a:t>
            </a:r>
            <a:endParaRPr lang="en-US" dirty="0"/>
          </a:p>
        </p:txBody>
      </p:sp>
      <p:sp>
        <p:nvSpPr>
          <p:cNvPr id="3" name="Content Placeholder 2"/>
          <p:cNvSpPr>
            <a:spLocks noGrp="1"/>
          </p:cNvSpPr>
          <p:nvPr>
            <p:ph idx="1"/>
          </p:nvPr>
        </p:nvSpPr>
        <p:spPr/>
        <p:txBody>
          <a:bodyPr/>
          <a:lstStyle/>
          <a:p>
            <a:r>
              <a:rPr lang="en-US" dirty="0"/>
              <a:t>s</a:t>
            </a:r>
            <a:r>
              <a:rPr lang="en-US" dirty="0" smtClean="0"/>
              <a:t>end me email</a:t>
            </a:r>
          </a:p>
          <a:p>
            <a:pPr lvl="3"/>
            <a:endParaRPr lang="en-US" dirty="0" smtClean="0"/>
          </a:p>
          <a:p>
            <a:r>
              <a:rPr lang="en-US" dirty="0"/>
              <a:t>i</a:t>
            </a:r>
            <a:r>
              <a:rPr lang="en-US" dirty="0" smtClean="0"/>
              <a:t>f you prefer anonymity, create a one-off email account </a:t>
            </a:r>
          </a:p>
          <a:p>
            <a:pPr lvl="1"/>
            <a:r>
              <a:rPr lang="en-US" dirty="0" err="1"/>
              <a:t>e</a:t>
            </a:r>
            <a:r>
              <a:rPr lang="en-US" dirty="0" err="1" smtClean="0"/>
              <a:t>.g</a:t>
            </a:r>
            <a:r>
              <a:rPr lang="en-US" dirty="0" smtClean="0"/>
              <a:t> XXX-CS239-feedback@gmail/hotmail/whatever_the_cool_kids_use_today.com</a:t>
            </a:r>
            <a:endParaRPr lang="en-US" dirty="0"/>
          </a:p>
        </p:txBody>
      </p:sp>
    </p:spTree>
    <p:extLst>
      <p:ext uri="{BB962C8B-B14F-4D97-AF65-F5344CB8AC3E}">
        <p14:creationId xmlns:p14="http://schemas.microsoft.com/office/powerpoint/2010/main" val="22107224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BlinkDB</a:t>
            </a:r>
            <a:r>
              <a:rPr lang="en-US" dirty="0" smtClean="0"/>
              <a:t> vs. No Sampling, 1% error bound</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636714" y="1455577"/>
            <a:ext cx="8078788" cy="4965860"/>
          </a:xfrm>
          <a:prstGeom prst="rect">
            <a:avLst/>
          </a:prstGeom>
        </p:spPr>
      </p:pic>
    </p:spTree>
    <p:extLst>
      <p:ext uri="{BB962C8B-B14F-4D97-AF65-F5344CB8AC3E}">
        <p14:creationId xmlns:p14="http://schemas.microsoft.com/office/powerpoint/2010/main" val="3461227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Multi-Dimensional </a:t>
            </a:r>
            <a:r>
              <a:rPr lang="en-US" dirty="0" smtClean="0"/>
              <a:t>Stratified Sampling</a:t>
            </a:r>
            <a:endParaRPr lang="en-US" dirty="0"/>
          </a:p>
        </p:txBody>
      </p:sp>
      <p:sp>
        <p:nvSpPr>
          <p:cNvPr id="3" name="Content Placeholder 2"/>
          <p:cNvSpPr>
            <a:spLocks noGrp="1"/>
          </p:cNvSpPr>
          <p:nvPr>
            <p:ph idx="1"/>
          </p:nvPr>
        </p:nvSpPr>
        <p:spPr/>
        <p:txBody>
          <a:bodyPr/>
          <a:lstStyle/>
          <a:p>
            <a:r>
              <a:rPr lang="en-US" dirty="0"/>
              <a:t>T</a:t>
            </a:r>
            <a:r>
              <a:rPr lang="en-US" dirty="0" smtClean="0"/>
              <a:t>o </a:t>
            </a:r>
            <a:r>
              <a:rPr lang="en-US" dirty="0"/>
              <a:t>evaluate the error </a:t>
            </a:r>
            <a:r>
              <a:rPr lang="en-US" dirty="0" smtClean="0"/>
              <a:t>and </a:t>
            </a:r>
            <a:r>
              <a:rPr lang="en-US" dirty="0"/>
              <a:t>convergence </a:t>
            </a:r>
            <a:r>
              <a:rPr lang="en-US" dirty="0" smtClean="0"/>
              <a:t>properties </a:t>
            </a:r>
            <a:r>
              <a:rPr lang="en-US" dirty="0"/>
              <a:t>of </a:t>
            </a:r>
            <a:r>
              <a:rPr lang="en-US" dirty="0" smtClean="0"/>
              <a:t>their </a:t>
            </a:r>
            <a:r>
              <a:rPr lang="en-US" dirty="0"/>
              <a:t>optimal </a:t>
            </a:r>
            <a:r>
              <a:rPr lang="en-US" dirty="0" smtClean="0"/>
              <a:t>multi-dimensional stratified-sampling </a:t>
            </a:r>
            <a:r>
              <a:rPr lang="en-US" dirty="0"/>
              <a:t>approach against both </a:t>
            </a:r>
            <a:r>
              <a:rPr lang="en-US" dirty="0" smtClean="0"/>
              <a:t>simple </a:t>
            </a:r>
            <a:r>
              <a:rPr lang="en-US" dirty="0"/>
              <a:t>random sampling, and one-dimensional </a:t>
            </a:r>
            <a:r>
              <a:rPr lang="en-US" dirty="0" smtClean="0"/>
              <a:t>stratified sampling </a:t>
            </a:r>
            <a:r>
              <a:rPr lang="en-US" dirty="0"/>
              <a:t>(</a:t>
            </a:r>
            <a:r>
              <a:rPr lang="en-US" i="1" dirty="0"/>
              <a:t>i.e., </a:t>
            </a:r>
            <a:r>
              <a:rPr lang="en-US" dirty="0" smtClean="0"/>
              <a:t>stratified </a:t>
            </a:r>
            <a:r>
              <a:rPr lang="en-US" dirty="0"/>
              <a:t>samples over a single column</a:t>
            </a:r>
            <a:r>
              <a:rPr lang="en-US" dirty="0" smtClean="0"/>
              <a:t>).</a:t>
            </a:r>
          </a:p>
          <a:p>
            <a:endParaRPr lang="en-US" dirty="0"/>
          </a:p>
          <a:p>
            <a:r>
              <a:rPr lang="en-US" dirty="0" smtClean="0"/>
              <a:t>They </a:t>
            </a:r>
            <a:r>
              <a:rPr lang="en-US" dirty="0"/>
              <a:t>compared the average </a:t>
            </a:r>
            <a:r>
              <a:rPr lang="en-US" dirty="0" smtClean="0"/>
              <a:t>statistical </a:t>
            </a:r>
            <a:r>
              <a:rPr lang="en-US" dirty="0"/>
              <a:t>error at 95% </a:t>
            </a:r>
            <a:r>
              <a:rPr lang="en-US" dirty="0" smtClean="0"/>
              <a:t>confidence </a:t>
            </a:r>
            <a:r>
              <a:rPr lang="en-US" dirty="0"/>
              <a:t>while running a query for 10 seconds over the three sets of samples, all of which were </a:t>
            </a:r>
            <a:r>
              <a:rPr lang="en-US" dirty="0" smtClean="0"/>
              <a:t>constrained </a:t>
            </a:r>
            <a:r>
              <a:rPr lang="en-US" dirty="0"/>
              <a:t>to be of the same size. </a:t>
            </a:r>
          </a:p>
          <a:p>
            <a:endParaRPr lang="en-US" dirty="0"/>
          </a:p>
          <a:p>
            <a:endParaRPr lang="en-US" dirty="0"/>
          </a:p>
        </p:txBody>
      </p:sp>
    </p:spTree>
    <p:extLst>
      <p:ext uri="{BB962C8B-B14F-4D97-AF65-F5344CB8AC3E}">
        <p14:creationId xmlns:p14="http://schemas.microsoft.com/office/powerpoint/2010/main" val="485703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Multi-Dimensional </a:t>
            </a:r>
            <a:r>
              <a:rPr lang="en-US" dirty="0" smtClean="0"/>
              <a:t>Stratified Sampling</a:t>
            </a:r>
            <a:endParaRPr lang="en-US" dirty="0"/>
          </a:p>
        </p:txBody>
      </p:sp>
      <p:sp>
        <p:nvSpPr>
          <p:cNvPr id="3" name="Content Placeholder 2"/>
          <p:cNvSpPr>
            <a:spLocks noGrp="1"/>
          </p:cNvSpPr>
          <p:nvPr>
            <p:ph idx="1"/>
          </p:nvPr>
        </p:nvSpPr>
        <p:spPr/>
        <p:txBody>
          <a:bodyPr/>
          <a:lstStyle/>
          <a:p>
            <a:r>
              <a:rPr lang="en-US" dirty="0"/>
              <a:t>For </a:t>
            </a:r>
            <a:r>
              <a:rPr lang="en-US" dirty="0" err="1" smtClean="0"/>
              <a:t>Conviva’s</a:t>
            </a:r>
            <a:r>
              <a:rPr lang="en-US" dirty="0" smtClean="0"/>
              <a:t> </a:t>
            </a:r>
            <a:r>
              <a:rPr lang="en-US" dirty="0"/>
              <a:t>data </a:t>
            </a:r>
            <a:r>
              <a:rPr lang="en-US" dirty="0" smtClean="0"/>
              <a:t>they used </a:t>
            </a:r>
            <a:r>
              <a:rPr lang="en-US" dirty="0"/>
              <a:t>a set of 40 of the most popular queries (with 5 unique QCSs) and 17 TB of uncompressed data on 100 nodes. </a:t>
            </a:r>
            <a:r>
              <a:rPr lang="en-US" dirty="0" smtClean="0"/>
              <a:t>They </a:t>
            </a:r>
            <a:r>
              <a:rPr lang="en-US" dirty="0"/>
              <a:t>ran a similar set of experiments on the standard TPC-H queries (with 6 unique QCSs</a:t>
            </a:r>
            <a:r>
              <a:rPr lang="en-US" dirty="0" smtClean="0"/>
              <a:t>).</a:t>
            </a:r>
            <a:endParaRPr lang="en-US" dirty="0"/>
          </a:p>
          <a:p>
            <a:endParaRPr lang="en-US" dirty="0" smtClean="0"/>
          </a:p>
          <a:p>
            <a:r>
              <a:rPr lang="en-US" dirty="0"/>
              <a:t>Based on the storage constraints, </a:t>
            </a:r>
            <a:r>
              <a:rPr lang="en-US" dirty="0" err="1"/>
              <a:t>BlinkDB’s</a:t>
            </a:r>
            <a:r>
              <a:rPr lang="en-US" dirty="0"/>
              <a:t> </a:t>
            </a:r>
            <a:r>
              <a:rPr lang="en-US" dirty="0" smtClean="0"/>
              <a:t>optimization </a:t>
            </a:r>
            <a:r>
              <a:rPr lang="en-US" dirty="0"/>
              <a:t>framework had samples </a:t>
            </a:r>
            <a:r>
              <a:rPr lang="en-US" dirty="0" smtClean="0"/>
              <a:t>stratified </a:t>
            </a:r>
            <a:r>
              <a:rPr lang="en-US" dirty="0"/>
              <a:t>on QCS</a:t>
            </a:r>
            <a:r>
              <a:rPr lang="en-US" baseline="-25000" dirty="0"/>
              <a:t>1</a:t>
            </a:r>
            <a:r>
              <a:rPr lang="en-US" dirty="0"/>
              <a:t> and QCS</a:t>
            </a:r>
            <a:r>
              <a:rPr lang="en-US" baseline="-25000" dirty="0"/>
              <a:t>2</a:t>
            </a:r>
            <a:r>
              <a:rPr lang="en-US" dirty="0"/>
              <a:t> for </a:t>
            </a:r>
            <a:r>
              <a:rPr lang="en-US" dirty="0" err="1"/>
              <a:t>Conviva</a:t>
            </a:r>
            <a:r>
              <a:rPr lang="en-US" dirty="0"/>
              <a:t> data and samples </a:t>
            </a:r>
            <a:r>
              <a:rPr lang="en-US" dirty="0" smtClean="0"/>
              <a:t>stratified </a:t>
            </a:r>
            <a:r>
              <a:rPr lang="en-US" dirty="0"/>
              <a:t>on QCS</a:t>
            </a:r>
            <a:r>
              <a:rPr lang="en-US" baseline="-25000" dirty="0"/>
              <a:t>1</a:t>
            </a:r>
            <a:r>
              <a:rPr lang="en-US" dirty="0"/>
              <a:t>, QCS</a:t>
            </a:r>
            <a:r>
              <a:rPr lang="en-US" baseline="-25000" dirty="0"/>
              <a:t>2</a:t>
            </a:r>
            <a:r>
              <a:rPr lang="en-US" dirty="0"/>
              <a:t> and QCS</a:t>
            </a:r>
            <a:r>
              <a:rPr lang="en-US" baseline="-25000" dirty="0"/>
              <a:t>4</a:t>
            </a:r>
            <a:r>
              <a:rPr lang="en-US" dirty="0"/>
              <a:t> for TPC-H data. </a:t>
            </a:r>
          </a:p>
          <a:p>
            <a:endParaRPr lang="en-US" dirty="0"/>
          </a:p>
        </p:txBody>
      </p:sp>
    </p:spTree>
    <p:extLst>
      <p:ext uri="{BB962C8B-B14F-4D97-AF65-F5344CB8AC3E}">
        <p14:creationId xmlns:p14="http://schemas.microsoft.com/office/powerpoint/2010/main" val="35528986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Multi-Dimensional </a:t>
            </a:r>
            <a:r>
              <a:rPr lang="en-US" dirty="0" smtClean="0"/>
              <a:t>Stratified Sampling</a:t>
            </a:r>
            <a:endParaRPr lang="en-US" dirty="0"/>
          </a:p>
        </p:txBody>
      </p:sp>
      <p:pic>
        <p:nvPicPr>
          <p:cNvPr id="4" name="Content Placeholder 3"/>
          <p:cNvPicPr>
            <a:picLocks noGrp="1" noChangeAspect="1"/>
          </p:cNvPicPr>
          <p:nvPr>
            <p:ph idx="1"/>
          </p:nvPr>
        </p:nvPicPr>
        <p:blipFill>
          <a:blip r:embed="rId2"/>
          <a:stretch>
            <a:fillRect/>
          </a:stretch>
        </p:blipFill>
        <p:spPr>
          <a:xfrm>
            <a:off x="633999" y="2394759"/>
            <a:ext cx="10924002" cy="3248804"/>
          </a:xfrm>
          <a:prstGeom prst="rect">
            <a:avLst/>
          </a:prstGeom>
        </p:spPr>
      </p:pic>
    </p:spTree>
    <p:extLst>
      <p:ext uri="{BB962C8B-B14F-4D97-AF65-F5344CB8AC3E}">
        <p14:creationId xmlns:p14="http://schemas.microsoft.com/office/powerpoint/2010/main" val="12068637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Convergence Properties</a:t>
            </a:r>
            <a:endParaRPr lang="en-US" dirty="0"/>
          </a:p>
        </p:txBody>
      </p:sp>
      <p:sp>
        <p:nvSpPr>
          <p:cNvPr id="3" name="Content Placeholder 2"/>
          <p:cNvSpPr>
            <a:spLocks noGrp="1"/>
          </p:cNvSpPr>
          <p:nvPr>
            <p:ph idx="1"/>
          </p:nvPr>
        </p:nvSpPr>
        <p:spPr>
          <a:xfrm>
            <a:off x="838200" y="1825625"/>
            <a:ext cx="10515600" cy="4675188"/>
          </a:xfrm>
        </p:spPr>
        <p:txBody>
          <a:bodyPr>
            <a:normAutofit fontScale="92500"/>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a:t>E</a:t>
            </a:r>
            <a:r>
              <a:rPr lang="en-US" dirty="0" smtClean="0"/>
              <a:t>rror </a:t>
            </a:r>
            <a:r>
              <a:rPr lang="en-US" dirty="0"/>
              <a:t>bars from running queries over </a:t>
            </a:r>
            <a:r>
              <a:rPr lang="en-US" dirty="0" smtClean="0"/>
              <a:t>multi-dimensional </a:t>
            </a:r>
            <a:r>
              <a:rPr lang="en-US" dirty="0"/>
              <a:t>samples converge orders-of-magnitude faster than random </a:t>
            </a:r>
            <a:r>
              <a:rPr lang="en-US" dirty="0" smtClean="0"/>
              <a:t>sampling, </a:t>
            </a:r>
            <a:r>
              <a:rPr lang="en-US" dirty="0"/>
              <a:t>and are </a:t>
            </a:r>
            <a:r>
              <a:rPr lang="en-US" dirty="0" smtClean="0"/>
              <a:t>significantly </a:t>
            </a:r>
            <a:r>
              <a:rPr lang="en-US" dirty="0"/>
              <a:t>faster to converge than single-dimensional </a:t>
            </a:r>
            <a:r>
              <a:rPr lang="en-US" dirty="0" smtClean="0"/>
              <a:t>stratified </a:t>
            </a:r>
            <a:r>
              <a:rPr lang="en-US" dirty="0"/>
              <a:t>samples. </a:t>
            </a:r>
          </a:p>
          <a:p>
            <a:endParaRPr lang="en-US" dirty="0"/>
          </a:p>
        </p:txBody>
      </p:sp>
      <p:pic>
        <p:nvPicPr>
          <p:cNvPr id="5" name="Picture 4"/>
          <p:cNvPicPr>
            <a:picLocks noChangeAspect="1"/>
          </p:cNvPicPr>
          <p:nvPr/>
        </p:nvPicPr>
        <p:blipFill>
          <a:blip r:embed="rId2"/>
          <a:stretch>
            <a:fillRect/>
          </a:stretch>
        </p:blipFill>
        <p:spPr>
          <a:xfrm>
            <a:off x="2559051" y="1335328"/>
            <a:ext cx="6384925" cy="3848582"/>
          </a:xfrm>
          <a:prstGeom prst="rect">
            <a:avLst/>
          </a:prstGeom>
        </p:spPr>
      </p:pic>
    </p:spTree>
    <p:extLst>
      <p:ext uri="{BB962C8B-B14F-4D97-AF65-F5344CB8AC3E}">
        <p14:creationId xmlns:p14="http://schemas.microsoft.com/office/powerpoint/2010/main" val="11502348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Time/Accuracy Guarantees</a:t>
            </a:r>
            <a:endParaRPr lang="en-US" dirty="0"/>
          </a:p>
        </p:txBody>
      </p:sp>
      <p:sp>
        <p:nvSpPr>
          <p:cNvPr id="3" name="Content Placeholder 2"/>
          <p:cNvSpPr>
            <a:spLocks noGrp="1"/>
          </p:cNvSpPr>
          <p:nvPr>
            <p:ph idx="1"/>
          </p:nvPr>
        </p:nvSpPr>
        <p:spPr>
          <a:xfrm>
            <a:off x="838200" y="1825625"/>
            <a:ext cx="10515600" cy="4675188"/>
          </a:xfrm>
        </p:spPr>
        <p:txBody>
          <a:bodyPr>
            <a:normAutofit/>
          </a:bodyPr>
          <a:lstStyle/>
          <a:p>
            <a:endParaRPr lang="en-US" dirty="0"/>
          </a:p>
        </p:txBody>
      </p:sp>
      <p:pic>
        <p:nvPicPr>
          <p:cNvPr id="4" name="Picture 3"/>
          <p:cNvPicPr>
            <a:picLocks noChangeAspect="1"/>
          </p:cNvPicPr>
          <p:nvPr/>
        </p:nvPicPr>
        <p:blipFill>
          <a:blip r:embed="rId3"/>
          <a:stretch>
            <a:fillRect/>
          </a:stretch>
        </p:blipFill>
        <p:spPr>
          <a:xfrm>
            <a:off x="750094" y="2009377"/>
            <a:ext cx="10691812" cy="3601794"/>
          </a:xfrm>
          <a:prstGeom prst="rect">
            <a:avLst/>
          </a:prstGeom>
        </p:spPr>
      </p:pic>
    </p:spTree>
    <p:extLst>
      <p:ext uri="{BB962C8B-B14F-4D97-AF65-F5344CB8AC3E}">
        <p14:creationId xmlns:p14="http://schemas.microsoft.com/office/powerpoint/2010/main" val="15752413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Scaling Up</a:t>
            </a:r>
            <a:endParaRPr lang="en-US" dirty="0"/>
          </a:p>
        </p:txBody>
      </p:sp>
      <p:sp>
        <p:nvSpPr>
          <p:cNvPr id="3" name="Content Placeholder 2"/>
          <p:cNvSpPr>
            <a:spLocks noGrp="1"/>
          </p:cNvSpPr>
          <p:nvPr>
            <p:ph idx="1"/>
          </p:nvPr>
        </p:nvSpPr>
        <p:spPr>
          <a:xfrm>
            <a:off x="838200" y="1825625"/>
            <a:ext cx="10515600" cy="4675188"/>
          </a:xfrm>
        </p:spPr>
        <p:txBody>
          <a:bodyPr>
            <a:normAutofit/>
          </a:bodyPr>
          <a:lstStyle/>
          <a:p>
            <a:r>
              <a:rPr lang="en-US" dirty="0" smtClean="0"/>
              <a:t>They </a:t>
            </a:r>
            <a:r>
              <a:rPr lang="en-US" dirty="0"/>
              <a:t>created 2 </a:t>
            </a:r>
            <a:r>
              <a:rPr lang="en-US" dirty="0" smtClean="0"/>
              <a:t>different </a:t>
            </a:r>
            <a:r>
              <a:rPr lang="en-US" dirty="0"/>
              <a:t>sets of query workload suites consisting of 40 unique </a:t>
            </a:r>
            <a:r>
              <a:rPr lang="en-US" dirty="0" err="1" smtClean="0"/>
              <a:t>Conviva</a:t>
            </a:r>
            <a:r>
              <a:rPr lang="en-US" dirty="0" smtClean="0"/>
              <a:t> </a:t>
            </a:r>
            <a:r>
              <a:rPr lang="en-US" dirty="0"/>
              <a:t>queries each. </a:t>
            </a:r>
            <a:r>
              <a:rPr lang="en-US" dirty="0" smtClean="0"/>
              <a:t>The first </a:t>
            </a:r>
            <a:r>
              <a:rPr lang="en-US" dirty="0"/>
              <a:t>set (marked as </a:t>
            </a:r>
            <a:r>
              <a:rPr lang="en-US" i="1" dirty="0"/>
              <a:t>selective</a:t>
            </a:r>
            <a:r>
              <a:rPr lang="en-US" dirty="0"/>
              <a:t>) consists of highly selective queries </a:t>
            </a:r>
            <a:r>
              <a:rPr lang="en-US" dirty="0" smtClean="0"/>
              <a:t>that </a:t>
            </a:r>
            <a:r>
              <a:rPr lang="en-US" dirty="0"/>
              <a:t>only </a:t>
            </a:r>
            <a:r>
              <a:rPr lang="en-US" dirty="0" smtClean="0"/>
              <a:t>operate </a:t>
            </a:r>
            <a:r>
              <a:rPr lang="en-US" dirty="0"/>
              <a:t>on a small fraction of input </a:t>
            </a:r>
            <a:r>
              <a:rPr lang="en-US" dirty="0" smtClean="0"/>
              <a:t>data.</a:t>
            </a:r>
          </a:p>
          <a:p>
            <a:endParaRPr lang="en-US" dirty="0" smtClean="0"/>
          </a:p>
          <a:p>
            <a:r>
              <a:rPr lang="en-US" dirty="0" smtClean="0"/>
              <a:t>The </a:t>
            </a:r>
            <a:r>
              <a:rPr lang="en-US" dirty="0"/>
              <a:t>second set (marked as </a:t>
            </a:r>
            <a:r>
              <a:rPr lang="en-US" i="1" dirty="0"/>
              <a:t>bulk</a:t>
            </a:r>
            <a:r>
              <a:rPr lang="en-US" dirty="0"/>
              <a:t>) consists of those queries that are intended to crunch huge amounts of data. While the former set’s input is </a:t>
            </a:r>
            <a:r>
              <a:rPr lang="en-US" dirty="0" smtClean="0"/>
              <a:t>generally </a:t>
            </a:r>
            <a:r>
              <a:rPr lang="en-US" dirty="0"/>
              <a:t>striped across a small number of machines, the latter set of queries generally runs on data stored on a large number of machines, incurring a higher communication cost. </a:t>
            </a:r>
          </a:p>
          <a:p>
            <a:endParaRPr lang="en-US" dirty="0"/>
          </a:p>
        </p:txBody>
      </p:sp>
    </p:spTree>
    <p:extLst>
      <p:ext uri="{BB962C8B-B14F-4D97-AF65-F5344CB8AC3E}">
        <p14:creationId xmlns:p14="http://schemas.microsoft.com/office/powerpoint/2010/main" val="24921131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Scaling Up: indicating </a:t>
            </a:r>
            <a:r>
              <a:rPr lang="en-US" dirty="0"/>
              <a:t>the min/max latency </a:t>
            </a:r>
            <a:r>
              <a:rPr lang="en-US" dirty="0" smtClean="0"/>
              <a:t>bounds</a:t>
            </a:r>
            <a:r>
              <a:rPr lang="en-US" dirty="0"/>
              <a:t/>
            </a:r>
            <a:br>
              <a:rPr lang="en-US" dirty="0"/>
            </a:br>
            <a:endParaRPr lang="en-US" dirty="0"/>
          </a:p>
        </p:txBody>
      </p:sp>
      <p:sp>
        <p:nvSpPr>
          <p:cNvPr id="3" name="Content Placeholder 2"/>
          <p:cNvSpPr>
            <a:spLocks noGrp="1"/>
          </p:cNvSpPr>
          <p:nvPr>
            <p:ph idx="1"/>
          </p:nvPr>
        </p:nvSpPr>
        <p:spPr>
          <a:xfrm>
            <a:off x="838200" y="1825625"/>
            <a:ext cx="10515600" cy="4675188"/>
          </a:xfrm>
        </p:spPr>
        <p:txBody>
          <a:bodyPr>
            <a:normAutofit/>
          </a:bodyPr>
          <a:lstStyle/>
          <a:p>
            <a:endParaRPr lang="en-US" dirty="0"/>
          </a:p>
        </p:txBody>
      </p:sp>
      <p:pic>
        <p:nvPicPr>
          <p:cNvPr id="4" name="Picture 3"/>
          <p:cNvPicPr>
            <a:picLocks noChangeAspect="1"/>
          </p:cNvPicPr>
          <p:nvPr/>
        </p:nvPicPr>
        <p:blipFill>
          <a:blip r:embed="rId3"/>
          <a:stretch>
            <a:fillRect/>
          </a:stretch>
        </p:blipFill>
        <p:spPr>
          <a:xfrm>
            <a:off x="1793104" y="1527501"/>
            <a:ext cx="8120015" cy="4816150"/>
          </a:xfrm>
          <a:prstGeom prst="rect">
            <a:avLst/>
          </a:prstGeom>
        </p:spPr>
      </p:pic>
    </p:spTree>
    <p:extLst>
      <p:ext uri="{BB962C8B-B14F-4D97-AF65-F5344CB8AC3E}">
        <p14:creationId xmlns:p14="http://schemas.microsoft.com/office/powerpoint/2010/main" val="14135601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Work</a:t>
            </a:r>
            <a:endParaRPr lang="en-US" dirty="0"/>
          </a:p>
        </p:txBody>
      </p:sp>
      <p:sp>
        <p:nvSpPr>
          <p:cNvPr id="3" name="Content Placeholder 2"/>
          <p:cNvSpPr>
            <a:spLocks noGrp="1"/>
          </p:cNvSpPr>
          <p:nvPr>
            <p:ph idx="1"/>
          </p:nvPr>
        </p:nvSpPr>
        <p:spPr/>
        <p:txBody>
          <a:bodyPr>
            <a:normAutofit fontScale="92500" lnSpcReduction="10000"/>
          </a:bodyPr>
          <a:lstStyle/>
          <a:p>
            <a:r>
              <a:rPr lang="en-US" dirty="0"/>
              <a:t>Prior work on interactive parallel query processing </a:t>
            </a:r>
            <a:r>
              <a:rPr lang="en-US" dirty="0" smtClean="0"/>
              <a:t>frameworks </a:t>
            </a:r>
            <a:r>
              <a:rPr lang="en-US" dirty="0"/>
              <a:t>has broadly relied on two </a:t>
            </a:r>
            <a:r>
              <a:rPr lang="en-US" dirty="0" smtClean="0"/>
              <a:t>different </a:t>
            </a:r>
            <a:r>
              <a:rPr lang="en-US" dirty="0"/>
              <a:t>sets of ideas</a:t>
            </a:r>
            <a:r>
              <a:rPr lang="en-US" dirty="0" smtClean="0"/>
              <a:t>.</a:t>
            </a:r>
          </a:p>
          <a:p>
            <a:endParaRPr lang="en-US" dirty="0"/>
          </a:p>
          <a:p>
            <a:r>
              <a:rPr lang="en-US" dirty="0"/>
              <a:t>One set </a:t>
            </a:r>
            <a:r>
              <a:rPr lang="en-US" dirty="0" smtClean="0"/>
              <a:t>has </a:t>
            </a:r>
            <a:r>
              <a:rPr lang="en-US" dirty="0"/>
              <a:t>focused on using additional </a:t>
            </a:r>
            <a:r>
              <a:rPr lang="en-US" dirty="0" smtClean="0"/>
              <a:t>resources </a:t>
            </a:r>
            <a:r>
              <a:rPr lang="en-US" dirty="0"/>
              <a:t>(</a:t>
            </a:r>
            <a:r>
              <a:rPr lang="en-US" i="1" dirty="0"/>
              <a:t>i.e., </a:t>
            </a:r>
            <a:r>
              <a:rPr lang="en-US" dirty="0"/>
              <a:t>memory or CPU) to decrease query processing time. Examples include </a:t>
            </a:r>
            <a:r>
              <a:rPr lang="en-US" i="1" dirty="0" smtClean="0"/>
              <a:t>Spark</a:t>
            </a:r>
            <a:r>
              <a:rPr lang="en-US" dirty="0" smtClean="0"/>
              <a:t>, </a:t>
            </a:r>
            <a:r>
              <a:rPr lang="en-US" i="1" dirty="0" err="1" smtClean="0"/>
              <a:t>Dremel</a:t>
            </a:r>
            <a:r>
              <a:rPr lang="en-US" i="1" dirty="0"/>
              <a:t> </a:t>
            </a:r>
            <a:r>
              <a:rPr lang="en-US" dirty="0" smtClean="0"/>
              <a:t>and </a:t>
            </a:r>
            <a:r>
              <a:rPr lang="en-US" i="1" dirty="0" smtClean="0"/>
              <a:t>Shark</a:t>
            </a:r>
            <a:r>
              <a:rPr lang="en-US" dirty="0" smtClean="0"/>
              <a:t>. </a:t>
            </a:r>
            <a:r>
              <a:rPr lang="en-US" dirty="0"/>
              <a:t>While these systems deliver low-latency response times when each node has to process a relatively small amount of </a:t>
            </a:r>
            <a:r>
              <a:rPr lang="en-US" dirty="0" smtClean="0"/>
              <a:t>data, they </a:t>
            </a:r>
            <a:r>
              <a:rPr lang="en-US" dirty="0"/>
              <a:t>become slower as the data grows unless new </a:t>
            </a:r>
            <a:r>
              <a:rPr lang="en-US" dirty="0" smtClean="0"/>
              <a:t>resources </a:t>
            </a:r>
            <a:r>
              <a:rPr lang="en-US" dirty="0"/>
              <a:t>are constantly being </a:t>
            </a:r>
            <a:r>
              <a:rPr lang="en-US" dirty="0" smtClean="0"/>
              <a:t>added. A significant </a:t>
            </a:r>
            <a:r>
              <a:rPr lang="en-US" dirty="0"/>
              <a:t>portion of query execution time in these </a:t>
            </a:r>
            <a:r>
              <a:rPr lang="en-US" dirty="0" smtClean="0"/>
              <a:t>systems </a:t>
            </a:r>
            <a:r>
              <a:rPr lang="en-US" dirty="0"/>
              <a:t>involves </a:t>
            </a:r>
            <a:r>
              <a:rPr lang="en-US" dirty="0" smtClean="0"/>
              <a:t>shuffling </a:t>
            </a:r>
            <a:r>
              <a:rPr lang="en-US" dirty="0"/>
              <a:t>or re-partitioning massive amounts of data over the network, which is </a:t>
            </a:r>
            <a:r>
              <a:rPr lang="en-US" dirty="0" smtClean="0"/>
              <a:t>often </a:t>
            </a:r>
            <a:r>
              <a:rPr lang="en-US" dirty="0"/>
              <a:t>a bottleneck for queries. By using samples, </a:t>
            </a:r>
            <a:r>
              <a:rPr lang="en-US" dirty="0" err="1"/>
              <a:t>BlinkDB</a:t>
            </a:r>
            <a:r>
              <a:rPr lang="en-US" dirty="0"/>
              <a:t> is able to scale better as the </a:t>
            </a:r>
            <a:r>
              <a:rPr lang="en-US" dirty="0" smtClean="0"/>
              <a:t>quantity </a:t>
            </a:r>
            <a:r>
              <a:rPr lang="en-US" dirty="0"/>
              <a:t>of data grows</a:t>
            </a:r>
            <a:r>
              <a:rPr lang="en-US" dirty="0" smtClean="0"/>
              <a:t>.</a:t>
            </a:r>
            <a:endParaRPr lang="en-US" dirty="0"/>
          </a:p>
          <a:p>
            <a:endParaRPr lang="en-US" dirty="0"/>
          </a:p>
        </p:txBody>
      </p:sp>
    </p:spTree>
    <p:extLst>
      <p:ext uri="{BB962C8B-B14F-4D97-AF65-F5344CB8AC3E}">
        <p14:creationId xmlns:p14="http://schemas.microsoft.com/office/powerpoint/2010/main" val="4153494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Work</a:t>
            </a:r>
            <a:endParaRPr lang="en-US" dirty="0"/>
          </a:p>
        </p:txBody>
      </p:sp>
      <p:sp>
        <p:nvSpPr>
          <p:cNvPr id="3" name="Content Placeholder 2"/>
          <p:cNvSpPr>
            <a:spLocks noGrp="1"/>
          </p:cNvSpPr>
          <p:nvPr>
            <p:ph idx="1"/>
          </p:nvPr>
        </p:nvSpPr>
        <p:spPr/>
        <p:txBody>
          <a:bodyPr>
            <a:normAutofit fontScale="92500"/>
          </a:bodyPr>
          <a:lstStyle/>
          <a:p>
            <a:r>
              <a:rPr lang="en-US" dirty="0"/>
              <a:t>Another line of work has focused on providing </a:t>
            </a:r>
            <a:r>
              <a:rPr lang="en-US" dirty="0" smtClean="0"/>
              <a:t>approximate </a:t>
            </a:r>
            <a:r>
              <a:rPr lang="en-US" dirty="0"/>
              <a:t>answers with low latency, particularly in database </a:t>
            </a:r>
            <a:r>
              <a:rPr lang="en-US" dirty="0" smtClean="0"/>
              <a:t>systems</a:t>
            </a:r>
            <a:r>
              <a:rPr lang="en-US" dirty="0"/>
              <a:t>. Approximate Query Processing (AQP) for decision support in relational databases has been the subject of </a:t>
            </a:r>
            <a:r>
              <a:rPr lang="en-US" dirty="0" smtClean="0"/>
              <a:t>extensive </a:t>
            </a:r>
            <a:r>
              <a:rPr lang="en-US" dirty="0"/>
              <a:t>research, and can either use samples, or other </a:t>
            </a:r>
            <a:r>
              <a:rPr lang="en-US" dirty="0" smtClean="0"/>
              <a:t>non-sampling </a:t>
            </a:r>
            <a:r>
              <a:rPr lang="en-US" dirty="0"/>
              <a:t>based </a:t>
            </a:r>
            <a:r>
              <a:rPr lang="en-US" dirty="0" smtClean="0"/>
              <a:t>approaches.</a:t>
            </a:r>
          </a:p>
          <a:p>
            <a:endParaRPr lang="en-US" dirty="0"/>
          </a:p>
          <a:p>
            <a:r>
              <a:rPr lang="en-US" dirty="0"/>
              <a:t>Sampling </a:t>
            </a:r>
            <a:r>
              <a:rPr lang="en-US" dirty="0" smtClean="0"/>
              <a:t>Approaches: </a:t>
            </a:r>
            <a:r>
              <a:rPr lang="en-US" i="1" dirty="0" smtClean="0"/>
              <a:t>STRAT</a:t>
            </a:r>
            <a:r>
              <a:rPr lang="en-US" dirty="0" smtClean="0"/>
              <a:t>, </a:t>
            </a:r>
            <a:r>
              <a:rPr lang="en-US" i="1" dirty="0" err="1" smtClean="0"/>
              <a:t>SciBORQ</a:t>
            </a:r>
            <a:r>
              <a:rPr lang="en-US" i="1" dirty="0" smtClean="0"/>
              <a:t>, </a:t>
            </a:r>
            <a:r>
              <a:rPr lang="en-US" i="1" dirty="0"/>
              <a:t>Babcock et al</a:t>
            </a:r>
            <a:r>
              <a:rPr lang="en-US" i="1" dirty="0" smtClean="0"/>
              <a:t>., AQUA, </a:t>
            </a:r>
            <a:r>
              <a:rPr lang="en-US" i="1" dirty="0" err="1" smtClean="0"/>
              <a:t>Olston</a:t>
            </a:r>
            <a:r>
              <a:rPr lang="en-US" i="1" dirty="0" smtClean="0"/>
              <a:t> et al.</a:t>
            </a:r>
          </a:p>
          <a:p>
            <a:r>
              <a:rPr lang="en-US" dirty="0" smtClean="0"/>
              <a:t>Online Aggregation</a:t>
            </a:r>
          </a:p>
          <a:p>
            <a:r>
              <a:rPr lang="en-US" dirty="0"/>
              <a:t>Materialized Views, Data Cubes, Wavelets, Synopses, Sketches, </a:t>
            </a:r>
            <a:r>
              <a:rPr lang="en-US" dirty="0" smtClean="0"/>
              <a:t>Histograms</a:t>
            </a:r>
            <a:endParaRPr lang="en-US" dirty="0"/>
          </a:p>
        </p:txBody>
      </p:sp>
    </p:spTree>
    <p:extLst>
      <p:ext uri="{BB962C8B-B14F-4D97-AF65-F5344CB8AC3E}">
        <p14:creationId xmlns:p14="http://schemas.microsoft.com/office/powerpoint/2010/main" val="2813020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020887"/>
          </a:xfrm>
        </p:spPr>
        <p:txBody>
          <a:bodyPr>
            <a:normAutofit fontScale="90000"/>
          </a:bodyPr>
          <a:lstStyle/>
          <a:p>
            <a:r>
              <a:rPr lang="en-US" sz="4800" dirty="0" err="1" smtClean="0"/>
              <a:t>BlinkDB</a:t>
            </a:r>
            <a:r>
              <a:rPr lang="en-US" sz="4800" dirty="0" smtClean="0"/>
              <a:t>: Queries with Bounded Errors and Bounded Response Times on Very Large Data</a:t>
            </a:r>
            <a:endParaRPr lang="en-US" sz="4800" dirty="0"/>
          </a:p>
        </p:txBody>
      </p:sp>
      <p:sp>
        <p:nvSpPr>
          <p:cNvPr id="3" name="Subtitle 2"/>
          <p:cNvSpPr>
            <a:spLocks noGrp="1"/>
          </p:cNvSpPr>
          <p:nvPr>
            <p:ph type="subTitle" idx="1"/>
          </p:nvPr>
        </p:nvSpPr>
        <p:spPr>
          <a:xfrm>
            <a:off x="2557463" y="3602038"/>
            <a:ext cx="7058026" cy="1655762"/>
          </a:xfrm>
        </p:spPr>
        <p:txBody>
          <a:bodyPr>
            <a:normAutofit fontScale="92500" lnSpcReduction="10000"/>
          </a:bodyPr>
          <a:lstStyle/>
          <a:p>
            <a:r>
              <a:rPr lang="en-US" sz="2800" dirty="0" smtClean="0"/>
              <a:t>Sameer Agarwal, </a:t>
            </a:r>
            <a:r>
              <a:rPr lang="en-US" sz="2800" dirty="0" err="1" smtClean="0"/>
              <a:t>Barzan</a:t>
            </a:r>
            <a:r>
              <a:rPr lang="en-US" sz="2800" dirty="0" smtClean="0"/>
              <a:t> </a:t>
            </a:r>
            <a:r>
              <a:rPr lang="en-US" sz="2800" dirty="0" err="1" smtClean="0"/>
              <a:t>Mozafari</a:t>
            </a:r>
            <a:r>
              <a:rPr lang="en-US" sz="2800" dirty="0" smtClean="0"/>
              <a:t>, </a:t>
            </a:r>
            <a:r>
              <a:rPr lang="en-US" sz="2800" dirty="0" err="1" smtClean="0"/>
              <a:t>Aurojit</a:t>
            </a:r>
            <a:r>
              <a:rPr lang="en-US" sz="2800" dirty="0" smtClean="0"/>
              <a:t> Panda, Henry Milner, Samuel Madden, Ion </a:t>
            </a:r>
            <a:r>
              <a:rPr lang="en-US" sz="2800" dirty="0" err="1" smtClean="0"/>
              <a:t>Stoica</a:t>
            </a:r>
            <a:endParaRPr lang="en-US" sz="2800" dirty="0" smtClean="0"/>
          </a:p>
          <a:p>
            <a:endParaRPr lang="en-US" dirty="0" smtClean="0"/>
          </a:p>
          <a:p>
            <a:r>
              <a:rPr lang="en-US" dirty="0" smtClean="0"/>
              <a:t>Presented by: Zhaoxing Bu (</a:t>
            </a:r>
            <a:r>
              <a:rPr lang="en-US" dirty="0" err="1" smtClean="0"/>
              <a:t>zbu@ucla.edu</a:t>
            </a:r>
            <a:r>
              <a:rPr lang="en-US" dirty="0" smtClean="0"/>
              <a:t>)</a:t>
            </a:r>
            <a:endParaRPr lang="en-US" dirty="0"/>
          </a:p>
        </p:txBody>
      </p:sp>
    </p:spTree>
    <p:extLst>
      <p:ext uri="{BB962C8B-B14F-4D97-AF65-F5344CB8AC3E}">
        <p14:creationId xmlns:p14="http://schemas.microsoft.com/office/powerpoint/2010/main" val="425534652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838200" y="1414463"/>
            <a:ext cx="10515600" cy="5014912"/>
          </a:xfrm>
        </p:spPr>
        <p:txBody>
          <a:bodyPr>
            <a:normAutofit fontScale="92500" lnSpcReduction="20000"/>
          </a:bodyPr>
          <a:lstStyle/>
          <a:p>
            <a:r>
              <a:rPr lang="en-US" dirty="0" smtClean="0"/>
              <a:t>This paper presents </a:t>
            </a:r>
            <a:r>
              <a:rPr lang="en-US" dirty="0" err="1" smtClean="0"/>
              <a:t>BlinkDB</a:t>
            </a:r>
            <a:r>
              <a:rPr lang="en-US" dirty="0"/>
              <a:t>, a parallel, </a:t>
            </a:r>
            <a:r>
              <a:rPr lang="en-US" dirty="0" smtClean="0"/>
              <a:t>sampling-based </a:t>
            </a:r>
            <a:r>
              <a:rPr lang="en-US" dirty="0"/>
              <a:t>approximate query engine that provides support for ad-hoc queries with error and response time </a:t>
            </a:r>
            <a:r>
              <a:rPr lang="en-US" dirty="0" smtClean="0"/>
              <a:t>constraints.</a:t>
            </a:r>
          </a:p>
          <a:p>
            <a:endParaRPr lang="en-US" dirty="0"/>
          </a:p>
          <a:p>
            <a:r>
              <a:rPr lang="en-US" dirty="0" err="1" smtClean="0"/>
              <a:t>BlinkDB</a:t>
            </a:r>
            <a:r>
              <a:rPr lang="en-US" dirty="0" smtClean="0"/>
              <a:t> </a:t>
            </a:r>
            <a:r>
              <a:rPr lang="en-US" dirty="0"/>
              <a:t>is based on two key ideas: (</a:t>
            </a:r>
            <a:r>
              <a:rPr lang="en-US" dirty="0" err="1"/>
              <a:t>i</a:t>
            </a:r>
            <a:r>
              <a:rPr lang="en-US" dirty="0"/>
              <a:t>) a multi-dimensional sampling strategy that builds and maintains a variety of </a:t>
            </a:r>
            <a:r>
              <a:rPr lang="en-US" dirty="0" smtClean="0"/>
              <a:t>samples</a:t>
            </a:r>
            <a:r>
              <a:rPr lang="en-US" dirty="0"/>
              <a:t>, and (ii) a </a:t>
            </a:r>
            <a:r>
              <a:rPr lang="en-US" dirty="0" smtClean="0"/>
              <a:t>run-time </a:t>
            </a:r>
            <a:r>
              <a:rPr lang="en-US" dirty="0"/>
              <a:t>dynamic sample selection strategy that uses parts of a sample to estimate query selectivity and chooses the best samples for satisfying query constraints</a:t>
            </a:r>
            <a:r>
              <a:rPr lang="en-US" dirty="0" smtClean="0"/>
              <a:t>.</a:t>
            </a:r>
          </a:p>
          <a:p>
            <a:endParaRPr lang="en-US" dirty="0"/>
          </a:p>
          <a:p>
            <a:r>
              <a:rPr lang="en-US" dirty="0"/>
              <a:t>Evaluation results on real data sets and on deployments of up to 100 nodes demonstrate the </a:t>
            </a:r>
            <a:r>
              <a:rPr lang="en-US" dirty="0" smtClean="0"/>
              <a:t>effectiveness </a:t>
            </a:r>
            <a:r>
              <a:rPr lang="en-US" dirty="0"/>
              <a:t>of </a:t>
            </a:r>
            <a:r>
              <a:rPr lang="en-US" dirty="0" err="1"/>
              <a:t>BlinkDB</a:t>
            </a:r>
            <a:r>
              <a:rPr lang="en-US" dirty="0"/>
              <a:t> at handling a variety of queries with diverse error and time </a:t>
            </a:r>
            <a:r>
              <a:rPr lang="en-US" dirty="0" smtClean="0"/>
              <a:t>constraints</a:t>
            </a:r>
            <a:r>
              <a:rPr lang="en-US" dirty="0"/>
              <a:t>, allowing us to answer a range of queries within 2 </a:t>
            </a:r>
            <a:r>
              <a:rPr lang="en-US" dirty="0" smtClean="0"/>
              <a:t>seconds </a:t>
            </a:r>
            <a:r>
              <a:rPr lang="en-US" dirty="0"/>
              <a:t>on 17 TB of data with 90-98% accuracy. </a:t>
            </a:r>
          </a:p>
          <a:p>
            <a:endParaRPr lang="en-US" dirty="0"/>
          </a:p>
        </p:txBody>
      </p:sp>
    </p:spTree>
    <p:extLst>
      <p:ext uri="{BB962C8B-B14F-4D97-AF65-F5344CB8AC3E}">
        <p14:creationId xmlns:p14="http://schemas.microsoft.com/office/powerpoint/2010/main" val="35742516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Thank you!</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8812803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80944" y="1964267"/>
            <a:ext cx="8179181" cy="2421464"/>
          </a:xfrm>
        </p:spPr>
        <p:txBody>
          <a:bodyPr>
            <a:normAutofit fontScale="90000"/>
          </a:bodyPr>
          <a:lstStyle/>
          <a:p>
            <a:r>
              <a:rPr lang="en-US" dirty="0" err="1"/>
              <a:t>Quickr</a:t>
            </a:r>
            <a:r>
              <a:rPr lang="en-US" dirty="0"/>
              <a:t>: Lazily Approximating Complex </a:t>
            </a:r>
            <a:r>
              <a:rPr lang="en-US" dirty="0" err="1"/>
              <a:t>AdHoc</a:t>
            </a:r>
            <a:r>
              <a:rPr lang="en-US" dirty="0"/>
              <a:t> Queries in </a:t>
            </a:r>
            <a:r>
              <a:rPr lang="en-US" dirty="0" err="1"/>
              <a:t>BigData</a:t>
            </a:r>
            <a:r>
              <a:rPr lang="en-US" dirty="0"/>
              <a:t> Clusters</a:t>
            </a:r>
          </a:p>
        </p:txBody>
      </p:sp>
      <p:sp>
        <p:nvSpPr>
          <p:cNvPr id="3" name="Subtitle 2"/>
          <p:cNvSpPr>
            <a:spLocks noGrp="1"/>
          </p:cNvSpPr>
          <p:nvPr>
            <p:ph type="subTitle" idx="1"/>
          </p:nvPr>
        </p:nvSpPr>
        <p:spPr/>
        <p:txBody>
          <a:bodyPr/>
          <a:lstStyle/>
          <a:p>
            <a:r>
              <a:rPr lang="en-US" dirty="0" smtClean="0"/>
              <a:t>Qi Zhao</a:t>
            </a:r>
          </a:p>
          <a:p>
            <a:r>
              <a:rPr lang="en-US" dirty="0" smtClean="0"/>
              <a:t>CS239</a:t>
            </a:r>
          </a:p>
          <a:p>
            <a:r>
              <a:rPr lang="en-US" dirty="0" smtClean="0"/>
              <a:t>5/4/2016</a:t>
            </a:r>
            <a:endParaRPr lang="en-US" dirty="0"/>
          </a:p>
        </p:txBody>
      </p:sp>
    </p:spTree>
    <p:extLst>
      <p:ext uri="{BB962C8B-B14F-4D97-AF65-F5344CB8AC3E}">
        <p14:creationId xmlns:p14="http://schemas.microsoft.com/office/powerpoint/2010/main" val="39564967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sz="2400" dirty="0" smtClean="0"/>
              <a:t>1, Overview</a:t>
            </a:r>
          </a:p>
          <a:p>
            <a:r>
              <a:rPr lang="en-US" sz="2400" dirty="0" smtClean="0"/>
              <a:t>2, Motivation</a:t>
            </a:r>
          </a:p>
          <a:p>
            <a:r>
              <a:rPr lang="en-US" sz="2400" dirty="0" smtClean="0"/>
              <a:t>3, </a:t>
            </a:r>
            <a:r>
              <a:rPr lang="en-US" sz="2400" dirty="0" err="1" smtClean="0"/>
              <a:t>Approximability</a:t>
            </a:r>
            <a:r>
              <a:rPr lang="en-US" sz="2400" dirty="0" smtClean="0"/>
              <a:t> of Big-data queries</a:t>
            </a:r>
          </a:p>
          <a:p>
            <a:r>
              <a:rPr lang="en-US" sz="2400" dirty="0" smtClean="0"/>
              <a:t>4, Sampling</a:t>
            </a:r>
          </a:p>
          <a:p>
            <a:r>
              <a:rPr lang="en-US" sz="2400" dirty="0" smtClean="0"/>
              <a:t>5, Evaluation</a:t>
            </a:r>
          </a:p>
        </p:txBody>
      </p:sp>
    </p:spTree>
    <p:extLst>
      <p:ext uri="{BB962C8B-B14F-4D97-AF65-F5344CB8AC3E}">
        <p14:creationId xmlns:p14="http://schemas.microsoft.com/office/powerpoint/2010/main" val="30385895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something BEFOREHAND</a:t>
            </a:r>
            <a:endParaRPr lang="en-US" dirty="0"/>
          </a:p>
        </p:txBody>
      </p:sp>
      <p:sp>
        <p:nvSpPr>
          <p:cNvPr id="3" name="Content Placeholder 2"/>
          <p:cNvSpPr>
            <a:spLocks noGrp="1"/>
          </p:cNvSpPr>
          <p:nvPr>
            <p:ph idx="1"/>
          </p:nvPr>
        </p:nvSpPr>
        <p:spPr/>
        <p:txBody>
          <a:bodyPr anchor="t">
            <a:normAutofit fontScale="92500"/>
          </a:bodyPr>
          <a:lstStyle/>
          <a:p>
            <a:r>
              <a:rPr lang="en-US" sz="2400" dirty="0" smtClean="0"/>
              <a:t>I have no background and experience on DB, therefore, my presentation is based on my limited knowledge and experience</a:t>
            </a:r>
          </a:p>
          <a:p>
            <a:endParaRPr lang="en-US" sz="2400" dirty="0"/>
          </a:p>
          <a:p>
            <a:r>
              <a:rPr lang="en-US" sz="2400" dirty="0" smtClean="0"/>
              <a:t>I am sorry that I have no choice on picking up paper since I was late for doing this. Moreover, the schedule has been changed</a:t>
            </a:r>
            <a:r>
              <a:rPr lang="is-IS" sz="2400" dirty="0" smtClean="0"/>
              <a:t>…</a:t>
            </a:r>
            <a:endParaRPr lang="en-US" sz="2400" dirty="0" smtClean="0"/>
          </a:p>
          <a:p>
            <a:endParaRPr lang="en-US" sz="2400" dirty="0" smtClean="0"/>
          </a:p>
          <a:p>
            <a:r>
              <a:rPr lang="en-US" sz="2400" dirty="0" smtClean="0"/>
              <a:t>Honestly, I cannot say that I understand this paper well. Sorry in advance that I might not be able to answer your question. Discussion and help are welcomed:)</a:t>
            </a:r>
          </a:p>
          <a:p>
            <a:endParaRPr lang="en-US" sz="2400" dirty="0"/>
          </a:p>
          <a:p>
            <a:endParaRPr lang="en-US" sz="2400" dirty="0"/>
          </a:p>
        </p:txBody>
      </p:sp>
    </p:spTree>
    <p:extLst>
      <p:ext uri="{BB962C8B-B14F-4D97-AF65-F5344CB8AC3E}">
        <p14:creationId xmlns:p14="http://schemas.microsoft.com/office/powerpoint/2010/main" val="31081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nchor="t">
            <a:normAutofit/>
          </a:bodyPr>
          <a:lstStyle/>
          <a:p>
            <a:r>
              <a:rPr lang="en-US" sz="2400" dirty="0" err="1" smtClean="0"/>
              <a:t>Quickr</a:t>
            </a:r>
            <a:r>
              <a:rPr lang="en-US" sz="2400" dirty="0" smtClean="0"/>
              <a:t>: A </a:t>
            </a:r>
            <a:r>
              <a:rPr lang="en-US" sz="2400" dirty="0"/>
              <a:t>system that approximates the answer to complex </a:t>
            </a:r>
            <a:r>
              <a:rPr lang="en-US" sz="2400" dirty="0" err="1"/>
              <a:t>adhoc</a:t>
            </a:r>
            <a:r>
              <a:rPr lang="en-US" sz="2400" dirty="0"/>
              <a:t> queries in big-data clusters by injecting samplers </a:t>
            </a:r>
            <a:r>
              <a:rPr lang="en-US" sz="2400" dirty="0" smtClean="0"/>
              <a:t>on-the-fly </a:t>
            </a:r>
            <a:r>
              <a:rPr lang="en-US" sz="2400" dirty="0"/>
              <a:t>and without requiring pre-existing </a:t>
            </a:r>
            <a:r>
              <a:rPr lang="en-US" sz="2400" dirty="0" smtClean="0"/>
              <a:t>samples</a:t>
            </a:r>
          </a:p>
          <a:p>
            <a:pPr lvl="1"/>
            <a:r>
              <a:rPr lang="en-US" sz="2400" dirty="0" smtClean="0"/>
              <a:t>The </a:t>
            </a:r>
            <a:r>
              <a:rPr lang="en-US" sz="2400" dirty="0"/>
              <a:t>problem of approximating jobs in </a:t>
            </a:r>
            <a:r>
              <a:rPr lang="en-US" sz="2400" dirty="0" smtClean="0"/>
              <a:t>big-data </a:t>
            </a:r>
            <a:r>
              <a:rPr lang="en-US" sz="2400" dirty="0"/>
              <a:t>clusters</a:t>
            </a:r>
            <a:endParaRPr lang="en-US" sz="2200" dirty="0" smtClean="0"/>
          </a:p>
          <a:p>
            <a:pPr lvl="1"/>
            <a:r>
              <a:rPr lang="en-US" sz="2200" dirty="0" smtClean="0"/>
              <a:t>On-the-fly sampling</a:t>
            </a:r>
          </a:p>
        </p:txBody>
      </p:sp>
    </p:spTree>
    <p:extLst>
      <p:ext uri="{BB962C8B-B14F-4D97-AF65-F5344CB8AC3E}">
        <p14:creationId xmlns:p14="http://schemas.microsoft.com/office/powerpoint/2010/main" val="1962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chor="t">
            <a:normAutofit fontScale="92500" lnSpcReduction="10000"/>
          </a:bodyPr>
          <a:lstStyle/>
          <a:p>
            <a:r>
              <a:rPr lang="en-US" sz="2400" dirty="0" smtClean="0"/>
              <a:t>The </a:t>
            </a:r>
            <a:r>
              <a:rPr lang="en-US" sz="2400" dirty="0"/>
              <a:t>distribution of queries over inputs is </a:t>
            </a:r>
            <a:r>
              <a:rPr lang="en-US" sz="2400" dirty="0" smtClean="0"/>
              <a:t>heavy-tailed</a:t>
            </a:r>
          </a:p>
          <a:p>
            <a:pPr lvl="1"/>
            <a:r>
              <a:rPr lang="en-US" sz="2200" dirty="0" smtClean="0"/>
              <a:t>The </a:t>
            </a:r>
            <a:r>
              <a:rPr lang="en-US" sz="2200" dirty="0"/>
              <a:t>smallest subset of inputs which supports half of the queries is 20PB in size. </a:t>
            </a:r>
            <a:r>
              <a:rPr lang="en-US" sz="2200" dirty="0" smtClean="0"/>
              <a:t>The </a:t>
            </a:r>
            <a:r>
              <a:rPr lang="en-US" sz="2200" dirty="0"/>
              <a:t>next 30% of queries touch another 40PB of inputs</a:t>
            </a:r>
            <a:r>
              <a:rPr lang="en-US" sz="2200" dirty="0" smtClean="0"/>
              <a:t>.</a:t>
            </a:r>
          </a:p>
          <a:p>
            <a:r>
              <a:rPr lang="en-US" sz="2400" dirty="0"/>
              <a:t>Q</a:t>
            </a:r>
            <a:r>
              <a:rPr lang="en-US" sz="2400" dirty="0" smtClean="0"/>
              <a:t>ueries </a:t>
            </a:r>
            <a:r>
              <a:rPr lang="en-US" sz="2400" dirty="0"/>
              <a:t>are </a:t>
            </a:r>
            <a:r>
              <a:rPr lang="en-US" sz="2400" dirty="0" smtClean="0"/>
              <a:t>complex</a:t>
            </a:r>
          </a:p>
          <a:p>
            <a:pPr lvl="1"/>
            <a:r>
              <a:rPr lang="en-US" sz="2200" dirty="0" smtClean="0"/>
              <a:t>Many joins: median </a:t>
            </a:r>
            <a:r>
              <a:rPr lang="en-US" sz="2200" dirty="0"/>
              <a:t>value is 3 and </a:t>
            </a:r>
            <a:r>
              <a:rPr lang="en-US" sz="2200" dirty="0" smtClean="0"/>
              <a:t>90% is </a:t>
            </a:r>
            <a:r>
              <a:rPr lang="en-US" sz="2200" dirty="0"/>
              <a:t>11</a:t>
            </a:r>
            <a:endParaRPr lang="en-US" sz="1900" dirty="0" smtClean="0"/>
          </a:p>
          <a:p>
            <a:r>
              <a:rPr lang="en-US" sz="2400" dirty="0" smtClean="0"/>
              <a:t> Execution </a:t>
            </a:r>
            <a:r>
              <a:rPr lang="en-US" sz="2400" dirty="0"/>
              <a:t>graphs are </a:t>
            </a:r>
            <a:r>
              <a:rPr lang="en-US" sz="2400" dirty="0" smtClean="0"/>
              <a:t>deep</a:t>
            </a:r>
          </a:p>
          <a:p>
            <a:pPr lvl="1"/>
            <a:r>
              <a:rPr lang="en-US" sz="2200" dirty="0" smtClean="0"/>
              <a:t>Median </a:t>
            </a:r>
            <a:r>
              <a:rPr lang="en-US" sz="2200" dirty="0"/>
              <a:t>graph having 192 operators and a depth of 28</a:t>
            </a:r>
            <a:endParaRPr lang="en-US" sz="1900" dirty="0" smtClean="0"/>
          </a:p>
          <a:p>
            <a:r>
              <a:rPr lang="en-US" sz="2400" dirty="0" smtClean="0"/>
              <a:t>Queries </a:t>
            </a:r>
            <a:r>
              <a:rPr lang="en-US" sz="2400" dirty="0"/>
              <a:t>also have aggregations and their output is much smaller than the input indicating the potential for speed-up from approximation</a:t>
            </a:r>
          </a:p>
        </p:txBody>
      </p:sp>
    </p:spTree>
    <p:extLst>
      <p:ext uri="{BB962C8B-B14F-4D97-AF65-F5344CB8AC3E}">
        <p14:creationId xmlns:p14="http://schemas.microsoft.com/office/powerpoint/2010/main" val="332719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chor="t">
            <a:normAutofit/>
          </a:bodyPr>
          <a:lstStyle/>
          <a:p>
            <a:r>
              <a:rPr lang="en-US" sz="2400" dirty="0"/>
              <a:t>Data scientists can tolerate imprecise answers for exploratory analysis and faster </a:t>
            </a:r>
            <a:r>
              <a:rPr lang="en-US" sz="2400" dirty="0" smtClean="0"/>
              <a:t>responses increase productivity</a:t>
            </a:r>
          </a:p>
          <a:p>
            <a:pPr lvl="1"/>
            <a:r>
              <a:rPr lang="en-US" sz="2400" dirty="0"/>
              <a:t>Q</a:t>
            </a:r>
            <a:r>
              <a:rPr lang="en-US" sz="2400" dirty="0" smtClean="0"/>
              <a:t>ueries </a:t>
            </a:r>
            <a:r>
              <a:rPr lang="en-US" sz="2400" dirty="0"/>
              <a:t>that generate aggregated dashboard </a:t>
            </a:r>
            <a:r>
              <a:rPr lang="en-US" sz="2400" dirty="0" smtClean="0"/>
              <a:t>reports</a:t>
            </a:r>
          </a:p>
          <a:p>
            <a:pPr lvl="1"/>
            <a:r>
              <a:rPr lang="en-US" sz="2400" dirty="0"/>
              <a:t>M</a:t>
            </a:r>
            <a:r>
              <a:rPr lang="en-US" sz="2400" dirty="0" smtClean="0"/>
              <a:t>achine </a:t>
            </a:r>
            <a:r>
              <a:rPr lang="en-US" sz="2400" dirty="0"/>
              <a:t>learning queries that build models by iterating over </a:t>
            </a:r>
            <a:r>
              <a:rPr lang="en-US" sz="2400" dirty="0" smtClean="0"/>
              <a:t>datasets</a:t>
            </a:r>
          </a:p>
          <a:p>
            <a:r>
              <a:rPr lang="en-US" sz="2400" dirty="0"/>
              <a:t>State-of-art techniques cannot approximate complex </a:t>
            </a:r>
            <a:r>
              <a:rPr lang="en-US" sz="2400" dirty="0" smtClean="0"/>
              <a:t>queries</a:t>
            </a:r>
            <a:endParaRPr lang="en-US" sz="2400" dirty="0"/>
          </a:p>
        </p:txBody>
      </p:sp>
    </p:spTree>
    <p:extLst>
      <p:ext uri="{BB962C8B-B14F-4D97-AF65-F5344CB8AC3E}">
        <p14:creationId xmlns:p14="http://schemas.microsoft.com/office/powerpoint/2010/main" val="42704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a:t>
            </a:r>
            <a:endParaRPr lang="en-US" dirty="0"/>
          </a:p>
        </p:txBody>
      </p:sp>
      <p:sp>
        <p:nvSpPr>
          <p:cNvPr id="3" name="Content Placeholder 2"/>
          <p:cNvSpPr>
            <a:spLocks noGrp="1"/>
          </p:cNvSpPr>
          <p:nvPr>
            <p:ph idx="1"/>
          </p:nvPr>
        </p:nvSpPr>
        <p:spPr/>
        <p:txBody>
          <a:bodyPr anchor="t">
            <a:normAutofit/>
          </a:bodyPr>
          <a:lstStyle/>
          <a:p>
            <a:r>
              <a:rPr lang="en-US" sz="2400" dirty="0"/>
              <a:t>G</a:t>
            </a:r>
            <a:r>
              <a:rPr lang="en-US" sz="2400" dirty="0" smtClean="0"/>
              <a:t>iven </a:t>
            </a:r>
            <a:r>
              <a:rPr lang="en-US" sz="2400" dirty="0"/>
              <a:t>a query, decide whether or not it can be sampled and output an appropriate query plan with </a:t>
            </a:r>
            <a:r>
              <a:rPr lang="en-US" sz="2400" dirty="0" smtClean="0"/>
              <a:t>samplers</a:t>
            </a:r>
          </a:p>
          <a:p>
            <a:r>
              <a:rPr lang="en-US" sz="2400" dirty="0" smtClean="0"/>
              <a:t>Support </a:t>
            </a:r>
            <a:r>
              <a:rPr lang="en-US" sz="2400" dirty="0"/>
              <a:t>complex </a:t>
            </a:r>
            <a:r>
              <a:rPr lang="en-US" sz="2400" dirty="0" smtClean="0"/>
              <a:t>queries</a:t>
            </a:r>
          </a:p>
          <a:p>
            <a:r>
              <a:rPr lang="en-US" sz="2400" dirty="0"/>
              <a:t>E</a:t>
            </a:r>
            <a:r>
              <a:rPr lang="en-US" sz="2400" dirty="0" smtClean="0"/>
              <a:t>nsure </a:t>
            </a:r>
            <a:r>
              <a:rPr lang="en-US" sz="2400" dirty="0"/>
              <a:t>that answers will be </a:t>
            </a:r>
            <a:r>
              <a:rPr lang="en-US" sz="2400" dirty="0" smtClean="0"/>
              <a:t>accurate</a:t>
            </a:r>
          </a:p>
          <a:p>
            <a:endParaRPr lang="en-US" sz="2400" dirty="0"/>
          </a:p>
          <a:p>
            <a:r>
              <a:rPr lang="en-US" sz="2400" i="1" dirty="0"/>
              <a:t>“We are unaware of any system that achieves these goals</a:t>
            </a:r>
            <a:r>
              <a:rPr lang="en-US" sz="2400" i="1" dirty="0" smtClean="0"/>
              <a:t>”</a:t>
            </a:r>
            <a:endParaRPr lang="en-US" sz="2400" i="1" dirty="0"/>
          </a:p>
        </p:txBody>
      </p:sp>
    </p:spTree>
    <p:extLst>
      <p:ext uri="{BB962C8B-B14F-4D97-AF65-F5344CB8AC3E}">
        <p14:creationId xmlns:p14="http://schemas.microsoft.com/office/powerpoint/2010/main" val="411086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chor="t">
            <a:normAutofit/>
          </a:bodyPr>
          <a:lstStyle/>
          <a:p>
            <a:r>
              <a:rPr lang="en-US" sz="2400" dirty="0" smtClean="0"/>
              <a:t>Sampler:</a:t>
            </a:r>
          </a:p>
          <a:p>
            <a:pPr lvl="1"/>
            <a:r>
              <a:rPr lang="en-US" sz="2200" dirty="0" smtClean="0"/>
              <a:t>Uniform sampler</a:t>
            </a:r>
          </a:p>
          <a:p>
            <a:pPr lvl="2"/>
            <a:r>
              <a:rPr lang="en-US" sz="2000" dirty="0" smtClean="0"/>
              <a:t>Mimic a Bernoulli process</a:t>
            </a:r>
          </a:p>
          <a:p>
            <a:pPr lvl="1"/>
            <a:r>
              <a:rPr lang="en-US" sz="2200" dirty="0" smtClean="0"/>
              <a:t>Distinct sampler</a:t>
            </a:r>
          </a:p>
          <a:p>
            <a:pPr lvl="2"/>
            <a:r>
              <a:rPr lang="en-US" sz="2000" dirty="0" smtClean="0"/>
              <a:t>Ensure that no groups will be missed by stratifying</a:t>
            </a:r>
          </a:p>
          <a:p>
            <a:pPr lvl="1"/>
            <a:r>
              <a:rPr lang="en-US" sz="2200" dirty="0" smtClean="0">
                <a:solidFill>
                  <a:srgbClr val="FF0000"/>
                </a:solidFill>
              </a:rPr>
              <a:t>Universe sampler</a:t>
            </a:r>
          </a:p>
          <a:p>
            <a:pPr lvl="2"/>
            <a:r>
              <a:rPr lang="en-US" sz="2000" dirty="0" smtClean="0"/>
              <a:t>Sample multiple join inputs to cover many more queries</a:t>
            </a:r>
            <a:endParaRPr lang="en-US" sz="2000" dirty="0"/>
          </a:p>
        </p:txBody>
      </p:sp>
    </p:spTree>
    <p:extLst>
      <p:ext uri="{BB962C8B-B14F-4D97-AF65-F5344CB8AC3E}">
        <p14:creationId xmlns:p14="http://schemas.microsoft.com/office/powerpoint/2010/main" val="140645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friendly reminder, before we start</a:t>
            </a:r>
            <a:r>
              <a:rPr lang="is-IS" dirty="0" smtClean="0"/>
              <a:t>…</a:t>
            </a:r>
            <a:endParaRPr lang="en-US" dirty="0"/>
          </a:p>
        </p:txBody>
      </p:sp>
      <p:sp>
        <p:nvSpPr>
          <p:cNvPr id="3" name="Content Placeholder 2"/>
          <p:cNvSpPr>
            <a:spLocks noGrp="1"/>
          </p:cNvSpPr>
          <p:nvPr>
            <p:ph idx="1"/>
          </p:nvPr>
        </p:nvSpPr>
        <p:spPr>
          <a:xfrm>
            <a:off x="838200" y="1690687"/>
            <a:ext cx="10515600" cy="4486275"/>
          </a:xfrm>
        </p:spPr>
        <p:txBody>
          <a:bodyPr/>
          <a:lstStyle/>
          <a:p>
            <a:pPr algn="just"/>
            <a:r>
              <a:rPr lang="en-US" dirty="0" smtClean="0"/>
              <a:t>Although I do research in AI, I know neither AI nor DB, let alone statistics/sampling and optimization.</a:t>
            </a:r>
          </a:p>
          <a:p>
            <a:pPr algn="just"/>
            <a:endParaRPr lang="en-US" dirty="0"/>
          </a:p>
          <a:p>
            <a:pPr algn="just"/>
            <a:r>
              <a:rPr lang="en-US" dirty="0" smtClean="0"/>
              <a:t>I personally have interests in system and database, but no interests in statistics or optimization, where I have no experience/knowledge at all. </a:t>
            </a:r>
          </a:p>
          <a:p>
            <a:pPr algn="just"/>
            <a:endParaRPr lang="en-US" dirty="0" smtClean="0"/>
          </a:p>
          <a:p>
            <a:pPr algn="just"/>
            <a:r>
              <a:rPr lang="en-US" dirty="0" smtClean="0"/>
              <a:t>I sent to our professor a list of 10 papers, this paper ranked 10 in my list.</a:t>
            </a:r>
          </a:p>
        </p:txBody>
      </p:sp>
    </p:spTree>
    <p:extLst>
      <p:ext uri="{BB962C8B-B14F-4D97-AF65-F5344CB8AC3E}">
        <p14:creationId xmlns:p14="http://schemas.microsoft.com/office/powerpoint/2010/main" val="30563069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5801" y="2142067"/>
            <a:ext cx="10131425" cy="4382719"/>
          </a:xfrm>
        </p:spPr>
        <p:txBody>
          <a:bodyPr anchor="t">
            <a:normAutofit/>
          </a:bodyPr>
          <a:lstStyle/>
          <a:p>
            <a:r>
              <a:rPr lang="en-US" sz="2400" dirty="0" err="1"/>
              <a:t>Quickr</a:t>
            </a:r>
            <a:r>
              <a:rPr lang="en-US" sz="2400" dirty="0"/>
              <a:t> </a:t>
            </a:r>
            <a:r>
              <a:rPr lang="en-US" sz="2400" dirty="0" smtClean="0"/>
              <a:t>offers </a:t>
            </a:r>
            <a:r>
              <a:rPr lang="en-US" sz="2400" dirty="0"/>
              <a:t>turn-key support for approximations by picking for every newly arriving query an execution plan with </a:t>
            </a:r>
            <a:r>
              <a:rPr lang="en-US" sz="2400" dirty="0" smtClean="0"/>
              <a:t>samplers</a:t>
            </a:r>
          </a:p>
          <a:p>
            <a:r>
              <a:rPr lang="en-US" sz="2400" dirty="0" smtClean="0"/>
              <a:t>How to decide which sampler and where to place?</a:t>
            </a:r>
          </a:p>
          <a:p>
            <a:pPr lvl="1"/>
            <a:r>
              <a:rPr lang="en-US" sz="2400" dirty="0" smtClean="0"/>
              <a:t>Add sampler on top pf the plan output by a query optimizer</a:t>
            </a:r>
          </a:p>
          <a:p>
            <a:pPr lvl="1"/>
            <a:r>
              <a:rPr lang="en-US" sz="2400" dirty="0">
                <a:solidFill>
                  <a:srgbClr val="FF0000"/>
                </a:solidFill>
              </a:rPr>
              <a:t>T</a:t>
            </a:r>
            <a:r>
              <a:rPr lang="en-US" sz="2400" dirty="0" smtClean="0">
                <a:solidFill>
                  <a:srgbClr val="FF0000"/>
                </a:solidFill>
              </a:rPr>
              <a:t>reat </a:t>
            </a:r>
            <a:r>
              <a:rPr lang="en-US" sz="2400" dirty="0">
                <a:solidFill>
                  <a:srgbClr val="FF0000"/>
                </a:solidFill>
              </a:rPr>
              <a:t>samplers as </a:t>
            </a:r>
            <a:r>
              <a:rPr lang="en-US" sz="2400" dirty="0" smtClean="0">
                <a:solidFill>
                  <a:srgbClr val="FF0000"/>
                </a:solidFill>
              </a:rPr>
              <a:t>first-class operators </a:t>
            </a:r>
            <a:r>
              <a:rPr lang="en-US" sz="2400" dirty="0">
                <a:solidFill>
                  <a:srgbClr val="FF0000"/>
                </a:solidFill>
              </a:rPr>
              <a:t>within the query </a:t>
            </a:r>
            <a:r>
              <a:rPr lang="en-US" sz="2400" dirty="0" smtClean="0">
                <a:solidFill>
                  <a:srgbClr val="FF0000"/>
                </a:solidFill>
              </a:rPr>
              <a:t>optimizer</a:t>
            </a:r>
            <a:endParaRPr lang="en-US" sz="2000" dirty="0" smtClean="0">
              <a:solidFill>
                <a:srgbClr val="FF0000"/>
              </a:solidFill>
            </a:endParaRPr>
          </a:p>
          <a:p>
            <a:pPr lvl="2"/>
            <a:r>
              <a:rPr lang="en-US" sz="2200" dirty="0" smtClean="0"/>
              <a:t>The </a:t>
            </a:r>
            <a:r>
              <a:rPr lang="en-US" sz="2200" dirty="0"/>
              <a:t>former is computationally expensive and leads to poor quality </a:t>
            </a:r>
            <a:r>
              <a:rPr lang="en-US" sz="2200" dirty="0" smtClean="0"/>
              <a:t>plans</a:t>
            </a:r>
          </a:p>
          <a:p>
            <a:pPr lvl="2"/>
            <a:r>
              <a:rPr lang="en-US" sz="2200" dirty="0" smtClean="0"/>
              <a:t>“place </a:t>
            </a:r>
            <a:r>
              <a:rPr lang="en-US" sz="2200" dirty="0"/>
              <a:t>appropriate samplers at appropriate locations in the query plan </a:t>
            </a:r>
            <a:r>
              <a:rPr lang="en-US" sz="2200" dirty="0" smtClean="0"/>
              <a:t>automatically” --- ASALQA</a:t>
            </a:r>
          </a:p>
          <a:p>
            <a:pPr lvl="3"/>
            <a:r>
              <a:rPr lang="en-US" sz="2000" dirty="0" smtClean="0"/>
              <a:t>Can reason </a:t>
            </a:r>
            <a:r>
              <a:rPr lang="en-US" sz="2000" dirty="0"/>
              <a:t>about the accuracy of a sampled expression</a:t>
            </a:r>
            <a:endParaRPr lang="en-US" sz="2000" dirty="0" smtClean="0">
              <a:solidFill>
                <a:srgbClr val="FF0000"/>
              </a:solidFill>
            </a:endParaRPr>
          </a:p>
        </p:txBody>
      </p:sp>
    </p:spTree>
    <p:extLst>
      <p:ext uri="{BB962C8B-B14F-4D97-AF65-F5344CB8AC3E}">
        <p14:creationId xmlns:p14="http://schemas.microsoft.com/office/powerpoint/2010/main" val="223905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
        <p:nvSpPr>
          <p:cNvPr id="3" name="Content Placeholder 2"/>
          <p:cNvSpPr>
            <a:spLocks noGrp="1"/>
          </p:cNvSpPr>
          <p:nvPr>
            <p:ph idx="1"/>
          </p:nvPr>
        </p:nvSpPr>
        <p:spPr>
          <a:xfrm>
            <a:off x="685801" y="2142067"/>
            <a:ext cx="4211664" cy="3649133"/>
          </a:xfrm>
        </p:spPr>
        <p:txBody>
          <a:bodyPr anchor="t">
            <a:normAutofit/>
          </a:bodyPr>
          <a:lstStyle/>
          <a:p>
            <a:r>
              <a:rPr lang="en-US" sz="2400" dirty="0" smtClean="0"/>
              <a:t>Input </a:t>
            </a:r>
            <a:r>
              <a:rPr lang="en-US" sz="2400" dirty="0"/>
              <a:t>sample </a:t>
            </a:r>
            <a:r>
              <a:rPr lang="en-US" sz="2400" dirty="0" smtClean="0"/>
              <a:t>stratifies </a:t>
            </a:r>
            <a:r>
              <a:rPr lang="en-US" sz="2400" dirty="0" err="1" smtClean="0"/>
              <a:t>store_sales</a:t>
            </a:r>
            <a:r>
              <a:rPr lang="en-US" sz="2400" dirty="0" smtClean="0"/>
              <a:t> </a:t>
            </a:r>
            <a:r>
              <a:rPr lang="en-US" sz="2400" dirty="0"/>
              <a:t>on {</a:t>
            </a:r>
            <a:r>
              <a:rPr lang="en-US" sz="2400" dirty="0" err="1"/>
              <a:t>item_sk</a:t>
            </a:r>
            <a:r>
              <a:rPr lang="en-US" sz="2400" dirty="0"/>
              <a:t>, </a:t>
            </a:r>
            <a:r>
              <a:rPr lang="en-US" sz="2400" dirty="0" err="1"/>
              <a:t>date_sk</a:t>
            </a:r>
            <a:r>
              <a:rPr lang="en-US" sz="2400" dirty="0"/>
              <a:t>, </a:t>
            </a:r>
            <a:r>
              <a:rPr lang="en-US" sz="2400" dirty="0" err="1"/>
              <a:t>customer_sk</a:t>
            </a:r>
            <a:r>
              <a:rPr lang="en-US" sz="2400" dirty="0" smtClean="0"/>
              <a:t>}</a:t>
            </a:r>
          </a:p>
          <a:p>
            <a:r>
              <a:rPr lang="en-US" sz="2400" dirty="0" smtClean="0"/>
              <a:t>The sample will be as </a:t>
            </a:r>
            <a:r>
              <a:rPr lang="en-US" sz="2400" dirty="0"/>
              <a:t>large as the input since the three columns have many distinct </a:t>
            </a:r>
            <a:r>
              <a:rPr lang="en-US" sz="2400" dirty="0" smtClean="0"/>
              <a:t>combinations</a:t>
            </a:r>
          </a:p>
          <a:p>
            <a:r>
              <a:rPr lang="en-US" sz="2400" dirty="0" smtClean="0"/>
              <a:t>Zero performance gain</a:t>
            </a:r>
            <a:endParaRPr lang="en-US" sz="2400" dirty="0"/>
          </a:p>
        </p:txBody>
      </p:sp>
      <p:pic>
        <p:nvPicPr>
          <p:cNvPr id="4" name="Picture 3"/>
          <p:cNvPicPr>
            <a:picLocks noChangeAspect="1"/>
          </p:cNvPicPr>
          <p:nvPr/>
        </p:nvPicPr>
        <p:blipFill>
          <a:blip r:embed="rId2"/>
          <a:stretch>
            <a:fillRect/>
          </a:stretch>
        </p:blipFill>
        <p:spPr>
          <a:xfrm>
            <a:off x="4897465" y="1740689"/>
            <a:ext cx="7154832" cy="3249765"/>
          </a:xfrm>
          <a:prstGeom prst="rect">
            <a:avLst/>
          </a:prstGeom>
        </p:spPr>
      </p:pic>
    </p:spTree>
    <p:extLst>
      <p:ext uri="{BB962C8B-B14F-4D97-AF65-F5344CB8AC3E}">
        <p14:creationId xmlns:p14="http://schemas.microsoft.com/office/powerpoint/2010/main" val="172551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chor="t">
            <a:normAutofit/>
          </a:bodyPr>
          <a:lstStyle/>
          <a:p>
            <a:r>
              <a:rPr lang="en-US" sz="2400" dirty="0" err="1" smtClean="0"/>
              <a:t>Quickr</a:t>
            </a:r>
            <a:r>
              <a:rPr lang="en-US" sz="2400" dirty="0" smtClean="0"/>
              <a:t> speeds up this query since </a:t>
            </a:r>
            <a:r>
              <a:rPr lang="en-US" sz="2400" dirty="0" err="1" smtClean="0"/>
              <a:t>Quickr</a:t>
            </a:r>
            <a:r>
              <a:rPr lang="en-US" sz="2400" dirty="0" smtClean="0"/>
              <a:t> reasons that:</a:t>
            </a:r>
          </a:p>
          <a:p>
            <a:pPr lvl="1"/>
            <a:r>
              <a:rPr lang="en-US" sz="2400" dirty="0" smtClean="0"/>
              <a:t>Universe </a:t>
            </a:r>
            <a:r>
              <a:rPr lang="en-US" sz="2400" dirty="0"/>
              <a:t>sampling all fact tables on the join key </a:t>
            </a:r>
            <a:r>
              <a:rPr lang="en-US" sz="2400" dirty="0" err="1"/>
              <a:t>customer_sk</a:t>
            </a:r>
            <a:r>
              <a:rPr lang="en-US" sz="2400" dirty="0"/>
              <a:t> and then joining them is identical to a universe sample of the join </a:t>
            </a:r>
            <a:r>
              <a:rPr lang="en-US" sz="2400" dirty="0" smtClean="0"/>
              <a:t>output</a:t>
            </a:r>
          </a:p>
          <a:p>
            <a:pPr lvl="1"/>
            <a:r>
              <a:rPr lang="en-US" sz="2400" dirty="0" smtClean="0"/>
              <a:t>The </a:t>
            </a:r>
            <a:r>
              <a:rPr lang="en-US" sz="2400" dirty="0"/>
              <a:t>group columns {</a:t>
            </a:r>
            <a:r>
              <a:rPr lang="en-US" sz="2400" dirty="0" err="1"/>
              <a:t>i_color</a:t>
            </a:r>
            <a:r>
              <a:rPr lang="en-US" sz="2400" dirty="0"/>
              <a:t>, </a:t>
            </a:r>
            <a:r>
              <a:rPr lang="en-US" sz="2400" dirty="0" err="1"/>
              <a:t>d_year</a:t>
            </a:r>
            <a:r>
              <a:rPr lang="en-US" sz="2400" dirty="0"/>
              <a:t>} are independent with </a:t>
            </a:r>
            <a:r>
              <a:rPr lang="en-US" sz="2400" dirty="0" err="1" smtClean="0"/>
              <a:t>customer_sk</a:t>
            </a:r>
            <a:endParaRPr lang="en-US" sz="2400" dirty="0" smtClean="0"/>
          </a:p>
          <a:p>
            <a:pPr lvl="1"/>
            <a:r>
              <a:rPr lang="en-US" sz="2400" dirty="0" smtClean="0"/>
              <a:t>The </a:t>
            </a:r>
            <a:r>
              <a:rPr lang="en-US" sz="2400" dirty="0"/>
              <a:t>group has only a few distinct values</a:t>
            </a:r>
            <a:endParaRPr lang="en-US" sz="2200" dirty="0"/>
          </a:p>
        </p:txBody>
      </p:sp>
    </p:spTree>
    <p:extLst>
      <p:ext uri="{BB962C8B-B14F-4D97-AF65-F5344CB8AC3E}">
        <p14:creationId xmlns:p14="http://schemas.microsoft.com/office/powerpoint/2010/main" val="19122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APPROXIMABILITY OF BIGDATA QUERIES</a:t>
            </a:r>
          </a:p>
        </p:txBody>
      </p:sp>
      <p:sp>
        <p:nvSpPr>
          <p:cNvPr id="3" name="Content Placeholder 2"/>
          <p:cNvSpPr>
            <a:spLocks noGrp="1"/>
          </p:cNvSpPr>
          <p:nvPr>
            <p:ph idx="1"/>
          </p:nvPr>
        </p:nvSpPr>
        <p:spPr/>
        <p:txBody>
          <a:bodyPr anchor="t">
            <a:normAutofit/>
          </a:bodyPr>
          <a:lstStyle/>
          <a:p>
            <a:r>
              <a:rPr lang="en-US" sz="2400" dirty="0" smtClean="0"/>
              <a:t>Query Q over input I</a:t>
            </a:r>
          </a:p>
          <a:p>
            <a:pPr lvl="1"/>
            <a:r>
              <a:rPr lang="en-US" sz="2400" dirty="0" err="1" smtClean="0"/>
              <a:t>Apriori</a:t>
            </a:r>
            <a:r>
              <a:rPr lang="en-US" sz="2400" dirty="0" smtClean="0"/>
              <a:t> sampling -&gt; </a:t>
            </a:r>
            <a:r>
              <a:rPr lang="de-DE" sz="2400" dirty="0"/>
              <a:t>Q(I ′ ) ≈ Q(I</a:t>
            </a:r>
            <a:r>
              <a:rPr lang="de-DE" sz="2400" dirty="0" smtClean="0"/>
              <a:t>)</a:t>
            </a:r>
          </a:p>
          <a:p>
            <a:pPr lvl="2"/>
            <a:r>
              <a:rPr lang="de-DE" sz="2200" dirty="0"/>
              <a:t>I ′ </a:t>
            </a:r>
            <a:r>
              <a:rPr lang="de-DE" sz="2200" dirty="0" smtClean="0"/>
              <a:t>: </a:t>
            </a:r>
            <a:r>
              <a:rPr lang="de-DE" sz="2200" dirty="0" err="1" smtClean="0"/>
              <a:t>the</a:t>
            </a:r>
            <a:r>
              <a:rPr lang="de-DE" sz="2200" dirty="0" smtClean="0"/>
              <a:t> </a:t>
            </a:r>
            <a:r>
              <a:rPr lang="de-DE" sz="2200" dirty="0" err="1"/>
              <a:t>best</a:t>
            </a:r>
            <a:r>
              <a:rPr lang="de-DE" sz="2200" dirty="0"/>
              <a:t> sample </a:t>
            </a:r>
            <a:r>
              <a:rPr lang="de-DE" sz="2200" dirty="0" err="1"/>
              <a:t>of</a:t>
            </a:r>
            <a:r>
              <a:rPr lang="de-DE" sz="2200" dirty="0"/>
              <a:t> </a:t>
            </a:r>
            <a:r>
              <a:rPr lang="de-DE" sz="2200" dirty="0" err="1"/>
              <a:t>input</a:t>
            </a:r>
            <a:endParaRPr lang="de-DE" sz="2200" dirty="0" smtClean="0"/>
          </a:p>
          <a:p>
            <a:pPr lvl="1"/>
            <a:r>
              <a:rPr lang="de-DE" sz="2400" dirty="0" err="1" smtClean="0"/>
              <a:t>Quickr</a:t>
            </a:r>
            <a:r>
              <a:rPr lang="de-DE" sz="2400" dirty="0" smtClean="0"/>
              <a:t> -&gt; </a:t>
            </a:r>
            <a:r>
              <a:rPr lang="it-IT" sz="2400" dirty="0" err="1"/>
              <a:t>Q</a:t>
            </a:r>
            <a:r>
              <a:rPr lang="it-IT" sz="2400" dirty="0"/>
              <a:t> ′ (I) ≈ </a:t>
            </a:r>
            <a:r>
              <a:rPr lang="it-IT" sz="2400" dirty="0" err="1"/>
              <a:t>Q</a:t>
            </a:r>
            <a:r>
              <a:rPr lang="it-IT" sz="2400" dirty="0"/>
              <a:t>(I</a:t>
            </a:r>
            <a:r>
              <a:rPr lang="it-IT" sz="2400" dirty="0" smtClean="0"/>
              <a:t>)</a:t>
            </a:r>
          </a:p>
          <a:p>
            <a:pPr lvl="2"/>
            <a:r>
              <a:rPr lang="it-IT" sz="2200" dirty="0" err="1"/>
              <a:t>Q</a:t>
            </a:r>
            <a:r>
              <a:rPr lang="it-IT" sz="2200" dirty="0"/>
              <a:t> ′: the best </a:t>
            </a:r>
            <a:r>
              <a:rPr lang="it-IT" sz="2200" dirty="0" err="1" smtClean="0"/>
              <a:t>query</a:t>
            </a:r>
            <a:r>
              <a:rPr lang="it-IT" sz="2200" dirty="0" smtClean="0"/>
              <a:t> </a:t>
            </a:r>
            <a:r>
              <a:rPr lang="it-IT" sz="2200" dirty="0" err="1" smtClean="0"/>
              <a:t>plan</a:t>
            </a:r>
            <a:endParaRPr lang="de-DE" sz="2200" dirty="0" smtClean="0"/>
          </a:p>
        </p:txBody>
      </p:sp>
    </p:spTree>
    <p:extLst>
      <p:ext uri="{BB962C8B-B14F-4D97-AF65-F5344CB8AC3E}">
        <p14:creationId xmlns:p14="http://schemas.microsoft.com/office/powerpoint/2010/main" val="180829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chor="t">
            <a:normAutofit/>
          </a:bodyPr>
          <a:lstStyle/>
          <a:p>
            <a:r>
              <a:rPr lang="en-US" sz="2400" dirty="0" smtClean="0"/>
              <a:t>Heavy tail over inputs</a:t>
            </a:r>
          </a:p>
          <a:p>
            <a:pPr lvl="1"/>
            <a:r>
              <a:rPr lang="en-US" sz="2200" dirty="0" smtClean="0"/>
              <a:t>The last percentage of queries access large number of inputs</a:t>
            </a:r>
          </a:p>
          <a:p>
            <a:pPr lvl="1"/>
            <a:r>
              <a:rPr lang="en-US" sz="2200" dirty="0" smtClean="0"/>
              <a:t>Makes storing </a:t>
            </a:r>
            <a:r>
              <a:rPr lang="en-US" sz="2200" dirty="0" err="1" smtClean="0"/>
              <a:t>apriori</a:t>
            </a:r>
            <a:r>
              <a:rPr lang="en-US" sz="2200" dirty="0" smtClean="0"/>
              <a:t> samples meaningless</a:t>
            </a:r>
          </a:p>
          <a:p>
            <a:r>
              <a:rPr lang="en-US" sz="2400" dirty="0"/>
              <a:t>Query </a:t>
            </a:r>
            <a:r>
              <a:rPr lang="en-US" sz="2400" dirty="0" err="1" smtClean="0"/>
              <a:t>Approximability</a:t>
            </a:r>
            <a:endParaRPr lang="en-US" sz="2400" dirty="0" smtClean="0"/>
          </a:p>
          <a:p>
            <a:pPr lvl="1"/>
            <a:r>
              <a:rPr lang="en-US" sz="2200" dirty="0" smtClean="0"/>
              <a:t>Avoid </a:t>
            </a:r>
            <a:r>
              <a:rPr lang="en-US" sz="2200" dirty="0"/>
              <a:t>processing all the </a:t>
            </a:r>
            <a:r>
              <a:rPr lang="en-US" sz="2200" dirty="0" smtClean="0"/>
              <a:t>data</a:t>
            </a:r>
          </a:p>
          <a:p>
            <a:pPr lvl="2"/>
            <a:r>
              <a:rPr lang="en-US" sz="2000" dirty="0"/>
              <a:t>A</a:t>
            </a:r>
            <a:r>
              <a:rPr lang="en-US" sz="2000" dirty="0" smtClean="0"/>
              <a:t>n </a:t>
            </a:r>
            <a:r>
              <a:rPr lang="en-US" sz="2000" dirty="0"/>
              <a:t>unbiased estimate of the answer per group </a:t>
            </a:r>
            <a:endParaRPr lang="en-US" sz="2000" dirty="0" smtClean="0"/>
          </a:p>
          <a:p>
            <a:pPr lvl="2"/>
            <a:r>
              <a:rPr lang="en-US" sz="2000" dirty="0"/>
              <a:t>E</a:t>
            </a:r>
            <a:r>
              <a:rPr lang="en-US" sz="2000" dirty="0" smtClean="0"/>
              <a:t>nsure </a:t>
            </a:r>
            <a:r>
              <a:rPr lang="en-US" sz="2000" dirty="0"/>
              <a:t>that no groups are </a:t>
            </a:r>
            <a:r>
              <a:rPr lang="en-US" sz="2000" dirty="0" smtClean="0"/>
              <a:t>missed</a:t>
            </a:r>
          </a:p>
          <a:p>
            <a:pPr lvl="2"/>
            <a:r>
              <a:rPr lang="en-US" sz="2000" dirty="0" smtClean="0"/>
              <a:t>Offer an </a:t>
            </a:r>
            <a:r>
              <a:rPr lang="en-US" sz="2000" dirty="0"/>
              <a:t>estimate of the expected error per aggregation</a:t>
            </a:r>
            <a:endParaRPr lang="en-US" sz="2000" dirty="0" smtClean="0"/>
          </a:p>
        </p:txBody>
      </p:sp>
    </p:spTree>
    <p:extLst>
      <p:ext uri="{BB962C8B-B14F-4D97-AF65-F5344CB8AC3E}">
        <p14:creationId xmlns:p14="http://schemas.microsoft.com/office/powerpoint/2010/main" val="168085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chor="t">
            <a:normAutofit/>
          </a:bodyPr>
          <a:lstStyle/>
          <a:p>
            <a:r>
              <a:rPr lang="en-US" sz="2400" dirty="0" smtClean="0"/>
              <a:t>Handling joins</a:t>
            </a:r>
          </a:p>
          <a:p>
            <a:pPr lvl="1"/>
            <a:r>
              <a:rPr lang="en-US" sz="2200" dirty="0"/>
              <a:t>“None of the known approximation systems handle joins well</a:t>
            </a:r>
            <a:r>
              <a:rPr lang="en-US" sz="2200" dirty="0" smtClean="0"/>
              <a:t>”</a:t>
            </a:r>
          </a:p>
          <a:p>
            <a:pPr lvl="1"/>
            <a:r>
              <a:rPr lang="en-US" sz="2200" dirty="0" err="1"/>
              <a:t>Quickr’s</a:t>
            </a:r>
            <a:r>
              <a:rPr lang="en-US" sz="2200" dirty="0"/>
              <a:t> universe sampler uniquely samples both join inputs without any data exchange between the inputs at </a:t>
            </a:r>
            <a:r>
              <a:rPr lang="en-US" sz="2200" dirty="0" smtClean="0"/>
              <a:t>runtime</a:t>
            </a:r>
          </a:p>
          <a:p>
            <a:pPr lvl="1"/>
            <a:r>
              <a:rPr lang="en-US" sz="2200" dirty="0" smtClean="0"/>
              <a:t>Allow </a:t>
            </a:r>
            <a:r>
              <a:rPr lang="en-US" sz="2200" dirty="0" err="1"/>
              <a:t>Quickr</a:t>
            </a:r>
            <a:r>
              <a:rPr lang="en-US" sz="2200" dirty="0"/>
              <a:t> to speed-up many more queries than prior work</a:t>
            </a:r>
          </a:p>
        </p:txBody>
      </p:sp>
    </p:spTree>
    <p:extLst>
      <p:ext uri="{BB962C8B-B14F-4D97-AF65-F5344CB8AC3E}">
        <p14:creationId xmlns:p14="http://schemas.microsoft.com/office/powerpoint/2010/main" val="355531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Just-in-time sampling</a:t>
            </a:r>
            <a:endParaRPr lang="en-US" dirty="0"/>
          </a:p>
        </p:txBody>
      </p:sp>
      <p:sp>
        <p:nvSpPr>
          <p:cNvPr id="3" name="Content Placeholder 2"/>
          <p:cNvSpPr>
            <a:spLocks noGrp="1"/>
          </p:cNvSpPr>
          <p:nvPr>
            <p:ph idx="1"/>
          </p:nvPr>
        </p:nvSpPr>
        <p:spPr>
          <a:xfrm>
            <a:off x="685801" y="2142067"/>
            <a:ext cx="4723107" cy="3649133"/>
          </a:xfrm>
        </p:spPr>
        <p:txBody>
          <a:bodyPr anchor="t">
            <a:normAutofit/>
          </a:bodyPr>
          <a:lstStyle/>
          <a:p>
            <a:r>
              <a:rPr lang="en-US" sz="2400" dirty="0" err="1"/>
              <a:t>Quickr</a:t>
            </a:r>
            <a:r>
              <a:rPr lang="en-US" sz="2400" dirty="0"/>
              <a:t> uses statistics of the input datasets to generate at query optimization time an execution plan with samplers placed at appropriate locations</a:t>
            </a:r>
          </a:p>
        </p:txBody>
      </p:sp>
      <p:pic>
        <p:nvPicPr>
          <p:cNvPr id="4" name="Picture 3"/>
          <p:cNvPicPr>
            <a:picLocks noChangeAspect="1"/>
          </p:cNvPicPr>
          <p:nvPr/>
        </p:nvPicPr>
        <p:blipFill>
          <a:blip r:embed="rId2"/>
          <a:stretch>
            <a:fillRect/>
          </a:stretch>
        </p:blipFill>
        <p:spPr>
          <a:xfrm>
            <a:off x="4386020" y="3961777"/>
            <a:ext cx="7249777" cy="2247877"/>
          </a:xfrm>
          <a:prstGeom prst="rect">
            <a:avLst/>
          </a:prstGeom>
        </p:spPr>
      </p:pic>
    </p:spTree>
    <p:extLst>
      <p:ext uri="{BB962C8B-B14F-4D97-AF65-F5344CB8AC3E}">
        <p14:creationId xmlns:p14="http://schemas.microsoft.com/office/powerpoint/2010/main" val="180835477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Uniform sampler</a:t>
            </a:r>
          </a:p>
        </p:txBody>
      </p:sp>
      <p:sp>
        <p:nvSpPr>
          <p:cNvPr id="3" name="Content Placeholder 2"/>
          <p:cNvSpPr>
            <a:spLocks noGrp="1"/>
          </p:cNvSpPr>
          <p:nvPr>
            <p:ph idx="1"/>
          </p:nvPr>
        </p:nvSpPr>
        <p:spPr/>
        <p:txBody>
          <a:bodyPr anchor="t">
            <a:normAutofit/>
          </a:bodyPr>
          <a:lstStyle/>
          <a:p>
            <a:r>
              <a:rPr lang="en-US" sz="2400" dirty="0"/>
              <a:t>Given probability p, the uniform sampler </a:t>
            </a:r>
            <a:r>
              <a:rPr lang="en-US" sz="2400" dirty="0" smtClean="0"/>
              <a:t>lets </a:t>
            </a:r>
            <a:r>
              <a:rPr lang="en-US" sz="2400" dirty="0"/>
              <a:t>a row pass through with probability p </a:t>
            </a:r>
            <a:r>
              <a:rPr lang="en-US" sz="2400" dirty="0" smtClean="0"/>
              <a:t>uniformly-at-random</a:t>
            </a:r>
          </a:p>
          <a:p>
            <a:r>
              <a:rPr lang="en-US" sz="2400" dirty="0" smtClean="0"/>
              <a:t>The </a:t>
            </a:r>
            <a:r>
              <a:rPr lang="en-US" sz="2400" dirty="0"/>
              <a:t>number of rows output </a:t>
            </a:r>
            <a:r>
              <a:rPr lang="en-US" sz="2400" dirty="0" smtClean="0"/>
              <a:t>is </a:t>
            </a:r>
            <a:r>
              <a:rPr lang="en-US" sz="2400" dirty="0"/>
              <a:t>governed by a binomial distribution and each row can be picked at most </a:t>
            </a:r>
            <a:r>
              <a:rPr lang="en-US" sz="2400" dirty="0" smtClean="0"/>
              <a:t>once</a:t>
            </a:r>
            <a:endParaRPr lang="en-US" sz="2400" dirty="0"/>
          </a:p>
        </p:txBody>
      </p:sp>
    </p:spTree>
    <p:extLst>
      <p:ext uri="{BB962C8B-B14F-4D97-AF65-F5344CB8AC3E}">
        <p14:creationId xmlns:p14="http://schemas.microsoft.com/office/powerpoint/2010/main" val="388029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Distinct sampler</a:t>
            </a:r>
          </a:p>
        </p:txBody>
      </p:sp>
      <p:sp>
        <p:nvSpPr>
          <p:cNvPr id="3" name="Content Placeholder 2"/>
          <p:cNvSpPr>
            <a:spLocks noGrp="1"/>
          </p:cNvSpPr>
          <p:nvPr>
            <p:ph idx="1"/>
          </p:nvPr>
        </p:nvSpPr>
        <p:spPr/>
        <p:txBody>
          <a:bodyPr anchor="t">
            <a:normAutofit fontScale="92500"/>
          </a:bodyPr>
          <a:lstStyle/>
          <a:p>
            <a:r>
              <a:rPr lang="en-US" sz="2400" dirty="0"/>
              <a:t>Queries with </a:t>
            </a:r>
            <a:r>
              <a:rPr lang="en-US" sz="2400" dirty="0" smtClean="0"/>
              <a:t>group-by can miss groups in the answer when using uniform sampler</a:t>
            </a:r>
          </a:p>
          <a:p>
            <a:r>
              <a:rPr lang="en-US" sz="2400" dirty="0" smtClean="0"/>
              <a:t>Guarantee </a:t>
            </a:r>
            <a:r>
              <a:rPr lang="en-US" sz="2400" dirty="0"/>
              <a:t>at least a certain number of rows pass per distinct combination of values of a given column </a:t>
            </a:r>
            <a:r>
              <a:rPr lang="en-US" sz="2400" dirty="0" smtClean="0"/>
              <a:t>set</a:t>
            </a:r>
            <a:endParaRPr lang="en-US" sz="2200" dirty="0" smtClean="0"/>
          </a:p>
          <a:p>
            <a:r>
              <a:rPr lang="en-US" sz="2400" dirty="0" smtClean="0"/>
              <a:t>To </a:t>
            </a:r>
            <a:r>
              <a:rPr lang="en-US" sz="2400" dirty="0"/>
              <a:t>be </a:t>
            </a:r>
            <a:r>
              <a:rPr lang="en-US" sz="2400" dirty="0" err="1"/>
              <a:t>partitionable</a:t>
            </a:r>
            <a:r>
              <a:rPr lang="en-US" sz="2400" dirty="0"/>
              <a:t>, </a:t>
            </a:r>
            <a:r>
              <a:rPr lang="en-US" sz="2400" dirty="0" smtClean="0"/>
              <a:t>adjust </a:t>
            </a:r>
            <a:r>
              <a:rPr lang="en-US" sz="2400" dirty="0" err="1"/>
              <a:t>δ</a:t>
            </a:r>
            <a:r>
              <a:rPr lang="en-US" sz="2400" dirty="0"/>
              <a:t> based on the degree-of-parallelism of the </a:t>
            </a:r>
            <a:r>
              <a:rPr lang="en-US" sz="2400" dirty="0" smtClean="0"/>
              <a:t>sampler</a:t>
            </a:r>
          </a:p>
          <a:p>
            <a:r>
              <a:rPr lang="en-US" sz="2400" dirty="0"/>
              <a:t>For small memory footprint, </a:t>
            </a:r>
            <a:r>
              <a:rPr lang="en-US" sz="2400" dirty="0" err="1"/>
              <a:t>Quickr</a:t>
            </a:r>
            <a:r>
              <a:rPr lang="en-US" sz="2400" dirty="0"/>
              <a:t> adapts a sketch that </a:t>
            </a:r>
            <a:r>
              <a:rPr lang="en-US" sz="2400" dirty="0" smtClean="0"/>
              <a:t>identifies heavy </a:t>
            </a:r>
            <a:r>
              <a:rPr lang="en-US" sz="2400" dirty="0"/>
              <a:t>hitters in one pass over </a:t>
            </a:r>
            <a:r>
              <a:rPr lang="en-US" sz="2400" dirty="0" smtClean="0"/>
              <a:t>data</a:t>
            </a:r>
          </a:p>
          <a:p>
            <a:r>
              <a:rPr lang="en-US" sz="2400" dirty="0"/>
              <a:t>To reduce bias, </a:t>
            </a:r>
            <a:r>
              <a:rPr lang="en-US" sz="2400" dirty="0" err="1"/>
              <a:t>Quickr</a:t>
            </a:r>
            <a:r>
              <a:rPr lang="en-US" sz="2400" dirty="0"/>
              <a:t> holds in a reservoir rows that are early in the probabilistic mode and passes them with the correct weight</a:t>
            </a:r>
          </a:p>
        </p:txBody>
      </p:sp>
    </p:spTree>
    <p:extLst>
      <p:ext uri="{BB962C8B-B14F-4D97-AF65-F5344CB8AC3E}">
        <p14:creationId xmlns:p14="http://schemas.microsoft.com/office/powerpoint/2010/main" val="69840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Universe sampler</a:t>
            </a:r>
            <a:endParaRPr lang="en-US" dirty="0"/>
          </a:p>
        </p:txBody>
      </p:sp>
      <p:sp>
        <p:nvSpPr>
          <p:cNvPr id="3" name="Content Placeholder 2"/>
          <p:cNvSpPr>
            <a:spLocks noGrp="1"/>
          </p:cNvSpPr>
          <p:nvPr>
            <p:ph idx="1"/>
          </p:nvPr>
        </p:nvSpPr>
        <p:spPr/>
        <p:txBody>
          <a:bodyPr anchor="t">
            <a:normAutofit/>
          </a:bodyPr>
          <a:lstStyle/>
          <a:p>
            <a:r>
              <a:rPr lang="en-US" sz="2400" dirty="0" smtClean="0"/>
              <a:t>Allow </a:t>
            </a:r>
            <a:r>
              <a:rPr lang="en-US" sz="2400" dirty="0" err="1" smtClean="0"/>
              <a:t>Quickr</a:t>
            </a:r>
            <a:r>
              <a:rPr lang="en-US" sz="2400" dirty="0" smtClean="0"/>
              <a:t> to sample the </a:t>
            </a:r>
            <a:r>
              <a:rPr lang="en-US" sz="2400" dirty="0" err="1" smtClean="0"/>
              <a:t>inpts</a:t>
            </a:r>
            <a:r>
              <a:rPr lang="en-US" sz="2400" dirty="0" smtClean="0"/>
              <a:t> of joins </a:t>
            </a:r>
          </a:p>
          <a:p>
            <a:r>
              <a:rPr lang="en-US" sz="2400" dirty="0"/>
              <a:t>If on both join inputs pick all rows whose value of join keys falls in some chosen subspace, </a:t>
            </a:r>
            <a:r>
              <a:rPr lang="en-US" sz="2400" dirty="0" smtClean="0"/>
              <a:t>a </a:t>
            </a:r>
            <a:r>
              <a:rPr lang="en-US" sz="2400" dirty="0"/>
              <a:t>join over these samples is statistically equivalent to sampling </a:t>
            </a:r>
            <a:r>
              <a:rPr lang="en-US" sz="2400" dirty="0" smtClean="0"/>
              <a:t>after </a:t>
            </a:r>
            <a:r>
              <a:rPr lang="en-US" sz="2400" dirty="0"/>
              <a:t>the </a:t>
            </a:r>
            <a:r>
              <a:rPr lang="en-US" sz="2400" dirty="0" smtClean="0"/>
              <a:t>join</a:t>
            </a:r>
          </a:p>
          <a:p>
            <a:r>
              <a:rPr lang="en-US" sz="2400" dirty="0" smtClean="0"/>
              <a:t>Uses </a:t>
            </a:r>
            <a:r>
              <a:rPr lang="en-US" sz="2400" dirty="0"/>
              <a:t>a cryptographically strong hash </a:t>
            </a:r>
            <a:r>
              <a:rPr lang="en-US" sz="2400" dirty="0" smtClean="0"/>
              <a:t>function</a:t>
            </a:r>
          </a:p>
          <a:p>
            <a:pPr lvl="1"/>
            <a:r>
              <a:rPr lang="en-US" sz="2200" dirty="0"/>
              <a:t>P</a:t>
            </a:r>
            <a:r>
              <a:rPr lang="en-US" sz="2200" dirty="0" smtClean="0"/>
              <a:t>ick </a:t>
            </a:r>
            <a:r>
              <a:rPr lang="en-US" sz="2200" dirty="0"/>
              <a:t>a subspace without </a:t>
            </a:r>
            <a:r>
              <a:rPr lang="en-US" sz="2200" dirty="0" err="1"/>
              <a:t>apriori</a:t>
            </a:r>
            <a:r>
              <a:rPr lang="en-US" sz="2200" dirty="0"/>
              <a:t> knowledge of the range of </a:t>
            </a:r>
            <a:r>
              <a:rPr lang="en-US" sz="2200" dirty="0" smtClean="0"/>
              <a:t>values</a:t>
            </a:r>
          </a:p>
          <a:p>
            <a:pPr lvl="1"/>
            <a:r>
              <a:rPr lang="en-US" sz="2200" dirty="0"/>
              <a:t>C</a:t>
            </a:r>
            <a:r>
              <a:rPr lang="en-US" sz="2200" dirty="0" smtClean="0"/>
              <a:t>an </a:t>
            </a:r>
            <a:r>
              <a:rPr lang="en-US" sz="2200" dirty="0"/>
              <a:t>vary the desired sample size by choosing a corresponding portion of the hash range</a:t>
            </a:r>
          </a:p>
        </p:txBody>
      </p:sp>
    </p:spTree>
    <p:extLst>
      <p:ext uri="{BB962C8B-B14F-4D97-AF65-F5344CB8AC3E}">
        <p14:creationId xmlns:p14="http://schemas.microsoft.com/office/powerpoint/2010/main" val="213913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Metropolita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lnDef>
      <a:spPr>
        <a:ln w="28575">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UNEX_PP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TM03457491[[fn=Metropolitan]]</Template>
  <TotalTime>0</TotalTime>
  <Words>7690</Words>
  <Application>Microsoft Office PowerPoint</Application>
  <PresentationFormat>Widescreen</PresentationFormat>
  <Paragraphs>471</Paragraphs>
  <Slides>112</Slides>
  <Notes>9</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112</vt:i4>
      </vt:variant>
    </vt:vector>
  </HeadingPairs>
  <TitlesOfParts>
    <vt:vector size="126" baseType="lpstr">
      <vt:lpstr>宋体</vt:lpstr>
      <vt:lpstr>Arial</vt:lpstr>
      <vt:lpstr>Calibri</vt:lpstr>
      <vt:lpstr>Calibri Light</vt:lpstr>
      <vt:lpstr>Cambria Math</vt:lpstr>
      <vt:lpstr>DengXian</vt:lpstr>
      <vt:lpstr>DengXian Light</vt:lpstr>
      <vt:lpstr>Helvetica</vt:lpstr>
      <vt:lpstr>Rockwell</vt:lpstr>
      <vt:lpstr>Segoe UI</vt:lpstr>
      <vt:lpstr>Metropolitan</vt:lpstr>
      <vt:lpstr>UNEX_PPT_Template</vt:lpstr>
      <vt:lpstr>Office Theme</vt:lpstr>
      <vt:lpstr>Celestial</vt:lpstr>
      <vt:lpstr>  CS239-Lecture 11 Approximation</vt:lpstr>
      <vt:lpstr>Changes based on mid-term evaluation</vt:lpstr>
      <vt:lpstr>Projects</vt:lpstr>
      <vt:lpstr>Quizzes</vt:lpstr>
      <vt:lpstr>Class discussions</vt:lpstr>
      <vt:lpstr>Things that I cannot change</vt:lpstr>
      <vt:lpstr>Keep the feedback coming</vt:lpstr>
      <vt:lpstr>BlinkDB: Queries with Bounded Errors and Bounded Response Times on Very Large Data</vt:lpstr>
      <vt:lpstr>A friendly reminder, before we start…</vt:lpstr>
      <vt:lpstr>A friendly reminder, before we start…</vt:lpstr>
      <vt:lpstr>What I have learnt from this paper</vt:lpstr>
      <vt:lpstr>Abstract</vt:lpstr>
      <vt:lpstr>Abstract</vt:lpstr>
      <vt:lpstr>Outline, yes, exactly the paper section names</vt:lpstr>
      <vt:lpstr>Introduction</vt:lpstr>
      <vt:lpstr>PowerPoint Presentation</vt:lpstr>
      <vt:lpstr>PowerPoint Presentation</vt:lpstr>
      <vt:lpstr>PowerPoint Presentation</vt:lpstr>
      <vt:lpstr>PowerPoint Presentation</vt:lpstr>
      <vt:lpstr>PowerPoint Presentation</vt:lpstr>
      <vt:lpstr>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System Overview</vt:lpstr>
      <vt:lpstr>System Overview</vt:lpstr>
      <vt:lpstr>System Overview</vt:lpstr>
      <vt:lpstr>PowerPoint Presentation</vt:lpstr>
      <vt:lpstr>PowerPoint Presentation</vt:lpstr>
      <vt:lpstr>PowerPoint Presentation</vt:lpstr>
      <vt:lpstr>Sample Creation</vt:lpstr>
      <vt:lpstr>PowerPoint Presentation</vt:lpstr>
      <vt:lpstr>PowerPoint Presentation</vt:lpstr>
      <vt:lpstr>PowerPoint Presentation</vt:lpstr>
      <vt:lpstr>Algorithm for sample selection</vt:lpstr>
      <vt:lpstr>Algorithm for sample selection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BlinkDB Runtime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Implementation</vt:lpstr>
      <vt:lpstr>PowerPoint Presentation</vt:lpstr>
      <vt:lpstr>PowerPoint Presentation</vt:lpstr>
      <vt:lpstr>PowerPoint Presentation</vt:lpstr>
      <vt:lpstr>Evaluation</vt:lpstr>
      <vt:lpstr>PowerPoint Presentation</vt:lpstr>
      <vt:lpstr>PowerPoint Presentation</vt:lpstr>
      <vt:lpstr>PowerPoint Presentation</vt:lpstr>
      <vt:lpstr>BlinkDB vs. No Sampling, 1% error bound</vt:lpstr>
      <vt:lpstr>Multi-Dimensional Stratified Sampling</vt:lpstr>
      <vt:lpstr>Multi-Dimensional Stratified Sampling</vt:lpstr>
      <vt:lpstr>Multi-Dimensional Stratified Sampling</vt:lpstr>
      <vt:lpstr>Convergence Properties</vt:lpstr>
      <vt:lpstr>Time/Accuracy Guarantees</vt:lpstr>
      <vt:lpstr>Scaling Up</vt:lpstr>
      <vt:lpstr>Scaling Up: indicating the min/max latency bounds </vt:lpstr>
      <vt:lpstr>Related Work</vt:lpstr>
      <vt:lpstr>Related Work</vt:lpstr>
      <vt:lpstr>Conclusion</vt:lpstr>
      <vt:lpstr>Thank you!</vt:lpstr>
      <vt:lpstr>Quickr: Lazily Approximating Complex AdHoc Queries in BigData Clusters</vt:lpstr>
      <vt:lpstr>Outline</vt:lpstr>
      <vt:lpstr>something BEFOREHAND</vt:lpstr>
      <vt:lpstr>Overview</vt:lpstr>
      <vt:lpstr>PowerPoint Presentation</vt:lpstr>
      <vt:lpstr>PowerPoint Presentation</vt:lpstr>
      <vt:lpstr>Goal</vt:lpstr>
      <vt:lpstr>PowerPoint Presentation</vt:lpstr>
      <vt:lpstr>PowerPoint Presentation</vt:lpstr>
      <vt:lpstr>Motivation</vt:lpstr>
      <vt:lpstr>PowerPoint Presentation</vt:lpstr>
      <vt:lpstr>APPROXIMABILITY OF BIGDATA QUERIES</vt:lpstr>
      <vt:lpstr>PowerPoint Presentation</vt:lpstr>
      <vt:lpstr>PowerPoint Presentation</vt:lpstr>
      <vt:lpstr>Just-in-time sampling</vt:lpstr>
      <vt:lpstr>Uniform sampler</vt:lpstr>
      <vt:lpstr>Distinct sampler</vt:lpstr>
      <vt:lpstr>Universe sampler</vt:lpstr>
      <vt:lpstr>ASALQA</vt:lpstr>
      <vt:lpstr>PowerPoint Presentation</vt:lpstr>
      <vt:lpstr>Seeding samplers</vt:lpstr>
      <vt:lpstr>Pushing sampler</vt:lpstr>
      <vt:lpstr>Costing sampled expressions</vt:lpstr>
      <vt:lpstr>Accuracy analysis</vt:lpstr>
      <vt:lpstr>Evaluation</vt:lpstr>
      <vt:lpstr>Performance</vt:lpstr>
      <vt:lpstr>Quantifying error</vt:lpstr>
      <vt:lpstr>characteristics PERFORMANCE GAIN</vt:lpstr>
      <vt:lpstr>OTHERS</vt:lpstr>
      <vt:lpstr>Quickr vs. Apriori samples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2016-03-29T03:05:16Z</dcterms:created>
  <dcterms:modified xsi:type="dcterms:W3CDTF">2016-05-04T14:02:51Z</dcterms:modified>
</cp:coreProperties>
</file>