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1"/>
    <p:sldMasterId id="2147483864" r:id="rId2"/>
    <p:sldMasterId id="2147483873" r:id="rId3"/>
    <p:sldMasterId id="2147483885" r:id="rId4"/>
  </p:sldMasterIdLst>
  <p:notesMasterIdLst>
    <p:notesMasterId r:id="rId8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82093" autoAdjust="0"/>
  </p:normalViewPr>
  <p:slideViewPr>
    <p:cSldViewPr snapToGrid="0">
      <p:cViewPr varScale="1">
        <p:scale>
          <a:sx n="94" d="100"/>
          <a:sy n="94" d="100"/>
        </p:scale>
        <p:origin x="12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99C16-8FED-4B05-909D-2B1E950020C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A0EB2-4668-402E-A1CD-96F524FD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75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342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32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999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509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700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309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331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48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041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8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576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17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765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608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908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15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52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864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853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340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677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098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21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459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804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736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473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3326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693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43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246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81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176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252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6261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9467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3243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0037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0500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034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4445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4443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58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38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264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4293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463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907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58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123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984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434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D03D0-FEA3-B041-BE30-23E37ECB221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9939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D03D0-FEA3-B041-BE30-23E37ECB221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735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11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961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090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16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l">
              <a:defRPr b="0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3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16364"/>
            <a:ext cx="10972800" cy="595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932545"/>
            <a:ext cx="10972800" cy="31936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7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903" y="176785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69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41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0ED334-3B92-F343-B44D-63270FB12163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B3FBF1A-1C89-4A41-8525-EF154E73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5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5319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3402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7236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5619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936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0191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8215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1771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5228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017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9758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7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5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86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0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41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1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9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2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9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071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49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9864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0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69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5/9/2016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5/9/2016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"/>
            <a:ext cx="12201296" cy="22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33" smtClean="0">
                <a:solidFill>
                  <a:schemeClr val="dk2"/>
                </a:solidFill>
              </a:rPr>
              <a:pPr algn="r"/>
              <a:t>‹#›</a:t>
            </a:fld>
            <a:endParaRPr lang="en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40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C244D-2D5C-2F49-BB76-727028003296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19C04C-0C04-2543-8A35-3B0ADC29A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0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2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7512" y="796704"/>
            <a:ext cx="10782300" cy="24625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CS239-Lecture </a:t>
            </a:r>
            <a:r>
              <a:rPr lang="en-US" sz="5400" dirty="0" smtClean="0"/>
              <a:t>12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Graph Computing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4561" y="4134449"/>
            <a:ext cx="9228201" cy="164592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000" dirty="0" smtClean="0"/>
              <a:t>Madan Musuvathi</a:t>
            </a:r>
          </a:p>
          <a:p>
            <a:pPr algn="ctr"/>
            <a:r>
              <a:rPr lang="en-US" sz="2300" dirty="0" smtClean="0"/>
              <a:t> </a:t>
            </a:r>
            <a:endParaRPr lang="en-US" sz="4000" dirty="0" smtClean="0"/>
          </a:p>
          <a:p>
            <a:pPr algn="ctr"/>
            <a:r>
              <a:rPr lang="en-US" dirty="0" smtClean="0"/>
              <a:t>Visiting Professor, UCLA </a:t>
            </a:r>
          </a:p>
          <a:p>
            <a:pPr algn="ctr"/>
            <a:r>
              <a:rPr lang="en-US" dirty="0" smtClean="0"/>
              <a:t>Principal Researcher, Microsoft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415600" y="87433"/>
            <a:ext cx="11360800" cy="979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 dirty="0">
                <a:latin typeface="Calibri" panose="020F0502020204030204" pitchFamily="34" charset="0"/>
              </a:rPr>
              <a:t>Dynamic Computation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415600" y="1475767"/>
            <a:ext cx="6132400" cy="4712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</a:rPr>
              <a:t>•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Dynamic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computation allows the algorithm to save time since it only recomputes vertices with  recently updated neighbors .</a:t>
            </a:r>
          </a:p>
          <a:p>
            <a:pPr algn="l"/>
            <a:endParaRPr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Static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computation requires the algorithm to update all vertices equally often. This wastes time recomputing vertices that have already converged</a:t>
            </a:r>
            <a:r>
              <a:rPr lang="en" sz="2667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/>
            <a:endParaRPr dirty="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4467" y="1567083"/>
            <a:ext cx="5176900" cy="452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3859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86833" y="49633"/>
            <a:ext cx="11360800" cy="1178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Serializability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291567" y="1645800"/>
            <a:ext cx="6355600" cy="34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Serializability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ensures that all parallel executions have an equivalent sequential execution,thereby eliminating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race conditions.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•MLDM algorithms converge faster if serializability is ensured.Gibbs sampling, requires serializability for correctness.</a:t>
            </a:r>
          </a:p>
          <a:p>
            <a:pPr algn="l"/>
            <a:endParaRPr dirty="0"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4139" y="836712"/>
            <a:ext cx="4599432" cy="465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1845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ctrTitle"/>
          </p:nvPr>
        </p:nvSpPr>
        <p:spPr>
          <a:xfrm>
            <a:off x="93167" y="148833"/>
            <a:ext cx="11360800" cy="1128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4800" dirty="0">
                <a:solidFill>
                  <a:srgbClr val="262626"/>
                </a:solidFill>
                <a:latin typeface="Calibri" panose="020F0502020204030204" pitchFamily="34" charset="0"/>
              </a:rPr>
              <a:t>Distributed GraphLab Abstraction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285233" y="1674200"/>
            <a:ext cx="9375600" cy="456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</a:pPr>
            <a:r>
              <a:rPr lang="en" sz="3200" kern="0" dirty="0">
                <a:latin typeface="Calibri"/>
                <a:ea typeface="Calibri"/>
                <a:cs typeface="Calibri"/>
                <a:sym typeface="Calibri"/>
              </a:rPr>
              <a:t>•Data Graph </a:t>
            </a:r>
          </a:p>
          <a:p>
            <a:pPr defTabSz="1219170">
              <a:lnSpc>
                <a:spcPct val="115000"/>
              </a:lnSpc>
            </a:pPr>
            <a:r>
              <a:rPr lang="en" sz="3200" kern="0" dirty="0">
                <a:latin typeface="Calibri"/>
                <a:ea typeface="Calibri"/>
                <a:cs typeface="Calibri"/>
                <a:sym typeface="Calibri"/>
              </a:rPr>
              <a:t>•Update function</a:t>
            </a:r>
          </a:p>
          <a:p>
            <a:pPr defTabSz="1219170">
              <a:lnSpc>
                <a:spcPct val="115000"/>
              </a:lnSpc>
            </a:pPr>
            <a:r>
              <a:rPr lang="en" sz="3200" kern="0" dirty="0">
                <a:latin typeface="Calibri"/>
                <a:ea typeface="Calibri"/>
                <a:cs typeface="Calibri"/>
                <a:sym typeface="Calibri"/>
              </a:rPr>
              <a:t>•Sync Operation</a:t>
            </a:r>
          </a:p>
          <a:p>
            <a:pPr defTabSz="1219170">
              <a:lnSpc>
                <a:spcPct val="115000"/>
              </a:lnSpc>
            </a:pPr>
            <a:r>
              <a:rPr lang="en" sz="3200" kern="0" dirty="0">
                <a:latin typeface="Calibri"/>
                <a:ea typeface="Calibri"/>
                <a:cs typeface="Calibri"/>
                <a:sym typeface="Calibri"/>
              </a:rPr>
              <a:t>•GraphLab Execution Model</a:t>
            </a:r>
          </a:p>
          <a:p>
            <a:pPr defTabSz="1219170">
              <a:lnSpc>
                <a:spcPct val="115000"/>
              </a:lnSpc>
            </a:pPr>
            <a:r>
              <a:rPr lang="en" sz="3200" kern="0" dirty="0">
                <a:latin typeface="Calibri"/>
                <a:ea typeface="Calibri"/>
                <a:cs typeface="Calibri"/>
                <a:sym typeface="Calibri"/>
              </a:rPr>
              <a:t>•Ensuring Serializability </a:t>
            </a:r>
          </a:p>
          <a:p>
            <a:pPr defTabSz="1219170"/>
            <a:endParaRPr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665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167567" y="99867"/>
            <a:ext cx="11360800" cy="1140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Data Graph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93167" y="1385367"/>
            <a:ext cx="6752400" cy="4381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GraphLab abstraction stores the program state as a directed graph called the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data graph, G = (V, E, D)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, where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is the user defined data.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Data here represents model parameters, algorithm state, and statistical data.</a:t>
            </a:r>
          </a:p>
          <a:p>
            <a:pPr algn="l"/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7416067" y="5545167"/>
            <a:ext cx="3472400" cy="79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 defTabSz="1219170"/>
            <a:r>
              <a:rPr lang="en" sz="2400" kern="0">
                <a:solidFill>
                  <a:sysClr val="windowText" lastClr="000000"/>
                </a:solidFill>
              </a:rPr>
              <a:t>Data graph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501" y="1606766"/>
            <a:ext cx="4740665" cy="3938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9276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150" y="1674200"/>
            <a:ext cx="9949833" cy="42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74400" y="99200"/>
            <a:ext cx="10305600" cy="79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defTabSz="1219170"/>
            <a:r>
              <a:rPr lang="en" sz="4800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Graph (</a:t>
            </a:r>
            <a:r>
              <a:rPr lang="en" sz="48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PageRank example)</a:t>
            </a:r>
            <a:r>
              <a:rPr lang="en" sz="3200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168307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ctrTitle"/>
          </p:nvPr>
        </p:nvSpPr>
        <p:spPr>
          <a:xfrm>
            <a:off x="341200" y="62633"/>
            <a:ext cx="11360800" cy="1140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Update function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235633" y="1339367"/>
            <a:ext cx="6944800" cy="5100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An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update function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a stateless procedure that modifies the data within the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scope of a vertex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schedules the future execution of the update functions on other vertices.</a:t>
            </a:r>
          </a:p>
          <a:p>
            <a:pPr algn="l"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•The function takes a vertex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its scope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4400" i="1" baseline="-25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returns new versions of the data in the scope as well as a set vertices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1219170" indent="-9313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Update: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f(v, S</a:t>
            </a:r>
            <a:r>
              <a:rPr lang="en" sz="4400" i="1" baseline="-25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-&gt; (S</a:t>
            </a:r>
            <a:r>
              <a:rPr lang="en" sz="4400" i="1" baseline="-25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,T)</a:t>
            </a:r>
          </a:p>
          <a:p>
            <a:endParaRPr dirty="0"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9634" y="1264933"/>
            <a:ext cx="4768565" cy="381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2874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303967" y="99833"/>
            <a:ext cx="11360800" cy="1128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Update function(PageRank example):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subTitle" idx="1"/>
          </p:nvPr>
        </p:nvSpPr>
        <p:spPr>
          <a:xfrm>
            <a:off x="204767" y="1521767"/>
            <a:ext cx="5624000" cy="4827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update function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for PageRank computes a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weighted sum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of the current ranks of neighboring vertices and assigns it as the rank of the current vertex.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The Neighbors are scheduled for update only if the value of the current vertex crosses the threshold.</a:t>
            </a:r>
          </a:p>
          <a:p>
            <a:pPr algn="l"/>
            <a:endParaRPr dirty="0"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6700" y="1521766"/>
            <a:ext cx="5069267" cy="424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2566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/>
          </p:nvPr>
        </p:nvSpPr>
        <p:spPr>
          <a:xfrm>
            <a:off x="132733" y="483667"/>
            <a:ext cx="11698400" cy="1637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Update function(PageRank example):</a:t>
            </a:r>
          </a:p>
          <a:p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34" y="1354549"/>
            <a:ext cx="7306132" cy="4148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363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365967" y="87467"/>
            <a:ext cx="11360800" cy="1004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Sync Operation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subTitle" idx="1"/>
          </p:nvPr>
        </p:nvSpPr>
        <p:spPr>
          <a:xfrm>
            <a:off x="204800" y="1224133"/>
            <a:ext cx="11522000" cy="2546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•It is an associative commutative sum defined over all scopes in the graph.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•Supports normalization common in MLDM algorithms.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•Runs continuously in the background to maintain updated estimates of the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global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value.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•Ensuring serializability of the sync operation is costly and requires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synchronization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algn="l"/>
            <a:endParaRPr dirty="0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733" y="3830967"/>
            <a:ext cx="5892800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3546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ctrTitle"/>
          </p:nvPr>
        </p:nvSpPr>
        <p:spPr>
          <a:xfrm>
            <a:off x="93133" y="87467"/>
            <a:ext cx="11360800" cy="954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The GraphLab Execution Model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subTitle" idx="1"/>
          </p:nvPr>
        </p:nvSpPr>
        <p:spPr>
          <a:xfrm>
            <a:off x="93133" y="1124933"/>
            <a:ext cx="5264400" cy="5348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•The model a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llows the GraphLab runtime engine to determine best order in which to run vertices.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•Since many MLDM algorithms benefit from prioritization,GraphLab abstraction allows users to assign priorities to vertices in T.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926" y="1124933"/>
            <a:ext cx="6637708" cy="3456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6438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198733" y="5602833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3200"/>
              <a:t>A presentation by Tushar Sudhakar Jee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583" y="396866"/>
            <a:ext cx="5721167" cy="409943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1451600" y="4067667"/>
            <a:ext cx="9164800" cy="64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 defTabSz="1219170"/>
            <a:r>
              <a:rPr lang="en" sz="2400" u="sng" kern="0">
                <a:solidFill>
                  <a:srgbClr val="7F6000"/>
                </a:solidFill>
              </a:rPr>
              <a:t>A Distributed Framework for Machine Learning and Data Mining in the Cloud</a:t>
            </a:r>
          </a:p>
        </p:txBody>
      </p:sp>
    </p:spTree>
    <p:extLst>
      <p:ext uri="{BB962C8B-B14F-4D97-AF65-F5344CB8AC3E}">
        <p14:creationId xmlns:p14="http://schemas.microsoft.com/office/powerpoint/2010/main" val="25811757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ctrTitle"/>
          </p:nvPr>
        </p:nvSpPr>
        <p:spPr>
          <a:xfrm>
            <a:off x="353600" y="112233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Ensuring Serializability 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ubTitle" idx="1"/>
          </p:nvPr>
        </p:nvSpPr>
        <p:spPr>
          <a:xfrm>
            <a:off x="142767" y="1169033"/>
            <a:ext cx="6231600" cy="5304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•It implies that for </a:t>
            </a:r>
            <a:r>
              <a:rPr lang="en" sz="2667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every parallel execution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there exists a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sequential execution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update functions that would give the same results.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•For Serializability ensure no overlapping in scopes of concurrently executing scopes of update functions.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•The greater the consistency, the lower the parallelism.</a:t>
            </a:r>
          </a:p>
          <a:p>
            <a:pPr algn="l"/>
            <a:endParaRPr dirty="0"/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667" y="1397001"/>
            <a:ext cx="5994832" cy="3526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3996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80767" y="74433"/>
            <a:ext cx="11360800" cy="1190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Ensuring Serializability(Full Consistency):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297633" y="1116133"/>
            <a:ext cx="11843200" cy="312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This model ensures that scopes of concurrently executing update functions do not </a:t>
            </a:r>
            <a:endParaRPr lang="en" sz="26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overlap</a:t>
            </a: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667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Update function has </a:t>
            </a:r>
            <a:r>
              <a:rPr lang="en" sz="26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read/write access to entire scope.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Concurrently executing update functions must be at least two vertices apart 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" sz="26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limiting parallelism</a:t>
            </a: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0" y="4216785"/>
            <a:ext cx="7874200" cy="1830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756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ctrTitle"/>
          </p:nvPr>
        </p:nvSpPr>
        <p:spPr>
          <a:xfrm>
            <a:off x="117967" y="149467"/>
            <a:ext cx="11360800" cy="1314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Ensuring Serializability(Edge Consistency):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subTitle" idx="1"/>
          </p:nvPr>
        </p:nvSpPr>
        <p:spPr>
          <a:xfrm>
            <a:off x="415600" y="1463467"/>
            <a:ext cx="11360800" cy="2194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This model ensures each update function has exclusive read/write access to its </a:t>
            </a:r>
            <a:endParaRPr lang="en" sz="2667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vertex and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adjacent edges, but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read only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access to adjacent vertices.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Increases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parallelism by allowing update functions with slightly overlapping </a:t>
            </a:r>
            <a:endParaRPr lang="en" sz="2667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scopes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to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run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in parallel.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767" y="4155001"/>
            <a:ext cx="7775699" cy="16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599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105533" y="87467"/>
            <a:ext cx="11360800" cy="1190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Ensuring Serializability(Vertex Consistency):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192367" y="1621000"/>
            <a:ext cx="11360800" cy="1814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This model provides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write access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to the central vertex data.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It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allows all update functions to be run in parallel, providing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maximum </a:t>
            </a:r>
            <a:endParaRPr lang="en" sz="2667" i="1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parallelism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It is the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least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consistent.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601" y="3867868"/>
            <a:ext cx="7924500" cy="1645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81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ctrTitle"/>
          </p:nvPr>
        </p:nvSpPr>
        <p:spPr>
          <a:xfrm>
            <a:off x="415600" y="75033"/>
            <a:ext cx="11360800" cy="1239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6400" dirty="0">
                <a:latin typeface="Calibri" panose="020F0502020204030204" pitchFamily="34" charset="0"/>
              </a:rPr>
              <a:t>Using GraphLab(K-means):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subTitle" idx="1"/>
          </p:nvPr>
        </p:nvSpPr>
        <p:spPr>
          <a:xfrm>
            <a:off x="142767" y="1645800"/>
            <a:ext cx="11360800" cy="3352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Using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GraphLab Create K-means with dataset from the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June 2014 </a:t>
            </a:r>
            <a:endParaRPr lang="en" sz="2667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   Kaggle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competition  to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classify schizophrenic subjects based on MRI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scans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.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• The original data consists of two sets of features: functional network </a:t>
            </a:r>
            <a:endParaRPr lang="en" sz="2667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  connectivity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(FNC) features and source-based morphometry (SBM)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features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,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  incorporated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into a single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Verdana"/>
                <a:cs typeface="Verdana"/>
                <a:sym typeface="Verdana"/>
              </a:rPr>
              <a:t>SFrame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with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Verdana"/>
                <a:cs typeface="Verdana"/>
                <a:sym typeface="Verdana"/>
              </a:rPr>
              <a:t>SFrame.join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•  Data </a:t>
            </a:r>
            <a:r>
              <a:rPr lang="en" sz="2667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downloaded from public AWS S3 bucket.</a:t>
            </a:r>
          </a:p>
        </p:txBody>
      </p:sp>
    </p:spTree>
    <p:extLst>
      <p:ext uri="{BB962C8B-B14F-4D97-AF65-F5344CB8AC3E}">
        <p14:creationId xmlns:p14="http://schemas.microsoft.com/office/powerpoint/2010/main" val="12786329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00" y="285234"/>
            <a:ext cx="9011805" cy="564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8708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67" y="210833"/>
            <a:ext cx="11262663" cy="653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2445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ctrTitle"/>
          </p:nvPr>
        </p:nvSpPr>
        <p:spPr>
          <a:xfrm>
            <a:off x="415600" y="87467"/>
            <a:ext cx="11360800" cy="1214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6400" dirty="0">
                <a:latin typeface="Calibri" panose="020F0502020204030204" pitchFamily="34" charset="0"/>
              </a:rPr>
              <a:t>Distributed GraphLab Design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subTitle" idx="1"/>
          </p:nvPr>
        </p:nvSpPr>
        <p:spPr>
          <a:xfrm>
            <a:off x="415600" y="1682967"/>
            <a:ext cx="11360800" cy="475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•Distributed Data Graph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•Distributed GraphLab Engines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•Fault tolerance</a:t>
            </a:r>
          </a:p>
          <a:p>
            <a:pPr algn="l"/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•System design</a:t>
            </a:r>
          </a:p>
        </p:txBody>
      </p:sp>
    </p:spTree>
    <p:extLst>
      <p:ext uri="{BB962C8B-B14F-4D97-AF65-F5344CB8AC3E}">
        <p14:creationId xmlns:p14="http://schemas.microsoft.com/office/powerpoint/2010/main" val="19040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xfrm>
            <a:off x="316400" y="87433"/>
            <a:ext cx="11360800" cy="1363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solidFill>
                  <a:srgbClr val="404040"/>
                </a:solidFill>
                <a:latin typeface="Calibri" panose="020F0502020204030204" pitchFamily="34" charset="0"/>
              </a:rPr>
              <a:t>Distributed Data Graph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ubTitle" idx="1"/>
          </p:nvPr>
        </p:nvSpPr>
        <p:spPr>
          <a:xfrm>
            <a:off x="316400" y="1546567"/>
            <a:ext cx="5438000" cy="4319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•A graph is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partitioned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into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parts where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much greater than the number of machines.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•Each part, called an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atom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stored as a separate file on a distributed storage system(Amazon S3).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dirty="0"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097" y="166766"/>
            <a:ext cx="4620899" cy="362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7232" y="3670834"/>
            <a:ext cx="5209968" cy="2880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3697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ctrTitle"/>
          </p:nvPr>
        </p:nvSpPr>
        <p:spPr>
          <a:xfrm>
            <a:off x="155167" y="434700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Distributed GraphLab Engines: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0" y="1695400"/>
            <a:ext cx="11760629" cy="5038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1.  Emulates the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GraphLab execution model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is responsible for:</a:t>
            </a:r>
          </a:p>
          <a:p>
            <a:pPr indent="516454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61111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•Executing update functions.</a:t>
            </a:r>
          </a:p>
          <a:p>
            <a:pPr algn="l"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61111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	•Executing sync operations.</a:t>
            </a:r>
          </a:p>
          <a:p>
            <a:pPr algn="l"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61111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	•Maintaining the set of scheduled vertices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T.</a:t>
            </a:r>
          </a:p>
          <a:p>
            <a:pPr algn="l"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61111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	•Ensuring serializability with respect to the appropriate consistency model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 Types: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• Chromatic Engine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• Distributed Locking Engine</a:t>
            </a:r>
          </a:p>
        </p:txBody>
      </p:sp>
    </p:spTree>
    <p:extLst>
      <p:ext uri="{BB962C8B-B14F-4D97-AF65-F5344CB8AC3E}">
        <p14:creationId xmlns:p14="http://schemas.microsoft.com/office/powerpoint/2010/main" val="30223761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415600" y="99833"/>
            <a:ext cx="11360800" cy="929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Bulk Synchronous Parallel(BSP)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266767" y="1124933"/>
            <a:ext cx="6120000" cy="5634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 bridging model for designing parallel 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Algorithms(eg: message relaying).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Implemented by Google Pregel 2010.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The model consists of :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1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Concurrent computation:</a:t>
            </a: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Every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participating processor may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perform </a:t>
            </a:r>
            <a:r>
              <a:rPr lang="en" sz="2400" i="1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local computations</a:t>
            </a:r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Communication:</a:t>
            </a:r>
            <a:r>
              <a:rPr lang="en" sz="1400" dirty="0">
                <a:solidFill>
                  <a:srgbClr val="252525"/>
                </a:solidFill>
              </a:rPr>
              <a:t> </a:t>
            </a:r>
            <a:r>
              <a:rPr lang="en" sz="2400" dirty="0">
                <a:solidFill>
                  <a:srgbClr val="252525"/>
                </a:solidFill>
              </a:rPr>
              <a:t>T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he processes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 exchange data between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 themselves to facilitate remote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 data storage capabilities.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. Barrier 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synchronisatio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: When a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process reaches this point (the </a:t>
            </a:r>
            <a:r>
              <a:rPr lang="en" sz="2400" i="1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barrier</a:t>
            </a:r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it waits until all other processes have </a:t>
            </a:r>
          </a:p>
          <a:p>
            <a:pPr indent="609585" algn="l"/>
            <a:r>
              <a:rPr lang="en" sz="2400" dirty="0">
                <a:solidFill>
                  <a:srgbClr val="252525"/>
                </a:solidFill>
                <a:latin typeface="Calibri"/>
                <a:ea typeface="Calibri"/>
                <a:cs typeface="Calibri"/>
                <a:sym typeface="Calibri"/>
              </a:rPr>
              <a:t>    reached the same barrier.</a:t>
            </a:r>
          </a:p>
          <a:p>
            <a:pPr indent="609585" algn="l"/>
            <a:endParaRPr sz="2400" dirty="0">
              <a:solidFill>
                <a:srgbClr val="25252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609585" algn="l"/>
            <a:endParaRPr sz="2400" dirty="0">
              <a:solidFill>
                <a:srgbClr val="252525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6767" y="1624601"/>
            <a:ext cx="5063501" cy="3100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0534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subTitle" idx="1"/>
          </p:nvPr>
        </p:nvSpPr>
        <p:spPr>
          <a:xfrm>
            <a:off x="142767" y="1116033"/>
            <a:ext cx="6789600" cy="4960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•It uses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vertex coloring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satisfy the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edge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consistency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model by executing synchronously all vertices of the same color in the vertex set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before proceeding to the next color.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Full consistency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model is satisfied by ensuring that no vertex shares the same color as any of its distance two neighbors.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Vertex consistency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model is satisfied by assigning all vertices the same color.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It executes the set of scheduled vertices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 partially asynchronously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68333" y="148833"/>
            <a:ext cx="11360800" cy="967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Chromatic Engine: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366" y="1116032"/>
            <a:ext cx="4998487" cy="363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6932367" y="5369833"/>
            <a:ext cx="4266000" cy="60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defTabSz="1219170"/>
            <a:r>
              <a:rPr lang="en" sz="2400" kern="0">
                <a:solidFill>
                  <a:sysClr val="windowText" lastClr="000000"/>
                </a:solidFill>
              </a:rPr>
              <a:t>Edge Consistency model using Chromatic Engine.</a:t>
            </a:r>
          </a:p>
        </p:txBody>
      </p:sp>
    </p:spTree>
    <p:extLst>
      <p:ext uri="{BB962C8B-B14F-4D97-AF65-F5344CB8AC3E}">
        <p14:creationId xmlns:p14="http://schemas.microsoft.com/office/powerpoint/2010/main" val="14848117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/>
          </p:nvPr>
        </p:nvSpPr>
        <p:spPr>
          <a:xfrm>
            <a:off x="105567" y="112267"/>
            <a:ext cx="11360800" cy="842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Distributed Locking Engine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1"/>
          </p:nvPr>
        </p:nvSpPr>
        <p:spPr>
          <a:xfrm>
            <a:off x="105567" y="1149733"/>
            <a:ext cx="7546000" cy="5547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1. Why use it?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	•Chromatic engine does not provide </a:t>
            </a:r>
            <a:endParaRPr lang="en" sz="2667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 sufficient scheduling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flexibility.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	• Chromatic engine presupposes availability </a:t>
            </a:r>
            <a:endParaRPr lang="en" sz="2667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  of graph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coloring which might not always </a:t>
            </a:r>
            <a:endParaRPr lang="en" sz="2667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  be readily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available.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2.The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Distributed Locking Engine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uses mutual exclusion by associating a readers-writers lock with each vertex.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3.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Vertex consistency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is achieved by acquiring a write-lock on the central vertex of each requested scope.</a:t>
            </a:r>
          </a:p>
          <a:p>
            <a:pPr algn="l"/>
            <a:endParaRPr dirty="0"/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700" y="1484567"/>
            <a:ext cx="4099664" cy="3238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6356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subTitle" idx="1"/>
          </p:nvPr>
        </p:nvSpPr>
        <p:spPr>
          <a:xfrm>
            <a:off x="415600" y="421633"/>
            <a:ext cx="11360800" cy="6101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4.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Full consistency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is achieved by acquiring write-locks on the central vertex and all adjacent vertices.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5.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Edge consistency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is achieved by acquiring a write-lock on the central vertex and read locks on adjacent vertices.</a:t>
            </a:r>
          </a:p>
          <a:p>
            <a:pPr algn="l"/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256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ctrTitle"/>
          </p:nvPr>
        </p:nvSpPr>
        <p:spPr>
          <a:xfrm>
            <a:off x="68367" y="223233"/>
            <a:ext cx="11638800" cy="892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>
                <a:latin typeface="Calibri"/>
                <a:ea typeface="Calibri"/>
                <a:cs typeface="Calibri"/>
                <a:sym typeface="Calibri"/>
              </a:rPr>
              <a:t>Distributed Locking Engine(Pipelined locking)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subTitle" idx="1"/>
          </p:nvPr>
        </p:nvSpPr>
        <p:spPr>
          <a:xfrm>
            <a:off x="415600" y="1388967"/>
            <a:ext cx="6058000" cy="4724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•Each machine maintains a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pipeline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vertices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which locks have been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requested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but not yet fulfilled.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•The pipelining system uses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callbacks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instead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readers/writer locks since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latter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would halt the pipeline.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•Pipelining reduces latency by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synchronizing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locked data immediately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after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machine completes its local lock.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3134" y="3745234"/>
            <a:ext cx="5779033" cy="287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8800" y="1116033"/>
            <a:ext cx="3578800" cy="26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5488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229567" y="124667"/>
            <a:ext cx="11360800" cy="1202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Chandy-Lamport Snapshot Algorithm</a:t>
            </a:r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34" y="1227734"/>
            <a:ext cx="9539729" cy="5357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4553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ctrTitle"/>
          </p:nvPr>
        </p:nvSpPr>
        <p:spPr>
          <a:xfrm>
            <a:off x="415600" y="322433"/>
            <a:ext cx="11360800" cy="979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Fault Tolerance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subTitle" idx="1"/>
          </p:nvPr>
        </p:nvSpPr>
        <p:spPr>
          <a:xfrm>
            <a:off x="415600" y="1364167"/>
            <a:ext cx="8563200" cy="519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•Using a distributed checkpoint mechanism called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Snapshot Update</a:t>
            </a:r>
            <a:r>
              <a:rPr lang="en" sz="2667" b="1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fault tolerance is introduced in GraphLab.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•Snapshot Update can be deployed synchronously or asynchronously.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•Asynchronous snapshots are more efficient and guarantee consistent snapshot under the following conditions: </a:t>
            </a:r>
          </a:p>
          <a:p>
            <a:pPr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a)Edge consistency is used on all update functions.</a:t>
            </a:r>
          </a:p>
          <a:p>
            <a:pPr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b)Schedule completes before the scope is unlocked.</a:t>
            </a:r>
          </a:p>
          <a:p>
            <a:pPr indent="-93131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  <a:buClr>
                <a:schemeClr val="dk1"/>
              </a:buClr>
              <a:buSzPct val="61111"/>
            </a:pP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c)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Snapshot Update is prioritized over other updates.  </a:t>
            </a:r>
          </a:p>
          <a:p>
            <a:pPr algn="l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35637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616" y="3251100"/>
            <a:ext cx="7400368" cy="3271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567" y="241800"/>
            <a:ext cx="7018468" cy="30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8333767" y="744100"/>
            <a:ext cx="3522000" cy="202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defTabSz="1219170"/>
            <a:r>
              <a:rPr lang="en" sz="2133" kern="0" dirty="0">
                <a:latin typeface="Calibri" panose="020F0502020204030204" pitchFamily="34" charset="0"/>
              </a:rPr>
              <a:t>Synchronous snapshot have the “flatline” whereas asynchronous snapshots allow computation to proceed.</a:t>
            </a:r>
          </a:p>
        </p:txBody>
      </p:sp>
    </p:spTree>
    <p:extLst>
      <p:ext uri="{BB962C8B-B14F-4D97-AF65-F5344CB8AC3E}">
        <p14:creationId xmlns:p14="http://schemas.microsoft.com/office/powerpoint/2010/main" val="29765673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ctrTitle"/>
          </p:nvPr>
        </p:nvSpPr>
        <p:spPr>
          <a:xfrm>
            <a:off x="415600" y="210833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System design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subTitle" idx="1"/>
          </p:nvPr>
        </p:nvSpPr>
        <p:spPr>
          <a:xfrm>
            <a:off x="415600" y="1267633"/>
            <a:ext cx="11360800" cy="19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609585" indent="-457189" algn="l">
              <a:buClr>
                <a:schemeClr val="dk1"/>
              </a:buClr>
              <a:buChar char="●"/>
            </a:pPr>
            <a:r>
              <a:rPr lang="en" sz="2667" dirty="0">
                <a:solidFill>
                  <a:schemeClr val="dk1"/>
                </a:solidFill>
                <a:latin typeface="Calibri" panose="020F0502020204030204" pitchFamily="34" charset="0"/>
              </a:rPr>
              <a:t>In the </a:t>
            </a:r>
            <a:r>
              <a:rPr lang="en" sz="2667" i="1" dirty="0">
                <a:solidFill>
                  <a:schemeClr val="dk1"/>
                </a:solidFill>
                <a:latin typeface="Calibri" panose="020F0502020204030204" pitchFamily="34" charset="0"/>
              </a:rPr>
              <a:t>Initialization phase</a:t>
            </a:r>
            <a:r>
              <a:rPr lang="en" sz="2667" dirty="0">
                <a:solidFill>
                  <a:schemeClr val="dk1"/>
                </a:solidFill>
                <a:latin typeface="Calibri" panose="020F0502020204030204" pitchFamily="34" charset="0"/>
              </a:rPr>
              <a:t> the atom file representation of data graph is constructed.</a:t>
            </a:r>
          </a:p>
          <a:p>
            <a:pPr marL="609585" indent="-457189" algn="l">
              <a:buClr>
                <a:schemeClr val="dk1"/>
              </a:buClr>
              <a:buChar char="●"/>
            </a:pPr>
            <a:r>
              <a:rPr lang="en" sz="2667" dirty="0">
                <a:solidFill>
                  <a:schemeClr val="dk1"/>
                </a:solidFill>
                <a:latin typeface="Calibri" panose="020F0502020204030204" pitchFamily="34" charset="0"/>
              </a:rPr>
              <a:t>In the </a:t>
            </a:r>
            <a:r>
              <a:rPr lang="en" sz="2667" i="1" dirty="0">
                <a:solidFill>
                  <a:schemeClr val="dk1"/>
                </a:solidFill>
                <a:latin typeface="Calibri" panose="020F0502020204030204" pitchFamily="34" charset="0"/>
              </a:rPr>
              <a:t>GraphLab Execution Phase</a:t>
            </a:r>
            <a:r>
              <a:rPr lang="en" sz="2667" dirty="0">
                <a:solidFill>
                  <a:schemeClr val="dk1"/>
                </a:solidFill>
                <a:latin typeface="Calibri" panose="020F0502020204030204" pitchFamily="34" charset="0"/>
              </a:rPr>
              <a:t> atom files are assigned to individual execution engines from the DFS.</a:t>
            </a:r>
          </a:p>
          <a:p>
            <a:pPr algn="l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934" y="3114065"/>
            <a:ext cx="8792599" cy="3412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7028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ctrTitle"/>
          </p:nvPr>
        </p:nvSpPr>
        <p:spPr>
          <a:xfrm>
            <a:off x="415600" y="149467"/>
            <a:ext cx="11360800" cy="942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 dirty="0">
                <a:latin typeface="Calibri" panose="020F0502020204030204" pitchFamily="34" charset="0"/>
              </a:rPr>
              <a:t>System design(Locking Engine Design)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subTitle" idx="1"/>
          </p:nvPr>
        </p:nvSpPr>
        <p:spPr>
          <a:xfrm>
            <a:off x="155167" y="1323367"/>
            <a:ext cx="11360800" cy="1764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Partition of distributed graph managed within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Local Graph storage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Cache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used to provide access to remote data.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Scheduler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manages vertices in 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</a:rPr>
              <a:t>T 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assigned to the process.</a:t>
            </a:r>
            <a:b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 Each block makes use of block below it.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832" y="3149933"/>
            <a:ext cx="4994800" cy="327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3616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ctrTitle"/>
          </p:nvPr>
        </p:nvSpPr>
        <p:spPr>
          <a:xfrm>
            <a:off x="415600" y="87433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 panose="020F0502020204030204" pitchFamily="34" charset="0"/>
              </a:rPr>
              <a:t>Applications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316367" y="2455500"/>
            <a:ext cx="11360800" cy="2802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609585" indent="-457189" algn="l">
              <a:lnSpc>
                <a:spcPct val="115000"/>
              </a:lnSpc>
              <a:buClr>
                <a:schemeClr val="dk1"/>
              </a:buClr>
              <a:buFont typeface="Calibri"/>
              <a:buChar char="●"/>
            </a:pP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Movie Recommendation</a:t>
            </a:r>
          </a:p>
          <a:p>
            <a:pPr marL="609585" indent="-457189" algn="l">
              <a:lnSpc>
                <a:spcPct val="115000"/>
              </a:lnSpc>
              <a:buClr>
                <a:schemeClr val="dk1"/>
              </a:buClr>
              <a:buFont typeface="Calibri"/>
              <a:buChar char="●"/>
            </a:pP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Co-segmentation(Coseg)</a:t>
            </a:r>
          </a:p>
          <a:p>
            <a:pPr marL="609585" indent="-457189" algn="l">
              <a:buClr>
                <a:schemeClr val="dk1"/>
              </a:buClr>
              <a:buFont typeface="Calibri"/>
              <a:buChar char="●"/>
            </a:pP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Named Entity Recognition(NER)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3236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>
            <a:off x="353567" y="111600"/>
            <a:ext cx="11360800" cy="1537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>
              <a:buSzPct val="25000"/>
            </a:pPr>
            <a:r>
              <a:rPr lang="en" sz="6400" dirty="0">
                <a:latin typeface="Calibri"/>
                <a:ea typeface="Calibri"/>
                <a:cs typeface="Calibri"/>
                <a:sym typeface="Calibri"/>
              </a:rPr>
              <a:t>Bulk Synchronous Parallel(BSP)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>
            <a:off x="241967" y="1562567"/>
            <a:ext cx="11360800" cy="4998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Advantages: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No worries about </a:t>
            </a:r>
            <a:r>
              <a:rPr lang="en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Race conditions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Barrier guarantees </a:t>
            </a:r>
            <a:r>
              <a:rPr lang="en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consistency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Simpler to make fault tolerant,save data on barrier.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Disadvantages: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1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Costly performance penalties since runtime of each phase is decided by </a:t>
            </a:r>
            <a:endParaRPr lang="en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s</a:t>
            </a:r>
            <a:r>
              <a:rPr lang="en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lowest machine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Fail to support the properties of asynchronous,graph-parallel and dynamic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computation,critical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Machine Learning and Data Mining Community. </a:t>
            </a:r>
          </a:p>
        </p:txBody>
      </p:sp>
    </p:spTree>
    <p:extLst>
      <p:ext uri="{BB962C8B-B14F-4D97-AF65-F5344CB8AC3E}">
        <p14:creationId xmlns:p14="http://schemas.microsoft.com/office/powerpoint/2010/main" val="9498209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ctrTitle"/>
          </p:nvPr>
        </p:nvSpPr>
        <p:spPr>
          <a:xfrm>
            <a:off x="117967" y="0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Netflix Movie Recommendation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subTitle" idx="1"/>
          </p:nvPr>
        </p:nvSpPr>
        <p:spPr>
          <a:xfrm>
            <a:off x="235633" y="954900"/>
            <a:ext cx="7292000" cy="5791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marL="609585" indent="-457189" algn="l">
              <a:buClr>
                <a:schemeClr val="dk1"/>
              </a:buClr>
              <a:buSzPct val="90000"/>
              <a:buChar char="●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makes use  of </a:t>
            </a:r>
            <a:r>
              <a:rPr lang="en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collaborative filtering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predict the movie ratings for each user based on the ratings of similar users.</a:t>
            </a:r>
          </a:p>
          <a:p>
            <a:pPr marL="609585" indent="-47412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rgbClr val="404040"/>
              </a:buClr>
              <a:buFont typeface="Calibri"/>
              <a:buChar char="●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alternating least squares(ALS)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algorithm is used to iteratively compute a low-rank matrix factorization.</a:t>
            </a:r>
          </a:p>
          <a:p>
            <a:pPr marL="609585" indent="-47412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rgbClr val="404040"/>
              </a:buClr>
              <a:buFont typeface="Calibri"/>
              <a:buChar char="●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sparse matrix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defines a bipartite graph connecting each user with the movies that they rated. </a:t>
            </a:r>
          </a:p>
          <a:p>
            <a:pPr marL="609585" indent="-47412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rgbClr val="404040"/>
              </a:buClr>
              <a:buFont typeface="Calibri"/>
              <a:buChar char="●"/>
            </a:pPr>
            <a:r>
              <a:rPr lang="en" sz="24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Vertices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are users(rows U) and movies(columns V) and </a:t>
            </a:r>
            <a:r>
              <a:rPr lang="en" sz="24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edges</a:t>
            </a:r>
            <a:r>
              <a:rPr lang="en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contain the ratings for a user-movie pair. </a:t>
            </a:r>
          </a:p>
          <a:p>
            <a:pPr marL="609585" indent="-47412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rgbClr val="404040"/>
              </a:buClr>
              <a:buFont typeface="Calibri"/>
              <a:buChar char="●"/>
            </a:pP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GraphLab update function predicts </a:t>
            </a:r>
            <a:r>
              <a:rPr lang="en" sz="24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ratings(edge-values)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0867" y="802052"/>
            <a:ext cx="4751132" cy="391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153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subTitle" idx="1"/>
          </p:nvPr>
        </p:nvSpPr>
        <p:spPr>
          <a:xfrm>
            <a:off x="415600" y="2381133"/>
            <a:ext cx="11360800" cy="1128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ALS rotates between fixing one of the unknowns ui or vj. When one is fixed the other can be computed by solving the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least-squares problem.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</a:rPr>
              <a:t> The ALS algorithm is as:</a:t>
            </a:r>
          </a:p>
          <a:p>
            <a:pPr algn="l"/>
            <a:endParaRPr sz="2400" dirty="0">
              <a:solidFill>
                <a:schemeClr val="dk1"/>
              </a:solidFill>
            </a:endParaRP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267" y="227133"/>
            <a:ext cx="6436332" cy="21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129" y="3621234"/>
            <a:ext cx="7105499" cy="2749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2101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subTitle" idx="1"/>
          </p:nvPr>
        </p:nvSpPr>
        <p:spPr>
          <a:xfrm>
            <a:off x="415600" y="682067"/>
            <a:ext cx="11360800" cy="565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solidFill>
                  <a:schemeClr val="tx1"/>
                </a:solidFill>
              </a:rPr>
              <a:t>•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 = {r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ij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}n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×n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user-movie matrix where each item R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ij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represents the rating score of item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j by user i where r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i,j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=&lt; u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,v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&gt; ∀i,j</a:t>
            </a:r>
            <a:r>
              <a:rPr lang="en" sz="2400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U represent the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user feature matrix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V represent the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movie feature matrix.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Dimension of the feature space(d)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a system parameter that is determined by a hold-out dataset or cross- validation.</a:t>
            </a:r>
          </a:p>
          <a:p>
            <a:pPr algn="l"/>
            <a:r>
              <a:rPr lang="en" sz="2400" dirty="0">
                <a:solidFill>
                  <a:schemeClr val="tx1"/>
                </a:solidFill>
              </a:rPr>
              <a:t>•</a:t>
            </a:r>
            <a:r>
              <a:rPr lang="en" sz="1467" dirty="0">
                <a:solidFill>
                  <a:schemeClr val="tx1"/>
                </a:solidFill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low rank approximation problem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thus formulated as follows to learn the factor vectors (u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,v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tx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tx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tx1"/>
                </a:solidFill>
              </a:rPr>
              <a:t>		</a:t>
            </a:r>
          </a:p>
          <a:p>
            <a:pPr algn="l"/>
            <a:endParaRPr sz="2400" dirty="0">
              <a:solidFill>
                <a:schemeClr val="tx1"/>
              </a:solidFill>
            </a:endParaRPr>
          </a:p>
          <a:p>
            <a:pPr algn="l"/>
            <a:r>
              <a:rPr lang="en" sz="1467" dirty="0">
                <a:solidFill>
                  <a:schemeClr val="tx1"/>
                </a:solidFill>
              </a:rPr>
              <a:t>		 	 	 		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Where p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i,j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=&lt;u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,v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&gt;  is the predicted rating ,λ is the regularization coefficient and K is the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Set of known ratings from the Sparse matrix R.</a:t>
            </a:r>
          </a:p>
          <a:p>
            <a:pPr algn="l"/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/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/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1200" dirty="0">
              <a:solidFill>
                <a:schemeClr val="dk1"/>
              </a:solidFill>
            </a:endParaRP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99" y="3658434"/>
            <a:ext cx="7998932" cy="1326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8260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ctrTitle"/>
          </p:nvPr>
        </p:nvSpPr>
        <p:spPr>
          <a:xfrm>
            <a:off x="415600" y="136400"/>
            <a:ext cx="11360800" cy="905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Netflix Scaling with Intensity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subTitle" idx="1"/>
          </p:nvPr>
        </p:nvSpPr>
        <p:spPr>
          <a:xfrm>
            <a:off x="415600" y="1091333"/>
            <a:ext cx="5363600" cy="5158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•Plotted is the speedup achieved for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varying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values of dimensionality(d).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•Extrapolating to obtain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theoretically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optimal runtime,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estimated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overhead of Distributed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GraphLab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64 machines is 12x for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d=5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4.9x for d= 100. </a:t>
            </a:r>
          </a:p>
          <a:p>
            <a:pPr algn="l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5999" y="806200"/>
            <a:ext cx="4551332" cy="404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49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ctrTitle"/>
          </p:nvPr>
        </p:nvSpPr>
        <p:spPr>
          <a:xfrm>
            <a:off x="415600" y="74400"/>
            <a:ext cx="11360800" cy="1264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Netflix Comparisons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subTitle" idx="1"/>
          </p:nvPr>
        </p:nvSpPr>
        <p:spPr>
          <a:xfrm>
            <a:off x="415600" y="1178133"/>
            <a:ext cx="5872000" cy="550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GraphLab implementation was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compared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against Hadoop and MPI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using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between 4 to 64 machines.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•GraphLab performs between 40-60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times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faster than Hadoop.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•It also slightly outperformed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optimized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MPI implementation.</a:t>
            </a:r>
          </a:p>
          <a:p>
            <a:pPr algn="l"/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833" y="198767"/>
            <a:ext cx="4402532" cy="384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7161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ctrTitle"/>
          </p:nvPr>
        </p:nvSpPr>
        <p:spPr>
          <a:xfrm>
            <a:off x="415600" y="248700"/>
            <a:ext cx="11360800" cy="1053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Video Co-segmentation(Coseg)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subTitle" idx="1"/>
          </p:nvPr>
        </p:nvSpPr>
        <p:spPr>
          <a:xfrm>
            <a:off x="167567" y="1459767"/>
            <a:ext cx="6504400" cy="5150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•Video co-segmentation automatically identifies and clusters spatio-temporal segments of video that share similar texture and color characteristics.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•Frames of high-resolution video are pre-processed by coarsening each frame to a regular grid of rectangular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super-pixels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•The CoSeg algorithm predicts the best label (e.g., sky, building, grass etc.) for each super pixel using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Gaussian Mixture Model (GMM)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 conjunction with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Loopy Belief Propagation (LBP)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</a:pPr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6399" y="1682100"/>
            <a:ext cx="5359765" cy="2901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3229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subTitle" idx="1"/>
          </p:nvPr>
        </p:nvSpPr>
        <p:spPr>
          <a:xfrm>
            <a:off x="415600" y="508467"/>
            <a:ext cx="11360800" cy="282452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</a:t>
            </a: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two algorithms are combined to form an 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Expectation-Maximization 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problem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endParaRPr lang="en" sz="24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alternating between LBP to compute the label for each super-pixel given the GMM and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then updating the GMM given the labels from LBP.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GraphLab update function executes the LBP local iterative update where updates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  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expected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to change values significantly are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prioritized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.The BP update function is as: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167" y="3332990"/>
            <a:ext cx="7804176" cy="305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0878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300" y="198434"/>
            <a:ext cx="9660731" cy="511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9160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subTitle" idx="1"/>
          </p:nvPr>
        </p:nvSpPr>
        <p:spPr>
          <a:xfrm>
            <a:off x="415600" y="272833"/>
            <a:ext cx="11360800" cy="2182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The locking engine provides nearly optimal weak scaling: the runtime does not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increase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significantly as the size of the graph increases proportionately with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the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number of machines.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 It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 also observed that increasing the pipeline length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increased    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performance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significantly and compensated for poor partitioning.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934" y="2554701"/>
            <a:ext cx="3967833" cy="326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834" y="2721934"/>
            <a:ext cx="3440733" cy="3010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9132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ctrTitle"/>
          </p:nvPr>
        </p:nvSpPr>
        <p:spPr>
          <a:xfrm>
            <a:off x="291600" y="137100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Named Entity Recognition(NER)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subTitle" idx="1"/>
          </p:nvPr>
        </p:nvSpPr>
        <p:spPr>
          <a:xfrm>
            <a:off x="229567" y="1372967"/>
            <a:ext cx="6888800" cy="5138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Named Entity Recognition is the task of determining the type (e.g.,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Person, Place,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or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Thing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) of a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noun-phrase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(e.g.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Obama, Chicago,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or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Car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) from its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context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(e.g.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“President..”, “Lives near..”,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or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“bought a..”).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 The Data graph for NER is bipartite with one set of vertices corresponding to 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noun-phrases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 and the other to </a:t>
            </a:r>
            <a:r>
              <a:rPr lang="en" sz="2667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contexts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•The </a:t>
            </a:r>
            <a:r>
              <a:rPr lang="en" sz="2667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CoEM vertex program 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updates estimated distribution for a vertex (either noun-phrase or context) based on the current distribution for neighboring vertices. </a:t>
            </a:r>
          </a:p>
          <a:p>
            <a:pPr algn="l"/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/>
            <a:endParaRPr sz="2400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0567" y="1321932"/>
            <a:ext cx="4021832" cy="2963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39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ctrTitle"/>
          </p:nvPr>
        </p:nvSpPr>
        <p:spPr>
          <a:xfrm>
            <a:off x="316400" y="99867"/>
            <a:ext cx="11360800" cy="1140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/>
              <a:t>Asynchronous processing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subTitle" idx="1"/>
          </p:nvPr>
        </p:nvSpPr>
        <p:spPr>
          <a:xfrm>
            <a:off x="415600" y="1488167"/>
            <a:ext cx="11360800" cy="5171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Implemented by GraphLab 2010, 2012 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Advantages: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1.  Directly targets properties of asynchronous,graph-parallel and dynamic 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computation,critical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Machine Learning and Data Mining Community.</a:t>
            </a:r>
          </a:p>
          <a:p>
            <a:pPr indent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Involves updating parameters using most recent values as input,most closely </a:t>
            </a:r>
          </a:p>
          <a:p>
            <a:pPr marL="609585"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related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Sequential execution.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Disadvantages:</a:t>
            </a:r>
          </a:p>
          <a:p>
            <a:pPr indent="609585" algn="l"/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Race conditions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happen all the time.		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 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0674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subTitle" idx="1"/>
          </p:nvPr>
        </p:nvSpPr>
        <p:spPr>
          <a:xfrm>
            <a:off x="415600" y="161233"/>
            <a:ext cx="11360800" cy="1078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667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Below is  CoEM algorithm in which adjacent vertices are rescheduled ,if the type distributions at a vertex changes by more than some predefined threshold.  </a:t>
            </a:r>
          </a:p>
          <a:p>
            <a:pPr algn="l"/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333" y="1456553"/>
            <a:ext cx="8656200" cy="394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5632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ctrTitle"/>
          </p:nvPr>
        </p:nvSpPr>
        <p:spPr>
          <a:xfrm>
            <a:off x="341200" y="174267"/>
            <a:ext cx="11360800" cy="1066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NER Comparisons</a:t>
            </a:r>
          </a:p>
        </p:txBody>
      </p:sp>
      <p:sp>
        <p:nvSpPr>
          <p:cNvPr id="378" name="Shape 378"/>
          <p:cNvSpPr txBox="1">
            <a:spLocks noGrp="1"/>
          </p:cNvSpPr>
          <p:nvPr>
            <p:ph type="subTitle" idx="1"/>
          </p:nvPr>
        </p:nvSpPr>
        <p:spPr>
          <a:xfrm>
            <a:off x="117967" y="1323400"/>
            <a:ext cx="5351200" cy="5112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•GraphLab implementation of NER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achieved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20-30x speedup over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Hadoop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was comparable to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optimized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MPI.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•GraphLab scaled poorly achieving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only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3x improvement using 16x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more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machines, majorly due to  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large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vertex data size, dense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connectivity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and poor partitioning.</a:t>
            </a:r>
          </a:p>
          <a:p>
            <a:pPr algn="l"/>
            <a:r>
              <a:rPr lang="en" sz="2667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4065" y="285333"/>
            <a:ext cx="3886867" cy="322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7665" y="3432634"/>
            <a:ext cx="3782467" cy="329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677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ctrTitle"/>
          </p:nvPr>
        </p:nvSpPr>
        <p:spPr>
          <a:xfrm>
            <a:off x="254367" y="149467"/>
            <a:ext cx="11360800" cy="904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Comparison(Netflix/CoSeg/NER)</a:t>
            </a:r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99" y="1178133"/>
            <a:ext cx="3713532" cy="33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933" y="1478534"/>
            <a:ext cx="3614400" cy="315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8101" y="5057636"/>
            <a:ext cx="9735132" cy="126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3700" y="1054267"/>
            <a:ext cx="3713533" cy="352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0159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ctrTitle"/>
          </p:nvPr>
        </p:nvSpPr>
        <p:spPr>
          <a:xfrm>
            <a:off x="341200" y="87433"/>
            <a:ext cx="11360800" cy="1053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Comparison(Netflix/CoSeg/NER)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subTitle" idx="1"/>
          </p:nvPr>
        </p:nvSpPr>
        <p:spPr>
          <a:xfrm>
            <a:off x="415600" y="1459767"/>
            <a:ext cx="11539600" cy="466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Overall network utilization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	Netflix and CoSeg have very low bandwidth requirements while NER appears to saturate when #machines &gt; 24.</a:t>
            </a:r>
            <a:r>
              <a:rPr lang="en" sz="1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Snapshot overhead: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Overhead of performing a complete snapshot of the graph every|V | updates  is highest for CoSeg, when running on a 64 machine cluster. 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285115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ctrTitle"/>
          </p:nvPr>
        </p:nvSpPr>
        <p:spPr>
          <a:xfrm>
            <a:off x="415600" y="99867"/>
            <a:ext cx="11360800" cy="1214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EC2 Cost Evaluation</a:t>
            </a:r>
          </a:p>
        </p:txBody>
      </p:sp>
      <p:sp>
        <p:nvSpPr>
          <p:cNvPr id="401" name="Shape 401"/>
          <p:cNvSpPr txBox="1">
            <a:spLocks noGrp="1"/>
          </p:cNvSpPr>
          <p:nvPr>
            <p:ph type="subTitle" idx="1"/>
          </p:nvPr>
        </p:nvSpPr>
        <p:spPr>
          <a:xfrm>
            <a:off x="415600" y="1707800"/>
            <a:ext cx="6082800" cy="4790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dirty="0">
                <a:solidFill>
                  <a:schemeClr val="tx1"/>
                </a:solidFill>
              </a:rPr>
              <a:t>•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price-runtime curves(log-log scale)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for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GraphLab and Hadoop illustrate the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cost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deploying either system.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 For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Netflix application, GraphLab is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about 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two orders of magnitude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more </a:t>
            </a:r>
            <a:endParaRPr lang="en" sz="2667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cost-effective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than Hadoop. </a:t>
            </a:r>
          </a:p>
          <a:p>
            <a:pPr algn="l"/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181" y="836712"/>
            <a:ext cx="3795499" cy="3146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1481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ctrTitle"/>
          </p:nvPr>
        </p:nvSpPr>
        <p:spPr>
          <a:xfrm>
            <a:off x="415600" y="87467"/>
            <a:ext cx="11360800" cy="1214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/>
                <a:ea typeface="Calibri"/>
                <a:cs typeface="Calibri"/>
                <a:sym typeface="Calibri"/>
              </a:rPr>
              <a:t>Conclusion</a:t>
            </a:r>
          </a:p>
        </p:txBody>
      </p:sp>
      <p:sp>
        <p:nvSpPr>
          <p:cNvPr id="408" name="Shape 408"/>
          <p:cNvSpPr txBox="1">
            <a:spLocks noGrp="1"/>
          </p:cNvSpPr>
          <p:nvPr>
            <p:ph type="subTitle" idx="1"/>
          </p:nvPr>
        </p:nvSpPr>
        <p:spPr>
          <a:xfrm>
            <a:off x="262833" y="1736200"/>
            <a:ext cx="11491200" cy="4948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In the paper we talked about:</a:t>
            </a:r>
          </a:p>
          <a:p>
            <a:pPr indent="516454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Requirement of MLDM algorithms. </a:t>
            </a:r>
          </a:p>
          <a:p>
            <a:pPr indent="609585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Graphlab extended to the distributed setting by:</a:t>
            </a:r>
          </a:p>
          <a:p>
            <a:pPr indent="609585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•Relaxing the schedule requirements</a:t>
            </a:r>
          </a:p>
          <a:p>
            <a:pPr indent="609585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•Introducing a new distributed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data-graph</a:t>
            </a:r>
          </a:p>
          <a:p>
            <a:pPr indent="609585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•Introducing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execution engines</a:t>
            </a:r>
          </a:p>
          <a:p>
            <a:pPr marL="609585" indent="516454" algn="l">
              <a:lnSpc>
                <a:spcPct val="90000"/>
              </a:lnSpc>
              <a:spcBef>
                <a:spcPts val="267"/>
              </a:spcBef>
              <a:spcAft>
                <a:spcPts val="533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•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Introducing fault tolerance.</a:t>
            </a:r>
          </a:p>
          <a:p>
            <a:pPr indent="-93131"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•Distributed Graphlab outperforms Hadoop by 20-60x and is competitive with       tailored MPI implementations.</a:t>
            </a:r>
          </a:p>
          <a:p>
            <a:pPr algn="l"/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6698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ctrTitle"/>
          </p:nvPr>
        </p:nvSpPr>
        <p:spPr>
          <a:xfrm>
            <a:off x="415600" y="186700"/>
            <a:ext cx="11360800" cy="1227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/>
                <a:ea typeface="Calibri"/>
                <a:cs typeface="Calibri"/>
                <a:sym typeface="Calibri"/>
              </a:rPr>
              <a:t>Future Work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subTitle" idx="1"/>
          </p:nvPr>
        </p:nvSpPr>
        <p:spPr>
          <a:xfrm>
            <a:off x="415600" y="1496967"/>
            <a:ext cx="11360800" cy="4889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667" dirty="0">
                <a:solidFill>
                  <a:schemeClr val="tx1"/>
                </a:solidFill>
              </a:rPr>
              <a:t>•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Extending abstraction and runtime to support dynamically evolving graphs and external storage in graph databases.</a:t>
            </a:r>
          </a:p>
          <a:p>
            <a:pPr algn="l"/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Further research into theory and application of Dynamic asynchronous graph parallel computation thus helping in defining emerging field of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big learning.</a:t>
            </a:r>
          </a:p>
        </p:txBody>
      </p:sp>
    </p:spTree>
    <p:extLst>
      <p:ext uri="{BB962C8B-B14F-4D97-AF65-F5344CB8AC3E}">
        <p14:creationId xmlns:p14="http://schemas.microsoft.com/office/powerpoint/2010/main" val="39975706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ctrTitle"/>
          </p:nvPr>
        </p:nvSpPr>
        <p:spPr>
          <a:xfrm>
            <a:off x="415600" y="75067"/>
            <a:ext cx="11360800" cy="1053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 panose="020F0502020204030204" pitchFamily="34" charset="0"/>
              </a:rPr>
              <a:t>References</a:t>
            </a:r>
          </a:p>
        </p:txBody>
      </p:sp>
      <p:sp>
        <p:nvSpPr>
          <p:cNvPr id="420" name="Shape 420"/>
          <p:cNvSpPr txBox="1">
            <a:spLocks noGrp="1"/>
          </p:cNvSpPr>
          <p:nvPr>
            <p:ph type="subTitle" idx="1"/>
          </p:nvPr>
        </p:nvSpPr>
        <p:spPr>
          <a:xfrm>
            <a:off x="117967" y="1078933"/>
            <a:ext cx="11658400" cy="5642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Y. Low, J. Gonzalez, A. Kyrola,D. Bickson, C. Guestrin, and J. M. Hellerstein. Graphlab: A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new parallel framework for machine learning. In </a:t>
            </a:r>
            <a:r>
              <a:rPr lang="en" sz="18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UAI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pages 340–349, 2010. 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Y. Low, J. Gonzalez, A. Kyrola,D. Bickson, C. Guestrin, and J. M. Hellerstein.Distributed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Graphlab: A Framework for Machine Learning and Data Mining in the Cloud.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" sz="18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Thesis: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Parallel and Distributed Systems for Probabilistic Reasoning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Joseph Gonzalez,CMU-ML-12-111 ,December 21, 2012.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GraphLab ppt by Yucheng Low, Joseph Gonzalez, Aapo Kyrola,Danny Bickson,Carlos  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Guestrin.	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•Y. Zhou, D. Wilkinson, R. Schreiber, and R. Pan. Large-scale parallel collaborative filtering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for the netflix prize. In </a:t>
            </a:r>
            <a:r>
              <a:rPr lang="en" sz="18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AAIM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pages 337–348, 2008.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Christopher R. Aberger. Recommender: An Analysis of Collaborative Filtering Techniques.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GraphLab create : http://graphlab.org.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 CS-425 Distributed Systems ppt: Chandy-Lamport Snapshot Algorithm and Multicast </a:t>
            </a:r>
          </a:p>
          <a:p>
            <a:pPr algn="l"/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Communication by Klara Nahrstedt</a:t>
            </a:r>
          </a:p>
          <a:p>
            <a:pPr algn="l"/>
            <a:r>
              <a:rPr lang="en" sz="2400" dirty="0">
                <a:solidFill>
                  <a:schemeClr val="tx1"/>
                </a:solidFill>
              </a:rPr>
              <a:t>• 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CSE 547 Graph Parallel Problems Synchronous vs Asynchronous Computation pdf by Emily Fox.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740256" algn="l">
              <a:lnSpc>
                <a:spcPct val="115000"/>
              </a:lnSpc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5283068" algn="l">
              <a:lnSpc>
                <a:spcPct val="115000"/>
              </a:lnSpc>
              <a:buClr>
                <a:schemeClr val="dk1"/>
              </a:buClr>
              <a:buFont typeface="Calibri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 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5283068" algn="l">
              <a:lnSpc>
                <a:spcPct val="115000"/>
              </a:lnSpc>
              <a:buClr>
                <a:schemeClr val="dk1"/>
              </a:buClr>
              <a:buFont typeface="Calibri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 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609585" indent="5283068" algn="l">
              <a:lnSpc>
                <a:spcPct val="115000"/>
              </a:lnSpc>
              <a:buClr>
                <a:schemeClr val="dk1"/>
              </a:buClr>
              <a:buFont typeface="Calibri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 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</a:p>
          <a:p>
            <a:pPr indent="5647125" algn="l"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algn="l"/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3242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marL="609585" indent="609585"/>
            <a:r>
              <a:rPr lang="en" sz="8000"/>
              <a:t>     </a:t>
            </a:r>
          </a:p>
        </p:txBody>
      </p: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" y="1"/>
            <a:ext cx="1217744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7201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Scalability!</a:t>
            </a:r>
            <a:br>
              <a:rPr lang="en-US" dirty="0" smtClean="0"/>
            </a:br>
            <a:r>
              <a:rPr lang="en-US" dirty="0" smtClean="0"/>
              <a:t>But at what cost?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/>
              <a:t>Frank </a:t>
            </a:r>
            <a:r>
              <a:rPr lang="en-US" sz="2000" dirty="0" err="1"/>
              <a:t>McSherry</a:t>
            </a:r>
            <a:r>
              <a:rPr lang="en-US" sz="2000" dirty="0"/>
              <a:t> Michael </a:t>
            </a:r>
            <a:r>
              <a:rPr lang="en-US" sz="2000" dirty="0" err="1"/>
              <a:t>Isard</a:t>
            </a:r>
            <a:r>
              <a:rPr lang="en-US" sz="2000" dirty="0"/>
              <a:t> Derek G. Murray </a:t>
            </a:r>
            <a:endParaRPr lang="en-US" sz="2000" dirty="0" smtClean="0">
              <a:effectLst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74003" y="6095111"/>
            <a:ext cx="2872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rPr>
              <a:t>Presented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rPr>
              <a:t>by: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rPr>
              <a:t>Zhouyihai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rPr>
              <a:t> Ding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rPr>
              <a:t>dzyh1118@g.ucla.edu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859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217167" y="99233"/>
            <a:ext cx="11360800" cy="14632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 panose="020F0502020204030204" pitchFamily="34" charset="0"/>
              </a:rPr>
              <a:t>Why GraphLab?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217167" y="1894067"/>
            <a:ext cx="6318400" cy="4294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Implementing Machine Learning and Data Mining algorithms in parallel on current systems like Hadoop,MPI and MapReduce is prohibitively complex and costly.</a:t>
            </a:r>
          </a:p>
          <a:p>
            <a:pPr algn="l"/>
            <a:endParaRPr sz="24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•It targets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asynchronous, dynamic, graph-parallel computation in the 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shared-memory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setting as needed by the MLDM community.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2667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5565" y="1445049"/>
            <a:ext cx="5656435" cy="5192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7453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86026" y="6550223"/>
            <a:ext cx="8267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 charset="0"/>
              </a:rPr>
              <a:t>Michael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 charset="0"/>
              </a:rPr>
              <a:t>J.Quinn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 charset="0"/>
              </a:rPr>
              <a:t>, "Parallel Programming in C with MPI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 charset="0"/>
              </a:rPr>
              <a:t>OpenMP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NewRomanPSMT" charset="0"/>
              </a:rPr>
              <a:t>," 2003.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S" charset="0"/>
              </a:rPr>
              <a:t>􏰀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7764"/>
            <a:ext cx="5881826" cy="21252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551533"/>
            <a:ext cx="3101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Scalability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17" y="3106056"/>
            <a:ext cx="4313604" cy="3249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4514" y="5427523"/>
            <a:ext cx="262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Which system is better?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05656"/>
            <a:ext cx="2599702" cy="7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69" y="3424518"/>
            <a:ext cx="4557538" cy="34334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“You can have a second computer once you’ve shown you know how to use the first one.” – Paul </a:t>
            </a:r>
            <a:r>
              <a:rPr lang="en-US" i="1" dirty="0" err="1"/>
              <a:t>Barham</a:t>
            </a:r>
            <a:r>
              <a:rPr lang="en-US" i="1" dirty="0"/>
              <a:t> </a:t>
            </a:r>
            <a:endParaRPr lang="zh-CN" altLang="en-US" i="1" dirty="0" smtClean="0"/>
          </a:p>
          <a:p>
            <a:r>
              <a:rPr lang="en-US" altLang="zh-CN" dirty="0" smtClean="0"/>
              <a:t>W</a:t>
            </a:r>
            <a:r>
              <a:rPr lang="en-US" altLang="zh-CN" dirty="0" smtClean="0">
                <a:effectLst/>
              </a:rPr>
              <a:t>hich system is better?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06" y="3185717"/>
            <a:ext cx="4651208" cy="3630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767405"/>
            <a:ext cx="5189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But at what COST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 rot="21155348">
            <a:off x="598949" y="4415817"/>
            <a:ext cx="10994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mistaking scalability for performance </a:t>
            </a:r>
          </a:p>
        </p:txBody>
      </p:sp>
    </p:spTree>
    <p:extLst>
      <p:ext uri="{BB962C8B-B14F-4D97-AF65-F5344CB8AC3E}">
        <p14:creationId xmlns:p14="http://schemas.microsoft.com/office/powerpoint/2010/main" val="15670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COST:  </a:t>
            </a:r>
            <a:r>
              <a:rPr lang="en-US" dirty="0"/>
              <a:t>The COST of a given platform for a given problem is the hardware </a:t>
            </a:r>
            <a:r>
              <a:rPr lang="en-US" dirty="0" smtClean="0"/>
              <a:t>configuration(like cores) </a:t>
            </a:r>
            <a:r>
              <a:rPr lang="en-US" dirty="0"/>
              <a:t>required before the platform </a:t>
            </a:r>
            <a:r>
              <a:rPr lang="en-US" dirty="0" smtClean="0"/>
              <a:t>outperforms </a:t>
            </a:r>
            <a:r>
              <a:rPr lang="en-US" dirty="0"/>
              <a:t>a competent single-threaded implementation. </a:t>
            </a:r>
            <a:endParaRPr lang="en-US" dirty="0" smtClean="0"/>
          </a:p>
          <a:p>
            <a:r>
              <a:rPr lang="en-US" dirty="0" smtClean="0"/>
              <a:t>Avoid poor </a:t>
            </a:r>
            <a:r>
              <a:rPr lang="en-US" dirty="0"/>
              <a:t>baselines and low expectations</a:t>
            </a:r>
          </a:p>
          <a:p>
            <a:endParaRPr lang="en-US" dirty="0" smtClean="0"/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767405"/>
            <a:ext cx="5189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</a:rPr>
              <a:t>But at what COST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21498"/>
            <a:ext cx="4253753" cy="3336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19" y="3521498"/>
            <a:ext cx="4542326" cy="33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Implementation and Measurement in Single </a:t>
            </a:r>
            <a:r>
              <a:rPr lang="en-US" sz="2400" dirty="0"/>
              <a:t>T</a:t>
            </a:r>
            <a:r>
              <a:rPr lang="en-US" sz="2400" dirty="0" smtClean="0"/>
              <a:t>hread</a:t>
            </a:r>
          </a:p>
          <a:p>
            <a:r>
              <a:rPr lang="en-US" sz="2400" dirty="0" smtClean="0"/>
              <a:t>Apply COST to </a:t>
            </a:r>
            <a:r>
              <a:rPr lang="en-US" sz="2400" dirty="0"/>
              <a:t>P</a:t>
            </a:r>
            <a:r>
              <a:rPr lang="en-US" sz="2400" dirty="0" smtClean="0"/>
              <a:t>rior Work</a:t>
            </a:r>
          </a:p>
          <a:p>
            <a:r>
              <a:rPr lang="en-US" sz="2400" dirty="0"/>
              <a:t>Lesson L</a:t>
            </a:r>
            <a:r>
              <a:rPr lang="en-US" sz="2400" dirty="0" smtClean="0"/>
              <a:t>earned</a:t>
            </a:r>
            <a:endParaRPr lang="en-US" sz="24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56" y="3365869"/>
            <a:ext cx="6369423" cy="2218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Scalable system Vs simple single-threaded implementation on a high-end 2014 laptop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Dataset</a:t>
            </a:r>
          </a:p>
        </p:txBody>
      </p:sp>
    </p:spTree>
    <p:extLst>
      <p:ext uri="{BB962C8B-B14F-4D97-AF65-F5344CB8AC3E}">
        <p14:creationId xmlns:p14="http://schemas.microsoft.com/office/powerpoint/2010/main" val="16290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Scalable </a:t>
            </a:r>
            <a:r>
              <a:rPr lang="en-US" altLang="zh-CN" dirty="0"/>
              <a:t>system Vs simple single-threaded implementation on a high-end 2014 laptop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84071"/>
            <a:ext cx="8596668" cy="3880773"/>
          </a:xfrm>
        </p:spPr>
        <p:txBody>
          <a:bodyPr/>
          <a:lstStyle/>
          <a:p>
            <a:r>
              <a:rPr lang="en-US" dirty="0" smtClean="0"/>
              <a:t>Basic graph computations</a:t>
            </a:r>
          </a:p>
          <a:p>
            <a:pPr lvl="1"/>
            <a:r>
              <a:rPr lang="en-US" dirty="0" smtClean="0"/>
              <a:t>PageRank</a:t>
            </a:r>
          </a:p>
          <a:p>
            <a:pPr lvl="1"/>
            <a:r>
              <a:rPr lang="en-US" dirty="0" smtClean="0"/>
              <a:t>Label Propagation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5" y="3468914"/>
            <a:ext cx="4726462" cy="3312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427" y="3419163"/>
            <a:ext cx="4956487" cy="34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en-US" sz="2400" dirty="0" smtClean="0"/>
              <a:t>Simple Baseline</a:t>
            </a:r>
          </a:p>
          <a:p>
            <a:pPr lvl="1"/>
            <a:r>
              <a:rPr lang="en-US" sz="2200" dirty="0" smtClean="0"/>
              <a:t>Simple Implementation</a:t>
            </a:r>
            <a:endParaRPr lang="en-US" sz="2200" dirty="0"/>
          </a:p>
          <a:p>
            <a:r>
              <a:rPr lang="en-US" sz="2400" dirty="0" smtClean="0"/>
              <a:t>Better Baseline</a:t>
            </a:r>
          </a:p>
          <a:p>
            <a:pPr lvl="1"/>
            <a:r>
              <a:rPr lang="en-US" sz="2200" dirty="0" smtClean="0"/>
              <a:t>Improving Graph Layout </a:t>
            </a:r>
          </a:p>
          <a:p>
            <a:pPr lvl="1"/>
            <a:r>
              <a:rPr lang="en-US" sz="2200" dirty="0"/>
              <a:t>Improving </a:t>
            </a:r>
            <a:r>
              <a:rPr lang="en-US" sz="2200" dirty="0" smtClean="0"/>
              <a:t>Algorithms </a:t>
            </a:r>
          </a:p>
        </p:txBody>
      </p:sp>
    </p:spTree>
    <p:extLst>
      <p:ext uri="{BB962C8B-B14F-4D97-AF65-F5344CB8AC3E}">
        <p14:creationId xmlns:p14="http://schemas.microsoft.com/office/powerpoint/2010/main" val="5770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Rank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22707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 PageRank iterations</a:t>
            </a:r>
          </a:p>
          <a:p>
            <a:r>
              <a:rPr lang="en-US" sz="2400" dirty="0" smtClean="0"/>
              <a:t>Textbook PageRank Implementation:</a:t>
            </a:r>
          </a:p>
          <a:p>
            <a:pPr lvl="1"/>
            <a:r>
              <a:rPr lang="en-US" sz="2200" dirty="0"/>
              <a:t>a: </a:t>
            </a:r>
            <a:r>
              <a:rPr lang="en-US" sz="2200" dirty="0" err="1"/>
              <a:t>src</a:t>
            </a:r>
            <a:r>
              <a:rPr lang="en-US" sz="2200" dirty="0"/>
              <a:t> node</a:t>
            </a:r>
          </a:p>
          <a:p>
            <a:pPr lvl="1"/>
            <a:r>
              <a:rPr lang="en-US" sz="2200" dirty="0"/>
              <a:t>b: </a:t>
            </a:r>
            <a:r>
              <a:rPr lang="en-US" sz="2200" dirty="0" err="1"/>
              <a:t>dest</a:t>
            </a:r>
            <a:r>
              <a:rPr lang="en-US" sz="2200" dirty="0"/>
              <a:t> node</a:t>
            </a:r>
          </a:p>
          <a:p>
            <a:pPr lvl="1"/>
            <a:r>
              <a:rPr lang="en-US" sz="2200" dirty="0"/>
              <a:t>d: </a:t>
            </a:r>
            <a:r>
              <a:rPr lang="en-US" sz="2200" dirty="0" smtClean="0"/>
              <a:t>degree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58" y="2971752"/>
            <a:ext cx="5753742" cy="35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24114"/>
            <a:ext cx="8596668" cy="1320800"/>
          </a:xfrm>
        </p:spPr>
        <p:txBody>
          <a:bodyPr/>
          <a:lstStyle/>
          <a:p>
            <a:r>
              <a:rPr lang="en-US" dirty="0" smtClean="0"/>
              <a:t>Page Rank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159" y="1479272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EdgeMapper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err="1"/>
              <a:t>graph.nodes</a:t>
            </a:r>
            <a:r>
              <a:rPr lang="en-US" sz="2000" dirty="0"/>
              <a:t> contains a </a:t>
            </a:r>
            <a:r>
              <a:rPr lang="en-US" sz="2000" dirty="0" smtClean="0"/>
              <a:t>sequence </a:t>
            </a:r>
            <a:r>
              <a:rPr lang="en-US" sz="2000" dirty="0"/>
              <a:t>of (u32, u32) </a:t>
            </a:r>
            <a:r>
              <a:rPr lang="en-US" sz="2000" dirty="0" smtClean="0"/>
              <a:t>pairs representing </a:t>
            </a:r>
            <a:r>
              <a:rPr lang="en-US" sz="2000" dirty="0"/>
              <a:t>(</a:t>
            </a:r>
            <a:r>
              <a:rPr lang="en-US" sz="2000" dirty="0" err="1"/>
              <a:t>node_id</a:t>
            </a:r>
            <a:r>
              <a:rPr lang="en-US" sz="2000" dirty="0"/>
              <a:t>, degree) </a:t>
            </a:r>
          </a:p>
          <a:p>
            <a:pPr lvl="1"/>
            <a:r>
              <a:rPr lang="en-US" sz="2000" dirty="0" err="1"/>
              <a:t>graph.edges</a:t>
            </a:r>
            <a:r>
              <a:rPr lang="en-US" sz="2000" dirty="0"/>
              <a:t> contains a </a:t>
            </a:r>
            <a:r>
              <a:rPr lang="en-US" sz="2000" dirty="0" smtClean="0"/>
              <a:t>sequence </a:t>
            </a:r>
            <a:r>
              <a:rPr lang="en-US" sz="2000" dirty="0"/>
              <a:t>of u32 values </a:t>
            </a:r>
            <a:r>
              <a:rPr lang="en-US" sz="2000" dirty="0" smtClean="0"/>
              <a:t>representing </a:t>
            </a:r>
            <a:r>
              <a:rPr lang="en-US" sz="2000" dirty="0"/>
              <a:t>edge endpoints</a:t>
            </a:r>
            <a:r>
              <a:rPr lang="en-US" sz="2000" dirty="0" smtClean="0"/>
              <a:t>.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200" dirty="0" smtClean="0"/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63" y="3231698"/>
            <a:ext cx="5634086" cy="36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Rank </a:t>
            </a:r>
            <a:r>
              <a:rPr lang="en-US" dirty="0"/>
              <a:t>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806860"/>
            <a:ext cx="8596668" cy="3880773"/>
          </a:xfrm>
        </p:spPr>
        <p:txBody>
          <a:bodyPr/>
          <a:lstStyle/>
          <a:p>
            <a:r>
              <a:rPr lang="en-US" dirty="0" smtClean="0"/>
              <a:t>Reported elapsed times for 20 PageRank iterations, compared with measured times for single threaded implementations from SSD and from RAM. </a:t>
            </a:r>
            <a:r>
              <a:rPr lang="en-US" dirty="0" err="1" smtClean="0"/>
              <a:t>GraphChi</a:t>
            </a:r>
            <a:r>
              <a:rPr lang="en-US" dirty="0" smtClean="0"/>
              <a:t> and X-Stream report times for 5 PageRank iterations, which multiplied by four.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16" y="3230423"/>
            <a:ext cx="5156555" cy="300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71" y="3589154"/>
            <a:ext cx="4247048" cy="2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353600" y="99200"/>
            <a:ext cx="11360800" cy="11780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6400" dirty="0">
                <a:latin typeface="Calibri" panose="020F0502020204030204" pitchFamily="34" charset="0"/>
              </a:rPr>
              <a:t>MLDM Algorithm Properties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180000" y="1943433"/>
            <a:ext cx="11360800" cy="3972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•Graph Structured Computation</a:t>
            </a:r>
          </a:p>
          <a:p>
            <a:pPr algn="l">
              <a:lnSpc>
                <a:spcPct val="115000"/>
              </a:lnSpc>
            </a:pPr>
            <a:r>
              <a:rPr lang="en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•Asynchronous Iterative Computation</a:t>
            </a:r>
          </a:p>
          <a:p>
            <a:pPr algn="l"/>
            <a:r>
              <a:rPr lang="en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•Dynamic Computation</a:t>
            </a:r>
          </a:p>
          <a:p>
            <a:pPr algn="l"/>
            <a:r>
              <a:rPr lang="en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•Serializability</a:t>
            </a:r>
          </a:p>
        </p:txBody>
      </p:sp>
    </p:spTree>
    <p:extLst>
      <p:ext uri="{BB962C8B-B14F-4D97-AF65-F5344CB8AC3E}">
        <p14:creationId xmlns:p14="http://schemas.microsoft.com/office/powerpoint/2010/main" val="29123352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Propagation </a:t>
            </a:r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15130"/>
            <a:ext cx="8596668" cy="3880773"/>
          </a:xfrm>
        </p:spPr>
        <p:txBody>
          <a:bodyPr/>
          <a:lstStyle/>
          <a:p>
            <a:r>
              <a:rPr lang="en-US" sz="2400" dirty="0" smtClean="0"/>
              <a:t>Label Propagation: </a:t>
            </a:r>
            <a:r>
              <a:rPr lang="en-US" sz="2400" dirty="0"/>
              <a:t>each node maintains a label, and repeatedly improves it by asking their neighbors if they have a smaller label.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22" y="2835930"/>
            <a:ext cx="7086131" cy="38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Propagation </a:t>
            </a:r>
            <a:r>
              <a:rPr lang="en-US" dirty="0"/>
              <a:t>Measurements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Reported elapsed times for label </a:t>
            </a:r>
            <a:r>
              <a:rPr lang="en-US" sz="2400" dirty="0" smtClean="0"/>
              <a:t>propagation</a:t>
            </a:r>
            <a:r>
              <a:rPr lang="en-US" sz="2400" dirty="0"/>
              <a:t>, compared with measured times for single- threaded label propagation from SSD.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7" y="3415615"/>
            <a:ext cx="6586631" cy="31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Improving </a:t>
            </a:r>
            <a:r>
              <a:rPr lang="en-US" sz="2400" dirty="0" smtClean="0"/>
              <a:t>Graph Layout </a:t>
            </a:r>
          </a:p>
          <a:p>
            <a:r>
              <a:rPr lang="en-US" sz="2400" dirty="0"/>
              <a:t>Improving </a:t>
            </a:r>
            <a:r>
              <a:rPr lang="en-US" sz="2400" dirty="0" smtClean="0"/>
              <a:t>Algorithms </a:t>
            </a:r>
          </a:p>
        </p:txBody>
      </p:sp>
    </p:spTree>
    <p:extLst>
      <p:ext uri="{BB962C8B-B14F-4D97-AF65-F5344CB8AC3E}">
        <p14:creationId xmlns:p14="http://schemas.microsoft.com/office/powerpoint/2010/main" val="37358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graph layout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6669"/>
            <a:ext cx="8596668" cy="388077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order </a:t>
            </a:r>
            <a:r>
              <a:rPr lang="en-US" dirty="0" smtClean="0"/>
              <a:t>in edge affects performance :</a:t>
            </a:r>
            <a:r>
              <a:rPr lang="en-US" dirty="0"/>
              <a:t>enumerated edges in </a:t>
            </a:r>
            <a:r>
              <a:rPr lang="en-US" i="1" dirty="0"/>
              <a:t>vertex order </a:t>
            </a:r>
            <a:endParaRPr lang="en-US" i="1" dirty="0" smtClean="0"/>
          </a:p>
          <a:p>
            <a:r>
              <a:rPr lang="en-US" i="1" dirty="0" smtClean="0"/>
              <a:t>Do data layout as pre-processing</a:t>
            </a:r>
            <a:endParaRPr lang="en-US" dirty="0" smtClean="0"/>
          </a:p>
          <a:p>
            <a:r>
              <a:rPr lang="en-US" dirty="0"/>
              <a:t>Hilbert curve </a:t>
            </a:r>
            <a:r>
              <a:rPr lang="en-US" dirty="0" smtClean="0"/>
              <a:t>order</a:t>
            </a:r>
          </a:p>
          <a:p>
            <a:pPr lvl="1"/>
            <a:r>
              <a:rPr lang="en-US" dirty="0" smtClean="0"/>
              <a:t>Cache locality:  (</a:t>
            </a:r>
            <a:r>
              <a:rPr lang="en-US" dirty="0" err="1" smtClean="0"/>
              <a:t>x,y</a:t>
            </a:r>
            <a:r>
              <a:rPr lang="en-US" dirty="0" smtClean="0"/>
              <a:t>) -&gt; (</a:t>
            </a:r>
            <a:r>
              <a:rPr lang="en-US" dirty="0" err="1" smtClean="0"/>
              <a:t>great,poor</a:t>
            </a:r>
            <a:r>
              <a:rPr lang="en-US" dirty="0" smtClean="0"/>
              <a:t>) -&gt; (</a:t>
            </a:r>
            <a:r>
              <a:rPr lang="en-US" dirty="0" err="1" smtClean="0"/>
              <a:t>good,good</a:t>
            </a:r>
            <a:r>
              <a:rPr lang="en-US" dirty="0" smtClean="0"/>
              <a:t>)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279" y="3729315"/>
            <a:ext cx="6303962" cy="279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87" y="3900113"/>
            <a:ext cx="2522359" cy="24563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86750" y="4100513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780376" y="4100512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156535" y="4100512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182810" y="5486628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72462" y="5530473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21165" y="5486627"/>
            <a:ext cx="14288" cy="642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72462" y="4743449"/>
            <a:ext cx="548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01038" y="5530473"/>
            <a:ext cx="548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28309" y="6129564"/>
            <a:ext cx="751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79429" y="6129564"/>
            <a:ext cx="6176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14976" y="5486627"/>
            <a:ext cx="548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821165" y="4100512"/>
            <a:ext cx="13353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634107" y="4743449"/>
            <a:ext cx="548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634107" y="4743449"/>
            <a:ext cx="0" cy="7431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graph layout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6669"/>
            <a:ext cx="8596668" cy="3880773"/>
          </a:xfrm>
        </p:spPr>
        <p:txBody>
          <a:bodyPr/>
          <a:lstStyle/>
          <a:p>
            <a:r>
              <a:rPr lang="en-US" sz="2000" dirty="0" smtClean="0"/>
              <a:t>Reported </a:t>
            </a:r>
            <a:r>
              <a:rPr lang="en-US" sz="2000" dirty="0"/>
              <a:t>elapsed times for 20 PageRank </a:t>
            </a:r>
            <a:r>
              <a:rPr lang="en-US" sz="2000" dirty="0" smtClean="0"/>
              <a:t>iterations</a:t>
            </a:r>
            <a:r>
              <a:rPr lang="en-US" sz="2000" dirty="0"/>
              <a:t>, compared with measured times for single- threaded implementations from SSD and from RAM. The single-threaded times use identical algorithms, but with different edge orders. 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72" y="3334871"/>
            <a:ext cx="6700339" cy="28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algorithms: </a:t>
            </a:r>
            <a:r>
              <a:rPr lang="en-US" dirty="0"/>
              <a:t>Union Find Implementation </a:t>
            </a:r>
            <a:r>
              <a:rPr lang="en-US" dirty="0" smtClean="0"/>
              <a:t>&amp; </a:t>
            </a:r>
            <a:r>
              <a:rPr lang="en-US" dirty="0"/>
              <a:t>Measurements </a:t>
            </a:r>
            <a:br>
              <a:rPr lang="en-US" dirty="0"/>
            </a:b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Union Find: </a:t>
            </a:r>
            <a:r>
              <a:rPr lang="en-US" sz="2000" dirty="0"/>
              <a:t>a simple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m </a:t>
            </a:r>
            <a:r>
              <a:rPr lang="en-US" sz="2000" dirty="0"/>
              <a:t>log </a:t>
            </a:r>
            <a:r>
              <a:rPr lang="en-US" sz="2000" i="1" dirty="0"/>
              <a:t>n</a:t>
            </a:r>
            <a:r>
              <a:rPr lang="en-US" sz="2000" dirty="0"/>
              <a:t>) </a:t>
            </a:r>
            <a:r>
              <a:rPr lang="en-US" sz="2000" dirty="0" smtClean="0"/>
              <a:t>algorithm to implement label </a:t>
            </a:r>
            <a:r>
              <a:rPr lang="en-US" sz="2000" dirty="0" err="1" smtClean="0"/>
              <a:t>propagaion</a:t>
            </a:r>
            <a:r>
              <a:rPr lang="en-US" sz="2000" dirty="0" smtClean="0"/>
              <a:t>:</a:t>
            </a:r>
          </a:p>
          <a:p>
            <a:pPr lvl="1"/>
            <a:r>
              <a:rPr lang="en-US" dirty="0" smtClean="0"/>
              <a:t>scans </a:t>
            </a:r>
            <a:r>
              <a:rPr lang="en-US" dirty="0"/>
              <a:t>the edges once, merging roots when it finds edges whose endpoints have different roots. 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747247"/>
            <a:ext cx="4566385" cy="2906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186" y="3747247"/>
            <a:ext cx="5319594" cy="181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Implementation and Measurement in Single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hread</a:t>
            </a:r>
          </a:p>
          <a:p>
            <a:r>
              <a:rPr lang="en-US" sz="2400" dirty="0" smtClean="0"/>
              <a:t>Apply COST to </a:t>
            </a:r>
            <a:r>
              <a:rPr lang="en-US" sz="2400" dirty="0"/>
              <a:t>P</a:t>
            </a:r>
            <a:r>
              <a:rPr lang="en-US" sz="2400" dirty="0" smtClean="0"/>
              <a:t>rior Work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Lesson L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earned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54661"/>
            <a:ext cx="8596668" cy="1320800"/>
          </a:xfrm>
        </p:spPr>
        <p:txBody>
          <a:bodyPr/>
          <a:lstStyle/>
          <a:p>
            <a:r>
              <a:rPr lang="en-US" dirty="0"/>
              <a:t>Applying COST to </a:t>
            </a:r>
            <a:r>
              <a:rPr lang="en-US" dirty="0" smtClean="0"/>
              <a:t>Prior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75461"/>
            <a:ext cx="8596668" cy="3880773"/>
          </a:xfrm>
        </p:spPr>
        <p:txBody>
          <a:bodyPr/>
          <a:lstStyle/>
          <a:p>
            <a:r>
              <a:rPr lang="en-US" sz="2000" dirty="0" smtClean="0"/>
              <a:t>Published scaling measurements for PageRank </a:t>
            </a:r>
            <a:r>
              <a:rPr lang="en-US" sz="2000" dirty="0"/>
              <a:t>on twitter </a:t>
            </a:r>
            <a:r>
              <a:rPr lang="en-US" sz="2000" dirty="0" err="1"/>
              <a:t>rv.</a:t>
            </a:r>
            <a:r>
              <a:rPr lang="en-US" sz="2000" dirty="0"/>
              <a:t> The first plot is the time per warm iteration. The second plot is the time for ten </a:t>
            </a:r>
            <a:r>
              <a:rPr lang="en-US" sz="2000" dirty="0" smtClean="0"/>
              <a:t>iterations </a:t>
            </a:r>
            <a:r>
              <a:rPr lang="en-US" sz="2000" dirty="0"/>
              <a:t>from a cold start. Horizontal lines are single- threaded measurements. </a:t>
            </a:r>
            <a:endParaRPr lang="en-US" sz="2000" dirty="0" smtClean="0"/>
          </a:p>
          <a:p>
            <a:r>
              <a:rPr lang="en-US" sz="2000" dirty="0"/>
              <a:t>two </a:t>
            </a:r>
            <a:r>
              <a:rPr lang="en-US" sz="2000" dirty="0" smtClean="0"/>
              <a:t>horizontal lines are single-threaded measurements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67" y="3904928"/>
            <a:ext cx="6975201" cy="27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COST to </a:t>
            </a:r>
            <a:r>
              <a:rPr lang="en-US" dirty="0" smtClean="0"/>
              <a:t>Prior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6848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The intersection with the upper line indicates the point at which the system out-performs a simple resource-constrained implementation, and is a suitable baseline for systems with similar limitations </a:t>
            </a:r>
            <a:endParaRPr lang="en-US" sz="2000" dirty="0" smtClean="0"/>
          </a:p>
          <a:p>
            <a:r>
              <a:rPr lang="en-US" sz="2000" dirty="0"/>
              <a:t>The intersection with the </a:t>
            </a:r>
            <a:r>
              <a:rPr lang="en-US" sz="2000" dirty="0" smtClean="0"/>
              <a:t>lower </a:t>
            </a:r>
            <a:r>
              <a:rPr lang="en-US" sz="2000" dirty="0"/>
              <a:t>line indicates the point at which the system out- performs a feature-rich implementation, including pre- processing and sufficient memory, and is a suitable base- line for systems with similar resources </a:t>
            </a:r>
            <a:endParaRPr lang="en-US" sz="2000" dirty="0" smtClean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67" y="4098521"/>
            <a:ext cx="6975201" cy="27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COST to Prior 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Two Naiad implementations of union find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Faster one: arrays.</a:t>
            </a:r>
          </a:p>
          <a:p>
            <a:r>
              <a:rPr lang="en-US" sz="2400" dirty="0" smtClean="0"/>
              <a:t>Slower one: hash table.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24" y="3826235"/>
            <a:ext cx="5476688" cy="28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55967" y="111600"/>
            <a:ext cx="11360800" cy="1475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en" sz="4800" dirty="0">
                <a:latin typeface="Calibri" panose="020F0502020204030204" pitchFamily="34" charset="0"/>
              </a:rPr>
              <a:t>Graph Structured Computation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0" y="1869000"/>
            <a:ext cx="11360800" cy="4554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</a:rPr>
              <a:t>•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Recent advances in MLDM focus on modeling the </a:t>
            </a:r>
            <a:r>
              <a:rPr lang="en" sz="2400" i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dependencies </a:t>
            </a:r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between data, as it allows extracting more signal from noisy data. </a:t>
            </a: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For example, modeling the dependencies between similar shoppers allows us to make better product recommendations than treating them in isolation. </a:t>
            </a:r>
          </a:p>
          <a:p>
            <a:pPr algn="l"/>
            <a:endParaRPr sz="24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  <a:p>
            <a:pPr algn="l"/>
            <a:r>
              <a:rPr lang="en" sz="24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•Consequently, there has been a recent shift toward graph-parallel abstractions like Pregel and GraphLab that naturally express Computational dependencies. </a:t>
            </a:r>
          </a:p>
          <a:p>
            <a:pPr algn="l"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sz="26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/>
            <a:r>
              <a:rPr lang="en" sz="1467" dirty="0">
                <a:solidFill>
                  <a:schemeClr val="dk1"/>
                </a:solidFill>
              </a:rPr>
              <a:t>	 	 	 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	</a:t>
            </a:r>
          </a:p>
          <a:p>
            <a:pPr algn="l">
              <a:buClr>
                <a:schemeClr val="dk1"/>
              </a:buClr>
            </a:pPr>
            <a:r>
              <a:rPr lang="en" sz="1467" dirty="0">
                <a:solidFill>
                  <a:schemeClr val="dk1"/>
                </a:solidFill>
              </a:rPr>
              <a:t>		</a:t>
            </a:r>
          </a:p>
          <a:p>
            <a:pPr algn="l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7531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Implementation and Measurement in Single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hread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Apply COST to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rior Work</a:t>
            </a:r>
          </a:p>
          <a:p>
            <a:r>
              <a:rPr lang="en-US" sz="2400" dirty="0"/>
              <a:t>Lesson L</a:t>
            </a:r>
            <a:r>
              <a:rPr lang="en-US" sz="2400" dirty="0" smtClean="0"/>
              <a:t>earned</a:t>
            </a:r>
            <a:endParaRPr lang="en-US" sz="24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7788"/>
            <a:ext cx="8596668" cy="4733365"/>
          </a:xfrm>
        </p:spPr>
        <p:txBody>
          <a:bodyPr>
            <a:normAutofit/>
          </a:bodyPr>
          <a:lstStyle/>
          <a:p>
            <a:r>
              <a:rPr lang="en-US" sz="2000" dirty="0"/>
              <a:t>Distinguish “scalability” from “efficient use of resources” </a:t>
            </a:r>
            <a:endParaRPr lang="en-US" sz="2000" dirty="0" smtClean="0"/>
          </a:p>
          <a:p>
            <a:pPr lvl="1"/>
            <a:r>
              <a:rPr lang="en-US" dirty="0"/>
              <a:t>Lots of people struggle with the complexities of getting big data systems up and running, when they possibly shouldn’t be using the systems in the first place. </a:t>
            </a:r>
            <a:endParaRPr lang="en-US" sz="2000" dirty="0" smtClean="0"/>
          </a:p>
          <a:p>
            <a:r>
              <a:rPr lang="en-US" sz="2000" dirty="0" smtClean="0"/>
              <a:t>Scalable system design -&gt; overhead -&gt; COST</a:t>
            </a:r>
          </a:p>
          <a:p>
            <a:pPr marL="0" indent="0">
              <a:buNone/>
            </a:pPr>
            <a:r>
              <a:rPr lang="en-US" sz="2000" dirty="0" smtClean="0"/>
              <a:t>	Overhead: 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High level language: garbage collection, bounds checks, memory copy.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System: memory management, </a:t>
            </a:r>
            <a:r>
              <a:rPr lang="en-US" sz="1800" dirty="0"/>
              <a:t>networking, </a:t>
            </a:r>
            <a:r>
              <a:rPr lang="en-US" sz="1800" dirty="0" smtClean="0"/>
              <a:t>serialization.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Design: good at solving sets of problems. </a:t>
            </a:r>
            <a:r>
              <a:rPr lang="en-US" sz="1800" dirty="0" err="1"/>
              <a:t>GraphX</a:t>
            </a:r>
            <a:r>
              <a:rPr lang="en-US" sz="1800" dirty="0"/>
              <a:t> uses hash </a:t>
            </a:r>
            <a:r>
              <a:rPr lang="en-US" sz="1800" dirty="0" smtClean="0"/>
              <a:t>tables </a:t>
            </a:r>
            <a:r>
              <a:rPr lang="en-US" sz="1800" dirty="0"/>
              <a:t>to maintain its per-vertex state, to provide a layer of robustness </a:t>
            </a:r>
            <a:endParaRPr lang="en-US" sz="1800" dirty="0" smtClean="0"/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Benefit: fault tolerance, security, integration with existing ecosystem.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 (for the area)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Understand systems who have achieved both performance and scale and do well on single machine like Galois, </a:t>
            </a:r>
            <a:r>
              <a:rPr lang="en-US" sz="2000" dirty="0" err="1" smtClean="0"/>
              <a:t>Ligra</a:t>
            </a:r>
            <a:r>
              <a:rPr lang="en-US" sz="2000" dirty="0" smtClean="0"/>
              <a:t>, Naiad, other than finding new domains and compare with poor prior work.</a:t>
            </a:r>
          </a:p>
          <a:p>
            <a:r>
              <a:rPr lang="en-US" sz="2000" dirty="0" smtClean="0"/>
              <a:t>Only </a:t>
            </a:r>
            <a:r>
              <a:rPr lang="en-US" sz="2000" dirty="0"/>
              <a:t>needs to look back to the parallel computing research of decades </a:t>
            </a:r>
            <a:r>
              <a:rPr lang="en-US" sz="2000" dirty="0" smtClean="0"/>
              <a:t>past</a:t>
            </a:r>
            <a:r>
              <a:rPr lang="en-US" sz="2000" dirty="0"/>
              <a:t> </a:t>
            </a:r>
            <a:r>
              <a:rPr lang="en-US" sz="2000" dirty="0" smtClean="0"/>
              <a:t>to find the </a:t>
            </a:r>
            <a:r>
              <a:rPr lang="en-US" sz="2000" smtClean="0"/>
              <a:t>appropriate algorithms.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879" y="1577265"/>
            <a:ext cx="8596668" cy="388077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000" i="1" dirty="0"/>
              <a:t>“You can have a second computer once you’ve shown you know how to use the first one.” – Paul </a:t>
            </a:r>
            <a:r>
              <a:rPr lang="en-US" sz="2000" i="1" dirty="0" err="1"/>
              <a:t>Barham</a:t>
            </a:r>
            <a:r>
              <a:rPr lang="en-US" sz="2000" i="1" dirty="0"/>
              <a:t> </a:t>
            </a:r>
            <a:endParaRPr lang="zh-CN" altLang="en-US" sz="2000" i="1" dirty="0"/>
          </a:p>
          <a:p>
            <a:endParaRPr lang="en-US" sz="2000" dirty="0" smtClean="0"/>
          </a:p>
          <a:p>
            <a:r>
              <a:rPr lang="en-US" sz="2000" dirty="0" smtClean="0"/>
              <a:t>“Can systems be made to scale well?” is not the right question </a:t>
            </a:r>
          </a:p>
          <a:p>
            <a:endParaRPr lang="en-US" sz="2000" dirty="0"/>
          </a:p>
          <a:p>
            <a:r>
              <a:rPr lang="en-US" sz="2000" dirty="0" smtClean="0"/>
              <a:t>What you are going to do:</a:t>
            </a:r>
          </a:p>
          <a:p>
            <a:pPr lvl="1"/>
            <a:r>
              <a:rPr lang="en-US" sz="1800" dirty="0" smtClean="0">
                <a:latin typeface="Apple Chancery" charset="0"/>
                <a:ea typeface="Apple Chancery" charset="0"/>
                <a:cs typeface="Apple Chancery" charset="0"/>
              </a:rPr>
              <a:t>1. </a:t>
            </a:r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If you are going to use a big data system for yourself, see if it is faster than your laptop. </a:t>
            </a:r>
            <a:endParaRPr lang="en-US" sz="1800" dirty="0" smtClean="0">
              <a:effectLst/>
              <a:latin typeface="Apple Chancery" charset="0"/>
              <a:ea typeface="Apple Chancery" charset="0"/>
              <a:cs typeface="Apple Chancery" charset="0"/>
            </a:endParaRPr>
          </a:p>
          <a:p>
            <a:pPr lvl="1"/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2. If you are going to build a big data system for others, see that it is faster than my laptop. </a:t>
            </a:r>
            <a:endParaRPr lang="en-US" sz="1800" dirty="0" smtClean="0">
              <a:effectLst/>
              <a:latin typeface="Apple Chancery" charset="0"/>
              <a:ea typeface="Apple Chancery" charset="0"/>
              <a:cs typeface="Apple Chancery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9062" y="2904273"/>
            <a:ext cx="3533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</a:rPr>
              <a:t>Thank You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173633" y="99867"/>
            <a:ext cx="11905200" cy="127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pPr algn="l">
              <a:lnSpc>
                <a:spcPct val="115000"/>
              </a:lnSpc>
              <a:buSzPct val="30555"/>
            </a:pPr>
            <a:r>
              <a:rPr lang="en" sz="4800" dirty="0">
                <a:latin typeface="Calibri"/>
                <a:ea typeface="Calibri"/>
                <a:cs typeface="Calibri"/>
                <a:sym typeface="Calibri"/>
              </a:rPr>
              <a:t>Asynchronous Iterative Computation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55967" y="1517200"/>
            <a:ext cx="6988000" cy="4133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•Synchronous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update all parameters simultaneously (in parallel) using parameter values from the previous time step as input.</a:t>
            </a:r>
          </a:p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•Asynchronous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systems update parameters using the </a:t>
            </a:r>
            <a:r>
              <a:rPr lang="en" sz="2667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most recent </a:t>
            </a: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parameter values as input.</a:t>
            </a:r>
          </a:p>
          <a:p>
            <a:pPr algn="l">
              <a:lnSpc>
                <a:spcPct val="90000"/>
              </a:lnSpc>
              <a:spcBef>
                <a:spcPts val="1600"/>
              </a:spcBef>
              <a:spcAft>
                <a:spcPts val="267"/>
              </a:spcAft>
              <a:buClr>
                <a:schemeClr val="dk1"/>
              </a:buClr>
              <a:buSzPct val="55000"/>
            </a:pPr>
            <a:r>
              <a:rPr lang="en" sz="26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Many MLDM algorithms benefit from asynchronous systems.</a:t>
            </a:r>
          </a:p>
          <a:p>
            <a:endParaRPr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7666" y="1814300"/>
            <a:ext cx="4377732" cy="425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2210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lnDef>
      <a:spPr>
        <a:ln w="28575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UNEX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0</TotalTime>
  <Words>3213</Words>
  <Application>Microsoft Office PowerPoint</Application>
  <PresentationFormat>Widescreen</PresentationFormat>
  <Paragraphs>510</Paragraphs>
  <Slides>84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101" baseType="lpstr">
      <vt:lpstr>Apple Chancery</vt:lpstr>
      <vt:lpstr>Arial</vt:lpstr>
      <vt:lpstr>Calibri</vt:lpstr>
      <vt:lpstr>方正姚体</vt:lpstr>
      <vt:lpstr>Helvetica</vt:lpstr>
      <vt:lpstr>MS</vt:lpstr>
      <vt:lpstr>Segoe UI</vt:lpstr>
      <vt:lpstr>华文新魏</vt:lpstr>
      <vt:lpstr>TimesNewRomanPSMT</vt:lpstr>
      <vt:lpstr>Trebuchet MS</vt:lpstr>
      <vt:lpstr>Verdana</vt:lpstr>
      <vt:lpstr>Wingdings</vt:lpstr>
      <vt:lpstr>Wingdings 3</vt:lpstr>
      <vt:lpstr>Metropolitan</vt:lpstr>
      <vt:lpstr>UNEX_PPT_Template</vt:lpstr>
      <vt:lpstr>simple-light-2</vt:lpstr>
      <vt:lpstr>Facet</vt:lpstr>
      <vt:lpstr>  CS239-Lecture 12 Graph Computing</vt:lpstr>
      <vt:lpstr>PowerPoint Presentation</vt:lpstr>
      <vt:lpstr>Bulk Synchronous Parallel(BSP)</vt:lpstr>
      <vt:lpstr>Bulk Synchronous Parallel(BSP)</vt:lpstr>
      <vt:lpstr>Asynchronous processing</vt:lpstr>
      <vt:lpstr>Why GraphLab?</vt:lpstr>
      <vt:lpstr>MLDM Algorithm Properties</vt:lpstr>
      <vt:lpstr>Graph Structured Computation</vt:lpstr>
      <vt:lpstr>Asynchronous Iterative Computation</vt:lpstr>
      <vt:lpstr>Dynamic Computation</vt:lpstr>
      <vt:lpstr>Serializability</vt:lpstr>
      <vt:lpstr>Distributed GraphLab Abstraction</vt:lpstr>
      <vt:lpstr>Data Graph</vt:lpstr>
      <vt:lpstr>PowerPoint Presentation</vt:lpstr>
      <vt:lpstr>Update function</vt:lpstr>
      <vt:lpstr>Update function(PageRank example):</vt:lpstr>
      <vt:lpstr>Update function(PageRank example): </vt:lpstr>
      <vt:lpstr>Sync Operation</vt:lpstr>
      <vt:lpstr>The GraphLab Execution Model</vt:lpstr>
      <vt:lpstr>Ensuring Serializability </vt:lpstr>
      <vt:lpstr>Ensuring Serializability(Full Consistency):</vt:lpstr>
      <vt:lpstr>Ensuring Serializability(Edge Consistency):</vt:lpstr>
      <vt:lpstr>Ensuring Serializability(Vertex Consistency):</vt:lpstr>
      <vt:lpstr>Using GraphLab(K-means):</vt:lpstr>
      <vt:lpstr>PowerPoint Presentation</vt:lpstr>
      <vt:lpstr>PowerPoint Presentation</vt:lpstr>
      <vt:lpstr>Distributed GraphLab Design</vt:lpstr>
      <vt:lpstr>Distributed Data Graph</vt:lpstr>
      <vt:lpstr>Distributed GraphLab Engines:</vt:lpstr>
      <vt:lpstr>Chromatic Engine:</vt:lpstr>
      <vt:lpstr>Distributed Locking Engine</vt:lpstr>
      <vt:lpstr>PowerPoint Presentation</vt:lpstr>
      <vt:lpstr>Distributed Locking Engine(Pipelined locking)</vt:lpstr>
      <vt:lpstr>Chandy-Lamport Snapshot Algorithm</vt:lpstr>
      <vt:lpstr>Fault Tolerance</vt:lpstr>
      <vt:lpstr>PowerPoint Presentation</vt:lpstr>
      <vt:lpstr>System design</vt:lpstr>
      <vt:lpstr>System design(Locking Engine Design)</vt:lpstr>
      <vt:lpstr>Applications</vt:lpstr>
      <vt:lpstr>Netflix Movie Recommendation</vt:lpstr>
      <vt:lpstr>PowerPoint Presentation</vt:lpstr>
      <vt:lpstr>PowerPoint Presentation</vt:lpstr>
      <vt:lpstr>Netflix Scaling with Intensity</vt:lpstr>
      <vt:lpstr>Netflix Comparisons</vt:lpstr>
      <vt:lpstr>Video Co-segmentation(Coseg)</vt:lpstr>
      <vt:lpstr>PowerPoint Presentation</vt:lpstr>
      <vt:lpstr>PowerPoint Presentation</vt:lpstr>
      <vt:lpstr>PowerPoint Presentation</vt:lpstr>
      <vt:lpstr>Named Entity Recognition(NER)</vt:lpstr>
      <vt:lpstr>PowerPoint Presentation</vt:lpstr>
      <vt:lpstr>NER Comparisons</vt:lpstr>
      <vt:lpstr>Comparison(Netflix/CoSeg/NER)</vt:lpstr>
      <vt:lpstr>Comparison(Netflix/CoSeg/NER)</vt:lpstr>
      <vt:lpstr>EC2 Cost Evaluation</vt:lpstr>
      <vt:lpstr>Conclusion</vt:lpstr>
      <vt:lpstr>Future Work</vt:lpstr>
      <vt:lpstr>References</vt:lpstr>
      <vt:lpstr>PowerPoint Presentation</vt:lpstr>
      <vt:lpstr>Scalability! But at what cost?</vt:lpstr>
      <vt:lpstr>PowerPoint Presentation</vt:lpstr>
      <vt:lpstr>PowerPoint Presentation</vt:lpstr>
      <vt:lpstr>PowerPoint Presentation</vt:lpstr>
      <vt:lpstr>Outline</vt:lpstr>
      <vt:lpstr>Scalable system Vs simple single-threaded implementation on a high-end 2014 laptop</vt:lpstr>
      <vt:lpstr>Scalable system Vs simple single-threaded implementation on a high-end 2014 laptop</vt:lpstr>
      <vt:lpstr>Baseline</vt:lpstr>
      <vt:lpstr>Page Rank Implementation</vt:lpstr>
      <vt:lpstr>Page Rank Implementation</vt:lpstr>
      <vt:lpstr>Page Rank Measurements </vt:lpstr>
      <vt:lpstr>Label Propagation Implementation</vt:lpstr>
      <vt:lpstr>Label Propagation Measurements  </vt:lpstr>
      <vt:lpstr>Better Baseline</vt:lpstr>
      <vt:lpstr>Improving graph layout </vt:lpstr>
      <vt:lpstr>Improving graph layout </vt:lpstr>
      <vt:lpstr>Improving algorithms: Union Find Implementation &amp; Measurements  </vt:lpstr>
      <vt:lpstr>Outline</vt:lpstr>
      <vt:lpstr>Applying COST to Prior Work </vt:lpstr>
      <vt:lpstr>Applying COST to Prior Work </vt:lpstr>
      <vt:lpstr>Applying COST to Prior Work </vt:lpstr>
      <vt:lpstr>Outline</vt:lpstr>
      <vt:lpstr>Lessons learned </vt:lpstr>
      <vt:lpstr>Future directions (for the area) </vt:lpstr>
      <vt:lpstr>Future directions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2016-03-29T03:05:16Z</dcterms:created>
  <dcterms:modified xsi:type="dcterms:W3CDTF">2016-05-09T14:58:22Z</dcterms:modified>
</cp:coreProperties>
</file>