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  <p:sldMasterId id="2147483864" r:id="rId2"/>
    <p:sldMasterId id="2147483873" r:id="rId3"/>
  </p:sldMasterIdLst>
  <p:notesMasterIdLst>
    <p:notesMasterId r:id="rId48"/>
  </p:notesMasterIdLst>
  <p:sldIdLst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58" r:id="rId32"/>
    <p:sldId id="259" r:id="rId33"/>
    <p:sldId id="261" r:id="rId34"/>
    <p:sldId id="262" r:id="rId35"/>
    <p:sldId id="265" r:id="rId36"/>
    <p:sldId id="263" r:id="rId37"/>
    <p:sldId id="264" r:id="rId38"/>
    <p:sldId id="266" r:id="rId39"/>
    <p:sldId id="267" r:id="rId40"/>
    <p:sldId id="271" r:id="rId41"/>
    <p:sldId id="268" r:id="rId42"/>
    <p:sldId id="269" r:id="rId43"/>
    <p:sldId id="272" r:id="rId44"/>
    <p:sldId id="273" r:id="rId45"/>
    <p:sldId id="274" r:id="rId46"/>
    <p:sldId id="27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2093" autoAdjust="0"/>
  </p:normalViewPr>
  <p:slideViewPr>
    <p:cSldViewPr snapToGrid="0">
      <p:cViewPr varScale="1">
        <p:scale>
          <a:sx n="90" d="100"/>
          <a:sy n="90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Motifs - MiCo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Sheet1!$B$9:$F$9</c:f>
              <c:numCache>
                <c:formatCode>General</c:formatCode>
                <c:ptCount val="5"/>
                <c:pt idx="0">
                  <c:v>1</c:v>
                </c:pt>
                <c:pt idx="1">
                  <c:v>4.4324324324324325</c:v>
                </c:pt>
                <c:pt idx="2">
                  <c:v>8</c:v>
                </c:pt>
                <c:pt idx="3">
                  <c:v>10.580645161290322</c:v>
                </c:pt>
                <c:pt idx="4">
                  <c:v>13.12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21-4757-A304-E0EEC0DA03C0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FSM - CiteSeer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1</c:v>
                </c:pt>
                <c:pt idx="1">
                  <c:v>4.1047619047619044</c:v>
                </c:pt>
                <c:pt idx="2">
                  <c:v>6.6307692307692312</c:v>
                </c:pt>
                <c:pt idx="3">
                  <c:v>8.2884615384615383</c:v>
                </c:pt>
                <c:pt idx="4">
                  <c:v>10.512195121951219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21-4757-A304-E0EEC0DA03C0}"/>
            </c:ext>
          </c:extLst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Cliques - MiCo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Sheet1!$B$11:$F$11</c:f>
              <c:numCache>
                <c:formatCode>General</c:formatCode>
                <c:ptCount val="5"/>
                <c:pt idx="0">
                  <c:v>1</c:v>
                </c:pt>
                <c:pt idx="1">
                  <c:v>4.3566176470588234</c:v>
                </c:pt>
                <c:pt idx="2">
                  <c:v>8.4642857142857135</c:v>
                </c:pt>
                <c:pt idx="3">
                  <c:v>13.021978021978022</c:v>
                </c:pt>
                <c:pt idx="4">
                  <c:v>16.928571428571427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21-4757-A304-E0EEC0DA03C0}"/>
            </c:ext>
          </c:extLst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Motifs - Youtube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1</c:v>
                </c:pt>
                <c:pt idx="1">
                  <c:v>4.0554553651938683</c:v>
                </c:pt>
                <c:pt idx="2">
                  <c:v>7.7077977720651241</c:v>
                </c:pt>
                <c:pt idx="3">
                  <c:v>9.9944444444444436</c:v>
                </c:pt>
                <c:pt idx="4">
                  <c:v>12.68688293370945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21-4757-A304-E0EEC0DA03C0}"/>
            </c:ext>
          </c:extLst>
        </c:ser>
        <c:ser>
          <c:idx val="4"/>
          <c:order val="4"/>
          <c:tx>
            <c:strRef>
              <c:f>Sheet1!$A$13</c:f>
              <c:strCache>
                <c:ptCount val="1"/>
                <c:pt idx="0">
                  <c:v>FSM - Patents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1</c:v>
                </c:pt>
                <c:pt idx="1">
                  <c:v>2.946236559139785</c:v>
                </c:pt>
                <c:pt idx="2">
                  <c:v>4.1515151515151514</c:v>
                </c:pt>
                <c:pt idx="3">
                  <c:v>5.3725490196078427</c:v>
                </c:pt>
                <c:pt idx="4">
                  <c:v>6.2272727272727275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21-4757-A304-E0EEC0DA03C0}"/>
            </c:ext>
          </c:extLst>
        </c:ser>
        <c:ser>
          <c:idx val="5"/>
          <c:order val="5"/>
          <c:tx>
            <c:strRef>
              <c:f>Sheet1!$A$14</c:f>
              <c:strCache>
                <c:ptCount val="1"/>
                <c:pt idx="0">
                  <c:v>ideal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21-4757-A304-E0EEC0DA0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796128"/>
        <c:axId val="388805312"/>
      </c:lineChart>
      <c:catAx>
        <c:axId val="38879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05312"/>
        <c:crosses val="autoZero"/>
        <c:auto val="1"/>
        <c:lblAlgn val="ctr"/>
        <c:lblOffset val="100"/>
        <c:noMultiLvlLbl val="0"/>
      </c:catAx>
      <c:valAx>
        <c:axId val="3888053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961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9C16-8FED-4B05-909D-2B1E950020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0EB2-4668-402E-A1CD-96F524FD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6364"/>
            <a:ext cx="10972800" cy="595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2545"/>
            <a:ext cx="10972800" cy="3193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03" y="176785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EDE4EF44-C1BC-4E9C-BBBE-00029F47E676}" type="datetime1">
              <a:rPr lang="en-US" smtClean="0"/>
              <a:t>5/11/2016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99233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8B95-7466-4A8D-A387-7ABEA737097A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96FD02FC-FA7A-4BE1-B3CA-C4F7C06FDB25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06097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14DE-85AE-4F95-AFD9-42CCAFD0EBF0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476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42F4-19B5-4066-964F-4BCD29149E79}" type="datetime1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83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8CC-1ED4-4D0D-BBCC-BB8FB8B44BBF}" type="datetime1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147158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32C5-55AE-48F6-989D-47095B70D77F}" type="datetime1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194801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82FB-6FA0-4FD8-BA31-4D5D13E7C4DA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7728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5575-68EC-47F4-BE4B-22CA4DFA70DC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42402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2770-5CFD-43B2-BF71-E766C3C0E602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B264-FC40-4611-8A22-37F7B67FB3ED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7445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201296" cy="22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5593EB-299F-401A-9045-689A4E61ACAE}" type="datetime1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F28099-C9BA-4946-A26E-1CB36696CC1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0284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ampa.cs.washington.edu/papers/grappa-usenix-2015.pdf" TargetMode="Externa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CS239-Lecture 12</a:t>
            </a:r>
            <a:br>
              <a:rPr lang="en-US" sz="5400" dirty="0" smtClean="0"/>
            </a:br>
            <a:r>
              <a:rPr lang="en-US" sz="5400" dirty="0" smtClean="0"/>
              <a:t>Graph Mining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1" y="4134449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 smtClean="0"/>
              <a:t>Madan Musuvathi</a:t>
            </a:r>
          </a:p>
          <a:p>
            <a:pPr algn="ctr"/>
            <a:r>
              <a:rPr lang="en-US" sz="2300" dirty="0" smtClean="0"/>
              <a:t> </a:t>
            </a:r>
            <a:endParaRPr lang="en-US" sz="4000" dirty="0" smtClean="0"/>
          </a:p>
          <a:p>
            <a:pPr algn="ctr"/>
            <a:r>
              <a:rPr lang="en-US" dirty="0" smtClean="0"/>
              <a:t>Visiting Professor, UCLA </a:t>
            </a:r>
          </a:p>
          <a:p>
            <a:pPr algn="ctr"/>
            <a:r>
              <a:rPr lang="en-US" dirty="0" smtClean="0"/>
              <a:t>Principal Researcher, 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- Delegate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 ops performed locally per node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More efficient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0370" t="31163" r="54630" b="37431"/>
          <a:stretch>
            <a:fillRect/>
          </a:stretch>
        </p:blipFill>
        <p:spPr bwMode="auto">
          <a:xfrm>
            <a:off x="3733800" y="2743200"/>
            <a:ext cx="4648200" cy="32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- Delegate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Ops must be run on the home core </a:t>
            </a:r>
          </a:p>
          <a:p>
            <a:r>
              <a:rPr lang="en-US" dirty="0" smtClean="0"/>
              <a:t>Enables serialization</a:t>
            </a:r>
          </a:p>
          <a:p>
            <a:r>
              <a:rPr lang="en-US" dirty="0" smtClean="0"/>
              <a:t>If data structure is spread across multiple nodes</a:t>
            </a:r>
          </a:p>
          <a:p>
            <a:pPr lvl="1"/>
            <a:r>
              <a:rPr lang="en-US" dirty="0" smtClean="0"/>
              <a:t>Multiple delegate ops</a:t>
            </a:r>
          </a:p>
          <a:p>
            <a:pPr lvl="1"/>
            <a:r>
              <a:rPr lang="en-US" dirty="0" smtClean="0"/>
              <a:t>Synchronization 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Question to all:</a:t>
            </a:r>
          </a:p>
          <a:p>
            <a:pPr lvl="1"/>
            <a:r>
              <a:rPr lang="en-US" dirty="0" smtClean="0"/>
              <a:t>Why does the paper say delegate operations are short operations performed at memory location’s home node and not come core? Doesn’t it make more sense to say home core?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- Memory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delegate ops are executed on home cores</a:t>
            </a:r>
          </a:p>
          <a:p>
            <a:r>
              <a:rPr lang="en-US" dirty="0" smtClean="0"/>
              <a:t>Serialized</a:t>
            </a:r>
          </a:p>
          <a:p>
            <a:r>
              <a:rPr lang="en-US" dirty="0" smtClean="0"/>
              <a:t>Globally </a:t>
            </a:r>
            <a:r>
              <a:rPr lang="en-US" dirty="0" err="1" smtClean="0"/>
              <a:t>linearizable</a:t>
            </a:r>
            <a:endParaRPr lang="en-US" dirty="0" smtClean="0"/>
          </a:p>
          <a:p>
            <a:pPr lvl="1"/>
            <a:r>
              <a:rPr lang="en-US" dirty="0" smtClean="0"/>
              <a:t>All updates to data will be visible to all cores</a:t>
            </a:r>
          </a:p>
          <a:p>
            <a:r>
              <a:rPr lang="en-US" dirty="0" smtClean="0"/>
              <a:t>Synchronization ops are execute in program order</a:t>
            </a:r>
          </a:p>
          <a:p>
            <a:r>
              <a:rPr lang="en-US" dirty="0" smtClean="0"/>
              <a:t>All this means:</a:t>
            </a:r>
          </a:p>
          <a:p>
            <a:pPr lvl="1"/>
            <a:r>
              <a:rPr lang="en-US" dirty="0" smtClean="0"/>
              <a:t>Data-race-free programs!</a:t>
            </a:r>
          </a:p>
          <a:p>
            <a:pPr lvl="1"/>
            <a:r>
              <a:rPr lang="en-US" dirty="0" smtClean="0"/>
              <a:t>But… restrictive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unit of execution is a task</a:t>
            </a:r>
          </a:p>
          <a:p>
            <a:r>
              <a:rPr lang="en-US" dirty="0" smtClean="0"/>
              <a:t>A task is assigned a worker thread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Specified by a closure or lambda</a:t>
            </a:r>
          </a:p>
          <a:p>
            <a:pPr lvl="1"/>
            <a:r>
              <a:rPr lang="en-US" dirty="0" smtClean="0"/>
              <a:t>Closures are read-only objects</a:t>
            </a:r>
          </a:p>
          <a:p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Collection of status bits and an execution stack</a:t>
            </a:r>
          </a:p>
          <a:p>
            <a:pPr lvl="1"/>
            <a:r>
              <a:rPr lang="en-US" dirty="0" smtClean="0"/>
              <a:t>Execute tasks until completion</a:t>
            </a:r>
          </a:p>
          <a:p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Worker yields when there is long-latency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core has a scheduler</a:t>
            </a:r>
          </a:p>
          <a:p>
            <a:pPr lvl="1"/>
            <a:r>
              <a:rPr lang="en-US" dirty="0" smtClean="0"/>
              <a:t>Each scheduler has a ready worker queue</a:t>
            </a:r>
          </a:p>
          <a:p>
            <a:pPr lvl="1"/>
            <a:r>
              <a:rPr lang="en-US" dirty="0" smtClean="0"/>
              <a:t>Three queues of tasks to be assigned</a:t>
            </a:r>
          </a:p>
          <a:p>
            <a:pPr lvl="2"/>
            <a:r>
              <a:rPr lang="en-US" dirty="0" smtClean="0"/>
              <a:t>Public, private, priority queues</a:t>
            </a:r>
          </a:p>
          <a:p>
            <a:r>
              <a:rPr lang="en-US" dirty="0" smtClean="0"/>
              <a:t>Context switching</a:t>
            </a:r>
          </a:p>
          <a:p>
            <a:pPr lvl="1"/>
            <a:r>
              <a:rPr lang="en-US" dirty="0" smtClean="0"/>
              <a:t>Non-preemptive</a:t>
            </a:r>
          </a:p>
          <a:p>
            <a:pPr lvl="1"/>
            <a:r>
              <a:rPr lang="en-US" dirty="0" smtClean="0"/>
              <a:t>Worker references:</a:t>
            </a:r>
          </a:p>
          <a:p>
            <a:pPr lvl="2"/>
            <a:r>
              <a:rPr lang="en-US" dirty="0" smtClean="0"/>
              <a:t>ready-unscheduled, ready-scheduled, ready-resident</a:t>
            </a:r>
          </a:p>
          <a:p>
            <a:r>
              <a:rPr lang="en-US" dirty="0" smtClean="0"/>
              <a:t>Parallel tasks</a:t>
            </a:r>
          </a:p>
          <a:p>
            <a:pPr lvl="1"/>
            <a:r>
              <a:rPr lang="en-US" dirty="0" smtClean="0"/>
              <a:t>Tasks can spawn individual tasks</a:t>
            </a:r>
          </a:p>
          <a:p>
            <a:pPr lvl="1"/>
            <a:r>
              <a:rPr lang="en-US" dirty="0" smtClean="0"/>
              <a:t>Parallel loops generate log-deep tree of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Messages between nodes</a:t>
            </a:r>
          </a:p>
          <a:p>
            <a:pPr lvl="1"/>
            <a:r>
              <a:rPr lang="en-US" dirty="0" smtClean="0"/>
              <a:t>User-level</a:t>
            </a:r>
          </a:p>
          <a:p>
            <a:pPr lvl="1"/>
            <a:r>
              <a:rPr lang="en-US" dirty="0" smtClean="0"/>
              <a:t>Network-level</a:t>
            </a:r>
          </a:p>
          <a:p>
            <a:r>
              <a:rPr lang="en-US" dirty="0" smtClean="0"/>
              <a:t>Active message interface</a:t>
            </a:r>
          </a:p>
          <a:p>
            <a:pPr lvl="1"/>
            <a:r>
              <a:rPr lang="en-US" dirty="0" smtClean="0"/>
              <a:t>Template-generated </a:t>
            </a:r>
            <a:r>
              <a:rPr lang="en-US" dirty="0" err="1" smtClean="0"/>
              <a:t>deserializer</a:t>
            </a:r>
            <a:r>
              <a:rPr lang="en-US" dirty="0" smtClean="0"/>
              <a:t> pointer</a:t>
            </a:r>
          </a:p>
          <a:p>
            <a:pPr lvl="1"/>
            <a:r>
              <a:rPr lang="en-US" dirty="0" smtClean="0"/>
              <a:t>Copy of the task closure</a:t>
            </a:r>
          </a:p>
          <a:p>
            <a:pPr lvl="1"/>
            <a:r>
              <a:rPr lang="en-US" dirty="0" smtClean="0"/>
              <a:t>Optional data payload</a:t>
            </a:r>
          </a:p>
          <a:p>
            <a:r>
              <a:rPr lang="en-US" dirty="0" smtClean="0"/>
              <a:t>Message aggregation</a:t>
            </a:r>
          </a:p>
          <a:p>
            <a:pPr lvl="1"/>
            <a:r>
              <a:rPr lang="en-US" dirty="0" smtClean="0"/>
              <a:t>Cores have a list of their own outgoing messages</a:t>
            </a:r>
          </a:p>
          <a:p>
            <a:pPr lvl="1"/>
            <a:r>
              <a:rPr lang="en-US" dirty="0" smtClean="0"/>
              <a:t>The list is globally accessible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Messages delivery</a:t>
            </a:r>
          </a:p>
          <a:p>
            <a:pPr lvl="1"/>
            <a:r>
              <a:rPr lang="en-US" dirty="0" smtClean="0"/>
              <a:t>Tasks on a core allocate a buffer</a:t>
            </a:r>
          </a:p>
          <a:p>
            <a:pPr lvl="1"/>
            <a:r>
              <a:rPr lang="en-US" dirty="0" smtClean="0"/>
              <a:t>Determine destination node</a:t>
            </a:r>
          </a:p>
          <a:p>
            <a:pPr lvl="1"/>
            <a:r>
              <a:rPr lang="en-US" dirty="0" smtClean="0"/>
              <a:t>Write messages to their buffer</a:t>
            </a:r>
          </a:p>
          <a:p>
            <a:pPr lvl="1"/>
            <a:r>
              <a:rPr lang="en-US" dirty="0" smtClean="0"/>
              <a:t>Links buffer to the node’s outgoing message list</a:t>
            </a:r>
          </a:p>
          <a:p>
            <a:r>
              <a:rPr lang="en-US" dirty="0" smtClean="0"/>
              <a:t>Message retrieval</a:t>
            </a:r>
          </a:p>
          <a:p>
            <a:pPr lvl="1"/>
            <a:r>
              <a:rPr lang="en-US" dirty="0" smtClean="0"/>
              <a:t>Compare-and-swap avoids high synchronization costs</a:t>
            </a:r>
          </a:p>
          <a:p>
            <a:pPr lvl="1"/>
            <a:r>
              <a:rPr lang="en-US" dirty="0" err="1" smtClean="0"/>
              <a:t>ACK</a:t>
            </a:r>
            <a:r>
              <a:rPr lang="en-US" dirty="0" smtClean="0"/>
              <a:t> is sent to sending system node</a:t>
            </a:r>
          </a:p>
          <a:p>
            <a:r>
              <a:rPr lang="en-US" dirty="0" smtClean="0"/>
              <a:t>Overall system is quicker than a global array of messages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5975" t="43333" r="37137" b="12963"/>
          <a:stretch>
            <a:fillRect/>
          </a:stretch>
        </p:blipFill>
        <p:spPr bwMode="auto">
          <a:xfrm>
            <a:off x="1905000" y="1490958"/>
            <a:ext cx="8382000" cy="43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Remote Direct Memory Access </a:t>
            </a:r>
            <a:r>
              <a:rPr lang="en-US" dirty="0" err="1" smtClean="0"/>
              <a:t>vs</a:t>
            </a:r>
            <a:r>
              <a:rPr lang="en-US" dirty="0" smtClean="0"/>
              <a:t> Grappa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012" t="45185" r="49378" b="12593"/>
          <a:stretch>
            <a:fillRect/>
          </a:stretch>
        </p:blipFill>
        <p:spPr bwMode="auto">
          <a:xfrm>
            <a:off x="3048000" y="19050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none… Why?</a:t>
            </a:r>
          </a:p>
          <a:p>
            <a:r>
              <a:rPr lang="en-US" dirty="0" smtClean="0"/>
              <a:t>Grappa delegate operation and communication is cost efficient enough to restart the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19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8862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Latency-Tolerant Software Distributed Shared Memory (Grappa)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David Hong</a:t>
            </a:r>
          </a:p>
          <a:p>
            <a:r>
              <a:rPr lang="en-US" dirty="0" smtClean="0"/>
              <a:t>May 10,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3237" t="51852" r="16597" b="8889"/>
          <a:stretch>
            <a:fillRect/>
          </a:stretch>
        </p:blipFill>
        <p:spPr bwMode="auto">
          <a:xfrm>
            <a:off x="1822331" y="1981200"/>
            <a:ext cx="8547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C++ on Linux</a:t>
            </a:r>
          </a:p>
          <a:p>
            <a:r>
              <a:rPr lang="en-US" dirty="0" smtClean="0"/>
              <a:t>AMD </a:t>
            </a:r>
            <a:r>
              <a:rPr lang="en-US" dirty="0" err="1" smtClean="0"/>
              <a:t>Interlagos</a:t>
            </a:r>
            <a:r>
              <a:rPr lang="en-US" dirty="0" smtClean="0"/>
              <a:t> processor (128 nodes)</a:t>
            </a:r>
          </a:p>
          <a:p>
            <a:r>
              <a:rPr lang="en-US" dirty="0" smtClean="0"/>
              <a:t>32 cores per node (4096 total cores)</a:t>
            </a:r>
          </a:p>
          <a:p>
            <a:r>
              <a:rPr lang="en-US" dirty="0" smtClean="0"/>
              <a:t>Cores operate at 2.1GHz spread on two sockets</a:t>
            </a:r>
          </a:p>
          <a:p>
            <a:r>
              <a:rPr lang="en-US" dirty="0" smtClean="0"/>
              <a:t>64GB memory and 40Gb network cards per node</a:t>
            </a:r>
          </a:p>
          <a:p>
            <a:r>
              <a:rPr lang="en-US" dirty="0" smtClean="0"/>
              <a:t>Inter-node communication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 and Spark: IP-over-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Grappa: </a:t>
            </a:r>
            <a:r>
              <a:rPr lang="en-US" dirty="0" err="1" smtClean="0"/>
              <a:t>QLogic</a:t>
            </a:r>
            <a:r>
              <a:rPr lang="en-US" dirty="0" smtClean="0"/>
              <a:t> </a:t>
            </a:r>
            <a:r>
              <a:rPr lang="en-US" dirty="0" err="1" smtClean="0"/>
              <a:t>InfiniBand</a:t>
            </a:r>
            <a:r>
              <a:rPr lang="en-US" dirty="0" smtClean="0"/>
              <a:t> switch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and Vertex Partitioning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: Intelligent partitioning</a:t>
            </a:r>
          </a:p>
          <a:p>
            <a:pPr lvl="1"/>
            <a:r>
              <a:rPr lang="en-US" dirty="0" smtClean="0"/>
              <a:t>Grappa: Random placement</a:t>
            </a:r>
          </a:p>
          <a:p>
            <a:r>
              <a:rPr lang="en-US" dirty="0" smtClean="0"/>
              <a:t>Issued four graph tests:</a:t>
            </a:r>
          </a:p>
          <a:p>
            <a:pPr lvl="1"/>
            <a:r>
              <a:rPr lang="en-US" dirty="0" err="1" smtClean="0"/>
              <a:t>PageRank</a:t>
            </a:r>
            <a:r>
              <a:rPr lang="en-US" dirty="0" smtClean="0"/>
              <a:t>, Single Source Shortest Path (</a:t>
            </a:r>
            <a:r>
              <a:rPr lang="en-US" dirty="0" err="1" smtClean="0"/>
              <a:t>SSSP</a:t>
            </a:r>
            <a:r>
              <a:rPr lang="en-US" dirty="0" smtClean="0"/>
              <a:t>), Connected Components (CC), and breadth-first-search (</a:t>
            </a:r>
            <a:r>
              <a:rPr lang="en-US" dirty="0" err="1" smtClean="0"/>
              <a:t>BFS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Relational queries</a:t>
            </a:r>
          </a:p>
          <a:p>
            <a:pPr lvl="1"/>
            <a:r>
              <a:rPr lang="en-US" dirty="0" smtClean="0"/>
              <a:t>Shark: </a:t>
            </a:r>
            <a:r>
              <a:rPr lang="en-US" dirty="0" err="1" smtClean="0"/>
              <a:t>RDD</a:t>
            </a:r>
            <a:endParaRPr lang="en-US" dirty="0" smtClean="0"/>
          </a:p>
          <a:p>
            <a:pPr lvl="1"/>
            <a:r>
              <a:rPr lang="en-US" dirty="0" smtClean="0"/>
              <a:t>Grappa: Parallel shared memory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5353" t="28148" r="57261" b="20000"/>
          <a:stretch>
            <a:fillRect/>
          </a:stretch>
        </p:blipFill>
        <p:spPr bwMode="auto">
          <a:xfrm>
            <a:off x="3761016" y="1219200"/>
            <a:ext cx="466997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2739" t="25926" r="25726" b="17778"/>
          <a:stretch>
            <a:fillRect/>
          </a:stretch>
        </p:blipFill>
        <p:spPr bwMode="auto">
          <a:xfrm>
            <a:off x="3733800" y="12954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4274" t="27407" r="7884" b="17037"/>
          <a:stretch>
            <a:fillRect/>
          </a:stretch>
        </p:blipFill>
        <p:spPr bwMode="auto">
          <a:xfrm>
            <a:off x="4676140" y="1295400"/>
            <a:ext cx="28397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598" t="33334" r="50207" b="11111"/>
          <a:stretch>
            <a:fillRect/>
          </a:stretch>
        </p:blipFill>
        <p:spPr bwMode="auto">
          <a:xfrm>
            <a:off x="3581400" y="1371600"/>
            <a:ext cx="5029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Benefits of latency tolerance when warranted</a:t>
            </a:r>
          </a:p>
          <a:p>
            <a:r>
              <a:rPr lang="en-US" dirty="0" err="1" smtClean="0"/>
              <a:t>Prefetching</a:t>
            </a:r>
            <a:r>
              <a:rPr lang="en-US" dirty="0" smtClean="0"/>
              <a:t> is effective at hiding DRAM latency in context switching</a:t>
            </a:r>
          </a:p>
          <a:p>
            <a:r>
              <a:rPr lang="en-US" dirty="0" smtClean="0"/>
              <a:t>Grappa provides DSM at user-level</a:t>
            </a:r>
          </a:p>
          <a:p>
            <a:r>
              <a:rPr lang="en-US" dirty="0" smtClean="0"/>
              <a:t>Grappa implements the </a:t>
            </a:r>
            <a:r>
              <a:rPr lang="en-US" dirty="0" err="1" smtClean="0"/>
              <a:t>PGAS</a:t>
            </a:r>
            <a:r>
              <a:rPr lang="en-US" dirty="0" smtClean="0"/>
              <a:t> system at language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/>
              <a:t>[1] Latency-Tolerant Software Distributed Shared Memory </a:t>
            </a:r>
            <a:r>
              <a:rPr lang="en-US" sz="1800" dirty="0">
                <a:hlinkClick r:id="rId2"/>
              </a:rPr>
              <a:t>http://sampa.cs.washington.edu/papers/grappa-usenix-2015.pdf</a:t>
            </a:r>
            <a:endParaRPr lang="en-US" sz="1800" dirty="0"/>
          </a:p>
          <a:p>
            <a:r>
              <a:rPr lang="en-US" sz="1800" dirty="0"/>
              <a:t>[2] B. Holt, J. Nelson, B. Myers, P. Briggs, L. </a:t>
            </a:r>
            <a:r>
              <a:rPr lang="en-US" sz="1800" dirty="0" err="1"/>
              <a:t>Ceze</a:t>
            </a:r>
            <a:r>
              <a:rPr lang="en-US" sz="1800" dirty="0"/>
              <a:t>, S. </a:t>
            </a:r>
            <a:r>
              <a:rPr lang="en-US" sz="1800" dirty="0" err="1"/>
              <a:t>Kahan</a:t>
            </a:r>
            <a:r>
              <a:rPr lang="en-US" sz="1800" dirty="0"/>
              <a:t>, and M. </a:t>
            </a:r>
            <a:r>
              <a:rPr lang="en-US" sz="1800" dirty="0" err="1"/>
              <a:t>Oskin</a:t>
            </a:r>
            <a:r>
              <a:rPr lang="en-US" sz="1800" dirty="0"/>
              <a:t>. Flat combining synchronized global data structures. In International Conference on </a:t>
            </a:r>
            <a:r>
              <a:rPr lang="en-US" sz="1800" dirty="0" err="1"/>
              <a:t>PGAS</a:t>
            </a:r>
            <a:r>
              <a:rPr lang="en-US" sz="1800" dirty="0"/>
              <a:t> Programming Models (</a:t>
            </a:r>
            <a:r>
              <a:rPr lang="en-US" sz="1800" dirty="0" err="1"/>
              <a:t>PGAS</a:t>
            </a:r>
            <a:r>
              <a:rPr lang="en-US" sz="1800" dirty="0"/>
              <a:t>), Oct 2013.</a:t>
            </a:r>
          </a:p>
          <a:p>
            <a:r>
              <a:rPr lang="en-US" sz="1800" dirty="0"/>
              <a:t>[3] http://www-numi.fnal.gov/offline_software/srt_public_context/WebDocs/Companion/cxx_crib/array.html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28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Arabesque</a:t>
            </a:r>
            <a:br>
              <a:rPr lang="en-US" sz="4800" dirty="0" smtClean="0"/>
            </a:br>
            <a:r>
              <a:rPr lang="en-US" sz="4800" dirty="0" smtClean="0"/>
              <a:t>A system for distributed graph mining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736328" cy="16459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Carlos Teixeira, Alexandre Fonseca, Marco Serafini, </a:t>
            </a:r>
            <a:r>
              <a:rPr lang="en-US" dirty="0" err="1" smtClean="0"/>
              <a:t>Georgos</a:t>
            </a:r>
            <a:r>
              <a:rPr lang="en-US" dirty="0" smtClean="0"/>
              <a:t> </a:t>
            </a:r>
            <a:r>
              <a:rPr lang="en-US" dirty="0" err="1" smtClean="0"/>
              <a:t>Siganos</a:t>
            </a:r>
            <a:r>
              <a:rPr lang="en-US" dirty="0" smtClean="0"/>
              <a:t>, Mohammed </a:t>
            </a:r>
            <a:r>
              <a:rPr lang="en-US" dirty="0" err="1" smtClean="0"/>
              <a:t>Zaki</a:t>
            </a:r>
            <a:r>
              <a:rPr lang="en-US" dirty="0" smtClean="0"/>
              <a:t>, Ashraf </a:t>
            </a:r>
            <a:r>
              <a:rPr lang="en-US" dirty="0" err="1" smtClean="0"/>
              <a:t>Aboulnaga</a:t>
            </a:r>
            <a:endParaRPr lang="en-US" dirty="0" smtClean="0"/>
          </a:p>
          <a:p>
            <a:r>
              <a:rPr lang="en-US" sz="2600" dirty="0" smtClean="0"/>
              <a:t>Qatar Computing Research Institute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10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</a:p>
          <a:p>
            <a:r>
              <a:rPr lang="en-US" dirty="0" smtClean="0"/>
              <a:t>Data-Intensive Application Frameworks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, Vertex-centric, Relational query execution</a:t>
            </a:r>
          </a:p>
          <a:p>
            <a:pPr lvl="1"/>
            <a:r>
              <a:rPr lang="en-US" dirty="0" smtClean="0"/>
              <a:t>Key challenges</a:t>
            </a:r>
          </a:p>
          <a:p>
            <a:r>
              <a:rPr lang="en-US" dirty="0" smtClean="0"/>
              <a:t>Grappa Design</a:t>
            </a:r>
          </a:p>
          <a:p>
            <a:pPr lvl="1"/>
            <a:r>
              <a:rPr lang="en-US" dirty="0" smtClean="0"/>
              <a:t>Distributed shared memory</a:t>
            </a:r>
          </a:p>
          <a:p>
            <a:pPr lvl="1"/>
            <a:r>
              <a:rPr lang="en-US" dirty="0" smtClean="0"/>
              <a:t>Tasking system</a:t>
            </a:r>
          </a:p>
          <a:p>
            <a:pPr lvl="1"/>
            <a:r>
              <a:rPr lang="en-US" dirty="0" smtClean="0"/>
              <a:t>Communication support</a:t>
            </a:r>
          </a:p>
          <a:p>
            <a:pPr lvl="1"/>
            <a:r>
              <a:rPr lang="en-US" dirty="0" smtClean="0"/>
              <a:t>Fault tolerance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 developing a DSL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domain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applications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challenges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abstractions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optimizations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subgraph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find repeating graph structures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molecules with similar properties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common biological pathways among species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recurring patterns of human interactions during an epidemic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92" y="4025476"/>
            <a:ext cx="18478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72" y="4025477"/>
            <a:ext cx="209550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962" y="4025476"/>
            <a:ext cx="190361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otif mining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wyska.net/squa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55" y="2308405"/>
            <a:ext cx="3725545" cy="331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 mining (serious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protein-protein interaction network similar?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compare the distribution of motifs in each</a:t>
            </a:r>
            <a:endParaRPr lang="en-US" dirty="0"/>
          </a:p>
        </p:txBody>
      </p:sp>
      <p:pic>
        <p:nvPicPr>
          <p:cNvPr id="4098" name="Picture 2" descr="http://37.media.tumblr.com/tumblr_m3o9k3OYjN1r43vsy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64" y="2854959"/>
            <a:ext cx="2425814" cy="22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dc-berlin.de/16074687/en/news/archive/2008/20080910-erwin_schr_dinger_prize_2008_goes_to_resea/P__PRESS2008_WANKER_SCHROEDINGER_PRIZE_PROTEIN_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06" y="2844799"/>
            <a:ext cx="2172924" cy="22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803501" y="3139689"/>
                <a:ext cx="775853" cy="1209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li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01" y="3139689"/>
                <a:ext cx="775853" cy="1209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lique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instance of motif mining (?)</a:t>
            </a:r>
          </a:p>
          <a:p>
            <a:pPr lvl="3"/>
            <a:endParaRPr lang="en-US" dirty="0"/>
          </a:p>
          <a:p>
            <a:r>
              <a:rPr lang="en-US" dirty="0" smtClean="0"/>
              <a:t>e.g. identify “communities” in a social network</a:t>
            </a:r>
          </a:p>
          <a:p>
            <a:pPr lvl="1"/>
            <a:r>
              <a:rPr lang="en-US" dirty="0" smtClean="0"/>
              <a:t>- a group of people who are friends with everyone else in the group</a:t>
            </a:r>
            <a:endParaRPr lang="en-US" dirty="0"/>
          </a:p>
        </p:txBody>
      </p:sp>
      <p:pic>
        <p:nvPicPr>
          <p:cNvPr id="3074" name="Picture 2" descr="http://tse3.mm.bing.net/th?id=OIP.Mc59eb6b6e0fc7ed9678a6654444622fco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5" y="3894772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Arabesque -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1. systematically enumerate all </a:t>
            </a:r>
            <a:r>
              <a:rPr lang="en-US" dirty="0" err="1" smtClean="0"/>
              <a:t>embeddings</a:t>
            </a:r>
            <a:r>
              <a:rPr lang="en-US" dirty="0" smtClean="0"/>
              <a:t> (“labelled subgraphs”)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2. check if an embedding matches a user-provided pattern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3. output/aggregate matches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Problems: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number of </a:t>
            </a:r>
            <a:r>
              <a:rPr lang="en-US" dirty="0" err="1" smtClean="0"/>
              <a:t>embeddings</a:t>
            </a:r>
            <a:r>
              <a:rPr lang="en-US" dirty="0" smtClean="0"/>
              <a:t> can be astronomically large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need to detect and eliminate isomorphic </a:t>
            </a:r>
            <a:r>
              <a:rPr lang="en-US" dirty="0" err="1" smtClean="0"/>
              <a:t>embeddings</a:t>
            </a:r>
            <a:r>
              <a:rPr lang="en-US" dirty="0" smtClean="0"/>
              <a:t> - hard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Arabesque -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distribution</a:t>
            </a:r>
            <a:r>
              <a:rPr lang="en-US" dirty="0" smtClean="0"/>
              <a:t> to alleviate the “embedding explosion” problem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incrementally extend </a:t>
            </a:r>
            <a:r>
              <a:rPr lang="en-US" dirty="0" err="1" smtClean="0"/>
              <a:t>embeddings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FF0000"/>
                </a:solidFill>
              </a:rPr>
              <a:t>anti-monotonicity</a:t>
            </a:r>
            <a:r>
              <a:rPr lang="en-US" dirty="0" smtClean="0"/>
              <a:t> to filter early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only explore </a:t>
            </a:r>
            <a:r>
              <a:rPr lang="en-US" dirty="0" smtClean="0">
                <a:solidFill>
                  <a:srgbClr val="FF0000"/>
                </a:solidFill>
              </a:rPr>
              <a:t>canonical </a:t>
            </a:r>
            <a:r>
              <a:rPr lang="en-US" dirty="0" err="1" smtClean="0">
                <a:solidFill>
                  <a:srgbClr val="FF0000"/>
                </a:solidFill>
              </a:rPr>
              <a:t>embeddings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6878103" cy="3766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</a:t>
            </a:r>
            <a:r>
              <a:rPr lang="en-US" dirty="0" smtClean="0"/>
              <a:t>raverse the graph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start by adding the lowest id vertex in the frontier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remove the lowest id vertex from the frontier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add its unvisited neighbors to the frontier, and repeat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important property – extendibility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canonical order of an extension of G is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</a:t>
            </a:r>
            <a:r>
              <a:rPr lang="en-US" dirty="0" smtClean="0"/>
              <a:t> an extension of the canonical order of 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- why is this necessary ?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326880" y="3089011"/>
            <a:ext cx="568960" cy="52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326880" y="2157731"/>
            <a:ext cx="568960" cy="52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495280" y="3089011"/>
            <a:ext cx="568960" cy="52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326880" y="4020291"/>
            <a:ext cx="568960" cy="52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73720" y="3089011"/>
            <a:ext cx="568960" cy="52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cxnSp>
        <p:nvCxnSpPr>
          <p:cNvPr id="10" name="Straight Connector 9"/>
          <p:cNvCxnSpPr>
            <a:stCxn id="8" idx="7"/>
            <a:endCxn id="5" idx="3"/>
          </p:cNvCxnSpPr>
          <p:nvPr/>
        </p:nvCxnSpPr>
        <p:spPr>
          <a:xfrm flipV="1">
            <a:off x="8659358" y="2608680"/>
            <a:ext cx="750844" cy="55770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0"/>
            <a:endCxn id="5" idx="4"/>
          </p:cNvCxnSpPr>
          <p:nvPr/>
        </p:nvCxnSpPr>
        <p:spPr>
          <a:xfrm flipV="1">
            <a:off x="9611360" y="2686051"/>
            <a:ext cx="0" cy="4029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5" idx="5"/>
          </p:cNvCxnSpPr>
          <p:nvPr/>
        </p:nvCxnSpPr>
        <p:spPr>
          <a:xfrm flipH="1" flipV="1">
            <a:off x="9812518" y="2608680"/>
            <a:ext cx="766084" cy="55770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6"/>
            <a:endCxn id="4" idx="2"/>
          </p:cNvCxnSpPr>
          <p:nvPr/>
        </p:nvCxnSpPr>
        <p:spPr>
          <a:xfrm>
            <a:off x="8742680" y="3353171"/>
            <a:ext cx="5842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6"/>
            <a:endCxn id="6" idx="2"/>
          </p:cNvCxnSpPr>
          <p:nvPr/>
        </p:nvCxnSpPr>
        <p:spPr>
          <a:xfrm>
            <a:off x="9895840" y="3353171"/>
            <a:ext cx="59944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0"/>
            <a:endCxn id="4" idx="4"/>
          </p:cNvCxnSpPr>
          <p:nvPr/>
        </p:nvCxnSpPr>
        <p:spPr>
          <a:xfrm flipV="1">
            <a:off x="9611360" y="3617331"/>
            <a:ext cx="0" cy="4029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7"/>
            <a:endCxn id="6" idx="3"/>
          </p:cNvCxnSpPr>
          <p:nvPr/>
        </p:nvCxnSpPr>
        <p:spPr>
          <a:xfrm flipV="1">
            <a:off x="9812518" y="3539960"/>
            <a:ext cx="766084" cy="55770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7" idx="1"/>
          </p:cNvCxnSpPr>
          <p:nvPr/>
        </p:nvCxnSpPr>
        <p:spPr>
          <a:xfrm>
            <a:off x="8659358" y="3539960"/>
            <a:ext cx="750844" cy="55770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91328" y="5048639"/>
            <a:ext cx="304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canonical order: 1 3 2 4 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412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</a:t>
            </a:r>
            <a:r>
              <a:rPr lang="en-US" dirty="0" err="1" smtClean="0"/>
              <a:t>canonicality</a:t>
            </a:r>
            <a:r>
              <a:rPr lang="en-US" dirty="0" smtClean="0"/>
              <a:t>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377" y="2346960"/>
            <a:ext cx="3926404" cy="3766185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why is this algorithm correct?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can this be made more efficient?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71168"/>
            <a:ext cx="750397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IncrementalCanonicalityCheck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v)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(v &lt;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[0])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foundNeighbor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false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=0;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emb.Count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IsNeighbor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(v,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]))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break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foundNeighbor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true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emb.Count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(v &lt;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72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Compressing </a:t>
            </a:r>
            <a:r>
              <a:rPr lang="en-US" dirty="0" err="1" smtClean="0"/>
              <a:t>embeddings</a:t>
            </a:r>
            <a:r>
              <a:rPr lang="en-US" dirty="0" smtClean="0"/>
              <a:t> - ODAGs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9776" y="2310310"/>
            <a:ext cx="6353387" cy="314561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/>
          <a:srcRect l="19396" r="9814"/>
          <a:stretch/>
        </p:blipFill>
        <p:spPr>
          <a:xfrm>
            <a:off x="7142480" y="2173150"/>
            <a:ext cx="5080000" cy="370440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923280" y="37830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Software distributed shared memory (DSM)</a:t>
            </a:r>
          </a:p>
          <a:p>
            <a:r>
              <a:rPr lang="en-US" dirty="0" smtClean="0"/>
              <a:t>User-programmable</a:t>
            </a:r>
          </a:p>
          <a:p>
            <a:r>
              <a:rPr lang="en-US" dirty="0" smtClean="0"/>
              <a:t>Gains throughput by trading latency (communication)</a:t>
            </a:r>
          </a:p>
          <a:p>
            <a:r>
              <a:rPr lang="en-US" dirty="0" smtClean="0"/>
              <a:t>Useful for graph analytics</a:t>
            </a:r>
          </a:p>
          <a:p>
            <a:endParaRPr lang="en-US" dirty="0" smtClean="0"/>
          </a:p>
          <a:p>
            <a:r>
              <a:rPr lang="en-US" dirty="0" smtClean="0"/>
              <a:t>Where are you supposed to store data?</a:t>
            </a:r>
          </a:p>
          <a:p>
            <a:r>
              <a:rPr lang="en-US" dirty="0" smtClean="0"/>
              <a:t>What about partitioning and parallelism?</a:t>
            </a:r>
          </a:p>
          <a:p>
            <a:r>
              <a:rPr lang="en-US" dirty="0" smtClean="0"/>
              <a:t>Previous implementations of DSM were poorly built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pattern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based on quick patterns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aggregate based on isomorphic </a:t>
            </a:r>
            <a:r>
              <a:rPr lang="en-US" dirty="0" err="1" smtClean="0"/>
              <a:t>embeddings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79600" y="2743200"/>
            <a:ext cx="8789188" cy="985520"/>
            <a:chOff x="1879600" y="2743200"/>
            <a:chExt cx="8789188" cy="985520"/>
          </a:xfrm>
        </p:grpSpPr>
        <p:sp>
          <p:nvSpPr>
            <p:cNvPr id="4" name="Oval 3"/>
            <p:cNvSpPr/>
            <p:nvPr/>
          </p:nvSpPr>
          <p:spPr>
            <a:xfrm>
              <a:off x="1879600" y="274320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6"/>
              <a:endCxn id="7" idx="2"/>
            </p:cNvCxnSpPr>
            <p:nvPr/>
          </p:nvCxnSpPr>
          <p:spPr>
            <a:xfrm>
              <a:off x="2082800" y="28549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762632" y="27432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32000" y="28956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6"/>
              <a:endCxn id="12" idx="2"/>
            </p:cNvCxnSpPr>
            <p:nvPr/>
          </p:nvCxnSpPr>
          <p:spPr>
            <a:xfrm>
              <a:off x="2235200" y="30073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915032" y="28956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184400" y="30480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6"/>
              <a:endCxn id="15" idx="2"/>
            </p:cNvCxnSpPr>
            <p:nvPr/>
          </p:nvCxnSpPr>
          <p:spPr>
            <a:xfrm>
              <a:off x="2387600" y="31597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067432" y="304800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336800" y="320040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6"/>
              <a:endCxn id="18" idx="2"/>
            </p:cNvCxnSpPr>
            <p:nvPr/>
          </p:nvCxnSpPr>
          <p:spPr>
            <a:xfrm>
              <a:off x="2540000" y="33121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219832" y="32004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89200" y="33528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6"/>
              <a:endCxn id="21" idx="2"/>
            </p:cNvCxnSpPr>
            <p:nvPr/>
          </p:nvCxnSpPr>
          <p:spPr>
            <a:xfrm>
              <a:off x="2692400" y="34645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372232" y="335280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641600" y="350520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6"/>
              <a:endCxn id="24" idx="2"/>
            </p:cNvCxnSpPr>
            <p:nvPr/>
          </p:nvCxnSpPr>
          <p:spPr>
            <a:xfrm>
              <a:off x="2844800" y="36169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524632" y="35052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542662" y="291592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97584" y="278384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6"/>
              <a:endCxn id="28" idx="2"/>
            </p:cNvCxnSpPr>
            <p:nvPr/>
          </p:nvCxnSpPr>
          <p:spPr>
            <a:xfrm>
              <a:off x="6300784" y="289560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980616" y="278384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582556" y="278384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6"/>
              <a:endCxn id="31" idx="2"/>
            </p:cNvCxnSpPr>
            <p:nvPr/>
          </p:nvCxnSpPr>
          <p:spPr>
            <a:xfrm>
              <a:off x="9785756" y="289560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0465588" y="278384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816492" y="278384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6"/>
              <a:endCxn id="34" idx="2"/>
            </p:cNvCxnSpPr>
            <p:nvPr/>
          </p:nvCxnSpPr>
          <p:spPr>
            <a:xfrm>
              <a:off x="8019692" y="289560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8699524" y="278384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097584" y="304800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5" idx="6"/>
              <a:endCxn id="37" idx="2"/>
            </p:cNvCxnSpPr>
            <p:nvPr/>
          </p:nvCxnSpPr>
          <p:spPr>
            <a:xfrm>
              <a:off x="6300784" y="31597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980616" y="30480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816492" y="3071495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8" idx="6"/>
              <a:endCxn id="40" idx="2"/>
            </p:cNvCxnSpPr>
            <p:nvPr/>
          </p:nvCxnSpPr>
          <p:spPr>
            <a:xfrm>
              <a:off x="8019692" y="3183255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8699524" y="3071495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097584" y="329692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6"/>
              <a:endCxn id="43" idx="2"/>
            </p:cNvCxnSpPr>
            <p:nvPr/>
          </p:nvCxnSpPr>
          <p:spPr>
            <a:xfrm>
              <a:off x="6300784" y="340868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980616" y="329692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352168" y="4597400"/>
            <a:ext cx="9714865" cy="1304925"/>
            <a:chOff x="1352168" y="4597400"/>
            <a:chExt cx="9714865" cy="1304925"/>
          </a:xfrm>
        </p:grpSpPr>
        <p:sp>
          <p:nvSpPr>
            <p:cNvPr id="44" name="Oval 43"/>
            <p:cNvSpPr/>
            <p:nvPr/>
          </p:nvSpPr>
          <p:spPr>
            <a:xfrm>
              <a:off x="1352168" y="472186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4" idx="6"/>
              <a:endCxn id="46" idx="2"/>
            </p:cNvCxnSpPr>
            <p:nvPr/>
          </p:nvCxnSpPr>
          <p:spPr>
            <a:xfrm>
              <a:off x="1555368" y="483362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235200" y="472186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837140" y="472186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6"/>
              <a:endCxn id="49" idx="2"/>
            </p:cNvCxnSpPr>
            <p:nvPr/>
          </p:nvCxnSpPr>
          <p:spPr>
            <a:xfrm>
              <a:off x="5040340" y="483362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720172" y="472186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071076" y="472186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50" idx="6"/>
              <a:endCxn id="52" idx="2"/>
            </p:cNvCxnSpPr>
            <p:nvPr/>
          </p:nvCxnSpPr>
          <p:spPr>
            <a:xfrm>
              <a:off x="3274276" y="483362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3954108" y="472186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52168" y="498602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6"/>
              <a:endCxn id="55" idx="2"/>
            </p:cNvCxnSpPr>
            <p:nvPr/>
          </p:nvCxnSpPr>
          <p:spPr>
            <a:xfrm>
              <a:off x="1555368" y="509778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2235200" y="498602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071076" y="5009515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6" idx="6"/>
              <a:endCxn id="58" idx="2"/>
            </p:cNvCxnSpPr>
            <p:nvPr/>
          </p:nvCxnSpPr>
          <p:spPr>
            <a:xfrm>
              <a:off x="3274276" y="5121275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954108" y="5009515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352168" y="523494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9" idx="6"/>
              <a:endCxn id="61" idx="2"/>
            </p:cNvCxnSpPr>
            <p:nvPr/>
          </p:nvCxnSpPr>
          <p:spPr>
            <a:xfrm>
              <a:off x="1555368" y="534670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235200" y="523494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6612236" y="496722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203564" y="461010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63" idx="6"/>
              <a:endCxn id="65" idx="2"/>
            </p:cNvCxnSpPr>
            <p:nvPr/>
          </p:nvCxnSpPr>
          <p:spPr>
            <a:xfrm>
              <a:off x="8406764" y="47218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9086596" y="46101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980801" y="45974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6"/>
              <a:endCxn id="68" idx="2"/>
            </p:cNvCxnSpPr>
            <p:nvPr/>
          </p:nvCxnSpPr>
          <p:spPr>
            <a:xfrm>
              <a:off x="10184001" y="470916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0863833" y="459740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203564" y="539115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6"/>
              <a:endCxn id="71" idx="2"/>
            </p:cNvCxnSpPr>
            <p:nvPr/>
          </p:nvCxnSpPr>
          <p:spPr>
            <a:xfrm>
              <a:off x="8406764" y="550291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9086596" y="539115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203564" y="487426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6"/>
              <a:endCxn id="74" idx="2"/>
            </p:cNvCxnSpPr>
            <p:nvPr/>
          </p:nvCxnSpPr>
          <p:spPr>
            <a:xfrm>
              <a:off x="8406764" y="498602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9086596" y="487426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203564" y="5678805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6"/>
              <a:endCxn id="77" idx="2"/>
            </p:cNvCxnSpPr>
            <p:nvPr/>
          </p:nvCxnSpPr>
          <p:spPr>
            <a:xfrm>
              <a:off x="8406764" y="5790565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9086596" y="5678805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203564" y="5123180"/>
              <a:ext cx="203200" cy="22352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8" idx="6"/>
              <a:endCxn id="80" idx="2"/>
            </p:cNvCxnSpPr>
            <p:nvPr/>
          </p:nvCxnSpPr>
          <p:spPr>
            <a:xfrm>
              <a:off x="8406764" y="5234940"/>
              <a:ext cx="67983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9086596" y="5123180"/>
              <a:ext cx="203200" cy="2235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51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comparison (thanks </a:t>
            </a:r>
            <a:r>
              <a:rPr lang="en-US" dirty="0" err="1" smtClean="0"/>
              <a:t>McSherry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662" y="2157731"/>
            <a:ext cx="8867897" cy="3008319"/>
          </a:xfrm>
        </p:spPr>
      </p:pic>
      <p:sp>
        <p:nvSpPr>
          <p:cNvPr id="5" name="Rectangle 4"/>
          <p:cNvSpPr/>
          <p:nvPr/>
        </p:nvSpPr>
        <p:spPr>
          <a:xfrm>
            <a:off x="9184640" y="4439920"/>
            <a:ext cx="1371600" cy="40640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2536521"/>
            <a:ext cx="10753725" cy="2716821"/>
          </a:xfrm>
        </p:spPr>
      </p:pic>
    </p:spTree>
    <p:extLst>
      <p:ext uri="{BB962C8B-B14F-4D97-AF65-F5344CB8AC3E}">
        <p14:creationId xmlns:p14="http://schemas.microsoft.com/office/powerpoint/2010/main" val="17796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20323"/>
              </p:ext>
            </p:extLst>
          </p:nvPr>
        </p:nvGraphicFramePr>
        <p:xfrm>
          <a:off x="3218958" y="2157731"/>
          <a:ext cx="5367994" cy="427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 developing a DSL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domain - 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applications - ?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challenges - 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abstractions - 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optimizations -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906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Data-Intensive Application Frameworks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Analytics frameworks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, Vertex-centric models, Relational queries</a:t>
            </a:r>
          </a:p>
          <a:p>
            <a:pPr lvl="2"/>
            <a:r>
              <a:rPr lang="en-US" dirty="0" smtClean="0"/>
              <a:t>Typically: distributed PRIVATE memory systems</a:t>
            </a:r>
          </a:p>
          <a:p>
            <a:pPr lvl="2"/>
            <a:r>
              <a:rPr lang="en-US" dirty="0" smtClean="0"/>
              <a:t>Goal: distributed SHARED memory systems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Small messages = small inter-node messages</a:t>
            </a:r>
          </a:p>
          <a:p>
            <a:pPr lvl="1"/>
            <a:r>
              <a:rPr lang="en-US" dirty="0" smtClean="0"/>
              <a:t>Poor locality = difficult partitioning</a:t>
            </a:r>
          </a:p>
          <a:p>
            <a:pPr lvl="1"/>
            <a:r>
              <a:rPr lang="en-US" dirty="0" smtClean="0"/>
              <a:t>Need fine-granularity = frequent synchronization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Fortunately, abundant data can be exploited (parallelizable)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846" t="51111" r="5809" b="8889"/>
          <a:stretch>
            <a:fillRect/>
          </a:stretch>
        </p:blipFill>
        <p:spPr bwMode="auto">
          <a:xfrm>
            <a:off x="2667000" y="1600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Shared Memory (DSM)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Provides fine-grain access to data, anywhere</a:t>
            </a:r>
          </a:p>
          <a:p>
            <a:r>
              <a:rPr lang="en-US" dirty="0" smtClean="0"/>
              <a:t>Global data is stored in a particular core</a:t>
            </a:r>
          </a:p>
          <a:p>
            <a:r>
              <a:rPr lang="en-US" dirty="0" smtClean="0"/>
              <a:t>How do you access data on a remote node?</a:t>
            </a:r>
          </a:p>
          <a:p>
            <a:pPr lvl="1"/>
            <a:r>
              <a:rPr lang="en-US" dirty="0" smtClean="0"/>
              <a:t>Answer: Delegate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-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 memory addressing</a:t>
            </a:r>
          </a:p>
          <a:p>
            <a:pPr lvl="1"/>
            <a:r>
              <a:rPr lang="en-US" dirty="0" smtClean="0"/>
              <a:t>Local memory = single core</a:t>
            </a:r>
          </a:p>
          <a:p>
            <a:pPr lvl="1"/>
            <a:r>
              <a:rPr lang="en-US" dirty="0" smtClean="0"/>
              <a:t>Conventional pointers</a:t>
            </a:r>
          </a:p>
          <a:p>
            <a:pPr lvl="1"/>
            <a:r>
              <a:rPr lang="en-US" dirty="0" smtClean="0"/>
              <a:t>Cannot access data on other cores</a:t>
            </a:r>
          </a:p>
          <a:p>
            <a:r>
              <a:rPr lang="en-US" dirty="0" smtClean="0"/>
              <a:t>Global memory addressing</a:t>
            </a:r>
          </a:p>
          <a:p>
            <a:pPr lvl="1"/>
            <a:r>
              <a:rPr lang="en-US" dirty="0" smtClean="0"/>
              <a:t>Partitioned Global Address Space (</a:t>
            </a:r>
            <a:r>
              <a:rPr lang="en-US" dirty="0" err="1" smtClean="0"/>
              <a:t>PGAS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(job rank/global process ID, </a:t>
            </a:r>
            <a:r>
              <a:rPr lang="en-US" dirty="0" err="1" smtClean="0"/>
              <a:t>addr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Symmetric allocation</a:t>
            </a:r>
          </a:p>
          <a:p>
            <a:pPr lvl="1"/>
            <a:r>
              <a:rPr lang="en-US" dirty="0" smtClean="0"/>
              <a:t>Copy/proxy of an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-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801" t="33333" r="14108" b="21482"/>
          <a:stretch>
            <a:fillRect/>
          </a:stretch>
        </p:blipFill>
        <p:spPr bwMode="auto">
          <a:xfrm>
            <a:off x="1991194" y="1905000"/>
            <a:ext cx="821960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0F28099-C9BA-4946-A26E-1CB36696CC16}" type="slidenum">
              <a:rPr lang="en-US" sz="1800" kern="0">
                <a:solidFill>
                  <a:sysClr val="windowText" lastClr="000000"/>
                </a:solidFill>
              </a:rPr>
              <a:pPr defTabSz="914400"/>
              <a:t>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UNEX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1121</Words>
  <Application>Microsoft Office PowerPoint</Application>
  <PresentationFormat>Widescreen</PresentationFormat>
  <Paragraphs>282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Bookman Old Style</vt:lpstr>
      <vt:lpstr>Calibri</vt:lpstr>
      <vt:lpstr>Cambria Math</vt:lpstr>
      <vt:lpstr>Consolas</vt:lpstr>
      <vt:lpstr>Gill Sans MT</vt:lpstr>
      <vt:lpstr>Helvetica</vt:lpstr>
      <vt:lpstr>Segoe UI</vt:lpstr>
      <vt:lpstr>Wingdings</vt:lpstr>
      <vt:lpstr>Wingdings 3</vt:lpstr>
      <vt:lpstr>Metropolitan</vt:lpstr>
      <vt:lpstr>UNEX_PPT_Template</vt:lpstr>
      <vt:lpstr>Origin</vt:lpstr>
      <vt:lpstr>  CS239-Lecture 12 Graph Mining</vt:lpstr>
      <vt:lpstr>Latency-Tolerant Software Distributed Shared Memory (Grappa)</vt:lpstr>
      <vt:lpstr>Overview</vt:lpstr>
      <vt:lpstr>Introduction and Motivation</vt:lpstr>
      <vt:lpstr> Data-Intensive Application Frameworks </vt:lpstr>
      <vt:lpstr>Grappa Design</vt:lpstr>
      <vt:lpstr>Distributed Shared Memory (DSM)</vt:lpstr>
      <vt:lpstr>DSM - Addressing Modes</vt:lpstr>
      <vt:lpstr>DSM - Addressing Modes</vt:lpstr>
      <vt:lpstr>DSM - Delegate Operations</vt:lpstr>
      <vt:lpstr>DSM - Delegate Operations</vt:lpstr>
      <vt:lpstr>DSM - Memory Consistency</vt:lpstr>
      <vt:lpstr>Tasking System</vt:lpstr>
      <vt:lpstr>Tasking System</vt:lpstr>
      <vt:lpstr>Communication Support</vt:lpstr>
      <vt:lpstr>Communication Support</vt:lpstr>
      <vt:lpstr>Communication Support</vt:lpstr>
      <vt:lpstr>Communication Support</vt:lpstr>
      <vt:lpstr>Fault Tolerance</vt:lpstr>
      <vt:lpstr>Review</vt:lpstr>
      <vt:lpstr>Evaluation</vt:lpstr>
      <vt:lpstr>Evaluation</vt:lpstr>
      <vt:lpstr>Evaluation</vt:lpstr>
      <vt:lpstr>Evaluation</vt:lpstr>
      <vt:lpstr>Evaluation</vt:lpstr>
      <vt:lpstr>Evaluation</vt:lpstr>
      <vt:lpstr>Conclusion</vt:lpstr>
      <vt:lpstr>References</vt:lpstr>
      <vt:lpstr>Arabesque A system for distributed graph mining</vt:lpstr>
      <vt:lpstr>Exercise in developing a DSL</vt:lpstr>
      <vt:lpstr>Frequent subgraph mining</vt:lpstr>
      <vt:lpstr>Motif mining</vt:lpstr>
      <vt:lpstr>Motif mining (serious example)</vt:lpstr>
      <vt:lpstr>Clique mining</vt:lpstr>
      <vt:lpstr>Arabesque - basic idea</vt:lpstr>
      <vt:lpstr>Arabesque - solution</vt:lpstr>
      <vt:lpstr>Canonical embeddings</vt:lpstr>
      <vt:lpstr>Incremental canonicality check</vt:lpstr>
      <vt:lpstr>Compressing embeddings - ODAGs</vt:lpstr>
      <vt:lpstr>Two-level pattern aggregation</vt:lpstr>
      <vt:lpstr>Baseline comparison (thanks McSherry)</vt:lpstr>
      <vt:lpstr>Scalability</vt:lpstr>
      <vt:lpstr>Scalability</vt:lpstr>
      <vt:lpstr>Exercise in developing a DSL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2016-03-29T03:05:16Z</dcterms:created>
  <dcterms:modified xsi:type="dcterms:W3CDTF">2016-05-11T17:00:15Z</dcterms:modified>
</cp:coreProperties>
</file>