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1"/>
    <p:sldMasterId id="2147483864" r:id="rId2"/>
    <p:sldMasterId id="2147483873" r:id="rId3"/>
    <p:sldMasterId id="2147483886" r:id="rId4"/>
  </p:sldMasterIdLst>
  <p:notesMasterIdLst>
    <p:notesMasterId r:id="rId53"/>
  </p:notesMasterIdLst>
  <p:sldIdLst>
    <p:sldId id="257" r:id="rId5"/>
    <p:sldId id="302" r:id="rId6"/>
    <p:sldId id="303" r:id="rId7"/>
    <p:sldId id="301"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280"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2093" autoAdjust="0"/>
  </p:normalViewPr>
  <p:slideViewPr>
    <p:cSldViewPr snapToGrid="0">
      <p:cViewPr varScale="1">
        <p:scale>
          <a:sx n="90" d="100"/>
          <a:sy n="90"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99C16-8FED-4B05-909D-2B1E950020CB}" type="datetimeFigureOut">
              <a:rPr lang="en-US" smtClean="0"/>
              <a:t>5/16/2016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A0EB2-4668-402E-A1CD-96F524FD16DA}" type="slidenum">
              <a:rPr lang="en-US" smtClean="0"/>
              <a:t>‹#›</a:t>
            </a:fld>
            <a:endParaRPr lang="en-US"/>
          </a:p>
        </p:txBody>
      </p:sp>
    </p:spTree>
    <p:extLst>
      <p:ext uri="{BB962C8B-B14F-4D97-AF65-F5344CB8AC3E}">
        <p14:creationId xmlns:p14="http://schemas.microsoft.com/office/powerpoint/2010/main" val="405085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923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621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689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564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983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536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9427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585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4603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299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1407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27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7085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8611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010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042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7604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066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576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10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39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137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5/16/2016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l">
              <a:defRPr b="0" i="0">
                <a:latin typeface="Helvetica"/>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202003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6364"/>
            <a:ext cx="10972800" cy="5954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2932545"/>
            <a:ext cx="10972800" cy="31936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17195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345037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401725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08927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903" y="1767851"/>
            <a:ext cx="10972800"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60996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6124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5/16/2016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9321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8131172" y="5"/>
            <a:ext cx="4060833" cy="2707427"/>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2400"/>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sz="2400"/>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sz="2400"/>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sz="2400"/>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sz="2400"/>
            </a:p>
          </p:txBody>
        </p:sp>
      </p:grpSp>
      <p:sp>
        <p:nvSpPr>
          <p:cNvPr id="16" name="Shape 16"/>
          <p:cNvSpPr txBox="1">
            <a:spLocks noGrp="1"/>
          </p:cNvSpPr>
          <p:nvPr>
            <p:ph type="ctrTitle"/>
          </p:nvPr>
        </p:nvSpPr>
        <p:spPr>
          <a:xfrm>
            <a:off x="797467" y="2366963"/>
            <a:ext cx="10962800" cy="1118399"/>
          </a:xfrm>
          <a:prstGeom prst="rect">
            <a:avLst/>
          </a:prstGeom>
        </p:spPr>
        <p:txBody>
          <a:bodyPr lIns="91425" tIns="91425" rIns="91425" bIns="91425" anchor="b" anchorCtr="0"/>
          <a:lstStyle>
            <a:lvl1pPr lvl="0">
              <a:spcBef>
                <a:spcPts val="0"/>
              </a:spcBef>
              <a:buClr>
                <a:schemeClr val="lt1"/>
              </a:buClr>
              <a:buSzPct val="100000"/>
              <a:defRPr sz="5600">
                <a:solidFill>
                  <a:schemeClr val="lt1"/>
                </a:solidFill>
              </a:defRPr>
            </a:lvl1pPr>
            <a:lvl2pPr lvl="1">
              <a:spcBef>
                <a:spcPts val="0"/>
              </a:spcBef>
              <a:buClr>
                <a:schemeClr val="lt1"/>
              </a:buClr>
              <a:buSzPct val="100000"/>
              <a:defRPr sz="5600">
                <a:solidFill>
                  <a:schemeClr val="lt1"/>
                </a:solidFill>
              </a:defRPr>
            </a:lvl2pPr>
            <a:lvl3pPr lvl="2">
              <a:spcBef>
                <a:spcPts val="0"/>
              </a:spcBef>
              <a:buClr>
                <a:schemeClr val="lt1"/>
              </a:buClr>
              <a:buSzPct val="100000"/>
              <a:defRPr sz="5600">
                <a:solidFill>
                  <a:schemeClr val="lt1"/>
                </a:solidFill>
              </a:defRPr>
            </a:lvl3pPr>
            <a:lvl4pPr lvl="3">
              <a:spcBef>
                <a:spcPts val="0"/>
              </a:spcBef>
              <a:buClr>
                <a:schemeClr val="lt1"/>
              </a:buClr>
              <a:buSzPct val="100000"/>
              <a:defRPr sz="5600">
                <a:solidFill>
                  <a:schemeClr val="lt1"/>
                </a:solidFill>
              </a:defRPr>
            </a:lvl4pPr>
            <a:lvl5pPr lvl="4">
              <a:spcBef>
                <a:spcPts val="0"/>
              </a:spcBef>
              <a:buClr>
                <a:schemeClr val="lt1"/>
              </a:buClr>
              <a:buSzPct val="100000"/>
              <a:defRPr sz="5600">
                <a:solidFill>
                  <a:schemeClr val="lt1"/>
                </a:solidFill>
              </a:defRPr>
            </a:lvl5pPr>
            <a:lvl6pPr lvl="5">
              <a:spcBef>
                <a:spcPts val="0"/>
              </a:spcBef>
              <a:buClr>
                <a:schemeClr val="lt1"/>
              </a:buClr>
              <a:buSzPct val="100000"/>
              <a:defRPr sz="5600">
                <a:solidFill>
                  <a:schemeClr val="lt1"/>
                </a:solidFill>
              </a:defRPr>
            </a:lvl6pPr>
            <a:lvl7pPr lvl="6">
              <a:spcBef>
                <a:spcPts val="0"/>
              </a:spcBef>
              <a:buClr>
                <a:schemeClr val="lt1"/>
              </a:buClr>
              <a:buSzPct val="100000"/>
              <a:defRPr sz="5600">
                <a:solidFill>
                  <a:schemeClr val="lt1"/>
                </a:solidFill>
              </a:defRPr>
            </a:lvl7pPr>
            <a:lvl8pPr lvl="7">
              <a:spcBef>
                <a:spcPts val="0"/>
              </a:spcBef>
              <a:buClr>
                <a:schemeClr val="lt1"/>
              </a:buClr>
              <a:buSzPct val="100000"/>
              <a:defRPr sz="5600">
                <a:solidFill>
                  <a:schemeClr val="lt1"/>
                </a:solidFill>
              </a:defRPr>
            </a:lvl8pPr>
            <a:lvl9pPr lvl="8">
              <a:spcBef>
                <a:spcPts val="0"/>
              </a:spcBef>
              <a:buClr>
                <a:schemeClr val="lt1"/>
              </a:buClr>
              <a:buSzPct val="100000"/>
              <a:defRPr sz="5600">
                <a:solidFill>
                  <a:schemeClr val="lt1"/>
                </a:solidFill>
              </a:defRPr>
            </a:lvl9pPr>
          </a:lstStyle>
          <a:p>
            <a:endParaRPr/>
          </a:p>
        </p:txBody>
      </p:sp>
      <p:sp>
        <p:nvSpPr>
          <p:cNvPr id="17" name="Shape 17"/>
          <p:cNvSpPr txBox="1">
            <a:spLocks noGrp="1"/>
          </p:cNvSpPr>
          <p:nvPr>
            <p:ph type="subTitle" idx="1"/>
          </p:nvPr>
        </p:nvSpPr>
        <p:spPr>
          <a:xfrm>
            <a:off x="797451" y="3621217"/>
            <a:ext cx="10962800" cy="5771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800">
                <a:solidFill>
                  <a:schemeClr val="lt1"/>
                </a:solidFill>
              </a:defRPr>
            </a:lvl1pPr>
            <a:lvl2pPr lvl="1">
              <a:lnSpc>
                <a:spcPct val="100000"/>
              </a:lnSpc>
              <a:spcBef>
                <a:spcPts val="0"/>
              </a:spcBef>
              <a:spcAft>
                <a:spcPts val="0"/>
              </a:spcAft>
              <a:buClr>
                <a:schemeClr val="lt1"/>
              </a:buClr>
              <a:buSzPct val="100000"/>
              <a:buNone/>
              <a:defRPr sz="2800">
                <a:solidFill>
                  <a:schemeClr val="lt1"/>
                </a:solidFill>
              </a:defRPr>
            </a:lvl2pPr>
            <a:lvl3pPr lvl="2">
              <a:lnSpc>
                <a:spcPct val="100000"/>
              </a:lnSpc>
              <a:spcBef>
                <a:spcPts val="0"/>
              </a:spcBef>
              <a:spcAft>
                <a:spcPts val="0"/>
              </a:spcAft>
              <a:buClr>
                <a:schemeClr val="lt1"/>
              </a:buClr>
              <a:buSzPct val="100000"/>
              <a:buNone/>
              <a:defRPr sz="2800">
                <a:solidFill>
                  <a:schemeClr val="lt1"/>
                </a:solidFill>
              </a:defRPr>
            </a:lvl3pPr>
            <a:lvl4pPr lvl="3">
              <a:lnSpc>
                <a:spcPct val="100000"/>
              </a:lnSpc>
              <a:spcBef>
                <a:spcPts val="0"/>
              </a:spcBef>
              <a:spcAft>
                <a:spcPts val="0"/>
              </a:spcAft>
              <a:buClr>
                <a:schemeClr val="lt1"/>
              </a:buClr>
              <a:buSzPct val="100000"/>
              <a:buNone/>
              <a:defRPr sz="2800">
                <a:solidFill>
                  <a:schemeClr val="lt1"/>
                </a:solidFill>
              </a:defRPr>
            </a:lvl4pPr>
            <a:lvl5pPr lvl="4">
              <a:lnSpc>
                <a:spcPct val="100000"/>
              </a:lnSpc>
              <a:spcBef>
                <a:spcPts val="0"/>
              </a:spcBef>
              <a:spcAft>
                <a:spcPts val="0"/>
              </a:spcAft>
              <a:buClr>
                <a:schemeClr val="lt1"/>
              </a:buClr>
              <a:buSzPct val="100000"/>
              <a:buNone/>
              <a:defRPr sz="2800">
                <a:solidFill>
                  <a:schemeClr val="lt1"/>
                </a:solidFill>
              </a:defRPr>
            </a:lvl5pPr>
            <a:lvl6pPr lvl="5">
              <a:lnSpc>
                <a:spcPct val="100000"/>
              </a:lnSpc>
              <a:spcBef>
                <a:spcPts val="0"/>
              </a:spcBef>
              <a:spcAft>
                <a:spcPts val="0"/>
              </a:spcAft>
              <a:buClr>
                <a:schemeClr val="lt1"/>
              </a:buClr>
              <a:buSzPct val="100000"/>
              <a:buNone/>
              <a:defRPr sz="2800">
                <a:solidFill>
                  <a:schemeClr val="lt1"/>
                </a:solidFill>
              </a:defRPr>
            </a:lvl6pPr>
            <a:lvl7pPr lvl="6">
              <a:lnSpc>
                <a:spcPct val="100000"/>
              </a:lnSpc>
              <a:spcBef>
                <a:spcPts val="0"/>
              </a:spcBef>
              <a:spcAft>
                <a:spcPts val="0"/>
              </a:spcAft>
              <a:buClr>
                <a:schemeClr val="lt1"/>
              </a:buClr>
              <a:buSzPct val="100000"/>
              <a:buNone/>
              <a:defRPr sz="2800">
                <a:solidFill>
                  <a:schemeClr val="lt1"/>
                </a:solidFill>
              </a:defRPr>
            </a:lvl7pPr>
            <a:lvl8pPr lvl="7">
              <a:lnSpc>
                <a:spcPct val="100000"/>
              </a:lnSpc>
              <a:spcBef>
                <a:spcPts val="0"/>
              </a:spcBef>
              <a:spcAft>
                <a:spcPts val="0"/>
              </a:spcAft>
              <a:buClr>
                <a:schemeClr val="lt1"/>
              </a:buClr>
              <a:buSzPct val="100000"/>
              <a:buNone/>
              <a:defRPr sz="2800">
                <a:solidFill>
                  <a:schemeClr val="lt1"/>
                </a:solidFill>
              </a:defRPr>
            </a:lvl8pPr>
            <a:lvl9pPr lvl="8">
              <a:lnSpc>
                <a:spcPct val="100000"/>
              </a:lnSpc>
              <a:spcBef>
                <a:spcPts val="0"/>
              </a:spcBef>
              <a:spcAft>
                <a:spcPts val="0"/>
              </a:spcAft>
              <a:buClr>
                <a:schemeClr val="lt1"/>
              </a:buClr>
              <a:buSzPct val="100000"/>
              <a:buNone/>
              <a:defRPr sz="2800">
                <a:solidFill>
                  <a:schemeClr val="lt1"/>
                </a:solidFill>
              </a:defRPr>
            </a:lvl9pPr>
          </a:lstStyle>
          <a:p>
            <a:endParaRPr/>
          </a:p>
        </p:txBody>
      </p:sp>
      <p:sp>
        <p:nvSpPr>
          <p:cNvPr id="18" name="Shape 18"/>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33790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8131172" y="5"/>
            <a:ext cx="4060833" cy="2707427"/>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2400"/>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sz="2400"/>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sz="2400"/>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sz="2400"/>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sz="2400"/>
            </a:p>
          </p:txBody>
        </p:sp>
      </p:grpSp>
      <p:sp>
        <p:nvSpPr>
          <p:cNvPr id="26" name="Shape 26"/>
          <p:cNvSpPr txBox="1">
            <a:spLocks noGrp="1"/>
          </p:cNvSpPr>
          <p:nvPr>
            <p:ph type="title"/>
          </p:nvPr>
        </p:nvSpPr>
        <p:spPr>
          <a:xfrm>
            <a:off x="797467" y="2869797"/>
            <a:ext cx="10962800" cy="1118399"/>
          </a:xfrm>
          <a:prstGeom prst="rect">
            <a:avLst/>
          </a:prstGeom>
        </p:spPr>
        <p:txBody>
          <a:bodyPr lIns="91425" tIns="91425" rIns="91425" bIns="91425" anchor="ctr" anchorCtr="0"/>
          <a:lstStyle>
            <a:lvl1pPr lvl="0">
              <a:spcBef>
                <a:spcPts val="0"/>
              </a:spcBef>
              <a:buClr>
                <a:schemeClr val="lt1"/>
              </a:buClr>
              <a:buSzPct val="100000"/>
              <a:defRPr sz="5600">
                <a:solidFill>
                  <a:schemeClr val="lt1"/>
                </a:solidFill>
              </a:defRPr>
            </a:lvl1pPr>
            <a:lvl2pPr lvl="1">
              <a:spcBef>
                <a:spcPts val="0"/>
              </a:spcBef>
              <a:buClr>
                <a:schemeClr val="lt1"/>
              </a:buClr>
              <a:buSzPct val="100000"/>
              <a:defRPr sz="5600">
                <a:solidFill>
                  <a:schemeClr val="lt1"/>
                </a:solidFill>
              </a:defRPr>
            </a:lvl2pPr>
            <a:lvl3pPr lvl="2">
              <a:spcBef>
                <a:spcPts val="0"/>
              </a:spcBef>
              <a:buClr>
                <a:schemeClr val="lt1"/>
              </a:buClr>
              <a:buSzPct val="100000"/>
              <a:defRPr sz="5600">
                <a:solidFill>
                  <a:schemeClr val="lt1"/>
                </a:solidFill>
              </a:defRPr>
            </a:lvl3pPr>
            <a:lvl4pPr lvl="3">
              <a:spcBef>
                <a:spcPts val="0"/>
              </a:spcBef>
              <a:buClr>
                <a:schemeClr val="lt1"/>
              </a:buClr>
              <a:buSzPct val="100000"/>
              <a:defRPr sz="5600">
                <a:solidFill>
                  <a:schemeClr val="lt1"/>
                </a:solidFill>
              </a:defRPr>
            </a:lvl4pPr>
            <a:lvl5pPr lvl="4">
              <a:spcBef>
                <a:spcPts val="0"/>
              </a:spcBef>
              <a:buClr>
                <a:schemeClr val="lt1"/>
              </a:buClr>
              <a:buSzPct val="100000"/>
              <a:defRPr sz="5600">
                <a:solidFill>
                  <a:schemeClr val="lt1"/>
                </a:solidFill>
              </a:defRPr>
            </a:lvl5pPr>
            <a:lvl6pPr lvl="5">
              <a:spcBef>
                <a:spcPts val="0"/>
              </a:spcBef>
              <a:buClr>
                <a:schemeClr val="lt1"/>
              </a:buClr>
              <a:buSzPct val="100000"/>
              <a:defRPr sz="5600">
                <a:solidFill>
                  <a:schemeClr val="lt1"/>
                </a:solidFill>
              </a:defRPr>
            </a:lvl6pPr>
            <a:lvl7pPr lvl="6">
              <a:spcBef>
                <a:spcPts val="0"/>
              </a:spcBef>
              <a:buClr>
                <a:schemeClr val="lt1"/>
              </a:buClr>
              <a:buSzPct val="100000"/>
              <a:defRPr sz="5600">
                <a:solidFill>
                  <a:schemeClr val="lt1"/>
                </a:solidFill>
              </a:defRPr>
            </a:lvl7pPr>
            <a:lvl8pPr lvl="7">
              <a:spcBef>
                <a:spcPts val="0"/>
              </a:spcBef>
              <a:buClr>
                <a:schemeClr val="lt1"/>
              </a:buClr>
              <a:buSzPct val="100000"/>
              <a:defRPr sz="5600">
                <a:solidFill>
                  <a:schemeClr val="lt1"/>
                </a:solidFill>
              </a:defRPr>
            </a:lvl8pPr>
            <a:lvl9pPr lvl="8">
              <a:spcBef>
                <a:spcPts val="0"/>
              </a:spcBef>
              <a:buClr>
                <a:schemeClr val="lt1"/>
              </a:buClr>
              <a:buSzPct val="100000"/>
              <a:defRPr sz="5600">
                <a:solidFill>
                  <a:schemeClr val="lt1"/>
                </a:solidFill>
              </a:defRPr>
            </a:lvl9pPr>
          </a:lstStyle>
          <a:p>
            <a:endParaRPr/>
          </a:p>
        </p:txBody>
      </p:sp>
      <p:sp>
        <p:nvSpPr>
          <p:cNvPr id="27" name="Shape 27"/>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1622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5204892"/>
            <a:ext cx="12192000" cy="1653232"/>
            <a:chOff x="0" y="3903669"/>
            <a:chExt cx="9144000" cy="1239924"/>
          </a:xfrm>
        </p:grpSpPr>
        <p:sp>
          <p:nvSpPr>
            <p:cNvPr id="30" name="Shape 30"/>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sz="2400"/>
            </a:p>
          </p:txBody>
        </p:sp>
        <p:sp>
          <p:nvSpPr>
            <p:cNvPr id="31" name="Shape 31"/>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sz="2400"/>
            </a:p>
          </p:txBody>
        </p:sp>
        <p:sp>
          <p:nvSpPr>
            <p:cNvPr id="32" name="Shape 32"/>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sz="2400"/>
            </a:p>
          </p:txBody>
        </p:sp>
        <p:sp>
          <p:nvSpPr>
            <p:cNvPr id="33" name="Shape 33"/>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sz="2400"/>
            </a:p>
          </p:txBody>
        </p:sp>
        <p:sp>
          <p:nvSpPr>
            <p:cNvPr id="34" name="Shape 34"/>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sz="2400"/>
            </a:p>
          </p:txBody>
        </p:sp>
      </p:grpSp>
      <p:sp>
        <p:nvSpPr>
          <p:cNvPr id="35" name="Shape 35"/>
          <p:cNvSpPr txBox="1">
            <a:spLocks noGrp="1"/>
          </p:cNvSpPr>
          <p:nvPr>
            <p:ph type="title"/>
          </p:nvPr>
        </p:nvSpPr>
        <p:spPr>
          <a:xfrm>
            <a:off x="415601" y="546667"/>
            <a:ext cx="11360799" cy="810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415601" y="1639833"/>
            <a:ext cx="11360799" cy="445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133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15601" y="546667"/>
            <a:ext cx="11360799" cy="810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415601" y="1639967"/>
            <a:ext cx="5333199" cy="44520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41" name="Shape 41"/>
          <p:cNvSpPr txBox="1">
            <a:spLocks noGrp="1"/>
          </p:cNvSpPr>
          <p:nvPr>
            <p:ph type="body" idx="2"/>
          </p:nvPr>
        </p:nvSpPr>
        <p:spPr>
          <a:xfrm>
            <a:off x="6443201" y="1639967"/>
            <a:ext cx="5333199" cy="44520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42" name="Shape 42"/>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solidFill>
                  <a:schemeClr val="dk2"/>
                </a:solidFill>
              </a:rPr>
              <a:pPr/>
              <a:t>‹#›</a:t>
            </a:fld>
            <a:endParaRPr lang="en">
              <a:solidFill>
                <a:schemeClr val="dk2"/>
              </a:solidFill>
            </a:endParaRPr>
          </a:p>
        </p:txBody>
      </p:sp>
    </p:spTree>
    <p:extLst>
      <p:ext uri="{BB962C8B-B14F-4D97-AF65-F5344CB8AC3E}">
        <p14:creationId xmlns:p14="http://schemas.microsoft.com/office/powerpoint/2010/main" val="4000114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15601" y="546667"/>
            <a:ext cx="11360799" cy="810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solidFill>
                  <a:schemeClr val="dk2"/>
                </a:solidFill>
              </a:rPr>
              <a:pPr/>
              <a:t>‹#›</a:t>
            </a:fld>
            <a:endParaRPr lang="en">
              <a:solidFill>
                <a:schemeClr val="dk2"/>
              </a:solidFill>
            </a:endParaRPr>
          </a:p>
        </p:txBody>
      </p:sp>
    </p:spTree>
    <p:extLst>
      <p:ext uri="{BB962C8B-B14F-4D97-AF65-F5344CB8AC3E}">
        <p14:creationId xmlns:p14="http://schemas.microsoft.com/office/powerpoint/2010/main" val="1977693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5601" y="740801"/>
            <a:ext cx="3743999" cy="1007599"/>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48" name="Shape 48"/>
          <p:cNvSpPr txBox="1">
            <a:spLocks noGrp="1"/>
          </p:cNvSpPr>
          <p:nvPr>
            <p:ph type="body" idx="1"/>
          </p:nvPr>
        </p:nvSpPr>
        <p:spPr>
          <a:xfrm>
            <a:off x="415601" y="1954406"/>
            <a:ext cx="3743999" cy="41375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49" name="Shape 49"/>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solidFill>
                  <a:schemeClr val="dk2"/>
                </a:solidFill>
              </a:rPr>
              <a:pPr/>
              <a:t>‹#›</a:t>
            </a:fld>
            <a:endParaRPr lang="en">
              <a:solidFill>
                <a:schemeClr val="dk2"/>
              </a:solidFill>
            </a:endParaRPr>
          </a:p>
        </p:txBody>
      </p:sp>
    </p:spTree>
    <p:extLst>
      <p:ext uri="{BB962C8B-B14F-4D97-AF65-F5344CB8AC3E}">
        <p14:creationId xmlns:p14="http://schemas.microsoft.com/office/powerpoint/2010/main" val="335185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8131172" y="5"/>
            <a:ext cx="4060833" cy="2707427"/>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sz="2400"/>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sz="2400"/>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sz="2400"/>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sz="2400"/>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sz="2400"/>
            </a:p>
          </p:txBody>
        </p:sp>
      </p:grpSp>
      <p:sp>
        <p:nvSpPr>
          <p:cNvPr id="57" name="Shape 57"/>
          <p:cNvSpPr txBox="1">
            <a:spLocks noGrp="1"/>
          </p:cNvSpPr>
          <p:nvPr>
            <p:ph type="title"/>
          </p:nvPr>
        </p:nvSpPr>
        <p:spPr>
          <a:xfrm>
            <a:off x="653667" y="701800"/>
            <a:ext cx="7491600" cy="5454400"/>
          </a:xfrm>
          <a:prstGeom prst="rect">
            <a:avLst/>
          </a:prstGeom>
        </p:spPr>
        <p:txBody>
          <a:bodyPr lIns="91425" tIns="91425" rIns="91425" bIns="91425" anchor="ctr" anchorCtr="0"/>
          <a:lstStyle>
            <a:lvl1pPr lvl="0">
              <a:spcBef>
                <a:spcPts val="0"/>
              </a:spcBef>
              <a:buClr>
                <a:schemeClr val="lt1"/>
              </a:buClr>
              <a:buSzPct val="100000"/>
              <a:defRPr sz="6400">
                <a:solidFill>
                  <a:schemeClr val="lt1"/>
                </a:solidFill>
              </a:defRPr>
            </a:lvl1pPr>
            <a:lvl2pPr lvl="1">
              <a:spcBef>
                <a:spcPts val="0"/>
              </a:spcBef>
              <a:buClr>
                <a:schemeClr val="lt1"/>
              </a:buClr>
              <a:buSzPct val="100000"/>
              <a:defRPr sz="6400">
                <a:solidFill>
                  <a:schemeClr val="lt1"/>
                </a:solidFill>
              </a:defRPr>
            </a:lvl2pPr>
            <a:lvl3pPr lvl="2">
              <a:spcBef>
                <a:spcPts val="0"/>
              </a:spcBef>
              <a:buClr>
                <a:schemeClr val="lt1"/>
              </a:buClr>
              <a:buSzPct val="100000"/>
              <a:defRPr sz="6400">
                <a:solidFill>
                  <a:schemeClr val="lt1"/>
                </a:solidFill>
              </a:defRPr>
            </a:lvl3pPr>
            <a:lvl4pPr lvl="3">
              <a:spcBef>
                <a:spcPts val="0"/>
              </a:spcBef>
              <a:buClr>
                <a:schemeClr val="lt1"/>
              </a:buClr>
              <a:buSzPct val="100000"/>
              <a:defRPr sz="6400">
                <a:solidFill>
                  <a:schemeClr val="lt1"/>
                </a:solidFill>
              </a:defRPr>
            </a:lvl4pPr>
            <a:lvl5pPr lvl="4">
              <a:spcBef>
                <a:spcPts val="0"/>
              </a:spcBef>
              <a:buClr>
                <a:schemeClr val="lt1"/>
              </a:buClr>
              <a:buSzPct val="100000"/>
              <a:defRPr sz="6400">
                <a:solidFill>
                  <a:schemeClr val="lt1"/>
                </a:solidFill>
              </a:defRPr>
            </a:lvl5pPr>
            <a:lvl6pPr lvl="5">
              <a:spcBef>
                <a:spcPts val="0"/>
              </a:spcBef>
              <a:buClr>
                <a:schemeClr val="lt1"/>
              </a:buClr>
              <a:buSzPct val="100000"/>
              <a:defRPr sz="6400">
                <a:solidFill>
                  <a:schemeClr val="lt1"/>
                </a:solidFill>
              </a:defRPr>
            </a:lvl6pPr>
            <a:lvl7pPr lvl="6">
              <a:spcBef>
                <a:spcPts val="0"/>
              </a:spcBef>
              <a:buClr>
                <a:schemeClr val="lt1"/>
              </a:buClr>
              <a:buSzPct val="100000"/>
              <a:defRPr sz="6400">
                <a:solidFill>
                  <a:schemeClr val="lt1"/>
                </a:solidFill>
              </a:defRPr>
            </a:lvl7pPr>
            <a:lvl8pPr lvl="7">
              <a:spcBef>
                <a:spcPts val="0"/>
              </a:spcBef>
              <a:buClr>
                <a:schemeClr val="lt1"/>
              </a:buClr>
              <a:buSzPct val="100000"/>
              <a:defRPr sz="6400">
                <a:solidFill>
                  <a:schemeClr val="lt1"/>
                </a:solidFill>
              </a:defRPr>
            </a:lvl8pPr>
            <a:lvl9pPr lvl="8">
              <a:spcBef>
                <a:spcPts val="0"/>
              </a:spcBef>
              <a:buClr>
                <a:schemeClr val="lt1"/>
              </a:buClr>
              <a:buSzPct val="100000"/>
              <a:defRPr sz="6400">
                <a:solidFill>
                  <a:schemeClr val="lt1"/>
                </a:solidFill>
              </a:defRPr>
            </a:lvl9pPr>
          </a:lstStyle>
          <a:p>
            <a:endParaRPr/>
          </a:p>
        </p:txBody>
      </p:sp>
      <p:sp>
        <p:nvSpPr>
          <p:cNvPr id="58" name="Shape 58"/>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938444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cxnSp>
        <p:nvCxnSpPr>
          <p:cNvPr id="60" name="Shape 60"/>
          <p:cNvCxnSpPr/>
          <p:nvPr/>
        </p:nvCxnSpPr>
        <p:spPr>
          <a:xfrm>
            <a:off x="6706233" y="5994000"/>
            <a:ext cx="6244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354001" y="1534801"/>
            <a:ext cx="5393599" cy="2085999"/>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62" name="Shape 62"/>
          <p:cNvSpPr txBox="1">
            <a:spLocks noGrp="1"/>
          </p:cNvSpPr>
          <p:nvPr>
            <p:ph type="subTitle" idx="1"/>
          </p:nvPr>
        </p:nvSpPr>
        <p:spPr>
          <a:xfrm>
            <a:off x="354001" y="3692002"/>
            <a:ext cx="5393599" cy="16923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63" name="Shape 63"/>
          <p:cNvSpPr txBox="1">
            <a:spLocks noGrp="1"/>
          </p:cNvSpPr>
          <p:nvPr>
            <p:ph type="body" idx="2"/>
          </p:nvPr>
        </p:nvSpPr>
        <p:spPr>
          <a:xfrm>
            <a:off x="6586000" y="965601"/>
            <a:ext cx="5116000" cy="49267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65" name="Shape 65"/>
          <p:cNvSpPr/>
          <p:nvPr/>
        </p:nvSpPr>
        <p:spPr>
          <a:xfrm>
            <a:off x="6096000" y="-2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975452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title and description 1">
    <p:spTree>
      <p:nvGrpSpPr>
        <p:cNvPr id="1" name="Shape 66"/>
        <p:cNvGrpSpPr/>
        <p:nvPr/>
      </p:nvGrpSpPr>
      <p:grpSpPr>
        <a:xfrm>
          <a:off x="0" y="0"/>
          <a:ext cx="0" cy="0"/>
          <a:chOff x="0" y="0"/>
          <a:chExt cx="0" cy="0"/>
        </a:xfrm>
      </p:grpSpPr>
      <p:cxnSp>
        <p:nvCxnSpPr>
          <p:cNvPr id="67" name="Shape 67"/>
          <p:cNvCxnSpPr/>
          <p:nvPr/>
        </p:nvCxnSpPr>
        <p:spPr>
          <a:xfrm>
            <a:off x="6706233" y="5994000"/>
            <a:ext cx="624400" cy="0"/>
          </a:xfrm>
          <a:prstGeom prst="straightConnector1">
            <a:avLst/>
          </a:prstGeom>
          <a:noFill/>
          <a:ln w="19050" cap="flat" cmpd="sng">
            <a:solidFill>
              <a:schemeClr val="lt1"/>
            </a:solidFill>
            <a:prstDash val="solid"/>
            <a:round/>
            <a:headEnd type="none" w="med" len="med"/>
            <a:tailEnd type="none" w="med" len="med"/>
          </a:ln>
        </p:spPr>
      </p:cxnSp>
      <p:sp>
        <p:nvSpPr>
          <p:cNvPr id="68" name="Shape 68"/>
          <p:cNvSpPr txBox="1">
            <a:spLocks noGrp="1"/>
          </p:cNvSpPr>
          <p:nvPr>
            <p:ph type="title"/>
          </p:nvPr>
        </p:nvSpPr>
        <p:spPr>
          <a:xfrm>
            <a:off x="279500" y="2246000"/>
            <a:ext cx="3315600" cy="2086000"/>
          </a:xfrm>
          <a:prstGeom prst="rect">
            <a:avLst/>
          </a:prstGeom>
        </p:spPr>
        <p:txBody>
          <a:bodyPr lIns="91425" tIns="91425" rIns="91425" bIns="91425"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69" name="Shape 69"/>
          <p:cNvSpPr txBox="1">
            <a:spLocks noGrp="1"/>
          </p:cNvSpPr>
          <p:nvPr>
            <p:ph type="subTitle" idx="1"/>
          </p:nvPr>
        </p:nvSpPr>
        <p:spPr>
          <a:xfrm>
            <a:off x="279500" y="4403200"/>
            <a:ext cx="3315600" cy="16924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0" name="Shape 70"/>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71" name="Shape 71"/>
          <p:cNvSpPr txBox="1">
            <a:spLocks noGrp="1"/>
          </p:cNvSpPr>
          <p:nvPr>
            <p:ph type="sldNum" idx="12"/>
          </p:nvPr>
        </p:nvSpPr>
        <p:spPr>
          <a:xfrm>
            <a:off x="11280575" y="6201587"/>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72" name="Shape 72"/>
          <p:cNvSpPr/>
          <p:nvPr/>
        </p:nvSpPr>
        <p:spPr>
          <a:xfrm>
            <a:off x="3835900" y="-233"/>
            <a:ext cx="835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4193655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aption">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426000" y="5640767"/>
            <a:ext cx="7998400" cy="7983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75" name="Shape 75"/>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solidFill>
                  <a:schemeClr val="dk2"/>
                </a:solidFill>
              </a:rPr>
              <a:pPr/>
              <a:t>‹#›</a:t>
            </a:fld>
            <a:endParaRPr lang="en">
              <a:solidFill>
                <a:schemeClr val="dk2"/>
              </a:solidFill>
            </a:endParaRPr>
          </a:p>
        </p:txBody>
      </p:sp>
    </p:spTree>
    <p:extLst>
      <p:ext uri="{BB962C8B-B14F-4D97-AF65-F5344CB8AC3E}">
        <p14:creationId xmlns:p14="http://schemas.microsoft.com/office/powerpoint/2010/main" val="206951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6"/>
        <p:cNvGrpSpPr/>
        <p:nvPr/>
      </p:nvGrpSpPr>
      <p:grpSpPr>
        <a:xfrm>
          <a:off x="0" y="0"/>
          <a:ext cx="0" cy="0"/>
          <a:chOff x="0" y="0"/>
          <a:chExt cx="0" cy="0"/>
        </a:xfrm>
      </p:grpSpPr>
      <p:grpSp>
        <p:nvGrpSpPr>
          <p:cNvPr id="77" name="Shape 77"/>
          <p:cNvGrpSpPr/>
          <p:nvPr/>
        </p:nvGrpSpPr>
        <p:grpSpPr>
          <a:xfrm>
            <a:off x="8131172" y="5"/>
            <a:ext cx="4060833" cy="2707427"/>
            <a:chOff x="6098378" y="4"/>
            <a:chExt cx="3045625" cy="2030570"/>
          </a:xfrm>
        </p:grpSpPr>
        <p:sp>
          <p:nvSpPr>
            <p:cNvPr id="78" name="Shape 78"/>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2400"/>
            </a:p>
          </p:txBody>
        </p:sp>
        <p:sp>
          <p:nvSpPr>
            <p:cNvPr id="79" name="Shape 79"/>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sz="2400"/>
            </a:p>
          </p:txBody>
        </p:sp>
        <p:sp>
          <p:nvSpPr>
            <p:cNvPr id="80" name="Shape 80"/>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sz="2400"/>
            </a:p>
          </p:txBody>
        </p:sp>
        <p:sp>
          <p:nvSpPr>
            <p:cNvPr id="81" name="Shape 81"/>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sz="2400"/>
            </a:p>
          </p:txBody>
        </p:sp>
        <p:sp>
          <p:nvSpPr>
            <p:cNvPr id="82" name="Shape 82"/>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sz="2400"/>
            </a:p>
          </p:txBody>
        </p:sp>
      </p:grpSp>
      <p:sp>
        <p:nvSpPr>
          <p:cNvPr id="83" name="Shape 83"/>
          <p:cNvSpPr txBox="1">
            <a:spLocks noGrp="1"/>
          </p:cNvSpPr>
          <p:nvPr>
            <p:ph type="title"/>
          </p:nvPr>
        </p:nvSpPr>
        <p:spPr>
          <a:xfrm>
            <a:off x="415601" y="1674733"/>
            <a:ext cx="11360799" cy="2707600"/>
          </a:xfrm>
          <a:prstGeom prst="rect">
            <a:avLst/>
          </a:prstGeom>
        </p:spPr>
        <p:txBody>
          <a:bodyPr lIns="91425" tIns="91425" rIns="91425" bIns="91425" anchor="b" anchorCtr="0"/>
          <a:lstStyle>
            <a:lvl1pPr lvl="0" algn="ctr">
              <a:spcBef>
                <a:spcPts val="0"/>
              </a:spcBef>
              <a:buClr>
                <a:schemeClr val="lt1"/>
              </a:buClr>
              <a:buSzPct val="100000"/>
              <a:defRPr sz="16000">
                <a:solidFill>
                  <a:schemeClr val="lt1"/>
                </a:solidFill>
              </a:defRPr>
            </a:lvl1pPr>
            <a:lvl2pPr lvl="1" algn="ctr">
              <a:spcBef>
                <a:spcPts val="0"/>
              </a:spcBef>
              <a:buClr>
                <a:schemeClr val="lt1"/>
              </a:buClr>
              <a:buSzPct val="100000"/>
              <a:defRPr sz="16000">
                <a:solidFill>
                  <a:schemeClr val="lt1"/>
                </a:solidFill>
              </a:defRPr>
            </a:lvl2pPr>
            <a:lvl3pPr lvl="2" algn="ctr">
              <a:spcBef>
                <a:spcPts val="0"/>
              </a:spcBef>
              <a:buClr>
                <a:schemeClr val="lt1"/>
              </a:buClr>
              <a:buSzPct val="100000"/>
              <a:defRPr sz="16000">
                <a:solidFill>
                  <a:schemeClr val="lt1"/>
                </a:solidFill>
              </a:defRPr>
            </a:lvl3pPr>
            <a:lvl4pPr lvl="3" algn="ctr">
              <a:spcBef>
                <a:spcPts val="0"/>
              </a:spcBef>
              <a:buClr>
                <a:schemeClr val="lt1"/>
              </a:buClr>
              <a:buSzPct val="100000"/>
              <a:defRPr sz="16000">
                <a:solidFill>
                  <a:schemeClr val="lt1"/>
                </a:solidFill>
              </a:defRPr>
            </a:lvl4pPr>
            <a:lvl5pPr lvl="4" algn="ctr">
              <a:spcBef>
                <a:spcPts val="0"/>
              </a:spcBef>
              <a:buClr>
                <a:schemeClr val="lt1"/>
              </a:buClr>
              <a:buSzPct val="100000"/>
              <a:defRPr sz="16000">
                <a:solidFill>
                  <a:schemeClr val="lt1"/>
                </a:solidFill>
              </a:defRPr>
            </a:lvl5pPr>
            <a:lvl6pPr lvl="5" algn="ctr">
              <a:spcBef>
                <a:spcPts val="0"/>
              </a:spcBef>
              <a:buClr>
                <a:schemeClr val="lt1"/>
              </a:buClr>
              <a:buSzPct val="100000"/>
              <a:defRPr sz="16000">
                <a:solidFill>
                  <a:schemeClr val="lt1"/>
                </a:solidFill>
              </a:defRPr>
            </a:lvl6pPr>
            <a:lvl7pPr lvl="6" algn="ctr">
              <a:spcBef>
                <a:spcPts val="0"/>
              </a:spcBef>
              <a:buClr>
                <a:schemeClr val="lt1"/>
              </a:buClr>
              <a:buSzPct val="100000"/>
              <a:defRPr sz="16000">
                <a:solidFill>
                  <a:schemeClr val="lt1"/>
                </a:solidFill>
              </a:defRPr>
            </a:lvl7pPr>
            <a:lvl8pPr lvl="7" algn="ctr">
              <a:spcBef>
                <a:spcPts val="0"/>
              </a:spcBef>
              <a:buClr>
                <a:schemeClr val="lt1"/>
              </a:buClr>
              <a:buSzPct val="100000"/>
              <a:defRPr sz="16000">
                <a:solidFill>
                  <a:schemeClr val="lt1"/>
                </a:solidFill>
              </a:defRPr>
            </a:lvl8pPr>
            <a:lvl9pPr lvl="8" algn="ctr">
              <a:spcBef>
                <a:spcPts val="0"/>
              </a:spcBef>
              <a:buClr>
                <a:schemeClr val="lt1"/>
              </a:buClr>
              <a:buSzPct val="100000"/>
              <a:defRPr sz="16000">
                <a:solidFill>
                  <a:schemeClr val="lt1"/>
                </a:solidFill>
              </a:defRPr>
            </a:lvl9pPr>
          </a:lstStyle>
          <a:p>
            <a:endParaRPr/>
          </a:p>
        </p:txBody>
      </p:sp>
      <p:sp>
        <p:nvSpPr>
          <p:cNvPr id="84" name="Shape 84"/>
          <p:cNvSpPr txBox="1">
            <a:spLocks noGrp="1"/>
          </p:cNvSpPr>
          <p:nvPr>
            <p:ph type="body" idx="1"/>
          </p:nvPr>
        </p:nvSpPr>
        <p:spPr>
          <a:xfrm>
            <a:off x="415601" y="4492300"/>
            <a:ext cx="11360799" cy="17092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85" name="Shape 85"/>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97385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
        <p:nvSpPr>
          <p:cNvPr id="87" name="Shape 87"/>
          <p:cNvSpPr txBox="1">
            <a:spLocks noGrp="1"/>
          </p:cNvSpPr>
          <p:nvPr>
            <p:ph type="sldNum" idx="12"/>
          </p:nvPr>
        </p:nvSpPr>
        <p:spPr>
          <a:xfrm>
            <a:off x="11280575" y="6201587"/>
            <a:ext cx="731599" cy="524800"/>
          </a:xfrm>
          <a:prstGeom prst="rect">
            <a:avLst/>
          </a:prstGeom>
        </p:spPr>
        <p:txBody>
          <a:bodyPr lIns="91425" tIns="91425" rIns="91425" bIns="91425" anchor="ctr" anchorCtr="0">
            <a:noAutofit/>
          </a:bodyPr>
          <a:lstStyle/>
          <a:p>
            <a:fld id="{00000000-1234-1234-1234-123412341234}" type="slidenum">
              <a:rPr lang="en" smtClean="0">
                <a:solidFill>
                  <a:schemeClr val="dk2"/>
                </a:solidFill>
              </a:rPr>
              <a:pPr/>
              <a:t>‹#›</a:t>
            </a:fld>
            <a:endParaRPr lang="en">
              <a:solidFill>
                <a:schemeClr val="dk2"/>
              </a:solidFill>
            </a:endParaRPr>
          </a:p>
        </p:txBody>
      </p:sp>
    </p:spTree>
    <p:extLst>
      <p:ext uri="{BB962C8B-B14F-4D97-AF65-F5344CB8AC3E}">
        <p14:creationId xmlns:p14="http://schemas.microsoft.com/office/powerpoint/2010/main" val="4089538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Title Text</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427805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17310" y="6500812"/>
            <a:ext cx="301365"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850881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581315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664601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072845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5015394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332908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35892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304236" y="625078"/>
            <a:ext cx="5000626"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182889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Shape 94"/>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232769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725255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35467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5/16/2016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5/16/2016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1"/>
            <a:ext cx="12201296" cy="2236701"/>
          </a:xfrm>
          <a:prstGeom prst="rect">
            <a:avLst/>
          </a:prstGeom>
        </p:spPr>
      </p:pic>
    </p:spTree>
    <p:extLst>
      <p:ext uri="{BB962C8B-B14F-4D97-AF65-F5344CB8AC3E}">
        <p14:creationId xmlns:p14="http://schemas.microsoft.com/office/powerpoint/2010/main" val="409211123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1" y="546667"/>
            <a:ext cx="11360799" cy="8104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15601" y="1639833"/>
            <a:ext cx="11360799" cy="4452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11280575" y="6201587"/>
            <a:ext cx="731599"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lt1"/>
                </a:solidFill>
                <a:latin typeface="Roboto"/>
                <a:ea typeface="Roboto"/>
                <a:cs typeface="Roboto"/>
                <a:sym typeface="Roboto"/>
              </a:rPr>
              <a:pPr algn="r"/>
              <a:t>‹#›</a:t>
            </a:fld>
            <a:endParaRPr lang="en" sz="1333">
              <a:solidFill>
                <a:schemeClr val="lt1"/>
              </a:solidFill>
              <a:latin typeface="Roboto"/>
              <a:ea typeface="Roboto"/>
              <a:cs typeface="Roboto"/>
              <a:sym typeface="Roboto"/>
            </a:endParaRPr>
          </a:p>
        </p:txBody>
      </p:sp>
    </p:spTree>
    <p:extLst>
      <p:ext uri="{BB962C8B-B14F-4D97-AF65-F5344CB8AC3E}">
        <p14:creationId xmlns:p14="http://schemas.microsoft.com/office/powerpoint/2010/main" val="2260586794"/>
      </p:ext>
    </p:extLst>
  </p:cSld>
  <p:clrMap bg1="lt1" tx1="dk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17310" y="6505277"/>
            <a:ext cx="301365"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16524967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ransition spd="med"/>
  <p:txStyles>
    <p:titleStyle>
      <a:lvl1pPr marL="0" marR="0" indent="0"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3516"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hyperlink" Target="https://docs.google.com/presentation/d/1EDJVbt3iyShZZY4cyfZAlIdavJkUbYIq9UqqARD1-r0/edit?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giveupinternet.com/2009/01/14/mitchell-kapor-getting-information-off-the-internet-is-like-taking-a-drink-from-a-fire-hydrant-pic/" TargetMode="External"/><Relationship Id="rId11" Type="http://schemas.openxmlformats.org/officeDocument/2006/relationships/image" Target="../media/image11.jpg"/><Relationship Id="rId5" Type="http://schemas.openxmlformats.org/officeDocument/2006/relationships/hyperlink" Target="http://www.oracle.com/webfolder/iot3/index.html" TargetMode="External"/><Relationship Id="rId10" Type="http://schemas.openxmlformats.org/officeDocument/2006/relationships/hyperlink" Target="http://deakinprime.com/news-and-publications/news/create-or-curate" TargetMode="External"/><Relationship Id="rId4" Type="http://schemas.openxmlformats.org/officeDocument/2006/relationships/image" Target="../media/image8.png"/><Relationship Id="rId9" Type="http://schemas.openxmlformats.org/officeDocument/2006/relationships/hyperlink" Target="http://www.slideshare.net/informaticacorp/becoming-data-ready-in-the-digital-ag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sB5SQoHd8HQ" TargetMode="External"/><Relationship Id="rId2" Type="http://schemas.openxmlformats.org/officeDocument/2006/relationships/slideLayout" Target="../slideLayouts/slideLayout2.xml"/><Relationship Id="rId1" Type="http://schemas.openxmlformats.org/officeDocument/2006/relationships/video" Target="https://www.youtube.com/embed/sB5SQoHd8HQ"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7512" y="796704"/>
            <a:ext cx="10782300" cy="2462543"/>
          </a:xfrm>
        </p:spPr>
        <p:txBody>
          <a:bodyPr/>
          <a:lstStyle/>
          <a:p>
            <a:pPr algn="ctr">
              <a:lnSpc>
                <a:spcPct val="100000"/>
              </a:lnSpc>
            </a:pPr>
            <a:r>
              <a:rPr lang="en-US" sz="5400" dirty="0" smtClean="0"/>
              <a:t/>
            </a:r>
            <a:br>
              <a:rPr lang="en-US" sz="5400" dirty="0" smtClean="0"/>
            </a:br>
            <a:r>
              <a:rPr lang="en-US" sz="5400" dirty="0"/>
              <a:t/>
            </a:r>
            <a:br>
              <a:rPr lang="en-US" sz="5400" dirty="0"/>
            </a:br>
            <a:r>
              <a:rPr lang="en-US" sz="5400" dirty="0" smtClean="0"/>
              <a:t>CS239-Lecture </a:t>
            </a:r>
            <a:r>
              <a:rPr lang="en-US" sz="5400" dirty="0" smtClean="0"/>
              <a:t>14</a:t>
            </a:r>
            <a:r>
              <a:rPr lang="en-US" sz="5400" dirty="0" smtClean="0"/>
              <a:t/>
            </a:r>
            <a:br>
              <a:rPr lang="en-US" sz="5400" dirty="0" smtClean="0"/>
            </a:br>
            <a:r>
              <a:rPr lang="en-US" sz="5400" dirty="0" smtClean="0"/>
              <a:t>Data Curation</a:t>
            </a:r>
            <a:endParaRPr lang="en-US" sz="5400" dirty="0"/>
          </a:p>
        </p:txBody>
      </p:sp>
      <p:sp>
        <p:nvSpPr>
          <p:cNvPr id="5" name="Subtitle 4"/>
          <p:cNvSpPr>
            <a:spLocks noGrp="1"/>
          </p:cNvSpPr>
          <p:nvPr>
            <p:ph type="subTitle" idx="1"/>
          </p:nvPr>
        </p:nvSpPr>
        <p:spPr>
          <a:xfrm>
            <a:off x="1444561" y="4134449"/>
            <a:ext cx="9228201" cy="1645920"/>
          </a:xfrm>
        </p:spPr>
        <p:txBody>
          <a:bodyPr>
            <a:normAutofit fontScale="77500" lnSpcReduction="20000"/>
          </a:bodyPr>
          <a:lstStyle/>
          <a:p>
            <a:pPr algn="ctr"/>
            <a:r>
              <a:rPr lang="en-US" sz="4000" dirty="0" smtClean="0"/>
              <a:t>Madan Musuvathi</a:t>
            </a:r>
          </a:p>
          <a:p>
            <a:pPr algn="ctr"/>
            <a:r>
              <a:rPr lang="en-US" sz="2300" dirty="0" smtClean="0"/>
              <a:t> </a:t>
            </a:r>
            <a:endParaRPr lang="en-US" sz="4000" dirty="0" smtClean="0"/>
          </a:p>
          <a:p>
            <a:pPr algn="ctr"/>
            <a:r>
              <a:rPr lang="en-US" dirty="0" smtClean="0"/>
              <a:t>Visiting Professor, UCLA </a:t>
            </a:r>
          </a:p>
          <a:p>
            <a:pPr algn="ctr"/>
            <a:r>
              <a:rPr lang="en-US" dirty="0" smtClean="0"/>
              <a:t>Principal Researcher, Microsoft Research</a:t>
            </a:r>
            <a:endParaRPr lang="en-US" dirty="0"/>
          </a:p>
        </p:txBody>
      </p:sp>
    </p:spTree>
    <p:extLst>
      <p:ext uri="{BB962C8B-B14F-4D97-AF65-F5344CB8AC3E}">
        <p14:creationId xmlns:p14="http://schemas.microsoft.com/office/powerpoint/2010/main" val="164363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p>
            <a:r>
              <a:t>Designing Process</a:t>
            </a:r>
          </a:p>
        </p:txBody>
      </p:sp>
      <p:sp>
        <p:nvSpPr>
          <p:cNvPr id="140" name="Shape 140"/>
          <p:cNvSpPr>
            <a:spLocks noGrp="1"/>
          </p:cNvSpPr>
          <p:nvPr>
            <p:ph type="body" idx="1"/>
          </p:nvPr>
        </p:nvSpPr>
        <p:spPr>
          <a:prstGeom prst="rect">
            <a:avLst/>
          </a:prstGeom>
        </p:spPr>
        <p:txBody>
          <a:bodyPr anchor="t">
            <a:normAutofit fontScale="92500" lnSpcReduction="20000"/>
          </a:bodyPr>
          <a:lstStyle/>
          <a:p>
            <a:pPr marL="262523" indent="-262523" defTabSz="345030">
              <a:spcBef>
                <a:spcPts val="2461"/>
              </a:spcBef>
              <a:defRPr sz="3024"/>
            </a:pPr>
            <a:r>
              <a:t>Wrangler is based on transformation language with a handful of operators.</a:t>
            </a:r>
          </a:p>
          <a:p>
            <a:pPr marL="262523" indent="-262523" defTabSz="345030">
              <a:spcBef>
                <a:spcPts val="2461"/>
              </a:spcBef>
              <a:defRPr sz="3024"/>
            </a:pPr>
            <a:r>
              <a:t>Unable to devise an intuitive and unambiguous mapping between simple gestures and the full expressiveness of the language</a:t>
            </a:r>
          </a:p>
          <a:p>
            <a:pPr marL="262523" indent="-262523" defTabSz="345030">
              <a:spcBef>
                <a:spcPts val="2461"/>
              </a:spcBef>
              <a:defRPr sz="3024"/>
            </a:pPr>
            <a:r>
              <a:t>A mixed-initiative method: instead of mapping an interaction to a single transform, we surface likely transforms as an ordered list of suggestions. We then focused on rapid means for users to navigate—prune, refine, and evaluate—these suggestions to find a desired transform. </a:t>
            </a:r>
            <a:endParaRPr sz="709"/>
          </a:p>
        </p:txBody>
      </p:sp>
      <p:sp>
        <p:nvSpPr>
          <p:cNvPr id="141" name="Shape 141"/>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10</a:t>
            </a:fld>
            <a:endParaRPr kern="0">
              <a:solidFill>
                <a:sysClr val="windowText" lastClr="000000"/>
              </a:solidFill>
            </a:endParaRPr>
          </a:p>
        </p:txBody>
      </p:sp>
    </p:spTree>
    <p:extLst>
      <p:ext uri="{BB962C8B-B14F-4D97-AF65-F5344CB8AC3E}">
        <p14:creationId xmlns:p14="http://schemas.microsoft.com/office/powerpoint/2010/main" val="808972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t>The wrangler transformation language</a:t>
            </a:r>
          </a:p>
        </p:txBody>
      </p:sp>
      <p:sp>
        <p:nvSpPr>
          <p:cNvPr id="144" name="Shape 144"/>
          <p:cNvSpPr>
            <a:spLocks noGrp="1"/>
          </p:cNvSpPr>
          <p:nvPr>
            <p:ph type="body" idx="1"/>
          </p:nvPr>
        </p:nvSpPr>
        <p:spPr>
          <a:prstGeom prst="rect">
            <a:avLst/>
          </a:prstGeom>
        </p:spPr>
        <p:txBody>
          <a:bodyPr anchor="t">
            <a:normAutofit fontScale="92500" lnSpcReduction="20000"/>
          </a:bodyPr>
          <a:lstStyle/>
          <a:p>
            <a:pPr marL="228145" indent="-228145" defTabSz="299848">
              <a:spcBef>
                <a:spcPts val="2109"/>
              </a:spcBef>
              <a:defRPr sz="2628"/>
            </a:pPr>
            <a:r>
              <a:t>Start from Potter’s Wheel transformation language and then extends the language with additional operators for common data cleaning tasks.</a:t>
            </a:r>
          </a:p>
          <a:p>
            <a:pPr marL="228145" indent="-228145" defTabSz="299848">
              <a:spcBef>
                <a:spcPts val="2109"/>
              </a:spcBef>
              <a:defRPr sz="2628"/>
            </a:pPr>
            <a:r>
              <a:t>Included features: positional operators, aggregation, semantic roles, complex reshaping operators.</a:t>
            </a:r>
          </a:p>
          <a:p>
            <a:pPr marL="228145" indent="-228145" defTabSz="299848">
              <a:spcBef>
                <a:spcPts val="2109"/>
              </a:spcBef>
              <a:defRPr sz="2628"/>
            </a:pPr>
            <a:r>
              <a:t>Consists of transforms: Map, Lookups and join, Reshape, Positional.</a:t>
            </a:r>
          </a:p>
          <a:p>
            <a:pPr marL="228145" indent="-228145" defTabSz="299848">
              <a:spcBef>
                <a:spcPts val="2109"/>
              </a:spcBef>
              <a:defRPr sz="2628"/>
            </a:pPr>
            <a:r>
              <a:t>Wrangler supports standard data type and higher-level semantic roles. Semantic roles consist of additional functions for parsing and formatting values.</a:t>
            </a:r>
          </a:p>
          <a:p>
            <a:pPr marL="228145" indent="-228145" defTabSz="299848">
              <a:spcBef>
                <a:spcPts val="2109"/>
              </a:spcBef>
              <a:defRPr sz="2628"/>
            </a:pPr>
            <a:r>
              <a:t>The wrangler language design co-evolved with the interface. Want a consistent mapping between the transform shown in the interface and statements in the language.</a:t>
            </a:r>
          </a:p>
        </p:txBody>
      </p:sp>
      <p:sp>
        <p:nvSpPr>
          <p:cNvPr id="145" name="Shape 145"/>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11</a:t>
            </a:fld>
            <a:endParaRPr kern="0">
              <a:solidFill>
                <a:sysClr val="windowText" lastClr="000000"/>
              </a:solidFill>
            </a:endParaRPr>
          </a:p>
        </p:txBody>
      </p:sp>
    </p:spTree>
    <p:extLst>
      <p:ext uri="{BB962C8B-B14F-4D97-AF65-F5344CB8AC3E}">
        <p14:creationId xmlns:p14="http://schemas.microsoft.com/office/powerpoint/2010/main" val="27214560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Transforms</a:t>
            </a:r>
          </a:p>
        </p:txBody>
      </p:sp>
      <p:sp>
        <p:nvSpPr>
          <p:cNvPr id="148" name="Shape 148"/>
          <p:cNvSpPr>
            <a:spLocks noGrp="1"/>
          </p:cNvSpPr>
          <p:nvPr>
            <p:ph type="body" idx="1"/>
          </p:nvPr>
        </p:nvSpPr>
        <p:spPr>
          <a:prstGeom prst="rect">
            <a:avLst/>
          </a:prstGeom>
        </p:spPr>
        <p:txBody>
          <a:bodyPr anchor="t">
            <a:normAutofit fontScale="85000" lnSpcReduction="10000"/>
          </a:bodyPr>
          <a:lstStyle/>
          <a:p>
            <a:pPr marL="221894" indent="-221894" defTabSz="291633">
              <a:spcBef>
                <a:spcPts val="2039"/>
              </a:spcBef>
              <a:defRPr sz="2556"/>
            </a:pPr>
            <a:r>
              <a:rPr b="1">
                <a:latin typeface="Helvetica"/>
                <a:ea typeface="Helvetica"/>
                <a:cs typeface="Helvetica"/>
                <a:sym typeface="Helvetica"/>
              </a:rPr>
              <a:t>Map</a:t>
            </a:r>
            <a:r>
              <a:t>: transforms map one input data row to zero or multiple output rows.</a:t>
            </a:r>
          </a:p>
          <a:p>
            <a:pPr marL="665684" lvl="2" indent="-221894" defTabSz="291633">
              <a:spcBef>
                <a:spcPts val="2039"/>
              </a:spcBef>
              <a:defRPr sz="2130"/>
            </a:pPr>
            <a:r>
              <a:t>one to zero transform: delete. </a:t>
            </a:r>
          </a:p>
          <a:p>
            <a:pPr marL="665684" lvl="2" indent="-221894" defTabSz="291633">
              <a:spcBef>
                <a:spcPts val="2039"/>
              </a:spcBef>
              <a:defRPr sz="2130"/>
            </a:pPr>
            <a:r>
              <a:t>one to one transform: extracting, cutting, splitting</a:t>
            </a:r>
          </a:p>
          <a:p>
            <a:pPr marL="665684" lvl="2" indent="-221894" defTabSz="291633">
              <a:spcBef>
                <a:spcPts val="2039"/>
              </a:spcBef>
              <a:defRPr sz="2130"/>
            </a:pPr>
            <a:r>
              <a:t>one to many transforms: splitting data into multiple rows</a:t>
            </a:r>
          </a:p>
          <a:p>
            <a:pPr marL="221894" indent="-221894" defTabSz="291633">
              <a:spcBef>
                <a:spcPts val="2039"/>
              </a:spcBef>
              <a:defRPr sz="2130"/>
            </a:pPr>
            <a:r>
              <a:rPr b="1">
                <a:latin typeface="Helvetica"/>
                <a:ea typeface="Helvetica"/>
                <a:cs typeface="Helvetica"/>
                <a:sym typeface="Helvetica"/>
              </a:rPr>
              <a:t>Lookups and joins</a:t>
            </a:r>
            <a:r>
              <a:t>: incorporate data from external tables. Currently support two types of join: equi-joins and approximate joins with string-edit distance</a:t>
            </a:r>
          </a:p>
          <a:p>
            <a:pPr marL="221894" indent="-221894" defTabSz="291633">
              <a:spcBef>
                <a:spcPts val="2039"/>
              </a:spcBef>
              <a:defRPr sz="2130"/>
            </a:pPr>
            <a:r>
              <a:rPr b="1">
                <a:latin typeface="Helvetica"/>
                <a:ea typeface="Helvetica"/>
                <a:cs typeface="Helvetica"/>
                <a:sym typeface="Helvetica"/>
              </a:rPr>
              <a:t>Reshape</a:t>
            </a:r>
            <a:r>
              <a:t>: transforms manipulate table structure and schema. Wrangler provides two operators: fold and unfold. </a:t>
            </a:r>
          </a:p>
          <a:p>
            <a:pPr marL="221894" indent="-221894" defTabSz="291633">
              <a:spcBef>
                <a:spcPts val="2039"/>
              </a:spcBef>
              <a:defRPr sz="2130"/>
            </a:pPr>
            <a:r>
              <a:rPr b="1">
                <a:latin typeface="Helvetica"/>
                <a:ea typeface="Helvetica"/>
                <a:cs typeface="Helvetica"/>
                <a:sym typeface="Helvetica"/>
              </a:rPr>
              <a:t>Positional transforms</a:t>
            </a:r>
            <a:r>
              <a:t>: includes functions for fill and lag operations. </a:t>
            </a:r>
            <a:r>
              <a:rPr i="1"/>
              <a:t>Fill </a:t>
            </a:r>
            <a:r>
              <a:t>operations generate values based on neighboring values in a row or column and so depend on the sort order of the table. The </a:t>
            </a:r>
            <a:r>
              <a:rPr i="1"/>
              <a:t>lag </a:t>
            </a:r>
            <a:r>
              <a:t>operator shifts the values of a column up or down by a specified number of rows. </a:t>
            </a:r>
          </a:p>
        </p:txBody>
      </p:sp>
      <p:sp>
        <p:nvSpPr>
          <p:cNvPr id="149" name="Shape 149"/>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12</a:t>
            </a:fld>
            <a:endParaRPr kern="0">
              <a:solidFill>
                <a:sysClr val="windowText" lastClr="000000"/>
              </a:solidFill>
            </a:endParaRPr>
          </a:p>
        </p:txBody>
      </p:sp>
    </p:spTree>
    <p:extLst>
      <p:ext uri="{BB962C8B-B14F-4D97-AF65-F5344CB8AC3E}">
        <p14:creationId xmlns:p14="http://schemas.microsoft.com/office/powerpoint/2010/main" val="31961343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r>
              <a:t>The wrangler interface design</a:t>
            </a:r>
          </a:p>
        </p:txBody>
      </p:sp>
      <p:sp>
        <p:nvSpPr>
          <p:cNvPr id="152" name="Shape 152"/>
          <p:cNvSpPr>
            <a:spLocks noGrp="1"/>
          </p:cNvSpPr>
          <p:nvPr>
            <p:ph type="body" idx="1"/>
          </p:nvPr>
        </p:nvSpPr>
        <p:spPr>
          <a:prstGeom prst="rect">
            <a:avLst/>
          </a:prstGeom>
        </p:spPr>
        <p:txBody>
          <a:bodyPr anchor="t">
            <a:normAutofit fontScale="92500" lnSpcReduction="20000"/>
          </a:bodyPr>
          <a:lstStyle/>
          <a:p>
            <a:pPr marL="290650" indent="-290650" defTabSz="381998">
              <a:spcBef>
                <a:spcPts val="2742"/>
              </a:spcBef>
              <a:defRPr sz="3348"/>
            </a:pPr>
            <a:r>
              <a:t>The goal is to enable analysts to author expressive transformations with minimal difficulty and tedium.</a:t>
            </a:r>
          </a:p>
          <a:p>
            <a:pPr marL="290650" indent="-290650" defTabSz="381998">
              <a:spcBef>
                <a:spcPts val="2742"/>
              </a:spcBef>
              <a:defRPr sz="3348"/>
            </a:pPr>
            <a:r>
              <a:t>Wrangler provides inference engine that suggests data transforms. </a:t>
            </a:r>
          </a:p>
          <a:p>
            <a:pPr marL="290650" indent="-290650" defTabSz="381998">
              <a:spcBef>
                <a:spcPts val="2742"/>
              </a:spcBef>
              <a:defRPr sz="3348"/>
            </a:pPr>
            <a:r>
              <a:t>Wranglers provides natural language descriptions and visual transform preview.</a:t>
            </a:r>
          </a:p>
          <a:p>
            <a:pPr marL="290650" indent="-290650" defTabSz="381998">
              <a:spcBef>
                <a:spcPts val="2742"/>
              </a:spcBef>
              <a:defRPr sz="3348"/>
            </a:pPr>
            <a:r>
              <a:t>Wranglers also couples verification(run in background ) to help users discover data quality issues.</a:t>
            </a:r>
          </a:p>
        </p:txBody>
      </p:sp>
      <p:sp>
        <p:nvSpPr>
          <p:cNvPr id="153" name="Shape 153"/>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13</a:t>
            </a:fld>
            <a:endParaRPr kern="0">
              <a:solidFill>
                <a:sysClr val="windowText" lastClr="000000"/>
              </a:solidFill>
            </a:endParaRPr>
          </a:p>
        </p:txBody>
      </p:sp>
    </p:spTree>
    <p:extLst>
      <p:ext uri="{BB962C8B-B14F-4D97-AF65-F5344CB8AC3E}">
        <p14:creationId xmlns:p14="http://schemas.microsoft.com/office/powerpoint/2010/main" val="34463968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t>The wrangler interface design</a:t>
            </a:r>
          </a:p>
        </p:txBody>
      </p:sp>
      <p:sp>
        <p:nvSpPr>
          <p:cNvPr id="156" name="Shape 156"/>
          <p:cNvSpPr>
            <a:spLocks noGrp="1"/>
          </p:cNvSpPr>
          <p:nvPr>
            <p:ph type="body" idx="1"/>
          </p:nvPr>
        </p:nvSpPr>
        <p:spPr>
          <a:prstGeom prst="rect">
            <a:avLst/>
          </a:prstGeom>
        </p:spPr>
        <p:txBody>
          <a:bodyPr anchor="t">
            <a:normAutofit fontScale="92500" lnSpcReduction="20000"/>
          </a:bodyPr>
          <a:lstStyle/>
          <a:p>
            <a:pPr marL="196892" indent="-196892" defTabSz="258772">
              <a:spcBef>
                <a:spcPts val="1828"/>
              </a:spcBef>
              <a:defRPr sz="2268"/>
            </a:pPr>
            <a:r>
              <a:rPr b="1">
                <a:latin typeface="Helvetica"/>
                <a:ea typeface="Helvetica"/>
                <a:cs typeface="Helvetica"/>
                <a:sym typeface="Helvetica"/>
              </a:rPr>
              <a:t>Six Basic interactions</a:t>
            </a:r>
            <a:r>
              <a:t>: Users can select rows, select columns, click bars in the data quality meter, select text within a cell, edit data values within the table, and assign column names, data types or semantic roles.</a:t>
            </a:r>
          </a:p>
          <a:p>
            <a:pPr marL="196892" indent="-196892" defTabSz="258772">
              <a:spcBef>
                <a:spcPts val="1828"/>
              </a:spcBef>
              <a:defRPr sz="2268"/>
            </a:pPr>
            <a:r>
              <a:rPr b="1">
                <a:latin typeface="Helvetica"/>
                <a:ea typeface="Helvetica"/>
                <a:cs typeface="Helvetica"/>
                <a:sym typeface="Helvetica"/>
              </a:rPr>
              <a:t>Automated transformation suggestions</a:t>
            </a:r>
            <a:r>
              <a:t>: As the user interacts with data, wrangler generates a list of suggested transform. Users can edit the transformation directly.</a:t>
            </a:r>
          </a:p>
          <a:p>
            <a:pPr marL="196892" indent="-196892" defTabSz="258772">
              <a:spcBef>
                <a:spcPts val="1828"/>
              </a:spcBef>
              <a:defRPr sz="2268"/>
            </a:pPr>
            <a:r>
              <a:rPr b="1">
                <a:latin typeface="Helvetica"/>
                <a:ea typeface="Helvetica"/>
                <a:cs typeface="Helvetica"/>
                <a:sym typeface="Helvetica"/>
              </a:rPr>
              <a:t>Natural language descriptions</a:t>
            </a:r>
            <a:r>
              <a:t>: Wrangler generates short natural language descriptions of the transform type and parameter. These descriptors are editable.</a:t>
            </a:r>
          </a:p>
          <a:p>
            <a:pPr marL="196892" indent="-196892" defTabSz="258772">
              <a:spcBef>
                <a:spcPts val="1828"/>
              </a:spcBef>
              <a:defRPr sz="2268"/>
            </a:pPr>
            <a:r>
              <a:rPr b="1">
                <a:latin typeface="Helvetica"/>
                <a:ea typeface="Helvetica"/>
                <a:cs typeface="Helvetica"/>
                <a:sym typeface="Helvetica"/>
              </a:rPr>
              <a:t>Visual transformation preview</a:t>
            </a:r>
            <a:r>
              <a:t>: Wrangler use visual previews to enable users to quickly evaluate the effect of transform. It maps transform to at least one of the five preview classes: selection, deletion, update, column and table.</a:t>
            </a:r>
          </a:p>
          <a:p>
            <a:pPr marL="196892" indent="-196892" defTabSz="258772">
              <a:spcBef>
                <a:spcPts val="1828"/>
              </a:spcBef>
              <a:defRPr sz="2268"/>
            </a:pPr>
            <a:r>
              <a:rPr b="1">
                <a:latin typeface="Helvetica"/>
                <a:ea typeface="Helvetica"/>
                <a:cs typeface="Helvetica"/>
                <a:sym typeface="Helvetica"/>
              </a:rPr>
              <a:t>Transformation histories and export</a:t>
            </a:r>
            <a:r>
              <a:t>: Wranglers adds their description to an interactive transformation history viewer. Users can edit individual transform descriptions and selectively enable and disable individual transforms.</a:t>
            </a:r>
          </a:p>
        </p:txBody>
      </p:sp>
      <p:sp>
        <p:nvSpPr>
          <p:cNvPr id="157" name="Shape 157"/>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14</a:t>
            </a:fld>
            <a:endParaRPr kern="0">
              <a:solidFill>
                <a:sysClr val="windowText" lastClr="000000"/>
              </a:solidFill>
            </a:endParaRPr>
          </a:p>
        </p:txBody>
      </p:sp>
    </p:spTree>
    <p:extLst>
      <p:ext uri="{BB962C8B-B14F-4D97-AF65-F5344CB8AC3E}">
        <p14:creationId xmlns:p14="http://schemas.microsoft.com/office/powerpoint/2010/main" val="411065432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The wrangler inference engine</a:t>
            </a:r>
          </a:p>
        </p:txBody>
      </p:sp>
      <p:sp>
        <p:nvSpPr>
          <p:cNvPr id="160" name="Shape 160"/>
          <p:cNvSpPr>
            <a:spLocks noGrp="1"/>
          </p:cNvSpPr>
          <p:nvPr>
            <p:ph type="body" idx="1"/>
          </p:nvPr>
        </p:nvSpPr>
        <p:spPr>
          <a:prstGeom prst="rect">
            <a:avLst/>
          </a:prstGeom>
        </p:spPr>
        <p:txBody>
          <a:bodyPr anchor="t">
            <a:normAutofit fontScale="85000" lnSpcReduction="10000"/>
          </a:bodyPr>
          <a:lstStyle/>
          <a:p>
            <a:pPr marL="243771" indent="-243771" defTabSz="320385">
              <a:spcBef>
                <a:spcPts val="2250"/>
              </a:spcBef>
              <a:defRPr sz="2807"/>
            </a:pPr>
            <a:r>
              <a:t>Inputs to the engine consist of user interactions; the current working transform; data descriptions such as column data types, semantic roles, and summary statistics; and a corpus of historical usage statistics.</a:t>
            </a:r>
          </a:p>
          <a:p>
            <a:pPr marL="243771" indent="-243771" defTabSz="320385">
              <a:spcBef>
                <a:spcPts val="2250"/>
              </a:spcBef>
              <a:defRPr sz="2807"/>
            </a:pPr>
            <a:r>
              <a:t>Transform suggestions proceed in three phases:</a:t>
            </a:r>
          </a:p>
          <a:p>
            <a:pPr marL="731315" lvl="2" indent="-243771" defTabSz="320385">
              <a:spcBef>
                <a:spcPts val="2250"/>
              </a:spcBef>
              <a:defRPr sz="2340"/>
            </a:pPr>
            <a:r>
              <a:t>Inferring transform parameters from user interaction</a:t>
            </a:r>
          </a:p>
          <a:p>
            <a:pPr marL="731315" lvl="2" indent="-243771" defTabSz="320385">
              <a:spcBef>
                <a:spcPts val="2250"/>
              </a:spcBef>
              <a:defRPr sz="2340"/>
            </a:pPr>
            <a:r>
              <a:t>Generating candidate transforms from inferred parameters</a:t>
            </a:r>
          </a:p>
          <a:p>
            <a:pPr marL="731315" lvl="2" indent="-243771" defTabSz="320385">
              <a:spcBef>
                <a:spcPts val="2250"/>
              </a:spcBef>
              <a:defRPr sz="2340"/>
            </a:pPr>
            <a:r>
              <a:t>Ranking the results</a:t>
            </a:r>
          </a:p>
          <a:p>
            <a:pPr marL="243771" indent="-243771" defTabSz="320385">
              <a:spcBef>
                <a:spcPts val="2250"/>
              </a:spcBef>
              <a:defRPr sz="2807"/>
            </a:pPr>
            <a:r>
              <a:t>To generate transformations, wrangler relies on a corpus of usage statistics</a:t>
            </a:r>
          </a:p>
        </p:txBody>
      </p:sp>
      <p:sp>
        <p:nvSpPr>
          <p:cNvPr id="161" name="Shape 161"/>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15</a:t>
            </a:fld>
            <a:endParaRPr kern="0">
              <a:solidFill>
                <a:sysClr val="windowText" lastClr="000000"/>
              </a:solidFill>
            </a:endParaRPr>
          </a:p>
        </p:txBody>
      </p:sp>
    </p:spTree>
    <p:extLst>
      <p:ext uri="{BB962C8B-B14F-4D97-AF65-F5344CB8AC3E}">
        <p14:creationId xmlns:p14="http://schemas.microsoft.com/office/powerpoint/2010/main" val="110111292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lvl1pPr>
              <a:defRPr sz="4500"/>
            </a:lvl1pPr>
          </a:lstStyle>
          <a:p>
            <a:r>
              <a:t>Usage corpus and transform equivalence</a:t>
            </a:r>
          </a:p>
        </p:txBody>
      </p:sp>
      <p:sp>
        <p:nvSpPr>
          <p:cNvPr id="164" name="Shape 164"/>
          <p:cNvSpPr>
            <a:spLocks noGrp="1"/>
          </p:cNvSpPr>
          <p:nvPr>
            <p:ph type="body" idx="1"/>
          </p:nvPr>
        </p:nvSpPr>
        <p:spPr>
          <a:prstGeom prst="rect">
            <a:avLst/>
          </a:prstGeom>
        </p:spPr>
        <p:txBody>
          <a:bodyPr anchor="t">
            <a:normAutofit fontScale="92500" lnSpcReduction="20000"/>
          </a:bodyPr>
          <a:lstStyle/>
          <a:p>
            <a:pPr marL="187517" indent="-187517" defTabSz="246451">
              <a:spcBef>
                <a:spcPts val="1758"/>
              </a:spcBef>
              <a:defRPr sz="2160"/>
            </a:pPr>
            <a:r>
              <a:t>The corpus consists of frequency counts of transform descriptors and initiating interactions.</a:t>
            </a:r>
          </a:p>
          <a:p>
            <a:pPr marL="187517" indent="-187517" defTabSz="246451">
              <a:spcBef>
                <a:spcPts val="1758"/>
              </a:spcBef>
              <a:defRPr sz="2160"/>
            </a:pPr>
            <a:r>
              <a:t>Transforms are considered equivalent in this way:</a:t>
            </a:r>
          </a:p>
          <a:p>
            <a:pPr marL="562550" lvl="2" indent="-187517" defTabSz="246451">
              <a:spcBef>
                <a:spcPts val="1758"/>
              </a:spcBef>
              <a:defRPr sz="1800"/>
            </a:pPr>
            <a:r>
              <a:t>they have an identical transform type</a:t>
            </a:r>
          </a:p>
          <a:p>
            <a:pPr marL="562550" lvl="2" indent="-187517" defTabSz="246451">
              <a:spcBef>
                <a:spcPts val="1758"/>
              </a:spcBef>
              <a:defRPr sz="1800"/>
            </a:pPr>
            <a:r>
              <a:t>they have equivalent parameters as defined below</a:t>
            </a:r>
          </a:p>
          <a:p>
            <a:pPr marL="187517" indent="-187517" defTabSz="246451">
              <a:spcBef>
                <a:spcPts val="1758"/>
              </a:spcBef>
              <a:defRPr sz="2160"/>
            </a:pPr>
            <a:r>
              <a:t>Four types of parameters: row, column, text selection and enumerable.</a:t>
            </a:r>
          </a:p>
          <a:p>
            <a:pPr marL="562550" lvl="2" indent="-187517" defTabSz="246451">
              <a:spcBef>
                <a:spcPts val="1758"/>
              </a:spcBef>
              <a:defRPr sz="1800"/>
            </a:pPr>
            <a:r>
              <a:t>row selections are equivalent: if they both contains filtering conditions or match all rows in the table.</a:t>
            </a:r>
          </a:p>
          <a:p>
            <a:pPr marL="562550" lvl="2" indent="-187517" defTabSz="246451">
              <a:spcBef>
                <a:spcPts val="1758"/>
              </a:spcBef>
              <a:defRPr sz="1800"/>
            </a:pPr>
            <a:r>
              <a:t>column selection are equivalent if they refer to columns with the same data type or semantic rules.</a:t>
            </a:r>
          </a:p>
          <a:p>
            <a:pPr marL="562550" lvl="2" indent="-187517" defTabSz="246451">
              <a:spcBef>
                <a:spcPts val="1758"/>
              </a:spcBef>
              <a:defRPr sz="1800"/>
            </a:pPr>
            <a:r>
              <a:t>Text selections are equivalent if both are index-based selections or contain regular expressions</a:t>
            </a:r>
          </a:p>
          <a:p>
            <a:pPr marL="562550" lvl="2" indent="-187517" defTabSz="246451">
              <a:spcBef>
                <a:spcPts val="1758"/>
              </a:spcBef>
              <a:defRPr sz="1800"/>
            </a:pPr>
            <a:r>
              <a:t>enumerable parameters are equivalent if they match exactly</a:t>
            </a:r>
          </a:p>
        </p:txBody>
      </p:sp>
      <p:sp>
        <p:nvSpPr>
          <p:cNvPr id="165" name="Shape 165"/>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16</a:t>
            </a:fld>
            <a:endParaRPr kern="0">
              <a:solidFill>
                <a:sysClr val="windowText" lastClr="000000"/>
              </a:solidFill>
            </a:endParaRPr>
          </a:p>
        </p:txBody>
      </p:sp>
    </p:spTree>
    <p:extLst>
      <p:ext uri="{BB962C8B-B14F-4D97-AF65-F5344CB8AC3E}">
        <p14:creationId xmlns:p14="http://schemas.microsoft.com/office/powerpoint/2010/main" val="47395215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lvl1pPr>
              <a:defRPr sz="3500"/>
            </a:lvl1pPr>
          </a:lstStyle>
          <a:p>
            <a:r>
              <a:t>Inferring transform parameters from user interaction</a:t>
            </a:r>
          </a:p>
        </p:txBody>
      </p:sp>
      <p:sp>
        <p:nvSpPr>
          <p:cNvPr id="168" name="Shape 168"/>
          <p:cNvSpPr>
            <a:spLocks noGrp="1"/>
          </p:cNvSpPr>
          <p:nvPr>
            <p:ph type="body" idx="1"/>
          </p:nvPr>
        </p:nvSpPr>
        <p:spPr>
          <a:prstGeom prst="rect">
            <a:avLst/>
          </a:prstGeom>
        </p:spPr>
        <p:txBody>
          <a:bodyPr anchor="t">
            <a:normAutofit fontScale="85000" lnSpcReduction="10000"/>
          </a:bodyPr>
          <a:lstStyle/>
          <a:p>
            <a:pPr marL="253148" indent="-253148" defTabSz="332708">
              <a:spcBef>
                <a:spcPts val="2391"/>
              </a:spcBef>
              <a:defRPr sz="2916"/>
            </a:pPr>
            <a:r>
              <a:t>Infer three types of transform parameter: row, column or text selection</a:t>
            </a:r>
          </a:p>
          <a:p>
            <a:pPr marL="253148" indent="-253148" defTabSz="332708">
              <a:spcBef>
                <a:spcPts val="2391"/>
              </a:spcBef>
              <a:defRPr sz="2916"/>
            </a:pPr>
            <a:r>
              <a:t>For each type, enumerate possible parameter values, resulting in a collection of inferred parameter set.</a:t>
            </a:r>
          </a:p>
          <a:p>
            <a:pPr marL="253148" indent="-253148" defTabSz="332708">
              <a:spcBef>
                <a:spcPts val="2391"/>
              </a:spcBef>
              <a:defRPr sz="2916"/>
            </a:pPr>
            <a:r>
              <a:t>Parameter’s value is independent of each other.</a:t>
            </a:r>
          </a:p>
          <a:p>
            <a:pPr marL="253148" indent="-253148" defTabSz="332708">
              <a:spcBef>
                <a:spcPts val="2391"/>
              </a:spcBef>
              <a:defRPr sz="2916"/>
            </a:pPr>
            <a:r>
              <a:rPr b="1">
                <a:latin typeface="Helvetica"/>
                <a:ea typeface="Helvetica"/>
                <a:cs typeface="Helvetica"/>
                <a:sym typeface="Helvetica"/>
              </a:rPr>
              <a:t>row selection</a:t>
            </a:r>
            <a:r>
              <a:t> is based on row indices and predicate matching.</a:t>
            </a:r>
          </a:p>
          <a:p>
            <a:pPr marL="253148" indent="-253148" defTabSz="332708">
              <a:spcBef>
                <a:spcPts val="2391"/>
              </a:spcBef>
              <a:defRPr sz="2916"/>
            </a:pPr>
            <a:r>
              <a:rPr b="1">
                <a:latin typeface="Helvetica"/>
                <a:ea typeface="Helvetica"/>
                <a:cs typeface="Helvetica"/>
                <a:sym typeface="Helvetica"/>
              </a:rPr>
              <a:t>column selection</a:t>
            </a:r>
            <a:r>
              <a:t> returns columns users have interacted with.</a:t>
            </a:r>
          </a:p>
          <a:p>
            <a:pPr marL="253148" indent="-253148" defTabSz="332708">
              <a:spcBef>
                <a:spcPts val="2391"/>
              </a:spcBef>
              <a:defRPr sz="2916"/>
            </a:pPr>
            <a:r>
              <a:rPr b="1">
                <a:latin typeface="Helvetica"/>
                <a:ea typeface="Helvetica"/>
                <a:cs typeface="Helvetica"/>
                <a:sym typeface="Helvetica"/>
              </a:rPr>
              <a:t>text selection</a:t>
            </a:r>
            <a:r>
              <a:t> is either simple index ranges or inferred regular expressions</a:t>
            </a:r>
          </a:p>
        </p:txBody>
      </p:sp>
      <p:sp>
        <p:nvSpPr>
          <p:cNvPr id="169" name="Shape 169"/>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17</a:t>
            </a:fld>
            <a:endParaRPr kern="0">
              <a:solidFill>
                <a:sysClr val="windowText" lastClr="000000"/>
              </a:solidFill>
            </a:endParaRPr>
          </a:p>
        </p:txBody>
      </p:sp>
    </p:spTree>
    <p:extLst>
      <p:ext uri="{BB962C8B-B14F-4D97-AF65-F5344CB8AC3E}">
        <p14:creationId xmlns:p14="http://schemas.microsoft.com/office/powerpoint/2010/main" val="414878259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nchor="t"/>
          <a:lstStyle>
            <a:lvl1pPr>
              <a:defRPr sz="3500"/>
            </a:lvl1pPr>
          </a:lstStyle>
          <a:p>
            <a:r>
              <a:t>Regular expression inference</a:t>
            </a:r>
          </a:p>
        </p:txBody>
      </p:sp>
      <p:pic>
        <p:nvPicPr>
          <p:cNvPr id="172" name="Screen Shot 2016-05-15 at 3.07.14 PM.png"/>
          <p:cNvPicPr>
            <a:picLocks noChangeAspect="1"/>
          </p:cNvPicPr>
          <p:nvPr/>
        </p:nvPicPr>
        <p:blipFill>
          <a:blip r:embed="rId2">
            <a:extLst/>
          </a:blip>
          <a:stretch>
            <a:fillRect/>
          </a:stretch>
        </p:blipFill>
        <p:spPr>
          <a:xfrm>
            <a:off x="3520728" y="981493"/>
            <a:ext cx="5685237" cy="5603436"/>
          </a:xfrm>
          <a:prstGeom prst="rect">
            <a:avLst/>
          </a:prstGeom>
          <a:ln w="12700">
            <a:miter lim="400000"/>
          </a:ln>
        </p:spPr>
      </p:pic>
      <p:sp>
        <p:nvSpPr>
          <p:cNvPr id="173" name="Shape 173"/>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18</a:t>
            </a:fld>
            <a:endParaRPr kern="0">
              <a:solidFill>
                <a:sysClr val="windowText" lastClr="000000"/>
              </a:solidFill>
            </a:endParaRPr>
          </a:p>
        </p:txBody>
      </p:sp>
    </p:spTree>
    <p:extLst>
      <p:ext uri="{BB962C8B-B14F-4D97-AF65-F5344CB8AC3E}">
        <p14:creationId xmlns:p14="http://schemas.microsoft.com/office/powerpoint/2010/main" val="385294058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p>
            <a:r>
              <a:t>Generating Suggested transform</a:t>
            </a:r>
          </a:p>
        </p:txBody>
      </p:sp>
      <p:sp>
        <p:nvSpPr>
          <p:cNvPr id="176" name="Shape 176"/>
          <p:cNvSpPr>
            <a:spLocks noGrp="1"/>
          </p:cNvSpPr>
          <p:nvPr>
            <p:ph type="body" idx="1"/>
          </p:nvPr>
        </p:nvSpPr>
        <p:spPr>
          <a:prstGeom prst="rect">
            <a:avLst/>
          </a:prstGeom>
        </p:spPr>
        <p:txBody>
          <a:bodyPr anchor="t"/>
          <a:lstStyle/>
          <a:p>
            <a:r>
              <a:t>For each parameter sets, loop over each transform type in the language, emitting the types that can accept all parameters in the set</a:t>
            </a:r>
          </a:p>
          <a:p>
            <a:r>
              <a:t>To determine values for missing parameters, query the corpus for the top-k parameterisations that cooccur most frequently with the provided parameter set.</a:t>
            </a:r>
          </a:p>
          <a:p>
            <a:r>
              <a:t>Filter the suggestions set to remove degenerate transform that would have no effect on the data</a:t>
            </a:r>
          </a:p>
        </p:txBody>
      </p:sp>
      <p:sp>
        <p:nvSpPr>
          <p:cNvPr id="177" name="Shape 177"/>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19</a:t>
            </a:fld>
            <a:endParaRPr kern="0">
              <a:solidFill>
                <a:sysClr val="windowText" lastClr="000000"/>
              </a:solidFill>
            </a:endParaRPr>
          </a:p>
        </p:txBody>
      </p:sp>
    </p:spTree>
    <p:extLst>
      <p:ext uri="{BB962C8B-B14F-4D97-AF65-F5344CB8AC3E}">
        <p14:creationId xmlns:p14="http://schemas.microsoft.com/office/powerpoint/2010/main" val="222269580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Project</a:t>
            </a:r>
            <a:endParaRPr lang="en-US" dirty="0"/>
          </a:p>
        </p:txBody>
      </p:sp>
      <p:sp>
        <p:nvSpPr>
          <p:cNvPr id="3" name="Content Placeholder 2"/>
          <p:cNvSpPr>
            <a:spLocks noGrp="1"/>
          </p:cNvSpPr>
          <p:nvPr>
            <p:ph idx="1"/>
          </p:nvPr>
        </p:nvSpPr>
        <p:spPr/>
        <p:txBody>
          <a:bodyPr/>
          <a:lstStyle/>
          <a:p>
            <a:r>
              <a:rPr lang="en-US" dirty="0" smtClean="0"/>
              <a:t>1 presentation on May 23</a:t>
            </a:r>
            <a:r>
              <a:rPr lang="en-US" baseline="30000" dirty="0" smtClean="0"/>
              <a:t>rd</a:t>
            </a:r>
            <a:endParaRPr lang="en-US" dirty="0" smtClean="0"/>
          </a:p>
          <a:p>
            <a:r>
              <a:rPr lang="en-US" dirty="0" smtClean="0"/>
              <a:t>12 presentations on June 1</a:t>
            </a:r>
            <a:r>
              <a:rPr lang="en-US" baseline="30000" dirty="0" smtClean="0"/>
              <a:t>st</a:t>
            </a:r>
            <a:endParaRPr lang="en-US" dirty="0"/>
          </a:p>
          <a:p>
            <a:r>
              <a:rPr lang="en-US" dirty="0" smtClean="0"/>
              <a:t>Each presentation will be 7 mins + 3 mins questions</a:t>
            </a:r>
          </a:p>
          <a:p>
            <a:endParaRPr lang="en-US" dirty="0" smtClean="0"/>
          </a:p>
          <a:p>
            <a:r>
              <a:rPr lang="en-US" dirty="0" smtClean="0"/>
              <a:t>Counts towards 50% of your grade</a:t>
            </a:r>
          </a:p>
          <a:p>
            <a:r>
              <a:rPr lang="en-US" dirty="0" smtClean="0"/>
              <a:t>I expect “substantial” contributions (40+hours/person)</a:t>
            </a:r>
            <a:endParaRPr lang="en-US" dirty="0"/>
          </a:p>
        </p:txBody>
      </p:sp>
    </p:spTree>
    <p:extLst>
      <p:ext uri="{BB962C8B-B14F-4D97-AF65-F5344CB8AC3E}">
        <p14:creationId xmlns:p14="http://schemas.microsoft.com/office/powerpoint/2010/main" val="104727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t>Ranking suggested transforms</a:t>
            </a:r>
          </a:p>
        </p:txBody>
      </p:sp>
      <p:sp>
        <p:nvSpPr>
          <p:cNvPr id="180" name="Shape 180"/>
          <p:cNvSpPr>
            <a:spLocks noGrp="1"/>
          </p:cNvSpPr>
          <p:nvPr>
            <p:ph type="body" idx="1"/>
          </p:nvPr>
        </p:nvSpPr>
        <p:spPr>
          <a:prstGeom prst="rect">
            <a:avLst/>
          </a:prstGeom>
        </p:spPr>
        <p:txBody>
          <a:bodyPr anchor="t">
            <a:normAutofit fontScale="92500" lnSpcReduction="20000"/>
          </a:bodyPr>
          <a:lstStyle/>
          <a:p>
            <a:pPr marL="153138" indent="-153138" defTabSz="201268">
              <a:spcBef>
                <a:spcPts val="1406"/>
              </a:spcBef>
              <a:defRPr sz="1764"/>
            </a:pPr>
            <a:r>
              <a:t>Ranking according to five criterias:</a:t>
            </a:r>
          </a:p>
          <a:p>
            <a:pPr marL="459416" lvl="2" indent="-153138" defTabSz="201268">
              <a:spcBef>
                <a:spcPts val="1406"/>
              </a:spcBef>
              <a:defRPr sz="1470"/>
            </a:pPr>
            <a:r>
              <a:t>First three criteria rank transform </a:t>
            </a:r>
            <a:r>
              <a:rPr b="1">
                <a:latin typeface="Helvetica"/>
                <a:ea typeface="Helvetica"/>
                <a:cs typeface="Helvetica"/>
                <a:sym typeface="Helvetica"/>
              </a:rPr>
              <a:t>by their type</a:t>
            </a:r>
          </a:p>
          <a:p>
            <a:pPr marL="459416" lvl="2" indent="-153138" defTabSz="201268">
              <a:spcBef>
                <a:spcPts val="1406"/>
              </a:spcBef>
              <a:defRPr sz="1470"/>
            </a:pPr>
            <a:r>
              <a:t>Remaining two transforms </a:t>
            </a:r>
            <a:r>
              <a:rPr b="1">
                <a:latin typeface="Helvetica"/>
                <a:ea typeface="Helvetica"/>
                <a:cs typeface="Helvetica"/>
                <a:sym typeface="Helvetica"/>
              </a:rPr>
              <a:t>within type</a:t>
            </a:r>
          </a:p>
          <a:p>
            <a:pPr marL="153138" indent="-153138" defTabSz="201268">
              <a:spcBef>
                <a:spcPts val="1406"/>
              </a:spcBef>
              <a:defRPr sz="1470"/>
            </a:pPr>
            <a:r>
              <a:rPr sz="1240"/>
              <a:t>First three criterias by transform type</a:t>
            </a:r>
            <a:r>
              <a:t>:</a:t>
            </a:r>
          </a:p>
          <a:p>
            <a:pPr marL="433893" lvl="2" indent="-127615" defTabSz="201268">
              <a:spcBef>
                <a:spcPts val="1406"/>
              </a:spcBef>
              <a:defRPr sz="1470"/>
            </a:pPr>
            <a:r>
              <a:rPr b="1">
                <a:latin typeface="Helvetica"/>
                <a:ea typeface="Helvetica"/>
                <a:cs typeface="Helvetica"/>
                <a:sym typeface="Helvetica"/>
              </a:rPr>
              <a:t>explicit interactions</a:t>
            </a:r>
            <a:r>
              <a:t>, if a user choose a transform in the menu, we assign higher ranking to that transform.</a:t>
            </a:r>
          </a:p>
          <a:p>
            <a:pPr marL="433893" lvl="2" indent="-127615" defTabSz="201268">
              <a:spcBef>
                <a:spcPts val="1406"/>
              </a:spcBef>
              <a:defRPr sz="1470"/>
            </a:pPr>
            <a:r>
              <a:rPr b="1">
                <a:latin typeface="Helvetica"/>
                <a:ea typeface="Helvetica"/>
                <a:cs typeface="Helvetica"/>
                <a:sym typeface="Helvetica"/>
              </a:rPr>
              <a:t>specification difficulty</a:t>
            </a:r>
            <a:r>
              <a:t>, label row and text selection as hard, other as easy, sort according to count of hard parameter</a:t>
            </a:r>
          </a:p>
          <a:p>
            <a:pPr marL="433893" lvl="2" indent="-127615" defTabSz="201268">
              <a:spcBef>
                <a:spcPts val="1406"/>
              </a:spcBef>
              <a:defRPr sz="1470"/>
            </a:pPr>
            <a:r>
              <a:t>based on their </a:t>
            </a:r>
            <a:r>
              <a:rPr b="1">
                <a:latin typeface="Helvetica"/>
                <a:ea typeface="Helvetica"/>
                <a:cs typeface="Helvetica"/>
                <a:sym typeface="Helvetica"/>
              </a:rPr>
              <a:t>corpus frequency</a:t>
            </a:r>
            <a:r>
              <a:t>, conditioned on their initiating user interaction</a:t>
            </a:r>
          </a:p>
          <a:p>
            <a:pPr marL="153138" indent="-153138" defTabSz="201268">
              <a:spcBef>
                <a:spcPts val="1406"/>
              </a:spcBef>
              <a:defRPr sz="1470"/>
            </a:pPr>
            <a:r>
              <a:rPr sz="1240"/>
              <a:t>Remaining two criterias with transform type</a:t>
            </a:r>
            <a:r>
              <a:t>:</a:t>
            </a:r>
          </a:p>
          <a:p>
            <a:pPr marL="433893" lvl="2" indent="-127615" defTabSz="201268">
              <a:spcBef>
                <a:spcPts val="1406"/>
              </a:spcBef>
              <a:defRPr sz="1470"/>
            </a:pPr>
            <a:r>
              <a:t>sort by frequency of equivalent transforms in the corpus</a:t>
            </a:r>
          </a:p>
          <a:p>
            <a:pPr marL="433893" lvl="2" indent="-127615" defTabSz="201268">
              <a:spcBef>
                <a:spcPts val="1406"/>
              </a:spcBef>
              <a:defRPr sz="1470"/>
            </a:pPr>
            <a:r>
              <a:t>sort transforms in ascending order using simple measure of transform complexity, transform complexity is defined as the sum of complexity scores for each parameter. The complexity of row selection predicate is the number of clauses it contains, the complexity of a regular expression is defined to be the number of tokens.</a:t>
            </a:r>
          </a:p>
          <a:p>
            <a:pPr marL="127615" indent="-127615" defTabSz="201268">
              <a:spcBef>
                <a:spcPts val="1406"/>
              </a:spcBef>
              <a:defRPr sz="1764"/>
            </a:pPr>
            <a:r>
              <a:t>Surface diverse transform types in the final suggestion list. No types accounts for more than 1/3 of the suggestions.</a:t>
            </a:r>
          </a:p>
        </p:txBody>
      </p:sp>
      <p:sp>
        <p:nvSpPr>
          <p:cNvPr id="181" name="Shape 181"/>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20</a:t>
            </a:fld>
            <a:endParaRPr kern="0">
              <a:solidFill>
                <a:sysClr val="windowText" lastClr="000000"/>
              </a:solidFill>
            </a:endParaRPr>
          </a:p>
        </p:txBody>
      </p:sp>
    </p:spTree>
    <p:extLst>
      <p:ext uri="{BB962C8B-B14F-4D97-AF65-F5344CB8AC3E}">
        <p14:creationId xmlns:p14="http://schemas.microsoft.com/office/powerpoint/2010/main" val="155378108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Comparative evaluation with excel</a:t>
            </a:r>
          </a:p>
        </p:txBody>
      </p:sp>
      <p:sp>
        <p:nvSpPr>
          <p:cNvPr id="184" name="Shape 184"/>
          <p:cNvSpPr>
            <a:spLocks noGrp="1"/>
          </p:cNvSpPr>
          <p:nvPr>
            <p:ph type="body" idx="1"/>
          </p:nvPr>
        </p:nvSpPr>
        <p:spPr>
          <a:prstGeom prst="rect">
            <a:avLst/>
          </a:prstGeom>
        </p:spPr>
        <p:txBody>
          <a:bodyPr anchor="t">
            <a:normAutofit fontScale="92500" lnSpcReduction="20000"/>
          </a:bodyPr>
          <a:lstStyle/>
          <a:p>
            <a:pPr marL="256272" indent="-256272" defTabSz="336816">
              <a:spcBef>
                <a:spcPts val="2391"/>
              </a:spcBef>
              <a:defRPr sz="2952"/>
            </a:pPr>
            <a:r>
              <a:t>12 participants, all professional analysts or graduate students regularly working with data</a:t>
            </a:r>
          </a:p>
          <a:p>
            <a:pPr marL="256272" indent="-256272" defTabSz="336816">
              <a:spcBef>
                <a:spcPts val="2391"/>
              </a:spcBef>
              <a:defRPr sz="2952"/>
            </a:pPr>
            <a:r>
              <a:t>Subjects perform three common data cleaning tasks: value extraction, missing value imputation and table reshaping.</a:t>
            </a:r>
          </a:p>
          <a:p>
            <a:pPr marL="256272" indent="-256272" defTabSz="336816">
              <a:spcBef>
                <a:spcPts val="2391"/>
              </a:spcBef>
              <a:defRPr sz="2952"/>
            </a:pPr>
            <a:r>
              <a:t>10 minutes wrangler tutorial describing how to create, edit, and execute transforms.</a:t>
            </a:r>
          </a:p>
          <a:p>
            <a:pPr marL="256272" indent="-256272" defTabSz="336816">
              <a:spcBef>
                <a:spcPts val="2391"/>
              </a:spcBef>
              <a:defRPr sz="2952"/>
            </a:pPr>
            <a:r>
              <a:t>ask subjects to perform three tasks.</a:t>
            </a:r>
          </a:p>
          <a:p>
            <a:pPr marL="256272" indent="-256272" defTabSz="336816">
              <a:spcBef>
                <a:spcPts val="2391"/>
              </a:spcBef>
              <a:defRPr sz="2952"/>
            </a:pPr>
            <a:r>
              <a:t>Perform a repeated-measures ANOVA of competition times with task, tool and Excel novice/expert as independent factors.</a:t>
            </a:r>
          </a:p>
        </p:txBody>
      </p:sp>
      <p:sp>
        <p:nvSpPr>
          <p:cNvPr id="185" name="Shape 185"/>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21</a:t>
            </a:fld>
            <a:endParaRPr kern="0">
              <a:solidFill>
                <a:sysClr val="windowText" lastClr="000000"/>
              </a:solidFill>
            </a:endParaRPr>
          </a:p>
        </p:txBody>
      </p:sp>
    </p:spTree>
    <p:extLst>
      <p:ext uri="{BB962C8B-B14F-4D97-AF65-F5344CB8AC3E}">
        <p14:creationId xmlns:p14="http://schemas.microsoft.com/office/powerpoint/2010/main" val="221116723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r>
              <a:t>Comparative evaluation with excel</a:t>
            </a:r>
          </a:p>
        </p:txBody>
      </p:sp>
      <p:pic>
        <p:nvPicPr>
          <p:cNvPr id="188" name="Screen Shot 2016-05-15 at 3.49.03 PM.png"/>
          <p:cNvPicPr>
            <a:picLocks noChangeAspect="1"/>
          </p:cNvPicPr>
          <p:nvPr/>
        </p:nvPicPr>
        <p:blipFill>
          <a:blip r:embed="rId2">
            <a:extLst/>
          </a:blip>
          <a:stretch>
            <a:fillRect/>
          </a:stretch>
        </p:blipFill>
        <p:spPr>
          <a:xfrm>
            <a:off x="2458641" y="1857375"/>
            <a:ext cx="7036594" cy="3143250"/>
          </a:xfrm>
          <a:prstGeom prst="rect">
            <a:avLst/>
          </a:prstGeom>
          <a:ln w="12700">
            <a:miter lim="400000"/>
          </a:ln>
        </p:spPr>
      </p:pic>
      <p:sp>
        <p:nvSpPr>
          <p:cNvPr id="189" name="Shape 189"/>
          <p:cNvSpPr/>
          <p:nvPr/>
        </p:nvSpPr>
        <p:spPr>
          <a:xfrm>
            <a:off x="2471839" y="5465977"/>
            <a:ext cx="7010198" cy="721288"/>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spcBef>
                <a:spcPts val="4200"/>
              </a:spcBef>
              <a:defRPr sz="3000"/>
            </a:lvl1pPr>
          </a:lstStyle>
          <a:p>
            <a:pPr defTabSz="642915">
              <a:spcBef>
                <a:spcPts val="2953"/>
              </a:spcBef>
            </a:pPr>
            <a:r>
              <a:rPr sz="2109" kern="0">
                <a:solidFill>
                  <a:sysClr val="windowText" lastClr="000000"/>
                </a:solidFill>
              </a:rPr>
              <a:t>Across all tasks, median performance in Wrangler was over twice as fast as Excel.</a:t>
            </a:r>
          </a:p>
        </p:txBody>
      </p:sp>
      <p:sp>
        <p:nvSpPr>
          <p:cNvPr id="190" name="Shape 190"/>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22</a:t>
            </a:fld>
            <a:endParaRPr kern="0">
              <a:solidFill>
                <a:sysClr val="windowText" lastClr="000000"/>
              </a:solidFill>
            </a:endParaRPr>
          </a:p>
        </p:txBody>
      </p:sp>
    </p:spTree>
    <p:extLst>
      <p:ext uri="{BB962C8B-B14F-4D97-AF65-F5344CB8AC3E}">
        <p14:creationId xmlns:p14="http://schemas.microsoft.com/office/powerpoint/2010/main" val="245304606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lvl1pPr>
              <a:defRPr sz="4000"/>
            </a:lvl1pPr>
          </a:lstStyle>
          <a:p>
            <a:r>
              <a:t>Strategies for navigating suggestion space</a:t>
            </a:r>
          </a:p>
        </p:txBody>
      </p:sp>
      <p:sp>
        <p:nvSpPr>
          <p:cNvPr id="193" name="Shape 193"/>
          <p:cNvSpPr>
            <a:spLocks noGrp="1"/>
          </p:cNvSpPr>
          <p:nvPr>
            <p:ph type="body" idx="1"/>
          </p:nvPr>
        </p:nvSpPr>
        <p:spPr>
          <a:prstGeom prst="rect">
            <a:avLst/>
          </a:prstGeom>
        </p:spPr>
        <p:txBody>
          <a:bodyPr anchor="t"/>
          <a:lstStyle/>
          <a:p>
            <a:r>
              <a:t>Users turned to manual parameterisation only as a last resort</a:t>
            </a:r>
          </a:p>
          <a:p>
            <a:r>
              <a:t>Users of both tools experienced difficulty when they lacked a conceptual model of the transform</a:t>
            </a:r>
          </a:p>
          <a:p>
            <a:r>
              <a:t>Wranglers does not provide the recourse of manual editing</a:t>
            </a:r>
          </a:p>
          <a:p>
            <a:r>
              <a:t>A few users got stuck in a “cul-de-sac” of suggestion space by incorrectly filtering</a:t>
            </a:r>
          </a:p>
        </p:txBody>
      </p:sp>
      <p:sp>
        <p:nvSpPr>
          <p:cNvPr id="194" name="Shape 194"/>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23</a:t>
            </a:fld>
            <a:endParaRPr kern="0">
              <a:solidFill>
                <a:sysClr val="windowText" lastClr="000000"/>
              </a:solidFill>
            </a:endParaRPr>
          </a:p>
        </p:txBody>
      </p:sp>
    </p:spTree>
    <p:extLst>
      <p:ext uri="{BB962C8B-B14F-4D97-AF65-F5344CB8AC3E}">
        <p14:creationId xmlns:p14="http://schemas.microsoft.com/office/powerpoint/2010/main" val="192760433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Conclusion and future work</a:t>
            </a:r>
          </a:p>
        </p:txBody>
      </p:sp>
      <p:sp>
        <p:nvSpPr>
          <p:cNvPr id="197" name="Shape 197"/>
          <p:cNvSpPr>
            <a:spLocks noGrp="1"/>
          </p:cNvSpPr>
          <p:nvPr>
            <p:ph type="body" idx="1"/>
          </p:nvPr>
        </p:nvSpPr>
        <p:spPr>
          <a:prstGeom prst="rect">
            <a:avLst/>
          </a:prstGeom>
        </p:spPr>
        <p:txBody>
          <a:bodyPr anchor="t">
            <a:normAutofit fontScale="92500" lnSpcReduction="20000"/>
          </a:bodyPr>
          <a:lstStyle/>
          <a:p>
            <a:pPr marL="281275" indent="-281275" defTabSz="369675">
              <a:spcBef>
                <a:spcPts val="2601"/>
              </a:spcBef>
              <a:defRPr sz="3239"/>
            </a:pPr>
            <a:r>
              <a:t>The system provides a mixed-initiative interface that maps user interactions to suggested data transforms and presents natural language descriptions and visual transform previews to help assess each suggestion.</a:t>
            </a:r>
          </a:p>
          <a:p>
            <a:pPr marL="281275" indent="-281275" defTabSz="369675">
              <a:spcBef>
                <a:spcPts val="2601"/>
              </a:spcBef>
              <a:defRPr sz="3239"/>
            </a:pPr>
            <a:r>
              <a:t>Novice Wrangler users can perform data cleaning tasks significantly faster than in Excel, an effect shared across both novice and expert Excel users.</a:t>
            </a:r>
          </a:p>
          <a:p>
            <a:pPr marL="281275" indent="-281275" defTabSz="369675">
              <a:spcBef>
                <a:spcPts val="2601"/>
              </a:spcBef>
              <a:defRPr sz="3239"/>
            </a:pPr>
            <a:r>
              <a:t>We believe that more research integrating methods from HCI, visualization, databases, and statistics can play a vital role in making data more accessible and informative. </a:t>
            </a:r>
          </a:p>
        </p:txBody>
      </p:sp>
      <p:sp>
        <p:nvSpPr>
          <p:cNvPr id="198" name="Shape 198"/>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24</a:t>
            </a:fld>
            <a:endParaRPr kern="0">
              <a:solidFill>
                <a:sysClr val="windowText" lastClr="000000"/>
              </a:solidFill>
            </a:endParaRPr>
          </a:p>
        </p:txBody>
      </p:sp>
    </p:spTree>
    <p:extLst>
      <p:ext uri="{BB962C8B-B14F-4D97-AF65-F5344CB8AC3E}">
        <p14:creationId xmlns:p14="http://schemas.microsoft.com/office/powerpoint/2010/main" val="202132926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Thank you :)</a:t>
            </a:r>
          </a:p>
        </p:txBody>
      </p:sp>
      <p:sp>
        <p:nvSpPr>
          <p:cNvPr id="201" name="Shape 201"/>
          <p:cNvSpPr>
            <a:spLocks noGrp="1"/>
          </p:cNvSpPr>
          <p:nvPr>
            <p:ph type="sldNum" sz="quarter" idx="4294967295"/>
          </p:nvPr>
        </p:nvSpPr>
        <p:spPr>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25</a:t>
            </a:fld>
            <a:endParaRPr kern="0">
              <a:solidFill>
                <a:sysClr val="windowText" lastClr="000000"/>
              </a:solidFill>
            </a:endParaRPr>
          </a:p>
        </p:txBody>
      </p:sp>
    </p:spTree>
    <p:extLst>
      <p:ext uri="{BB962C8B-B14F-4D97-AF65-F5344CB8AC3E}">
        <p14:creationId xmlns:p14="http://schemas.microsoft.com/office/powerpoint/2010/main" val="28044116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hlinkClick r:id="rId2"/>
              </a:rPr>
              <a:t>https://docs.google.com/presentation/d/1EDJVbt3iyShZZY4cyfZAlIdavJkUbYIq9UqqARD1-r0/edit?usp=sharing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0047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797467" y="1525069"/>
            <a:ext cx="10962800" cy="1960400"/>
          </a:xfrm>
          <a:prstGeom prst="rect">
            <a:avLst/>
          </a:prstGeom>
        </p:spPr>
        <p:txBody>
          <a:bodyPr lIns="121900" tIns="121900" rIns="121900" bIns="121900" anchor="b" anchorCtr="0">
            <a:noAutofit/>
          </a:bodyPr>
          <a:lstStyle/>
          <a:p>
            <a:r>
              <a:rPr lang="en"/>
              <a:t>Data Curation at Scale:</a:t>
            </a:r>
          </a:p>
          <a:p>
            <a:r>
              <a:rPr lang="en"/>
              <a:t>The Data Tamer System</a:t>
            </a:r>
          </a:p>
        </p:txBody>
      </p:sp>
      <p:sp>
        <p:nvSpPr>
          <p:cNvPr id="93" name="Shape 93"/>
          <p:cNvSpPr txBox="1">
            <a:spLocks noGrp="1"/>
          </p:cNvSpPr>
          <p:nvPr>
            <p:ph type="subTitle" idx="1"/>
          </p:nvPr>
        </p:nvSpPr>
        <p:spPr>
          <a:xfrm>
            <a:off x="797467" y="3950333"/>
            <a:ext cx="10962800" cy="1754800"/>
          </a:xfrm>
          <a:prstGeom prst="rect">
            <a:avLst/>
          </a:prstGeom>
        </p:spPr>
        <p:txBody>
          <a:bodyPr lIns="121900" tIns="121900" rIns="121900" bIns="121900" anchor="t" anchorCtr="0">
            <a:noAutofit/>
          </a:bodyPr>
          <a:lstStyle/>
          <a:p>
            <a:pPr algn="r"/>
            <a:r>
              <a:rPr lang="en" sz="2400" i="1">
                <a:solidFill>
                  <a:schemeClr val="accent6"/>
                </a:solidFill>
              </a:rPr>
              <a:t>CS239 Paper Presentation</a:t>
            </a:r>
          </a:p>
          <a:p>
            <a:pPr algn="ctr"/>
            <a:endParaRPr i="1"/>
          </a:p>
          <a:p>
            <a:r>
              <a:rPr lang="en"/>
              <a:t>Saswat Padhi</a:t>
            </a:r>
          </a:p>
          <a:p>
            <a:r>
              <a:rPr lang="en" sz="1600">
                <a:solidFill>
                  <a:srgbClr val="B7B7B7"/>
                </a:solidFill>
              </a:rPr>
              <a:t>(PhD Student, CS @ UCLA)</a:t>
            </a:r>
          </a:p>
        </p:txBody>
      </p:sp>
    </p:spTree>
    <p:extLst>
      <p:ext uri="{BB962C8B-B14F-4D97-AF65-F5344CB8AC3E}">
        <p14:creationId xmlns:p14="http://schemas.microsoft.com/office/powerpoint/2010/main" val="326513215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15600" y="546667"/>
            <a:ext cx="11360800" cy="810400"/>
          </a:xfrm>
          <a:prstGeom prst="rect">
            <a:avLst/>
          </a:prstGeom>
        </p:spPr>
        <p:txBody>
          <a:bodyPr lIns="121900" tIns="121900" rIns="121900" bIns="121900" anchor="t" anchorCtr="0">
            <a:noAutofit/>
          </a:bodyPr>
          <a:lstStyle/>
          <a:p>
            <a:r>
              <a:rPr lang="en"/>
              <a:t>Dataaa…</a:t>
            </a:r>
          </a:p>
        </p:txBody>
      </p:sp>
      <p:pic>
        <p:nvPicPr>
          <p:cNvPr id="99" name="Shape 99"/>
          <p:cNvPicPr preferRelativeResize="0"/>
          <p:nvPr/>
        </p:nvPicPr>
        <p:blipFill rotWithShape="1">
          <a:blip r:embed="rId3">
            <a:alphaModFix/>
          </a:blip>
          <a:srcRect l="17723" t="7303" r="18267" b="7575"/>
          <a:stretch/>
        </p:blipFill>
        <p:spPr>
          <a:xfrm>
            <a:off x="4646532" y="1501503"/>
            <a:ext cx="2898933" cy="3855000"/>
          </a:xfrm>
          <a:prstGeom prst="rect">
            <a:avLst/>
          </a:prstGeom>
          <a:noFill/>
          <a:ln>
            <a:noFill/>
          </a:ln>
        </p:spPr>
      </p:pic>
      <p:grpSp>
        <p:nvGrpSpPr>
          <p:cNvPr id="100" name="Shape 100"/>
          <p:cNvGrpSpPr/>
          <p:nvPr/>
        </p:nvGrpSpPr>
        <p:grpSpPr>
          <a:xfrm>
            <a:off x="5704400" y="849067"/>
            <a:ext cx="6072000" cy="2292067"/>
            <a:chOff x="4049750" y="357050"/>
            <a:chExt cx="4554000" cy="1719050"/>
          </a:xfrm>
        </p:grpSpPr>
        <p:pic>
          <p:nvPicPr>
            <p:cNvPr id="101" name="Shape 101"/>
            <p:cNvPicPr preferRelativeResize="0"/>
            <p:nvPr/>
          </p:nvPicPr>
          <p:blipFill>
            <a:blip r:embed="rId4">
              <a:alphaModFix/>
            </a:blip>
            <a:stretch>
              <a:fillRect/>
            </a:stretch>
          </p:blipFill>
          <p:spPr>
            <a:xfrm>
              <a:off x="4049750" y="357050"/>
              <a:ext cx="4553949" cy="1595649"/>
            </a:xfrm>
            <a:prstGeom prst="rect">
              <a:avLst/>
            </a:prstGeom>
            <a:noFill/>
            <a:ln>
              <a:noFill/>
            </a:ln>
          </p:spPr>
        </p:pic>
        <p:sp>
          <p:nvSpPr>
            <p:cNvPr id="102" name="Shape 102"/>
            <p:cNvSpPr txBox="1"/>
            <p:nvPr/>
          </p:nvSpPr>
          <p:spPr>
            <a:xfrm>
              <a:off x="4049750" y="1832500"/>
              <a:ext cx="4554000" cy="243600"/>
            </a:xfrm>
            <a:prstGeom prst="rect">
              <a:avLst/>
            </a:prstGeom>
            <a:noFill/>
            <a:ln>
              <a:noFill/>
            </a:ln>
          </p:spPr>
          <p:txBody>
            <a:bodyPr lIns="121900" tIns="121900" rIns="121900" bIns="121900" anchor="t" anchorCtr="0">
              <a:noAutofit/>
            </a:bodyPr>
            <a:lstStyle/>
            <a:p>
              <a:pPr algn="ctr" defTabSz="1219170"/>
              <a:r>
                <a:rPr lang="en" sz="1200" kern="0">
                  <a:solidFill>
                    <a:srgbClr val="B7B7B7"/>
                  </a:solidFill>
                  <a:latin typeface="Ubuntu Mono"/>
                  <a:ea typeface="Ubuntu Mono"/>
                  <a:cs typeface="Ubuntu Mono"/>
                  <a:sym typeface="Ubuntu Mono"/>
                </a:rPr>
                <a:t>Image Courtesy of </a:t>
              </a:r>
              <a:r>
                <a:rPr lang="en" sz="1200" u="sng" kern="0">
                  <a:solidFill>
                    <a:srgbClr val="B7B7B7"/>
                  </a:solidFill>
                  <a:latin typeface="Ubuntu Mono"/>
                  <a:ea typeface="Ubuntu Mono"/>
                  <a:cs typeface="Ubuntu Mono"/>
                  <a:sym typeface="Ubuntu Mono"/>
                  <a:hlinkClick r:id="rId5"/>
                </a:rPr>
                <a:t>Oracle</a:t>
              </a:r>
            </a:p>
          </p:txBody>
        </p:sp>
      </p:grpSp>
      <p:grpSp>
        <p:nvGrpSpPr>
          <p:cNvPr id="103" name="Shape 103"/>
          <p:cNvGrpSpPr/>
          <p:nvPr/>
        </p:nvGrpSpPr>
        <p:grpSpPr>
          <a:xfrm>
            <a:off x="5827701" y="3850000"/>
            <a:ext cx="4809399" cy="2698099"/>
            <a:chOff x="4370775" y="2887500"/>
            <a:chExt cx="3607049" cy="2023574"/>
          </a:xfrm>
        </p:grpSpPr>
        <p:sp>
          <p:nvSpPr>
            <p:cNvPr id="104" name="Shape 104"/>
            <p:cNvSpPr txBox="1"/>
            <p:nvPr/>
          </p:nvSpPr>
          <p:spPr>
            <a:xfrm>
              <a:off x="4370775" y="4667475"/>
              <a:ext cx="3599400" cy="243600"/>
            </a:xfrm>
            <a:prstGeom prst="rect">
              <a:avLst/>
            </a:prstGeom>
            <a:noFill/>
            <a:ln>
              <a:noFill/>
            </a:ln>
          </p:spPr>
          <p:txBody>
            <a:bodyPr lIns="121900" tIns="121900" rIns="121900" bIns="121900" anchor="t" anchorCtr="0">
              <a:noAutofit/>
            </a:bodyPr>
            <a:lstStyle/>
            <a:p>
              <a:pPr algn="ctr" defTabSz="1219170"/>
              <a:r>
                <a:rPr lang="en" sz="1200" kern="0">
                  <a:solidFill>
                    <a:srgbClr val="B7B7B7"/>
                  </a:solidFill>
                  <a:latin typeface="Ubuntu Mono"/>
                  <a:ea typeface="Ubuntu Mono"/>
                  <a:cs typeface="Ubuntu Mono"/>
                  <a:sym typeface="Ubuntu Mono"/>
                </a:rPr>
                <a:t>Image Courtesy of </a:t>
              </a:r>
              <a:r>
                <a:rPr lang="en" sz="1200" u="sng" kern="0">
                  <a:solidFill>
                    <a:srgbClr val="B7B7B7"/>
                  </a:solidFill>
                  <a:latin typeface="Ubuntu Mono"/>
                  <a:ea typeface="Ubuntu Mono"/>
                  <a:cs typeface="Ubuntu Mono"/>
                  <a:sym typeface="Ubuntu Mono"/>
                  <a:hlinkClick r:id="rId6"/>
                </a:rPr>
                <a:t>GiveUpInternet</a:t>
              </a:r>
            </a:p>
          </p:txBody>
        </p:sp>
        <p:pic>
          <p:nvPicPr>
            <p:cNvPr id="105" name="Shape 105"/>
            <p:cNvPicPr preferRelativeResize="0"/>
            <p:nvPr/>
          </p:nvPicPr>
          <p:blipFill rotWithShape="1">
            <a:blip r:embed="rId7">
              <a:alphaModFix/>
            </a:blip>
            <a:srcRect l="13292" t="10068" b="9513"/>
            <a:stretch/>
          </p:blipFill>
          <p:spPr>
            <a:xfrm>
              <a:off x="4378506" y="2887500"/>
              <a:ext cx="3599317" cy="1876225"/>
            </a:xfrm>
            <a:prstGeom prst="rect">
              <a:avLst/>
            </a:prstGeom>
            <a:noFill/>
            <a:ln>
              <a:noFill/>
            </a:ln>
          </p:spPr>
        </p:pic>
      </p:grpSp>
      <p:grpSp>
        <p:nvGrpSpPr>
          <p:cNvPr id="106" name="Shape 106"/>
          <p:cNvGrpSpPr/>
          <p:nvPr/>
        </p:nvGrpSpPr>
        <p:grpSpPr>
          <a:xfrm>
            <a:off x="246816" y="1357067"/>
            <a:ext cx="4978800" cy="4116533"/>
            <a:chOff x="185112" y="1017800"/>
            <a:chExt cx="3734100" cy="3087400"/>
          </a:xfrm>
        </p:grpSpPr>
        <p:pic>
          <p:nvPicPr>
            <p:cNvPr id="107" name="Shape 107"/>
            <p:cNvPicPr preferRelativeResize="0"/>
            <p:nvPr/>
          </p:nvPicPr>
          <p:blipFill>
            <a:blip r:embed="rId8">
              <a:alphaModFix/>
            </a:blip>
            <a:stretch>
              <a:fillRect/>
            </a:stretch>
          </p:blipFill>
          <p:spPr>
            <a:xfrm>
              <a:off x="185150" y="1017800"/>
              <a:ext cx="3734032" cy="2891249"/>
            </a:xfrm>
            <a:prstGeom prst="rect">
              <a:avLst/>
            </a:prstGeom>
            <a:noFill/>
            <a:ln>
              <a:noFill/>
            </a:ln>
          </p:spPr>
        </p:pic>
        <p:sp>
          <p:nvSpPr>
            <p:cNvPr id="108" name="Shape 108"/>
            <p:cNvSpPr txBox="1"/>
            <p:nvPr/>
          </p:nvSpPr>
          <p:spPr>
            <a:xfrm>
              <a:off x="185112" y="3861600"/>
              <a:ext cx="3734100" cy="243600"/>
            </a:xfrm>
            <a:prstGeom prst="rect">
              <a:avLst/>
            </a:prstGeom>
            <a:noFill/>
            <a:ln>
              <a:noFill/>
            </a:ln>
          </p:spPr>
          <p:txBody>
            <a:bodyPr lIns="121900" tIns="121900" rIns="121900" bIns="121900" anchor="t" anchorCtr="0">
              <a:noAutofit/>
            </a:bodyPr>
            <a:lstStyle/>
            <a:p>
              <a:pPr algn="ctr" defTabSz="1219170"/>
              <a:r>
                <a:rPr lang="en" sz="1200" kern="0">
                  <a:solidFill>
                    <a:schemeClr val="lt2"/>
                  </a:solidFill>
                  <a:latin typeface="Ubuntu Mono"/>
                  <a:ea typeface="Ubuntu Mono"/>
                  <a:cs typeface="Ubuntu Mono"/>
                  <a:sym typeface="Ubuntu Mono"/>
                </a:rPr>
                <a:t>Image Courtesy of </a:t>
              </a:r>
              <a:r>
                <a:rPr lang="en" sz="1200" u="sng" kern="0">
                  <a:solidFill>
                    <a:schemeClr val="lt2"/>
                  </a:solidFill>
                  <a:latin typeface="Ubuntu Mono"/>
                  <a:ea typeface="Ubuntu Mono"/>
                  <a:cs typeface="Ubuntu Mono"/>
                  <a:sym typeface="Ubuntu Mono"/>
                  <a:hlinkClick r:id="rId9"/>
                </a:rPr>
                <a:t>Informatica</a:t>
              </a:r>
            </a:p>
          </p:txBody>
        </p:sp>
      </p:grpSp>
      <p:grpSp>
        <p:nvGrpSpPr>
          <p:cNvPr id="109" name="Shape 109"/>
          <p:cNvGrpSpPr/>
          <p:nvPr/>
        </p:nvGrpSpPr>
        <p:grpSpPr>
          <a:xfrm>
            <a:off x="415600" y="3149967"/>
            <a:ext cx="8583365" cy="3398133"/>
            <a:chOff x="464100" y="2362475"/>
            <a:chExt cx="6437524" cy="2548600"/>
          </a:xfrm>
        </p:grpSpPr>
        <p:sp>
          <p:nvSpPr>
            <p:cNvPr id="110" name="Shape 110"/>
            <p:cNvSpPr txBox="1"/>
            <p:nvPr/>
          </p:nvSpPr>
          <p:spPr>
            <a:xfrm>
              <a:off x="966512" y="4667475"/>
              <a:ext cx="5406600" cy="243600"/>
            </a:xfrm>
            <a:prstGeom prst="rect">
              <a:avLst/>
            </a:prstGeom>
            <a:noFill/>
            <a:ln>
              <a:noFill/>
            </a:ln>
          </p:spPr>
          <p:txBody>
            <a:bodyPr lIns="121900" tIns="121900" rIns="121900" bIns="121900" anchor="t" anchorCtr="0">
              <a:noAutofit/>
            </a:bodyPr>
            <a:lstStyle/>
            <a:p>
              <a:pPr algn="ctr" defTabSz="1219170"/>
              <a:r>
                <a:rPr lang="en" sz="1200" kern="0">
                  <a:solidFill>
                    <a:srgbClr val="999999"/>
                  </a:solidFill>
                  <a:latin typeface="Ubuntu Mono"/>
                  <a:ea typeface="Ubuntu Mono"/>
                  <a:cs typeface="Ubuntu Mono"/>
                  <a:sym typeface="Ubuntu Mono"/>
                </a:rPr>
                <a:t>Image Courtesy of </a:t>
              </a:r>
              <a:r>
                <a:rPr lang="en" sz="1200" u="sng" kern="0">
                  <a:solidFill>
                    <a:srgbClr val="999999"/>
                  </a:solidFill>
                  <a:latin typeface="Ubuntu Mono"/>
                  <a:ea typeface="Ubuntu Mono"/>
                  <a:cs typeface="Ubuntu Mono"/>
                  <a:sym typeface="Ubuntu Mono"/>
                  <a:hlinkClick r:id="rId10"/>
                </a:rPr>
                <a:t>DeakinPrime</a:t>
              </a:r>
            </a:p>
          </p:txBody>
        </p:sp>
        <p:pic>
          <p:nvPicPr>
            <p:cNvPr id="111" name="Shape 111"/>
            <p:cNvPicPr preferRelativeResize="0"/>
            <p:nvPr/>
          </p:nvPicPr>
          <p:blipFill rotWithShape="1">
            <a:blip r:embed="rId11">
              <a:alphaModFix/>
            </a:blip>
            <a:srcRect r="6305"/>
            <a:stretch/>
          </p:blipFill>
          <p:spPr>
            <a:xfrm>
              <a:off x="464100" y="2362475"/>
              <a:ext cx="6437524" cy="2346799"/>
            </a:xfrm>
            <a:prstGeom prst="rect">
              <a:avLst/>
            </a:prstGeom>
            <a:noFill/>
            <a:ln>
              <a:noFill/>
            </a:ln>
          </p:spPr>
        </p:pic>
      </p:grpSp>
      <p:pic>
        <p:nvPicPr>
          <p:cNvPr id="112" name="Shape 112"/>
          <p:cNvPicPr preferRelativeResize="0"/>
          <p:nvPr/>
        </p:nvPicPr>
        <p:blipFill>
          <a:blip r:embed="rId12">
            <a:alphaModFix/>
          </a:blip>
          <a:stretch>
            <a:fillRect/>
          </a:stretch>
        </p:blipFill>
        <p:spPr>
          <a:xfrm>
            <a:off x="1721265" y="1839233"/>
            <a:ext cx="7764467" cy="3891967"/>
          </a:xfrm>
          <a:prstGeom prst="rect">
            <a:avLst/>
          </a:prstGeom>
          <a:noFill/>
          <a:ln>
            <a:noFill/>
          </a:ln>
        </p:spPr>
      </p:pic>
    </p:spTree>
    <p:extLst>
      <p:ext uri="{BB962C8B-B14F-4D97-AF65-F5344CB8AC3E}">
        <p14:creationId xmlns:p14="http://schemas.microsoft.com/office/powerpoint/2010/main" val="347373856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601" y="546667"/>
            <a:ext cx="11360799" cy="810400"/>
          </a:xfrm>
          <a:prstGeom prst="rect">
            <a:avLst/>
          </a:prstGeom>
        </p:spPr>
        <p:txBody>
          <a:bodyPr lIns="121900" tIns="121900" rIns="121900" bIns="121900" anchor="t" anchorCtr="0">
            <a:noAutofit/>
          </a:bodyPr>
          <a:lstStyle/>
          <a:p>
            <a:r>
              <a:rPr lang="en"/>
              <a:t>Automated Curation</a:t>
            </a:r>
          </a:p>
        </p:txBody>
      </p:sp>
      <p:grpSp>
        <p:nvGrpSpPr>
          <p:cNvPr id="118" name="Shape 118"/>
          <p:cNvGrpSpPr/>
          <p:nvPr/>
        </p:nvGrpSpPr>
        <p:grpSpPr>
          <a:xfrm>
            <a:off x="650134" y="3199569"/>
            <a:ext cx="2616305" cy="2839256"/>
            <a:chOff x="431925" y="1304875"/>
            <a:chExt cx="2628925" cy="3416400"/>
          </a:xfrm>
        </p:grpSpPr>
        <p:sp>
          <p:nvSpPr>
            <p:cNvPr id="119" name="Shape 119"/>
            <p:cNvSpPr txBox="1"/>
            <p:nvPr/>
          </p:nvSpPr>
          <p:spPr>
            <a:xfrm>
              <a:off x="431925" y="1304875"/>
              <a:ext cx="2628899" cy="464099"/>
            </a:xfrm>
            <a:prstGeom prst="rect">
              <a:avLst/>
            </a:prstGeom>
            <a:solidFill>
              <a:schemeClr val="dk1"/>
            </a:solidFill>
            <a:ln>
              <a:noFill/>
            </a:ln>
          </p:spPr>
          <p:txBody>
            <a:bodyPr lIns="121900" tIns="121900" rIns="121900" bIns="121900" anchor="ctr" anchorCtr="0">
              <a:noAutofit/>
            </a:bodyPr>
            <a:lstStyle/>
            <a:p>
              <a:pPr defTabSz="1219170"/>
              <a:endParaRPr sz="2400" kern="0">
                <a:solidFill>
                  <a:sysClr val="windowText" lastClr="000000"/>
                </a:solidFill>
              </a:endParaRPr>
            </a:p>
          </p:txBody>
        </p:sp>
        <p:sp>
          <p:nvSpPr>
            <p:cNvPr id="120" name="Shape 120"/>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ysClr val="windowText" lastClr="000000"/>
                </a:solidFill>
              </a:endParaRPr>
            </a:p>
          </p:txBody>
        </p:sp>
      </p:grpSp>
      <p:sp>
        <p:nvSpPr>
          <p:cNvPr id="121" name="Shape 121"/>
          <p:cNvSpPr txBox="1">
            <a:spLocks noGrp="1"/>
          </p:cNvSpPr>
          <p:nvPr>
            <p:ph type="body" idx="4294967295"/>
          </p:nvPr>
        </p:nvSpPr>
        <p:spPr>
          <a:xfrm>
            <a:off x="595265" y="3199483"/>
            <a:ext cx="2616400" cy="473200"/>
          </a:xfrm>
          <a:prstGeom prst="rect">
            <a:avLst/>
          </a:prstGeom>
        </p:spPr>
        <p:txBody>
          <a:bodyPr lIns="121900" tIns="121900" rIns="121900" bIns="121900" anchor="ctr" anchorCtr="0">
            <a:noAutofit/>
          </a:bodyPr>
          <a:lstStyle/>
          <a:p>
            <a:pPr algn="ctr">
              <a:spcAft>
                <a:spcPts val="0"/>
              </a:spcAft>
            </a:pPr>
            <a:r>
              <a:rPr lang="en">
                <a:solidFill>
                  <a:schemeClr val="lt1"/>
                </a:solidFill>
                <a:latin typeface="Lato"/>
                <a:ea typeface="Lato"/>
                <a:cs typeface="Lato"/>
                <a:sym typeface="Lato"/>
              </a:rPr>
              <a:t>Scalability</a:t>
            </a:r>
          </a:p>
        </p:txBody>
      </p:sp>
      <p:sp>
        <p:nvSpPr>
          <p:cNvPr id="122" name="Shape 122"/>
          <p:cNvSpPr txBox="1"/>
          <p:nvPr/>
        </p:nvSpPr>
        <p:spPr>
          <a:xfrm>
            <a:off x="2320033" y="1661633"/>
            <a:ext cx="7266400" cy="623600"/>
          </a:xfrm>
          <a:prstGeom prst="rect">
            <a:avLst/>
          </a:prstGeom>
          <a:noFill/>
          <a:ln>
            <a:noFill/>
          </a:ln>
        </p:spPr>
        <p:txBody>
          <a:bodyPr lIns="121900" tIns="121900" rIns="121900" bIns="121900" anchor="t" anchorCtr="0">
            <a:noAutofit/>
          </a:bodyPr>
          <a:lstStyle/>
          <a:p>
            <a:pPr algn="ctr" defTabSz="1219170"/>
            <a:r>
              <a:rPr lang="en" sz="3200" kern="0">
                <a:solidFill>
                  <a:schemeClr val="accent3"/>
                </a:solidFill>
                <a:latin typeface="Roboto"/>
                <a:ea typeface="Roboto"/>
                <a:cs typeface="Roboto"/>
                <a:sym typeface="Roboto"/>
              </a:rPr>
              <a:t>Can machines organize our data?</a:t>
            </a:r>
          </a:p>
        </p:txBody>
      </p:sp>
      <p:grpSp>
        <p:nvGrpSpPr>
          <p:cNvPr id="123" name="Shape 123"/>
          <p:cNvGrpSpPr/>
          <p:nvPr/>
        </p:nvGrpSpPr>
        <p:grpSpPr>
          <a:xfrm>
            <a:off x="3420666" y="3199520"/>
            <a:ext cx="2616305" cy="2839256"/>
            <a:chOff x="431925" y="1304875"/>
            <a:chExt cx="2628925" cy="3416400"/>
          </a:xfrm>
        </p:grpSpPr>
        <p:sp>
          <p:nvSpPr>
            <p:cNvPr id="124" name="Shape 124"/>
            <p:cNvSpPr txBox="1"/>
            <p:nvPr/>
          </p:nvSpPr>
          <p:spPr>
            <a:xfrm>
              <a:off x="431925" y="1304875"/>
              <a:ext cx="2628900" cy="464100"/>
            </a:xfrm>
            <a:prstGeom prst="rect">
              <a:avLst/>
            </a:prstGeom>
            <a:solidFill>
              <a:schemeClr val="dk1"/>
            </a:solidFill>
            <a:ln>
              <a:noFill/>
            </a:ln>
          </p:spPr>
          <p:txBody>
            <a:bodyPr lIns="121900" tIns="121900" rIns="121900" bIns="121900" anchor="ctr" anchorCtr="0">
              <a:noAutofit/>
            </a:bodyPr>
            <a:lstStyle/>
            <a:p>
              <a:pPr defTabSz="1219170"/>
              <a:endParaRPr sz="2400" kern="0">
                <a:solidFill>
                  <a:sysClr val="windowText" lastClr="000000"/>
                </a:solidFill>
              </a:endParaRPr>
            </a:p>
          </p:txBody>
        </p:sp>
        <p:sp>
          <p:nvSpPr>
            <p:cNvPr id="125" name="Shape 125"/>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ysClr val="windowText" lastClr="000000"/>
                </a:solidFill>
              </a:endParaRPr>
            </a:p>
          </p:txBody>
        </p:sp>
      </p:grpSp>
      <p:sp>
        <p:nvSpPr>
          <p:cNvPr id="126" name="Shape 126"/>
          <p:cNvSpPr txBox="1">
            <a:spLocks noGrp="1"/>
          </p:cNvSpPr>
          <p:nvPr>
            <p:ph type="body" idx="4294967295"/>
          </p:nvPr>
        </p:nvSpPr>
        <p:spPr>
          <a:xfrm>
            <a:off x="3393233" y="3199433"/>
            <a:ext cx="2616400" cy="473200"/>
          </a:xfrm>
          <a:prstGeom prst="rect">
            <a:avLst/>
          </a:prstGeom>
        </p:spPr>
        <p:txBody>
          <a:bodyPr lIns="121900" tIns="121900" rIns="121900" bIns="121900" anchor="ctr" anchorCtr="0">
            <a:noAutofit/>
          </a:bodyPr>
          <a:lstStyle/>
          <a:p>
            <a:pPr algn="ctr">
              <a:spcAft>
                <a:spcPts val="0"/>
              </a:spcAft>
            </a:pPr>
            <a:r>
              <a:rPr lang="en">
                <a:solidFill>
                  <a:schemeClr val="lt1"/>
                </a:solidFill>
                <a:latin typeface="Lato"/>
                <a:ea typeface="Lato"/>
                <a:cs typeface="Lato"/>
                <a:sym typeface="Lato"/>
              </a:rPr>
              <a:t>Robustness</a:t>
            </a:r>
          </a:p>
        </p:txBody>
      </p:sp>
      <p:sp>
        <p:nvSpPr>
          <p:cNvPr id="127" name="Shape 127"/>
          <p:cNvSpPr txBox="1">
            <a:spLocks noGrp="1"/>
          </p:cNvSpPr>
          <p:nvPr>
            <p:ph type="body" idx="4294967295"/>
          </p:nvPr>
        </p:nvSpPr>
        <p:spPr>
          <a:xfrm>
            <a:off x="3496725" y="3582959"/>
            <a:ext cx="2466799" cy="2392000"/>
          </a:xfrm>
          <a:prstGeom prst="rect">
            <a:avLst/>
          </a:prstGeom>
        </p:spPr>
        <p:txBody>
          <a:bodyPr lIns="121900" tIns="121900" rIns="121900" bIns="121900" anchor="ctr" anchorCtr="0">
            <a:noAutofit/>
          </a:bodyPr>
          <a:lstStyle/>
          <a:p>
            <a:pPr>
              <a:spcAft>
                <a:spcPts val="2133"/>
              </a:spcAft>
            </a:pPr>
            <a:r>
              <a:rPr lang="en" sz="2133"/>
              <a:t>Data is almost always dirty.</a:t>
            </a:r>
          </a:p>
        </p:txBody>
      </p:sp>
      <p:grpSp>
        <p:nvGrpSpPr>
          <p:cNvPr id="128" name="Shape 128"/>
          <p:cNvGrpSpPr/>
          <p:nvPr/>
        </p:nvGrpSpPr>
        <p:grpSpPr>
          <a:xfrm>
            <a:off x="6163864" y="3199520"/>
            <a:ext cx="2616305" cy="2839256"/>
            <a:chOff x="431925" y="1304875"/>
            <a:chExt cx="2628925" cy="3416400"/>
          </a:xfrm>
        </p:grpSpPr>
        <p:sp>
          <p:nvSpPr>
            <p:cNvPr id="129" name="Shape 129"/>
            <p:cNvSpPr txBox="1"/>
            <p:nvPr/>
          </p:nvSpPr>
          <p:spPr>
            <a:xfrm>
              <a:off x="431925" y="1304875"/>
              <a:ext cx="2628900" cy="464100"/>
            </a:xfrm>
            <a:prstGeom prst="rect">
              <a:avLst/>
            </a:prstGeom>
            <a:solidFill>
              <a:schemeClr val="dk1"/>
            </a:solidFill>
            <a:ln>
              <a:noFill/>
            </a:ln>
          </p:spPr>
          <p:txBody>
            <a:bodyPr lIns="121900" tIns="121900" rIns="121900" bIns="121900" anchor="ctr" anchorCtr="0">
              <a:noAutofit/>
            </a:bodyPr>
            <a:lstStyle/>
            <a:p>
              <a:pPr defTabSz="1219170"/>
              <a:endParaRPr sz="2400" kern="0">
                <a:solidFill>
                  <a:sysClr val="windowText" lastClr="000000"/>
                </a:solidFill>
              </a:endParaRPr>
            </a:p>
          </p:txBody>
        </p:sp>
        <p:sp>
          <p:nvSpPr>
            <p:cNvPr id="130" name="Shape 130"/>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ysClr val="windowText" lastClr="000000"/>
                </a:solidFill>
              </a:endParaRPr>
            </a:p>
          </p:txBody>
        </p:sp>
      </p:grpSp>
      <p:sp>
        <p:nvSpPr>
          <p:cNvPr id="131" name="Shape 131"/>
          <p:cNvSpPr txBox="1">
            <a:spLocks noGrp="1"/>
          </p:cNvSpPr>
          <p:nvPr>
            <p:ph type="body" idx="4294967295"/>
          </p:nvPr>
        </p:nvSpPr>
        <p:spPr>
          <a:xfrm>
            <a:off x="6136432" y="3199433"/>
            <a:ext cx="2616400" cy="473200"/>
          </a:xfrm>
          <a:prstGeom prst="rect">
            <a:avLst/>
          </a:prstGeom>
        </p:spPr>
        <p:txBody>
          <a:bodyPr lIns="121900" tIns="121900" rIns="121900" bIns="121900" anchor="ctr" anchorCtr="0">
            <a:noAutofit/>
          </a:bodyPr>
          <a:lstStyle/>
          <a:p>
            <a:pPr algn="ctr">
              <a:spcAft>
                <a:spcPts val="0"/>
              </a:spcAft>
            </a:pPr>
            <a:r>
              <a:rPr lang="en">
                <a:solidFill>
                  <a:schemeClr val="lt1"/>
                </a:solidFill>
                <a:latin typeface="Lato"/>
                <a:ea typeface="Lato"/>
                <a:cs typeface="Lato"/>
                <a:sym typeface="Lato"/>
              </a:rPr>
              <a:t>Usability</a:t>
            </a:r>
          </a:p>
        </p:txBody>
      </p:sp>
      <p:sp>
        <p:nvSpPr>
          <p:cNvPr id="132" name="Shape 132"/>
          <p:cNvSpPr txBox="1">
            <a:spLocks noGrp="1"/>
          </p:cNvSpPr>
          <p:nvPr>
            <p:ph type="body" idx="4294967295"/>
          </p:nvPr>
        </p:nvSpPr>
        <p:spPr>
          <a:xfrm>
            <a:off x="6239923" y="3582959"/>
            <a:ext cx="2466800" cy="2392000"/>
          </a:xfrm>
          <a:prstGeom prst="rect">
            <a:avLst/>
          </a:prstGeom>
        </p:spPr>
        <p:txBody>
          <a:bodyPr lIns="121900" tIns="121900" rIns="121900" bIns="121900" anchor="ctr" anchorCtr="0">
            <a:noAutofit/>
          </a:bodyPr>
          <a:lstStyle/>
          <a:p>
            <a:pPr>
              <a:spcAft>
                <a:spcPts val="0"/>
              </a:spcAft>
            </a:pPr>
            <a:r>
              <a:rPr lang="en" sz="2133"/>
              <a:t>If users cannot use it, it does NOT work.</a:t>
            </a:r>
          </a:p>
        </p:txBody>
      </p:sp>
      <p:grpSp>
        <p:nvGrpSpPr>
          <p:cNvPr id="133" name="Shape 133"/>
          <p:cNvGrpSpPr/>
          <p:nvPr/>
        </p:nvGrpSpPr>
        <p:grpSpPr>
          <a:xfrm>
            <a:off x="8907062" y="3199520"/>
            <a:ext cx="2616305" cy="2839256"/>
            <a:chOff x="431925" y="1304875"/>
            <a:chExt cx="2628925" cy="3416400"/>
          </a:xfrm>
        </p:grpSpPr>
        <p:sp>
          <p:nvSpPr>
            <p:cNvPr id="134" name="Shape 134"/>
            <p:cNvSpPr txBox="1"/>
            <p:nvPr/>
          </p:nvSpPr>
          <p:spPr>
            <a:xfrm>
              <a:off x="431925" y="1304875"/>
              <a:ext cx="2628900" cy="464100"/>
            </a:xfrm>
            <a:prstGeom prst="rect">
              <a:avLst/>
            </a:prstGeom>
            <a:solidFill>
              <a:schemeClr val="dk1"/>
            </a:solidFill>
            <a:ln>
              <a:noFill/>
            </a:ln>
          </p:spPr>
          <p:txBody>
            <a:bodyPr lIns="121900" tIns="121900" rIns="121900" bIns="121900" anchor="ctr" anchorCtr="0">
              <a:noAutofit/>
            </a:bodyPr>
            <a:lstStyle/>
            <a:p>
              <a:pPr defTabSz="1219170"/>
              <a:endParaRPr sz="2400" kern="0">
                <a:solidFill>
                  <a:sysClr val="windowText" lastClr="000000"/>
                </a:solidFill>
              </a:endParaRPr>
            </a:p>
          </p:txBody>
        </p:sp>
        <p:sp>
          <p:nvSpPr>
            <p:cNvPr id="135" name="Shape 135"/>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ysClr val="windowText" lastClr="000000"/>
                </a:solidFill>
              </a:endParaRPr>
            </a:p>
          </p:txBody>
        </p:sp>
      </p:grpSp>
      <p:sp>
        <p:nvSpPr>
          <p:cNvPr id="136" name="Shape 136"/>
          <p:cNvSpPr txBox="1">
            <a:spLocks noGrp="1"/>
          </p:cNvSpPr>
          <p:nvPr>
            <p:ph type="body" idx="4294967295"/>
          </p:nvPr>
        </p:nvSpPr>
        <p:spPr>
          <a:xfrm>
            <a:off x="8879632" y="3199433"/>
            <a:ext cx="2616400" cy="473200"/>
          </a:xfrm>
          <a:prstGeom prst="rect">
            <a:avLst/>
          </a:prstGeom>
        </p:spPr>
        <p:txBody>
          <a:bodyPr lIns="121900" tIns="121900" rIns="121900" bIns="121900" anchor="ctr" anchorCtr="0">
            <a:noAutofit/>
          </a:bodyPr>
          <a:lstStyle/>
          <a:p>
            <a:pPr algn="ctr">
              <a:spcAft>
                <a:spcPts val="0"/>
              </a:spcAft>
            </a:pPr>
            <a:r>
              <a:rPr lang="en">
                <a:solidFill>
                  <a:schemeClr val="lt1"/>
                </a:solidFill>
                <a:latin typeface="Lato"/>
                <a:ea typeface="Lato"/>
                <a:cs typeface="Lato"/>
                <a:sym typeface="Lato"/>
              </a:rPr>
              <a:t>Incrementality</a:t>
            </a:r>
          </a:p>
        </p:txBody>
      </p:sp>
      <p:sp>
        <p:nvSpPr>
          <p:cNvPr id="137" name="Shape 137"/>
          <p:cNvSpPr txBox="1">
            <a:spLocks noGrp="1"/>
          </p:cNvSpPr>
          <p:nvPr>
            <p:ph type="body" idx="4294967295"/>
          </p:nvPr>
        </p:nvSpPr>
        <p:spPr>
          <a:xfrm>
            <a:off x="8983121" y="3582959"/>
            <a:ext cx="2466800" cy="2392000"/>
          </a:xfrm>
          <a:prstGeom prst="rect">
            <a:avLst/>
          </a:prstGeom>
        </p:spPr>
        <p:txBody>
          <a:bodyPr lIns="121900" tIns="121900" rIns="121900" bIns="121900" anchor="ctr" anchorCtr="0">
            <a:noAutofit/>
          </a:bodyPr>
          <a:lstStyle/>
          <a:p>
            <a:pPr>
              <a:spcAft>
                <a:spcPts val="2133"/>
              </a:spcAft>
            </a:pPr>
            <a:r>
              <a:rPr lang="en" sz="2133"/>
              <a:t>No one likes to start over.</a:t>
            </a:r>
          </a:p>
        </p:txBody>
      </p:sp>
      <p:sp>
        <p:nvSpPr>
          <p:cNvPr id="138" name="Shape 138"/>
          <p:cNvSpPr txBox="1"/>
          <p:nvPr/>
        </p:nvSpPr>
        <p:spPr>
          <a:xfrm>
            <a:off x="2320033" y="2183633"/>
            <a:ext cx="7266400" cy="414800"/>
          </a:xfrm>
          <a:prstGeom prst="rect">
            <a:avLst/>
          </a:prstGeom>
          <a:noFill/>
          <a:ln>
            <a:noFill/>
          </a:ln>
        </p:spPr>
        <p:txBody>
          <a:bodyPr lIns="121900" tIns="121900" rIns="121900" bIns="121900" anchor="t" anchorCtr="0">
            <a:noAutofit/>
          </a:bodyPr>
          <a:lstStyle/>
          <a:p>
            <a:pPr algn="ctr" defTabSz="1219170"/>
            <a:r>
              <a:rPr lang="en" sz="2000" i="1" kern="0">
                <a:solidFill>
                  <a:schemeClr val="accent3"/>
                </a:solidFill>
                <a:latin typeface="Roboto"/>
                <a:ea typeface="Roboto"/>
                <a:cs typeface="Roboto"/>
                <a:sym typeface="Roboto"/>
              </a:rPr>
              <a:t>with a little push from us</a:t>
            </a:r>
          </a:p>
        </p:txBody>
      </p:sp>
      <p:sp>
        <p:nvSpPr>
          <p:cNvPr id="139" name="Shape 139"/>
          <p:cNvSpPr txBox="1">
            <a:spLocks noGrp="1"/>
          </p:cNvSpPr>
          <p:nvPr>
            <p:ph type="body" idx="4294967295"/>
          </p:nvPr>
        </p:nvSpPr>
        <p:spPr>
          <a:xfrm>
            <a:off x="717425" y="3583023"/>
            <a:ext cx="2466800" cy="2391999"/>
          </a:xfrm>
          <a:prstGeom prst="rect">
            <a:avLst/>
          </a:prstGeom>
        </p:spPr>
        <p:txBody>
          <a:bodyPr lIns="121900" tIns="121900" rIns="121900" bIns="121900" anchor="ctr" anchorCtr="0">
            <a:noAutofit/>
          </a:bodyPr>
          <a:lstStyle/>
          <a:p>
            <a:pPr>
              <a:spcAft>
                <a:spcPts val="2133"/>
              </a:spcAft>
            </a:pPr>
            <a:r>
              <a:rPr lang="en" sz="2133"/>
              <a:t>Humans, for example, do not scale!</a:t>
            </a:r>
          </a:p>
        </p:txBody>
      </p:sp>
    </p:spTree>
    <p:extLst>
      <p:ext uri="{BB962C8B-B14F-4D97-AF65-F5344CB8AC3E}">
        <p14:creationId xmlns:p14="http://schemas.microsoft.com/office/powerpoint/2010/main" val="26657613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Project based</a:t>
            </a:r>
          </a:p>
          <a:p>
            <a:pPr lvl="1"/>
            <a:r>
              <a:rPr lang="en-US" dirty="0"/>
              <a:t>- include a demo in your presentation</a:t>
            </a:r>
          </a:p>
          <a:p>
            <a:pPr lvl="1"/>
            <a:r>
              <a:rPr lang="en-US" dirty="0" smtClean="0"/>
              <a:t>- 1 page write-up describing the problem, your solution, and other competing approaches</a:t>
            </a:r>
          </a:p>
          <a:p>
            <a:pPr lvl="1"/>
            <a:r>
              <a:rPr lang="en-US" dirty="0" smtClean="0"/>
              <a:t>- empirically compare against well-designed baseline(s)</a:t>
            </a:r>
          </a:p>
          <a:p>
            <a:pPr lvl="4"/>
            <a:endParaRPr lang="en-US" dirty="0" smtClean="0"/>
          </a:p>
          <a:p>
            <a:r>
              <a:rPr lang="en-US" dirty="0" smtClean="0"/>
              <a:t>Survey based</a:t>
            </a:r>
          </a:p>
          <a:p>
            <a:pPr lvl="1"/>
            <a:r>
              <a:rPr lang="en-US" dirty="0" smtClean="0"/>
              <a:t>- comprehensive survey of related work in a specific domain</a:t>
            </a:r>
          </a:p>
          <a:p>
            <a:pPr lvl="1"/>
            <a:r>
              <a:rPr lang="en-US" dirty="0" smtClean="0"/>
              <a:t>- identify a new research direction</a:t>
            </a:r>
          </a:p>
          <a:p>
            <a:pPr lvl="1"/>
            <a:r>
              <a:rPr lang="en-US" dirty="0" smtClean="0"/>
              <a:t>- submit a 5 page write up</a:t>
            </a:r>
          </a:p>
          <a:p>
            <a:pPr lvl="4"/>
            <a:endParaRPr lang="en-US" dirty="0" smtClean="0"/>
          </a:p>
          <a:p>
            <a:r>
              <a:rPr lang="en-US" dirty="0" smtClean="0"/>
              <a:t>Research based</a:t>
            </a:r>
          </a:p>
          <a:p>
            <a:pPr lvl="1"/>
            <a:r>
              <a:rPr lang="en-US" dirty="0" smtClean="0"/>
              <a:t>- significant contributions towards a specific problem</a:t>
            </a:r>
          </a:p>
          <a:p>
            <a:pPr lvl="1"/>
            <a:r>
              <a:rPr lang="en-US" dirty="0" smtClean="0"/>
              <a:t>- submit a 5 page paper</a:t>
            </a:r>
          </a:p>
        </p:txBody>
      </p:sp>
    </p:spTree>
    <p:extLst>
      <p:ext uri="{BB962C8B-B14F-4D97-AF65-F5344CB8AC3E}">
        <p14:creationId xmlns:p14="http://schemas.microsoft.com/office/powerpoint/2010/main" val="2465899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15600" y="546667"/>
            <a:ext cx="11360800" cy="810400"/>
          </a:xfrm>
          <a:prstGeom prst="rect">
            <a:avLst/>
          </a:prstGeom>
        </p:spPr>
        <p:txBody>
          <a:bodyPr lIns="121900" tIns="121900" rIns="121900" bIns="121900" anchor="t" anchorCtr="0">
            <a:noAutofit/>
          </a:bodyPr>
          <a:lstStyle/>
          <a:p>
            <a:r>
              <a:rPr lang="en"/>
              <a:t>Data Tamer Architecture</a:t>
            </a:r>
          </a:p>
        </p:txBody>
      </p:sp>
      <p:pic>
        <p:nvPicPr>
          <p:cNvPr id="145" name="Shape 145"/>
          <p:cNvPicPr preferRelativeResize="0"/>
          <p:nvPr/>
        </p:nvPicPr>
        <p:blipFill rotWithShape="1">
          <a:blip r:embed="rId3">
            <a:alphaModFix/>
          </a:blip>
          <a:srcRect l="14404" t="29822" r="40469" b="14745"/>
          <a:stretch/>
        </p:blipFill>
        <p:spPr>
          <a:xfrm>
            <a:off x="715834" y="1847002"/>
            <a:ext cx="6086700" cy="4205332"/>
          </a:xfrm>
          <a:prstGeom prst="rect">
            <a:avLst/>
          </a:prstGeom>
          <a:noFill/>
          <a:ln>
            <a:noFill/>
          </a:ln>
        </p:spPr>
      </p:pic>
      <p:sp>
        <p:nvSpPr>
          <p:cNvPr id="146" name="Shape 146"/>
          <p:cNvSpPr txBox="1"/>
          <p:nvPr/>
        </p:nvSpPr>
        <p:spPr>
          <a:xfrm>
            <a:off x="2052983" y="1255467"/>
            <a:ext cx="3412400" cy="522400"/>
          </a:xfrm>
          <a:prstGeom prst="rect">
            <a:avLst/>
          </a:prstGeom>
          <a:noFill/>
          <a:ln>
            <a:noFill/>
          </a:ln>
        </p:spPr>
        <p:txBody>
          <a:bodyPr lIns="121900" tIns="121900" rIns="121900" bIns="121900" anchor="ctr" anchorCtr="0">
            <a:noAutofit/>
          </a:bodyPr>
          <a:lstStyle/>
          <a:p>
            <a:pPr algn="ctr" defTabSz="1219170"/>
            <a:r>
              <a:rPr lang="en" sz="2133" kern="0">
                <a:solidFill>
                  <a:schemeClr val="accent4"/>
                </a:solidFill>
                <a:latin typeface="Roboto"/>
                <a:ea typeface="Roboto"/>
                <a:cs typeface="Roboto"/>
                <a:sym typeface="Roboto"/>
              </a:rPr>
              <a:t>Data Tamer Admin (</a:t>
            </a:r>
            <a:r>
              <a:rPr lang="en" sz="2133" i="1" kern="0">
                <a:solidFill>
                  <a:schemeClr val="accent4"/>
                </a:solidFill>
                <a:latin typeface="Roboto"/>
                <a:ea typeface="Roboto"/>
                <a:cs typeface="Roboto"/>
                <a:sym typeface="Roboto"/>
              </a:rPr>
              <a:t>DTA</a:t>
            </a:r>
            <a:r>
              <a:rPr lang="en" sz="2133" kern="0">
                <a:solidFill>
                  <a:schemeClr val="accent4"/>
                </a:solidFill>
                <a:latin typeface="Roboto"/>
                <a:ea typeface="Roboto"/>
                <a:cs typeface="Roboto"/>
                <a:sym typeface="Roboto"/>
              </a:rPr>
              <a:t>)</a:t>
            </a:r>
          </a:p>
        </p:txBody>
      </p:sp>
      <p:sp>
        <p:nvSpPr>
          <p:cNvPr id="147" name="Shape 147"/>
          <p:cNvSpPr/>
          <p:nvPr/>
        </p:nvSpPr>
        <p:spPr>
          <a:xfrm rot="5400000">
            <a:off x="3515667" y="-1290367"/>
            <a:ext cx="189600" cy="6199600"/>
          </a:xfrm>
          <a:prstGeom prst="leftBrace">
            <a:avLst>
              <a:gd name="adj1" fmla="val 8333"/>
              <a:gd name="adj2" fmla="val 49069"/>
            </a:avLst>
          </a:prstGeom>
          <a:noFill/>
          <a:ln w="9525" cap="flat" cmpd="sng">
            <a:solidFill>
              <a:schemeClr val="accent4"/>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ysClr val="windowText" lastClr="000000"/>
              </a:solidFill>
            </a:endParaRPr>
          </a:p>
        </p:txBody>
      </p:sp>
      <p:sp>
        <p:nvSpPr>
          <p:cNvPr id="148" name="Shape 148"/>
          <p:cNvSpPr/>
          <p:nvPr/>
        </p:nvSpPr>
        <p:spPr>
          <a:xfrm rot="5400000" flipH="1">
            <a:off x="3515667" y="3002700"/>
            <a:ext cx="189600" cy="6199600"/>
          </a:xfrm>
          <a:prstGeom prst="leftBrace">
            <a:avLst>
              <a:gd name="adj1" fmla="val 8333"/>
              <a:gd name="adj2" fmla="val 49069"/>
            </a:avLst>
          </a:prstGeom>
          <a:noFill/>
          <a:ln w="9525" cap="flat" cmpd="sng">
            <a:solidFill>
              <a:schemeClr val="accent4"/>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ysClr val="windowText" lastClr="000000"/>
              </a:solidFill>
            </a:endParaRPr>
          </a:p>
        </p:txBody>
      </p:sp>
      <p:sp>
        <p:nvSpPr>
          <p:cNvPr id="149" name="Shape 149"/>
          <p:cNvSpPr txBox="1"/>
          <p:nvPr/>
        </p:nvSpPr>
        <p:spPr>
          <a:xfrm>
            <a:off x="2052983" y="6132267"/>
            <a:ext cx="3412400" cy="522400"/>
          </a:xfrm>
          <a:prstGeom prst="rect">
            <a:avLst/>
          </a:prstGeom>
          <a:noFill/>
          <a:ln>
            <a:noFill/>
          </a:ln>
        </p:spPr>
        <p:txBody>
          <a:bodyPr lIns="121900" tIns="121900" rIns="121900" bIns="121900" anchor="ctr" anchorCtr="0">
            <a:noAutofit/>
          </a:bodyPr>
          <a:lstStyle/>
          <a:p>
            <a:pPr algn="ctr" defTabSz="1219170"/>
            <a:r>
              <a:rPr lang="en" sz="2133" kern="0">
                <a:solidFill>
                  <a:schemeClr val="accent4"/>
                </a:solidFill>
                <a:latin typeface="Roboto"/>
                <a:ea typeface="Roboto"/>
                <a:cs typeface="Roboto"/>
                <a:sym typeface="Roboto"/>
              </a:rPr>
              <a:t>Domain Expert (</a:t>
            </a:r>
            <a:r>
              <a:rPr lang="en" sz="2133" i="1" kern="0">
                <a:solidFill>
                  <a:schemeClr val="accent4"/>
                </a:solidFill>
                <a:latin typeface="Roboto"/>
                <a:ea typeface="Roboto"/>
                <a:cs typeface="Roboto"/>
                <a:sym typeface="Roboto"/>
              </a:rPr>
              <a:t>DE</a:t>
            </a:r>
            <a:r>
              <a:rPr lang="en" sz="2133" kern="0">
                <a:solidFill>
                  <a:schemeClr val="accent4"/>
                </a:solidFill>
                <a:latin typeface="Roboto"/>
                <a:ea typeface="Roboto"/>
                <a:cs typeface="Roboto"/>
                <a:sym typeface="Roboto"/>
              </a:rPr>
              <a:t>)</a:t>
            </a:r>
          </a:p>
        </p:txBody>
      </p:sp>
      <p:sp>
        <p:nvSpPr>
          <p:cNvPr id="150" name="Shape 150"/>
          <p:cNvSpPr txBox="1"/>
          <p:nvPr/>
        </p:nvSpPr>
        <p:spPr>
          <a:xfrm>
            <a:off x="6890133" y="1701033"/>
            <a:ext cx="4886400" cy="2014800"/>
          </a:xfrm>
          <a:prstGeom prst="rect">
            <a:avLst/>
          </a:prstGeom>
          <a:noFill/>
          <a:ln>
            <a:noFill/>
          </a:ln>
        </p:spPr>
        <p:txBody>
          <a:bodyPr lIns="121900" tIns="121900" rIns="121900" bIns="121900" anchor="t" anchorCtr="0">
            <a:noAutofit/>
          </a:bodyPr>
          <a:lstStyle/>
          <a:p>
            <a:pPr marL="609585" indent="-440256" defTabSz="1219170">
              <a:lnSpc>
                <a:spcPct val="150000"/>
              </a:lnSpc>
              <a:buClr>
                <a:srgbClr val="6AA84F"/>
              </a:buClr>
              <a:buSzPct val="100000"/>
              <a:buFont typeface="Roboto"/>
              <a:buChar char="●"/>
            </a:pPr>
            <a:r>
              <a:rPr lang="en" sz="2133" kern="0">
                <a:solidFill>
                  <a:sysClr val="windowText" lastClr="000000"/>
                </a:solidFill>
                <a:latin typeface="Roboto"/>
                <a:ea typeface="Roboto"/>
                <a:cs typeface="Roboto"/>
                <a:sym typeface="Roboto"/>
              </a:rPr>
              <a:t>Incremental consolidation</a:t>
            </a:r>
          </a:p>
          <a:p>
            <a:pPr marL="609585" indent="-440256" defTabSz="1219170">
              <a:lnSpc>
                <a:spcPct val="150000"/>
              </a:lnSpc>
              <a:buClr>
                <a:srgbClr val="6AA84F"/>
              </a:buClr>
              <a:buSzPct val="100000"/>
              <a:buFont typeface="Roboto"/>
              <a:buChar char="●"/>
            </a:pPr>
            <a:r>
              <a:rPr lang="en" sz="2133" kern="0">
                <a:solidFill>
                  <a:sysClr val="windowText" lastClr="000000"/>
                </a:solidFill>
                <a:latin typeface="Roboto"/>
                <a:ea typeface="Roboto"/>
                <a:cs typeface="Roboto"/>
                <a:sym typeface="Roboto"/>
              </a:rPr>
              <a:t>DTA may request recomputation</a:t>
            </a:r>
          </a:p>
          <a:p>
            <a:pPr marL="609585" indent="-440256" defTabSz="1219170">
              <a:lnSpc>
                <a:spcPct val="150000"/>
              </a:lnSpc>
              <a:buClr>
                <a:srgbClr val="6AA84F"/>
              </a:buClr>
              <a:buSzPct val="100000"/>
              <a:buFont typeface="Roboto"/>
              <a:buChar char="●"/>
            </a:pPr>
            <a:r>
              <a:rPr lang="en" sz="2133" kern="0">
                <a:solidFill>
                  <a:sysClr val="windowText" lastClr="000000"/>
                </a:solidFill>
                <a:latin typeface="Roboto"/>
                <a:ea typeface="Roboto"/>
                <a:cs typeface="Roboto"/>
                <a:sym typeface="Roboto"/>
              </a:rPr>
              <a:t>Data Tamer keeps “snaps”</a:t>
            </a:r>
          </a:p>
          <a:p>
            <a:pPr marL="1219170" lvl="1" indent="-440256" defTabSz="1219170">
              <a:lnSpc>
                <a:spcPct val="150000"/>
              </a:lnSpc>
              <a:buSzPct val="100000"/>
              <a:buFont typeface="Roboto"/>
              <a:buChar char="○"/>
            </a:pPr>
            <a:r>
              <a:rPr lang="en" sz="2133" kern="0">
                <a:solidFill>
                  <a:sysClr val="windowText" lastClr="000000"/>
                </a:solidFill>
                <a:latin typeface="Roboto"/>
                <a:ea typeface="Roboto"/>
                <a:cs typeface="Roboto"/>
                <a:sym typeface="Roboto"/>
              </a:rPr>
              <a:t>No-overwrite updates</a:t>
            </a:r>
          </a:p>
        </p:txBody>
      </p:sp>
      <p:sp>
        <p:nvSpPr>
          <p:cNvPr id="151" name="Shape 151"/>
          <p:cNvSpPr txBox="1"/>
          <p:nvPr/>
        </p:nvSpPr>
        <p:spPr>
          <a:xfrm>
            <a:off x="6890133" y="3919033"/>
            <a:ext cx="4886400" cy="2278400"/>
          </a:xfrm>
          <a:prstGeom prst="rect">
            <a:avLst/>
          </a:prstGeom>
          <a:noFill/>
          <a:ln>
            <a:noFill/>
          </a:ln>
        </p:spPr>
        <p:txBody>
          <a:bodyPr lIns="121900" tIns="121900" rIns="121900" bIns="121900" anchor="ctr" anchorCtr="0">
            <a:noAutofit/>
          </a:bodyPr>
          <a:lstStyle/>
          <a:p>
            <a:pPr marL="609585" indent="-440256" defTabSz="1219170">
              <a:lnSpc>
                <a:spcPct val="150000"/>
              </a:lnSpc>
              <a:buClr>
                <a:srgbClr val="CC0000"/>
              </a:buClr>
              <a:buSzPct val="100000"/>
              <a:buFont typeface="Roboto"/>
              <a:buChar char="●"/>
            </a:pPr>
            <a:r>
              <a:rPr lang="en" sz="2133" kern="0">
                <a:solidFill>
                  <a:sysClr val="windowText" lastClr="000000"/>
                </a:solidFill>
                <a:latin typeface="Roboto"/>
                <a:ea typeface="Roboto"/>
                <a:cs typeface="Roboto"/>
                <a:sym typeface="Roboto"/>
              </a:rPr>
              <a:t>No inter-entity relationships</a:t>
            </a:r>
          </a:p>
          <a:p>
            <a:pPr marL="609585" indent="-440256" defTabSz="1219170">
              <a:lnSpc>
                <a:spcPct val="150000"/>
              </a:lnSpc>
              <a:buClr>
                <a:srgbClr val="CC0000"/>
              </a:buClr>
              <a:buSzPct val="100000"/>
              <a:buFont typeface="Roboto"/>
              <a:buChar char="●"/>
            </a:pPr>
            <a:r>
              <a:rPr lang="en" sz="2133" kern="0">
                <a:solidFill>
                  <a:sysClr val="windowText" lastClr="000000"/>
                </a:solidFill>
                <a:latin typeface="Roboto"/>
                <a:ea typeface="Roboto"/>
                <a:cs typeface="Roboto"/>
                <a:sym typeface="Roboto"/>
              </a:rPr>
              <a:t>Minimal support for ontologies</a:t>
            </a:r>
          </a:p>
          <a:p>
            <a:pPr marL="609585" indent="-440256" defTabSz="1219170">
              <a:lnSpc>
                <a:spcPct val="150000"/>
              </a:lnSpc>
              <a:buClr>
                <a:srgbClr val="CC0000"/>
              </a:buClr>
              <a:buSzPct val="100000"/>
              <a:buFont typeface="Roboto"/>
              <a:buChar char="●"/>
            </a:pPr>
            <a:r>
              <a:rPr lang="en" sz="2133" kern="0">
                <a:solidFill>
                  <a:sysClr val="windowText" lastClr="000000"/>
                </a:solidFill>
                <a:latin typeface="Roboto"/>
                <a:ea typeface="Roboto"/>
                <a:cs typeface="Roboto"/>
                <a:sym typeface="Roboto"/>
              </a:rPr>
              <a:t>Dynamic sources not supported</a:t>
            </a:r>
          </a:p>
          <a:p>
            <a:pPr marL="1219170" lvl="1" indent="-440256" defTabSz="1219170">
              <a:lnSpc>
                <a:spcPct val="150000"/>
              </a:lnSpc>
              <a:buSzPct val="100000"/>
              <a:buFont typeface="Roboto"/>
              <a:buChar char="○"/>
            </a:pPr>
            <a:r>
              <a:rPr lang="en" sz="2133" kern="0">
                <a:solidFill>
                  <a:sysClr val="windowText" lastClr="000000"/>
                </a:solidFill>
                <a:latin typeface="Roboto"/>
                <a:ea typeface="Roboto"/>
                <a:cs typeface="Roboto"/>
                <a:sym typeface="Roboto"/>
              </a:rPr>
              <a:t>Not incremental</a:t>
            </a:r>
          </a:p>
        </p:txBody>
      </p:sp>
      <p:sp>
        <p:nvSpPr>
          <p:cNvPr id="152" name="Shape 152"/>
          <p:cNvSpPr txBox="1"/>
          <p:nvPr/>
        </p:nvSpPr>
        <p:spPr>
          <a:xfrm>
            <a:off x="762900" y="4002800"/>
            <a:ext cx="1668800" cy="470000"/>
          </a:xfrm>
          <a:prstGeom prst="rect">
            <a:avLst/>
          </a:prstGeom>
          <a:solidFill>
            <a:srgbClr val="F3F3F3"/>
          </a:solidFill>
          <a:ln w="19050" cap="flat" cmpd="sng">
            <a:solidFill>
              <a:srgbClr val="000000"/>
            </a:solidFill>
            <a:prstDash val="solid"/>
            <a:round/>
            <a:headEnd type="none" w="med" len="med"/>
            <a:tailEnd type="none" w="med" len="med"/>
          </a:ln>
        </p:spPr>
        <p:txBody>
          <a:bodyPr lIns="121900" tIns="121900" rIns="121900" bIns="121900" anchor="ctr" anchorCtr="0">
            <a:noAutofit/>
          </a:bodyPr>
          <a:lstStyle/>
          <a:p>
            <a:pPr algn="ctr" defTabSz="1219170"/>
            <a:r>
              <a:rPr lang="en" sz="1333" i="1" kern="0">
                <a:solidFill>
                  <a:schemeClr val="accent3"/>
                </a:solidFill>
                <a:latin typeface="Roboto"/>
                <a:ea typeface="Roboto"/>
                <a:cs typeface="Roboto"/>
                <a:sym typeface="Roboto"/>
              </a:rPr>
              <a:t>Import Data &amp; Identify Attributes</a:t>
            </a:r>
          </a:p>
        </p:txBody>
      </p:sp>
      <p:sp>
        <p:nvSpPr>
          <p:cNvPr id="153" name="Shape 153"/>
          <p:cNvSpPr txBox="1"/>
          <p:nvPr/>
        </p:nvSpPr>
        <p:spPr>
          <a:xfrm>
            <a:off x="2693300" y="4275467"/>
            <a:ext cx="1900000" cy="294000"/>
          </a:xfrm>
          <a:prstGeom prst="rect">
            <a:avLst/>
          </a:prstGeom>
          <a:solidFill>
            <a:srgbClr val="F3F3F3"/>
          </a:solidFill>
          <a:ln w="19050" cap="flat" cmpd="sng">
            <a:solidFill>
              <a:srgbClr val="000000"/>
            </a:solidFill>
            <a:prstDash val="solid"/>
            <a:round/>
            <a:headEnd type="none" w="med" len="med"/>
            <a:tailEnd type="none" w="med" len="med"/>
          </a:ln>
        </p:spPr>
        <p:txBody>
          <a:bodyPr lIns="121900" tIns="121900" rIns="121900" bIns="121900" anchor="ctr" anchorCtr="0">
            <a:noAutofit/>
          </a:bodyPr>
          <a:lstStyle/>
          <a:p>
            <a:pPr algn="ctr" defTabSz="1219170"/>
            <a:r>
              <a:rPr lang="en" sz="1333" i="1" kern="0">
                <a:solidFill>
                  <a:schemeClr val="accent3"/>
                </a:solidFill>
                <a:latin typeface="Roboto"/>
                <a:ea typeface="Roboto"/>
                <a:cs typeface="Roboto"/>
                <a:sym typeface="Roboto"/>
              </a:rPr>
              <a:t>Uniquify Records</a:t>
            </a:r>
          </a:p>
        </p:txBody>
      </p:sp>
    </p:spTree>
    <p:extLst>
      <p:ext uri="{BB962C8B-B14F-4D97-AF65-F5344CB8AC3E}">
        <p14:creationId xmlns:p14="http://schemas.microsoft.com/office/powerpoint/2010/main" val="293632291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0" y="1433200"/>
            <a:ext cx="3842800" cy="2086000"/>
          </a:xfrm>
          <a:prstGeom prst="rect">
            <a:avLst/>
          </a:prstGeom>
        </p:spPr>
        <p:txBody>
          <a:bodyPr lIns="121900" tIns="121900" rIns="121900" bIns="121900" anchor="b" anchorCtr="0">
            <a:noAutofit/>
          </a:bodyPr>
          <a:lstStyle/>
          <a:p>
            <a:r>
              <a:rPr lang="en"/>
              <a:t>Schema</a:t>
            </a:r>
          </a:p>
          <a:p>
            <a:r>
              <a:rPr lang="en"/>
              <a:t>Integration</a:t>
            </a:r>
          </a:p>
        </p:txBody>
      </p:sp>
      <p:sp>
        <p:nvSpPr>
          <p:cNvPr id="159" name="Shape 159"/>
          <p:cNvSpPr txBox="1">
            <a:spLocks noGrp="1"/>
          </p:cNvSpPr>
          <p:nvPr>
            <p:ph type="body" idx="2"/>
          </p:nvPr>
        </p:nvSpPr>
        <p:spPr>
          <a:xfrm>
            <a:off x="4411533" y="965600"/>
            <a:ext cx="7290400" cy="4926800"/>
          </a:xfrm>
          <a:prstGeom prst="rect">
            <a:avLst/>
          </a:prstGeom>
        </p:spPr>
        <p:txBody>
          <a:bodyPr lIns="121900" tIns="121900" rIns="121900" bIns="121900" anchor="ctr" anchorCtr="0">
            <a:noAutofit/>
          </a:bodyPr>
          <a:lstStyle/>
          <a:p>
            <a:pPr marL="609585" indent="-440256">
              <a:lnSpc>
                <a:spcPct val="150000"/>
              </a:lnSpc>
            </a:pPr>
            <a:r>
              <a:rPr lang="en" sz="2133"/>
              <a:t>Compare a field to known attributes …</a:t>
            </a:r>
          </a:p>
          <a:p>
            <a:pPr marL="609585" indent="-440256">
              <a:lnSpc>
                <a:spcPct val="150000"/>
              </a:lnSpc>
            </a:pPr>
            <a:r>
              <a:rPr lang="en" sz="2133"/>
              <a:t>… by running </a:t>
            </a:r>
            <a:r>
              <a:rPr lang="en" sz="2133" i="1"/>
              <a:t>experts</a:t>
            </a:r>
            <a:r>
              <a:rPr lang="en" sz="2133"/>
              <a:t> (not DEs)</a:t>
            </a:r>
          </a:p>
          <a:p>
            <a:pPr marL="1219170" lvl="1" indent="-440256">
              <a:lnSpc>
                <a:spcPct val="150000"/>
              </a:lnSpc>
              <a:buSzPct val="100000"/>
            </a:pPr>
            <a:r>
              <a:rPr lang="en" sz="2133"/>
              <a:t>comparators for attributes</a:t>
            </a:r>
          </a:p>
          <a:p>
            <a:pPr marL="1219170" lvl="1" indent="-440256">
              <a:lnSpc>
                <a:spcPct val="150000"/>
              </a:lnSpc>
              <a:buSzPct val="100000"/>
            </a:pPr>
            <a:r>
              <a:rPr lang="en" sz="2133"/>
              <a:t>4 built-in, user-defined experts supported</a:t>
            </a:r>
          </a:p>
          <a:p>
            <a:pPr marL="609585" indent="-440256">
              <a:lnSpc>
                <a:spcPct val="150000"/>
              </a:lnSpc>
            </a:pPr>
            <a:r>
              <a:rPr lang="en" sz="2133"/>
              <a:t>Combine expert scores</a:t>
            </a:r>
          </a:p>
          <a:p>
            <a:pPr marL="609585" indent="-440256">
              <a:lnSpc>
                <a:spcPct val="150000"/>
              </a:lnSpc>
            </a:pPr>
            <a:r>
              <a:rPr lang="en" sz="2133"/>
              <a:t>Find best match / ask a human</a:t>
            </a:r>
          </a:p>
        </p:txBody>
      </p:sp>
      <p:sp>
        <p:nvSpPr>
          <p:cNvPr id="160" name="Shape 160"/>
          <p:cNvSpPr txBox="1">
            <a:spLocks noGrp="1"/>
          </p:cNvSpPr>
          <p:nvPr>
            <p:ph type="subTitle" idx="1"/>
          </p:nvPr>
        </p:nvSpPr>
        <p:spPr>
          <a:xfrm>
            <a:off x="-100" y="3590400"/>
            <a:ext cx="3842800" cy="1692400"/>
          </a:xfrm>
          <a:prstGeom prst="rect">
            <a:avLst/>
          </a:prstGeom>
        </p:spPr>
        <p:txBody>
          <a:bodyPr lIns="121900" tIns="121900" rIns="121900" bIns="121900" anchor="t" anchorCtr="0">
            <a:noAutofit/>
          </a:bodyPr>
          <a:lstStyle/>
          <a:p>
            <a:r>
              <a:rPr lang="en"/>
              <a:t>Ingesting sources &amp;</a:t>
            </a:r>
          </a:p>
          <a:p>
            <a:r>
              <a:rPr lang="en"/>
              <a:t>Mapping attributes</a:t>
            </a:r>
          </a:p>
        </p:txBody>
      </p:sp>
    </p:spTree>
    <p:extLst>
      <p:ext uri="{BB962C8B-B14F-4D97-AF65-F5344CB8AC3E}">
        <p14:creationId xmlns:p14="http://schemas.microsoft.com/office/powerpoint/2010/main" val="312804307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Schema Integration</a:t>
            </a:r>
          </a:p>
          <a:p>
            <a:pPr algn="l"/>
            <a:r>
              <a:rPr lang="en" sz="4000"/>
              <a:t>(Experts)</a:t>
            </a:r>
          </a:p>
        </p:txBody>
      </p:sp>
      <p:sp>
        <p:nvSpPr>
          <p:cNvPr id="166" name="Shape 166"/>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dk1"/>
              </a:buClr>
              <a:buAutoNum type="arabicPeriod"/>
            </a:pPr>
            <a:r>
              <a:rPr lang="en">
                <a:solidFill>
                  <a:schemeClr val="dk1"/>
                </a:solidFill>
              </a:rPr>
              <a:t>Trigram Cosine Similarity on Name</a:t>
            </a:r>
          </a:p>
        </p:txBody>
      </p:sp>
      <p:sp>
        <p:nvSpPr>
          <p:cNvPr id="167" name="Shape 167"/>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Is the field name similar to an attribute name?</a:t>
            </a:r>
          </a:p>
          <a:p>
            <a:pPr marL="609585" indent="-440256">
              <a:lnSpc>
                <a:spcPct val="150000"/>
              </a:lnSpc>
            </a:pPr>
            <a:r>
              <a:rPr lang="en" sz="2133"/>
              <a:t>Small names, so n-gram works well</a:t>
            </a:r>
          </a:p>
        </p:txBody>
      </p:sp>
    </p:spTree>
    <p:extLst>
      <p:ext uri="{BB962C8B-B14F-4D97-AF65-F5344CB8AC3E}">
        <p14:creationId xmlns:p14="http://schemas.microsoft.com/office/powerpoint/2010/main" val="222316040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Schema Integration</a:t>
            </a:r>
          </a:p>
          <a:p>
            <a:pPr algn="l"/>
            <a:r>
              <a:rPr lang="en" sz="4000"/>
              <a:t>(Experts)</a:t>
            </a:r>
          </a:p>
        </p:txBody>
      </p:sp>
      <p:sp>
        <p:nvSpPr>
          <p:cNvPr id="173" name="Shape 173"/>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Trigram Cosine Similarity on Name</a:t>
            </a:r>
          </a:p>
          <a:p>
            <a:pPr marL="609585" indent="-304792">
              <a:lnSpc>
                <a:spcPct val="200000"/>
              </a:lnSpc>
              <a:buClr>
                <a:schemeClr val="dk1"/>
              </a:buClr>
              <a:buAutoNum type="arabicPeriod"/>
            </a:pPr>
            <a:r>
              <a:rPr lang="en">
                <a:solidFill>
                  <a:schemeClr val="dk1"/>
                </a:solidFill>
              </a:rPr>
              <a:t>TF-IDF Cosine Similarity on Values</a:t>
            </a:r>
          </a:p>
        </p:txBody>
      </p:sp>
      <p:sp>
        <p:nvSpPr>
          <p:cNvPr id="174" name="Shape 174"/>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Does the field have values similar to that of an attribute?</a:t>
            </a:r>
          </a:p>
          <a:p>
            <a:pPr marL="609585" indent="-440256">
              <a:lnSpc>
                <a:spcPct val="150000"/>
              </a:lnSpc>
              <a:spcAft>
                <a:spcPts val="0"/>
              </a:spcAft>
            </a:pPr>
            <a:r>
              <a:rPr lang="en" sz="2133"/>
              <a:t>Treat column (all values) as a document</a:t>
            </a:r>
          </a:p>
          <a:p>
            <a:pPr marL="1219170" lvl="1" indent="-440256">
              <a:lnSpc>
                <a:spcPct val="150000"/>
              </a:lnSpc>
              <a:buSzPct val="100000"/>
            </a:pPr>
            <a:r>
              <a:rPr lang="en" sz="2133"/>
              <a:t>TF-IDF is a standard technique</a:t>
            </a:r>
          </a:p>
        </p:txBody>
      </p:sp>
    </p:spTree>
    <p:extLst>
      <p:ext uri="{BB962C8B-B14F-4D97-AF65-F5344CB8AC3E}">
        <p14:creationId xmlns:p14="http://schemas.microsoft.com/office/powerpoint/2010/main" val="135834020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Schema Integration</a:t>
            </a:r>
          </a:p>
          <a:p>
            <a:pPr algn="l"/>
            <a:r>
              <a:rPr lang="en" sz="4000"/>
              <a:t>(Experts)</a:t>
            </a:r>
          </a:p>
        </p:txBody>
      </p:sp>
      <p:sp>
        <p:nvSpPr>
          <p:cNvPr id="180" name="Shape 180"/>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Trigram Cosine Similarity on Name</a:t>
            </a:r>
          </a:p>
          <a:p>
            <a:pPr marL="609585" indent="-304792">
              <a:lnSpc>
                <a:spcPct val="200000"/>
              </a:lnSpc>
              <a:buClr>
                <a:schemeClr val="lt2"/>
              </a:buClr>
              <a:buAutoNum type="arabicPeriod"/>
            </a:pPr>
            <a:r>
              <a:rPr lang="en">
                <a:solidFill>
                  <a:schemeClr val="lt2"/>
                </a:solidFill>
              </a:rPr>
              <a:t>TF-IDF Cosine Similarity on Values</a:t>
            </a:r>
          </a:p>
          <a:p>
            <a:pPr marL="609585" indent="-304792">
              <a:lnSpc>
                <a:spcPct val="200000"/>
              </a:lnSpc>
              <a:buClr>
                <a:schemeClr val="dk1"/>
              </a:buClr>
              <a:buAutoNum type="arabicPeriod"/>
            </a:pPr>
            <a:r>
              <a:rPr lang="en">
                <a:solidFill>
                  <a:schemeClr val="dk1"/>
                </a:solidFill>
              </a:rPr>
              <a:t>Jaccard Similarity on Values</a:t>
            </a:r>
          </a:p>
        </p:txBody>
      </p:sp>
      <p:sp>
        <p:nvSpPr>
          <p:cNvPr id="181" name="Shape 181"/>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Does the field take values from a categorical attribute?</a:t>
            </a:r>
          </a:p>
          <a:p>
            <a:pPr marL="609585" indent="-440256">
              <a:lnSpc>
                <a:spcPct val="150000"/>
              </a:lnSpc>
              <a:spcAft>
                <a:spcPts val="0"/>
              </a:spcAft>
            </a:pPr>
            <a:r>
              <a:rPr lang="en" sz="2133"/>
              <a:t>Jaccard similarity</a:t>
            </a:r>
          </a:p>
          <a:p>
            <a:pPr marL="1219170" lvl="1" indent="-440256">
              <a:lnSpc>
                <a:spcPct val="150000"/>
              </a:lnSpc>
              <a:buSzPct val="100000"/>
            </a:pPr>
            <a:r>
              <a:rPr lang="en" sz="2133"/>
              <a:t>| A </a:t>
            </a:r>
            <a:r>
              <a:rPr lang="en" sz="2133" b="1"/>
              <a:t>∩</a:t>
            </a:r>
            <a:r>
              <a:rPr lang="en" sz="2133"/>
              <a:t> B | / | A U B|</a:t>
            </a:r>
          </a:p>
        </p:txBody>
      </p:sp>
    </p:spTree>
    <p:extLst>
      <p:ext uri="{BB962C8B-B14F-4D97-AF65-F5344CB8AC3E}">
        <p14:creationId xmlns:p14="http://schemas.microsoft.com/office/powerpoint/2010/main" val="419107942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Schema Integration</a:t>
            </a:r>
          </a:p>
          <a:p>
            <a:pPr algn="l"/>
            <a:r>
              <a:rPr lang="en" sz="4000"/>
              <a:t>(Experts)</a:t>
            </a:r>
          </a:p>
        </p:txBody>
      </p:sp>
      <p:sp>
        <p:nvSpPr>
          <p:cNvPr id="187" name="Shape 187"/>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Trigram Cosine Similarity on Name</a:t>
            </a:r>
          </a:p>
          <a:p>
            <a:pPr marL="609585" indent="-304792">
              <a:lnSpc>
                <a:spcPct val="200000"/>
              </a:lnSpc>
              <a:buClr>
                <a:schemeClr val="lt2"/>
              </a:buClr>
              <a:buAutoNum type="arabicPeriod"/>
            </a:pPr>
            <a:r>
              <a:rPr lang="en">
                <a:solidFill>
                  <a:schemeClr val="lt2"/>
                </a:solidFill>
              </a:rPr>
              <a:t>TF-IDF Cosine Similarity on Values</a:t>
            </a:r>
          </a:p>
          <a:p>
            <a:pPr marL="609585" indent="-304792">
              <a:lnSpc>
                <a:spcPct val="200000"/>
              </a:lnSpc>
              <a:buClr>
                <a:schemeClr val="lt2"/>
              </a:buClr>
              <a:buAutoNum type="arabicPeriod"/>
            </a:pPr>
            <a:r>
              <a:rPr lang="en">
                <a:solidFill>
                  <a:schemeClr val="lt2"/>
                </a:solidFill>
              </a:rPr>
              <a:t>Jaccard Similarity on Values</a:t>
            </a:r>
          </a:p>
          <a:p>
            <a:pPr marL="609585" indent="-304792">
              <a:lnSpc>
                <a:spcPct val="200000"/>
              </a:lnSpc>
              <a:buClr>
                <a:schemeClr val="dk1"/>
              </a:buClr>
              <a:buAutoNum type="arabicPeriod"/>
            </a:pPr>
            <a:r>
              <a:rPr lang="en">
                <a:solidFill>
                  <a:schemeClr val="dk1"/>
                </a:solidFill>
              </a:rPr>
              <a:t>Welch’s t-Test</a:t>
            </a:r>
          </a:p>
        </p:txBody>
      </p:sp>
      <p:sp>
        <p:nvSpPr>
          <p:cNvPr id="188" name="Shape 188"/>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Does the field take values over the same distribution as a numerical attribute?</a:t>
            </a:r>
          </a:p>
        </p:txBody>
      </p:sp>
    </p:spTree>
    <p:extLst>
      <p:ext uri="{BB962C8B-B14F-4D97-AF65-F5344CB8AC3E}">
        <p14:creationId xmlns:p14="http://schemas.microsoft.com/office/powerpoint/2010/main" val="112295280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15601" y="546667"/>
            <a:ext cx="11360799" cy="810400"/>
          </a:xfrm>
          <a:prstGeom prst="rect">
            <a:avLst/>
          </a:prstGeom>
        </p:spPr>
        <p:txBody>
          <a:bodyPr lIns="121900" tIns="121900" rIns="121900" bIns="121900" anchor="t" anchorCtr="0">
            <a:noAutofit/>
          </a:bodyPr>
          <a:lstStyle/>
          <a:p>
            <a:r>
              <a:rPr lang="en"/>
              <a:t>Schema Integration (Attribute Mapping)</a:t>
            </a:r>
          </a:p>
        </p:txBody>
      </p:sp>
      <p:sp>
        <p:nvSpPr>
          <p:cNvPr id="194" name="Shape 194"/>
          <p:cNvSpPr/>
          <p:nvPr/>
        </p:nvSpPr>
        <p:spPr>
          <a:xfrm>
            <a:off x="576467" y="1739833"/>
            <a:ext cx="3292399" cy="810400"/>
          </a:xfrm>
          <a:prstGeom prst="homePlate">
            <a:avLst>
              <a:gd name="adj" fmla="val 50000"/>
            </a:avLst>
          </a:prstGeom>
          <a:solidFill>
            <a:schemeClr val="dk1"/>
          </a:solidFill>
          <a:ln>
            <a:noFill/>
          </a:ln>
        </p:spPr>
        <p:txBody>
          <a:bodyPr lIns="162500" tIns="162500" rIns="162500" bIns="162500" anchor="ctr" anchorCtr="0">
            <a:noAutofit/>
          </a:bodyPr>
          <a:lstStyle/>
          <a:p>
            <a:pPr algn="ctr" defTabSz="1219170">
              <a:buClr>
                <a:srgbClr val="000000"/>
              </a:buClr>
            </a:pPr>
            <a:endParaRPr sz="2400" kern="0">
              <a:solidFill>
                <a:sysClr val="windowText" lastClr="000000"/>
              </a:solidFill>
            </a:endParaRPr>
          </a:p>
        </p:txBody>
      </p:sp>
      <p:sp>
        <p:nvSpPr>
          <p:cNvPr id="195" name="Shape 195"/>
          <p:cNvSpPr txBox="1">
            <a:spLocks noGrp="1"/>
          </p:cNvSpPr>
          <p:nvPr>
            <p:ph type="body" idx="4294967295"/>
          </p:nvPr>
        </p:nvSpPr>
        <p:spPr>
          <a:xfrm>
            <a:off x="576467" y="1935433"/>
            <a:ext cx="3009599" cy="419200"/>
          </a:xfrm>
          <a:prstGeom prst="rect">
            <a:avLst/>
          </a:prstGeom>
        </p:spPr>
        <p:txBody>
          <a:bodyPr lIns="121900" tIns="121900" rIns="121900" bIns="121900" anchor="ctr" anchorCtr="0">
            <a:noAutofit/>
          </a:bodyPr>
          <a:lstStyle/>
          <a:p>
            <a:pPr>
              <a:lnSpc>
                <a:spcPct val="100000"/>
              </a:lnSpc>
              <a:spcAft>
                <a:spcPts val="0"/>
              </a:spcAft>
            </a:pPr>
            <a:r>
              <a:rPr lang="en">
                <a:solidFill>
                  <a:schemeClr val="lt1"/>
                </a:solidFill>
              </a:rPr>
              <a:t>Level 3</a:t>
            </a:r>
          </a:p>
        </p:txBody>
      </p:sp>
      <p:sp>
        <p:nvSpPr>
          <p:cNvPr id="196" name="Shape 196"/>
          <p:cNvSpPr txBox="1">
            <a:spLocks noGrp="1"/>
          </p:cNvSpPr>
          <p:nvPr>
            <p:ph type="body" idx="4294967295"/>
          </p:nvPr>
        </p:nvSpPr>
        <p:spPr>
          <a:xfrm>
            <a:off x="456667" y="2760767"/>
            <a:ext cx="3606400" cy="3534400"/>
          </a:xfrm>
          <a:prstGeom prst="rect">
            <a:avLst/>
          </a:prstGeom>
        </p:spPr>
        <p:txBody>
          <a:bodyPr lIns="121900" tIns="121900" rIns="121900" bIns="121900" anchor="t" anchorCtr="0">
            <a:noAutofit/>
          </a:bodyPr>
          <a:lstStyle/>
          <a:p>
            <a:pPr>
              <a:spcAft>
                <a:spcPts val="1067"/>
              </a:spcAft>
            </a:pPr>
            <a:r>
              <a:rPr lang="en" sz="2133" b="1"/>
              <a:t>Complete Knowledge</a:t>
            </a:r>
          </a:p>
          <a:p>
            <a:pPr>
              <a:spcAft>
                <a:spcPts val="1067"/>
              </a:spcAft>
            </a:pPr>
            <a:r>
              <a:rPr lang="en" sz="2133"/>
              <a:t>If class is known, compare to attributes in class.</a:t>
            </a:r>
          </a:p>
          <a:p>
            <a:pPr>
              <a:spcAft>
                <a:spcPts val="1067"/>
              </a:spcAft>
            </a:pPr>
            <a:endParaRPr sz="2133"/>
          </a:p>
          <a:p>
            <a:pPr>
              <a:spcAft>
                <a:spcPts val="1067"/>
              </a:spcAft>
            </a:pPr>
            <a:r>
              <a:rPr lang="en" sz="2133"/>
              <a:t>Else, run for all classes and pick the best match.</a:t>
            </a:r>
          </a:p>
        </p:txBody>
      </p:sp>
      <p:sp>
        <p:nvSpPr>
          <p:cNvPr id="197" name="Shape 197"/>
          <p:cNvSpPr/>
          <p:nvPr/>
        </p:nvSpPr>
        <p:spPr>
          <a:xfrm>
            <a:off x="4059702" y="1739833"/>
            <a:ext cx="3680799" cy="810400"/>
          </a:xfrm>
          <a:prstGeom prst="chevron">
            <a:avLst>
              <a:gd name="adj" fmla="val 50000"/>
            </a:avLst>
          </a:prstGeom>
          <a:solidFill>
            <a:schemeClr val="dk1"/>
          </a:solidFill>
          <a:ln>
            <a:noFill/>
          </a:ln>
        </p:spPr>
        <p:txBody>
          <a:bodyPr lIns="162500" tIns="162500" rIns="162500" bIns="162500" anchor="ctr" anchorCtr="0">
            <a:noAutofit/>
          </a:bodyPr>
          <a:lstStyle/>
          <a:p>
            <a:pPr algn="ctr" defTabSz="1219170">
              <a:buClr>
                <a:srgbClr val="000000"/>
              </a:buClr>
            </a:pPr>
            <a:endParaRPr sz="2400" kern="0">
              <a:solidFill>
                <a:sysClr val="windowText" lastClr="000000"/>
              </a:solidFill>
            </a:endParaRPr>
          </a:p>
        </p:txBody>
      </p:sp>
      <p:sp>
        <p:nvSpPr>
          <p:cNvPr id="198" name="Shape 198"/>
          <p:cNvSpPr txBox="1">
            <a:spLocks noGrp="1"/>
          </p:cNvSpPr>
          <p:nvPr>
            <p:ph type="body" idx="4294967295"/>
          </p:nvPr>
        </p:nvSpPr>
        <p:spPr>
          <a:xfrm>
            <a:off x="4448201" y="1935433"/>
            <a:ext cx="3009599" cy="419200"/>
          </a:xfrm>
          <a:prstGeom prst="rect">
            <a:avLst/>
          </a:prstGeom>
        </p:spPr>
        <p:txBody>
          <a:bodyPr lIns="121900" tIns="121900" rIns="121900" bIns="121900" anchor="ctr" anchorCtr="0">
            <a:noAutofit/>
          </a:bodyPr>
          <a:lstStyle/>
          <a:p>
            <a:pPr>
              <a:lnSpc>
                <a:spcPct val="100000"/>
              </a:lnSpc>
              <a:spcAft>
                <a:spcPts val="0"/>
              </a:spcAft>
            </a:pPr>
            <a:r>
              <a:rPr lang="en">
                <a:solidFill>
                  <a:schemeClr val="lt1"/>
                </a:solidFill>
              </a:rPr>
              <a:t>Level 2</a:t>
            </a:r>
          </a:p>
        </p:txBody>
      </p:sp>
      <p:sp>
        <p:nvSpPr>
          <p:cNvPr id="199" name="Shape 199"/>
          <p:cNvSpPr txBox="1">
            <a:spLocks noGrp="1"/>
          </p:cNvSpPr>
          <p:nvPr>
            <p:ph type="body" idx="4294967295"/>
          </p:nvPr>
        </p:nvSpPr>
        <p:spPr>
          <a:xfrm>
            <a:off x="4311367" y="2760767"/>
            <a:ext cx="3860000" cy="3534400"/>
          </a:xfrm>
          <a:prstGeom prst="rect">
            <a:avLst/>
          </a:prstGeom>
        </p:spPr>
        <p:txBody>
          <a:bodyPr lIns="121900" tIns="121900" rIns="121900" bIns="121900" anchor="t" anchorCtr="0">
            <a:noAutofit/>
          </a:bodyPr>
          <a:lstStyle/>
          <a:p>
            <a:pPr>
              <a:spcAft>
                <a:spcPts val="1067"/>
              </a:spcAft>
            </a:pPr>
            <a:r>
              <a:rPr lang="en" sz="2133" b="1"/>
              <a:t>Partial Knowledge</a:t>
            </a:r>
          </a:p>
          <a:p>
            <a:pPr>
              <a:spcAft>
                <a:spcPts val="1067"/>
              </a:spcAft>
            </a:pPr>
            <a:r>
              <a:rPr lang="en" sz="2133"/>
              <a:t>If a template is known, compare template members in -- match other incoming better matches before matching current. (2 passes)</a:t>
            </a:r>
          </a:p>
        </p:txBody>
      </p:sp>
      <p:sp>
        <p:nvSpPr>
          <p:cNvPr id="200" name="Shape 200"/>
          <p:cNvSpPr/>
          <p:nvPr/>
        </p:nvSpPr>
        <p:spPr>
          <a:xfrm>
            <a:off x="7931335" y="1739833"/>
            <a:ext cx="3680799" cy="810400"/>
          </a:xfrm>
          <a:prstGeom prst="chevron">
            <a:avLst>
              <a:gd name="adj" fmla="val 50000"/>
            </a:avLst>
          </a:prstGeom>
          <a:solidFill>
            <a:schemeClr val="dk1"/>
          </a:solidFill>
          <a:ln>
            <a:noFill/>
          </a:ln>
        </p:spPr>
        <p:txBody>
          <a:bodyPr lIns="162500" tIns="162500" rIns="162500" bIns="162500" anchor="ctr" anchorCtr="0">
            <a:noAutofit/>
          </a:bodyPr>
          <a:lstStyle/>
          <a:p>
            <a:pPr algn="ctr" defTabSz="1219170">
              <a:buClr>
                <a:srgbClr val="000000"/>
              </a:buClr>
            </a:pPr>
            <a:endParaRPr sz="2400" kern="0">
              <a:solidFill>
                <a:sysClr val="windowText" lastClr="000000"/>
              </a:solidFill>
            </a:endParaRPr>
          </a:p>
        </p:txBody>
      </p:sp>
      <p:sp>
        <p:nvSpPr>
          <p:cNvPr id="201" name="Shape 201"/>
          <p:cNvSpPr txBox="1">
            <a:spLocks noGrp="1"/>
          </p:cNvSpPr>
          <p:nvPr>
            <p:ph type="body" idx="4294967295"/>
          </p:nvPr>
        </p:nvSpPr>
        <p:spPr>
          <a:xfrm>
            <a:off x="8338977" y="1935433"/>
            <a:ext cx="3009599" cy="419200"/>
          </a:xfrm>
          <a:prstGeom prst="rect">
            <a:avLst/>
          </a:prstGeom>
        </p:spPr>
        <p:txBody>
          <a:bodyPr lIns="121900" tIns="121900" rIns="121900" bIns="121900" anchor="ctr" anchorCtr="0">
            <a:noAutofit/>
          </a:bodyPr>
          <a:lstStyle/>
          <a:p>
            <a:pPr>
              <a:lnSpc>
                <a:spcPct val="100000"/>
              </a:lnSpc>
              <a:spcAft>
                <a:spcPts val="0"/>
              </a:spcAft>
            </a:pPr>
            <a:r>
              <a:rPr lang="en">
                <a:solidFill>
                  <a:schemeClr val="lt1"/>
                </a:solidFill>
              </a:rPr>
              <a:t>Level 1</a:t>
            </a:r>
          </a:p>
        </p:txBody>
      </p:sp>
      <p:sp>
        <p:nvSpPr>
          <p:cNvPr id="202" name="Shape 202"/>
          <p:cNvSpPr txBox="1">
            <a:spLocks noGrp="1"/>
          </p:cNvSpPr>
          <p:nvPr>
            <p:ph type="body" idx="4294967295"/>
          </p:nvPr>
        </p:nvSpPr>
        <p:spPr>
          <a:xfrm>
            <a:off x="8171399" y="2760767"/>
            <a:ext cx="3440800" cy="3534400"/>
          </a:xfrm>
          <a:prstGeom prst="rect">
            <a:avLst/>
          </a:prstGeom>
        </p:spPr>
        <p:txBody>
          <a:bodyPr lIns="121900" tIns="121900" rIns="121900" bIns="121900" anchor="t" anchorCtr="0">
            <a:noAutofit/>
          </a:bodyPr>
          <a:lstStyle/>
          <a:p>
            <a:pPr>
              <a:spcAft>
                <a:spcPts val="1067"/>
              </a:spcAft>
            </a:pPr>
            <a:r>
              <a:rPr lang="en" sz="2133" b="1"/>
              <a:t>No Knowledge</a:t>
            </a:r>
          </a:p>
          <a:p>
            <a:pPr>
              <a:spcAft>
                <a:spcPts val="1067"/>
              </a:spcAft>
            </a:pPr>
            <a:r>
              <a:rPr lang="en" sz="2133"/>
              <a:t>Compare to all known attributes.</a:t>
            </a:r>
          </a:p>
        </p:txBody>
      </p:sp>
      <p:sp>
        <p:nvSpPr>
          <p:cNvPr id="203" name="Shape 203"/>
          <p:cNvSpPr txBox="1"/>
          <p:nvPr/>
        </p:nvSpPr>
        <p:spPr>
          <a:xfrm>
            <a:off x="576467" y="5827233"/>
            <a:ext cx="11035600" cy="623600"/>
          </a:xfrm>
          <a:prstGeom prst="rect">
            <a:avLst/>
          </a:prstGeom>
          <a:noFill/>
          <a:ln>
            <a:noFill/>
          </a:ln>
        </p:spPr>
        <p:txBody>
          <a:bodyPr lIns="121900" tIns="121900" rIns="121900" bIns="121900" anchor="t" anchorCtr="0">
            <a:noAutofit/>
          </a:bodyPr>
          <a:lstStyle/>
          <a:p>
            <a:pPr algn="ctr" defTabSz="1219170"/>
            <a:r>
              <a:rPr lang="en" sz="3200" kern="0">
                <a:solidFill>
                  <a:schemeClr val="accent3"/>
                </a:solidFill>
              </a:rPr>
              <a:t>Worst case: </a:t>
            </a:r>
            <a:r>
              <a:rPr lang="en" sz="3200" kern="0">
                <a:solidFill>
                  <a:schemeClr val="accent4"/>
                </a:solidFill>
              </a:rPr>
              <a:t>quadratic</a:t>
            </a:r>
            <a:r>
              <a:rPr lang="en" sz="3200" kern="0">
                <a:solidFill>
                  <a:schemeClr val="accent3"/>
                </a:solidFill>
              </a:rPr>
              <a:t> in number of attributes</a:t>
            </a:r>
          </a:p>
        </p:txBody>
      </p:sp>
    </p:spTree>
    <p:extLst>
      <p:ext uri="{BB962C8B-B14F-4D97-AF65-F5344CB8AC3E}">
        <p14:creationId xmlns:p14="http://schemas.microsoft.com/office/powerpoint/2010/main" val="590095035"/>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1738000"/>
            <a:ext cx="3842800" cy="2086000"/>
          </a:xfrm>
          <a:prstGeom prst="rect">
            <a:avLst/>
          </a:prstGeom>
        </p:spPr>
        <p:txBody>
          <a:bodyPr lIns="121900" tIns="121900" rIns="121900" bIns="121900" anchor="b" anchorCtr="0">
            <a:noAutofit/>
          </a:bodyPr>
          <a:lstStyle/>
          <a:p>
            <a:r>
              <a:rPr lang="en" sz="4533"/>
              <a:t>Entity</a:t>
            </a:r>
          </a:p>
          <a:p>
            <a:r>
              <a:rPr lang="en" sz="4533"/>
              <a:t>Consolidation</a:t>
            </a:r>
          </a:p>
        </p:txBody>
      </p:sp>
      <p:sp>
        <p:nvSpPr>
          <p:cNvPr id="209" name="Shape 209"/>
          <p:cNvSpPr txBox="1">
            <a:spLocks noGrp="1"/>
          </p:cNvSpPr>
          <p:nvPr>
            <p:ph type="body" idx="2"/>
          </p:nvPr>
        </p:nvSpPr>
        <p:spPr>
          <a:xfrm>
            <a:off x="3997933" y="965600"/>
            <a:ext cx="8030400" cy="4926800"/>
          </a:xfrm>
          <a:prstGeom prst="rect">
            <a:avLst/>
          </a:prstGeom>
        </p:spPr>
        <p:txBody>
          <a:bodyPr lIns="121900" tIns="121900" rIns="121900" bIns="121900" anchor="ctr" anchorCtr="0">
            <a:noAutofit/>
          </a:bodyPr>
          <a:lstStyle/>
          <a:p>
            <a:pPr marL="609585" indent="-440256">
              <a:lnSpc>
                <a:spcPct val="150000"/>
              </a:lnSpc>
            </a:pPr>
            <a:r>
              <a:rPr lang="en" sz="2133"/>
              <a:t>Train an ML model to deduplicate records</a:t>
            </a:r>
          </a:p>
          <a:p>
            <a:pPr marL="1219170" lvl="1" indent="-440256">
              <a:lnSpc>
                <a:spcPct val="150000"/>
              </a:lnSpc>
              <a:buSzPct val="100000"/>
              <a:buAutoNum type="alphaLcPeriod"/>
            </a:pPr>
            <a:r>
              <a:rPr lang="en" sz="2133" i="1"/>
              <a:t>Bootstrapping</a:t>
            </a:r>
            <a:r>
              <a:rPr lang="en" sz="2133"/>
              <a:t> 	  </a:t>
            </a:r>
            <a:r>
              <a:rPr lang="en"/>
              <a:t>Initial hints from humans</a:t>
            </a:r>
          </a:p>
          <a:p>
            <a:pPr marL="1219170" lvl="1" indent="-440256">
              <a:lnSpc>
                <a:spcPct val="150000"/>
              </a:lnSpc>
              <a:buSzPct val="100000"/>
              <a:buAutoNum type="alphaLcPeriod"/>
            </a:pPr>
            <a:r>
              <a:rPr lang="en" sz="2133" i="1"/>
              <a:t>Categorization</a:t>
            </a:r>
            <a:r>
              <a:rPr lang="en" sz="2133"/>
              <a:t> 	  </a:t>
            </a:r>
            <a:r>
              <a:rPr lang="en"/>
              <a:t>Separate highly likely non-duplicates</a:t>
            </a:r>
          </a:p>
          <a:p>
            <a:pPr marL="1219170" lvl="1" indent="-440256">
              <a:lnSpc>
                <a:spcPct val="150000"/>
              </a:lnSpc>
              <a:buSzPct val="100000"/>
              <a:buAutoNum type="alphaLcPeriod"/>
            </a:pPr>
            <a:r>
              <a:rPr lang="en" sz="2133" i="1"/>
              <a:t>Learning</a:t>
            </a:r>
            <a:r>
              <a:rPr lang="en" sz="2133"/>
              <a:t> 		  </a:t>
            </a:r>
            <a:r>
              <a:rPr lang="en"/>
              <a:t>Learn de-duplication rules</a:t>
            </a:r>
          </a:p>
          <a:p>
            <a:pPr marL="1219170" lvl="1" indent="-440256">
              <a:lnSpc>
                <a:spcPct val="150000"/>
              </a:lnSpc>
              <a:buSzPct val="100000"/>
              <a:buAutoNum type="alphaLcPeriod"/>
            </a:pPr>
            <a:r>
              <a:rPr lang="en" sz="2133" i="1"/>
              <a:t>Joining</a:t>
            </a:r>
            <a:r>
              <a:rPr lang="en" sz="2133"/>
              <a:t> 		  </a:t>
            </a:r>
            <a:r>
              <a:rPr lang="en"/>
              <a:t>Get duplicates beyond user-provided ones</a:t>
            </a:r>
          </a:p>
          <a:p>
            <a:pPr marL="1219170" lvl="1" indent="-440256">
              <a:lnSpc>
                <a:spcPct val="150000"/>
              </a:lnSpc>
              <a:buSzPct val="100000"/>
              <a:buAutoNum type="alphaLcPeriod"/>
            </a:pPr>
            <a:r>
              <a:rPr lang="en" sz="2133" i="1"/>
              <a:t>Clustering</a:t>
            </a:r>
            <a:r>
              <a:rPr lang="en" sz="2133"/>
              <a:t> 	  </a:t>
            </a:r>
            <a:r>
              <a:rPr lang="en"/>
              <a:t>Attempt to “close” the set of duplicates</a:t>
            </a:r>
          </a:p>
        </p:txBody>
      </p:sp>
      <p:sp>
        <p:nvSpPr>
          <p:cNvPr id="210" name="Shape 210"/>
          <p:cNvSpPr txBox="1">
            <a:spLocks noGrp="1"/>
          </p:cNvSpPr>
          <p:nvPr>
            <p:ph type="subTitle" idx="1"/>
          </p:nvPr>
        </p:nvSpPr>
        <p:spPr>
          <a:xfrm>
            <a:off x="-100" y="3895200"/>
            <a:ext cx="3842800" cy="1692400"/>
          </a:xfrm>
          <a:prstGeom prst="rect">
            <a:avLst/>
          </a:prstGeom>
        </p:spPr>
        <p:txBody>
          <a:bodyPr lIns="121900" tIns="121900" rIns="121900" bIns="121900" anchor="t" anchorCtr="0">
            <a:noAutofit/>
          </a:bodyPr>
          <a:lstStyle/>
          <a:p>
            <a:r>
              <a:rPr lang="en" sz="2667"/>
              <a:t>Duplicate Elimination</a:t>
            </a:r>
          </a:p>
        </p:txBody>
      </p:sp>
    </p:spTree>
    <p:extLst>
      <p:ext uri="{BB962C8B-B14F-4D97-AF65-F5344CB8AC3E}">
        <p14:creationId xmlns:p14="http://schemas.microsoft.com/office/powerpoint/2010/main" val="137359211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67733" y="315600"/>
            <a:ext cx="5774000" cy="778000"/>
          </a:xfrm>
          <a:prstGeom prst="rect">
            <a:avLst/>
          </a:prstGeom>
        </p:spPr>
        <p:txBody>
          <a:bodyPr lIns="121900" tIns="121900" rIns="121900" bIns="121900" anchor="b" anchorCtr="0">
            <a:noAutofit/>
          </a:bodyPr>
          <a:lstStyle/>
          <a:p>
            <a:pPr algn="l"/>
            <a:r>
              <a:rPr lang="en" sz="4000"/>
              <a:t>Entity Consolidation</a:t>
            </a:r>
          </a:p>
        </p:txBody>
      </p:sp>
      <p:sp>
        <p:nvSpPr>
          <p:cNvPr id="216" name="Shape 216"/>
          <p:cNvSpPr txBox="1">
            <a:spLocks noGrp="1"/>
          </p:cNvSpPr>
          <p:nvPr>
            <p:ph type="body" idx="2"/>
          </p:nvPr>
        </p:nvSpPr>
        <p:spPr>
          <a:xfrm>
            <a:off x="167733" y="1390233"/>
            <a:ext cx="5774000" cy="4900000"/>
          </a:xfrm>
          <a:prstGeom prst="rect">
            <a:avLst/>
          </a:prstGeom>
        </p:spPr>
        <p:txBody>
          <a:bodyPr lIns="121900" tIns="121900" rIns="121900" bIns="121900" anchor="t" anchorCtr="0">
            <a:noAutofit/>
          </a:bodyPr>
          <a:lstStyle/>
          <a:p>
            <a:pPr marL="609585" indent="-304792">
              <a:lnSpc>
                <a:spcPct val="200000"/>
              </a:lnSpc>
              <a:buClr>
                <a:schemeClr val="dk1"/>
              </a:buClr>
              <a:buAutoNum type="arabicPeriod"/>
            </a:pPr>
            <a:r>
              <a:rPr lang="en">
                <a:solidFill>
                  <a:schemeClr val="dk1"/>
                </a:solidFill>
              </a:rPr>
              <a:t>Bootstrapping</a:t>
            </a:r>
          </a:p>
        </p:txBody>
      </p:sp>
      <p:sp>
        <p:nvSpPr>
          <p:cNvPr id="217" name="Shape 217"/>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User identifies some initial duplicates</a:t>
            </a:r>
          </a:p>
          <a:p>
            <a:pPr>
              <a:lnSpc>
                <a:spcPct val="100000"/>
              </a:lnSpc>
            </a:pPr>
            <a:r>
              <a:rPr lang="en" sz="2133"/>
              <a:t>For each attribute:</a:t>
            </a:r>
          </a:p>
          <a:p>
            <a:pPr marL="609585" indent="-440256">
              <a:lnSpc>
                <a:spcPct val="100000"/>
              </a:lnSpc>
              <a:spcAft>
                <a:spcPts val="1333"/>
              </a:spcAft>
              <a:buAutoNum type="arabicPeriod"/>
            </a:pPr>
            <a:r>
              <a:rPr lang="en" sz="2133"/>
              <a:t>Partition the range of its similarity function into equal-width bins</a:t>
            </a:r>
          </a:p>
          <a:p>
            <a:pPr marL="609585" indent="-440256">
              <a:lnSpc>
                <a:spcPct val="100000"/>
              </a:lnSpc>
              <a:spcAft>
                <a:spcPts val="1333"/>
              </a:spcAft>
              <a:buAutoNum type="arabicPeriod"/>
            </a:pPr>
            <a:r>
              <a:rPr lang="en" sz="2133"/>
              <a:t>Guess two records are duplicate if they belong to same bin (for </a:t>
            </a:r>
            <a:r>
              <a:rPr lang="en" sz="2133" i="1"/>
              <a:t>many </a:t>
            </a:r>
            <a:r>
              <a:rPr lang="en" sz="2133"/>
              <a:t>attributes)</a:t>
            </a:r>
          </a:p>
          <a:p>
            <a:pPr marL="609585" indent="-440256">
              <a:lnSpc>
                <a:spcPct val="100000"/>
              </a:lnSpc>
              <a:spcAft>
                <a:spcPts val="1333"/>
              </a:spcAft>
              <a:buAutoNum type="arabicPeriod"/>
            </a:pPr>
            <a:r>
              <a:rPr lang="en" sz="2133"/>
              <a:t>Ask user to confirm</a:t>
            </a:r>
          </a:p>
          <a:p>
            <a:pPr>
              <a:lnSpc>
                <a:spcPct val="100000"/>
              </a:lnSpc>
            </a:pPr>
            <a:r>
              <a:rPr lang="en" sz="2133"/>
              <a:t>Ignore categorical attributes</a:t>
            </a:r>
          </a:p>
        </p:txBody>
      </p:sp>
    </p:spTree>
    <p:extLst>
      <p:ext uri="{BB962C8B-B14F-4D97-AF65-F5344CB8AC3E}">
        <p14:creationId xmlns:p14="http://schemas.microsoft.com/office/powerpoint/2010/main" val="330659054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67733" y="315600"/>
            <a:ext cx="5774000" cy="778000"/>
          </a:xfrm>
          <a:prstGeom prst="rect">
            <a:avLst/>
          </a:prstGeom>
        </p:spPr>
        <p:txBody>
          <a:bodyPr lIns="121900" tIns="121900" rIns="121900" bIns="121900" anchor="b" anchorCtr="0">
            <a:noAutofit/>
          </a:bodyPr>
          <a:lstStyle/>
          <a:p>
            <a:pPr algn="l"/>
            <a:r>
              <a:rPr lang="en" sz="4000"/>
              <a:t>Entity Consolidation</a:t>
            </a:r>
          </a:p>
        </p:txBody>
      </p:sp>
      <p:sp>
        <p:nvSpPr>
          <p:cNvPr id="223" name="Shape 223"/>
          <p:cNvSpPr txBox="1">
            <a:spLocks noGrp="1"/>
          </p:cNvSpPr>
          <p:nvPr>
            <p:ph type="body" idx="2"/>
          </p:nvPr>
        </p:nvSpPr>
        <p:spPr>
          <a:xfrm>
            <a:off x="167733" y="1390233"/>
            <a:ext cx="5774000" cy="49000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Bootstrapping</a:t>
            </a:r>
          </a:p>
          <a:p>
            <a:pPr marL="609585" indent="-304792">
              <a:lnSpc>
                <a:spcPct val="200000"/>
              </a:lnSpc>
              <a:buClr>
                <a:schemeClr val="dk1"/>
              </a:buClr>
              <a:buAutoNum type="arabicPeriod"/>
            </a:pPr>
            <a:r>
              <a:rPr lang="en">
                <a:solidFill>
                  <a:schemeClr val="dk1"/>
                </a:solidFill>
              </a:rPr>
              <a:t>Categorization</a:t>
            </a:r>
          </a:p>
        </p:txBody>
      </p:sp>
      <p:sp>
        <p:nvSpPr>
          <p:cNvPr id="224" name="Shape 224"/>
          <p:cNvSpPr txBox="1">
            <a:spLocks noGrp="1"/>
          </p:cNvSpPr>
          <p:nvPr>
            <p:ph type="body" idx="2"/>
          </p:nvPr>
        </p:nvSpPr>
        <p:spPr>
          <a:xfrm>
            <a:off x="6263733" y="364167"/>
            <a:ext cx="59284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Separate “obvious” non-duplicates</a:t>
            </a:r>
          </a:p>
          <a:p>
            <a:pPr marL="609585" indent="-440256">
              <a:lnSpc>
                <a:spcPct val="150000"/>
              </a:lnSpc>
              <a:buAutoNum type="arabicPeriod"/>
            </a:pPr>
            <a:r>
              <a:rPr lang="en" sz="2133"/>
              <a:t>Categorize user-provided duplicates</a:t>
            </a:r>
          </a:p>
          <a:p>
            <a:pPr marL="1219170" lvl="1" indent="-440256">
              <a:lnSpc>
                <a:spcPct val="150000"/>
              </a:lnSpc>
              <a:buSzPct val="100000"/>
            </a:pPr>
            <a:r>
              <a:rPr lang="en" sz="2133"/>
              <a:t>Cluster (using </a:t>
            </a:r>
            <a:r>
              <a:rPr lang="en" sz="2133">
                <a:latin typeface="Ubuntu Mono"/>
                <a:ea typeface="Ubuntu Mono"/>
                <a:cs typeface="Ubuntu Mono"/>
                <a:sym typeface="Ubuntu Mono"/>
              </a:rPr>
              <a:t>k-means++</a:t>
            </a:r>
            <a:r>
              <a:rPr lang="en" sz="2133"/>
              <a:t>)</a:t>
            </a:r>
          </a:p>
          <a:p>
            <a:pPr marL="609585" indent="-440256">
              <a:lnSpc>
                <a:spcPct val="150000"/>
              </a:lnSpc>
              <a:buAutoNum type="arabicPeriod"/>
            </a:pPr>
            <a:r>
              <a:rPr lang="en" sz="2133"/>
              <a:t>Assign other records to nearest category</a:t>
            </a:r>
          </a:p>
          <a:p>
            <a:pPr marL="1219170" lvl="1" indent="-440256">
              <a:lnSpc>
                <a:spcPct val="100000"/>
              </a:lnSpc>
              <a:buSzPct val="100000"/>
            </a:pPr>
            <a:r>
              <a:rPr lang="en" sz="2133"/>
              <a:t>Combination of expert functions?</a:t>
            </a:r>
          </a:p>
          <a:p>
            <a:pPr>
              <a:lnSpc>
                <a:spcPct val="100000"/>
              </a:lnSpc>
            </a:pPr>
            <a:endParaRPr sz="2133"/>
          </a:p>
          <a:p>
            <a:pPr marL="609585" indent="-440256">
              <a:lnSpc>
                <a:spcPct val="100000"/>
              </a:lnSpc>
            </a:pPr>
            <a:r>
              <a:rPr lang="en" sz="2133"/>
              <a:t>As the user asserts new duplicates, categories might change</a:t>
            </a:r>
          </a:p>
        </p:txBody>
      </p:sp>
    </p:spTree>
    <p:extLst>
      <p:ext uri="{BB962C8B-B14F-4D97-AF65-F5344CB8AC3E}">
        <p14:creationId xmlns:p14="http://schemas.microsoft.com/office/powerpoint/2010/main" val="42208374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Trifacta</a:t>
            </a:r>
            <a:r>
              <a:rPr lang="en-US" dirty="0" smtClean="0"/>
              <a:t> Demo</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youtu.be/sB5SQoHd8HQ</a:t>
            </a:r>
            <a:endParaRPr lang="en-US" dirty="0"/>
          </a:p>
          <a:p>
            <a:endParaRPr lang="en-US" dirty="0"/>
          </a:p>
        </p:txBody>
      </p:sp>
      <p:pic>
        <p:nvPicPr>
          <p:cNvPr id="5" name="sB5SQoHd8HQ"/>
          <p:cNvPicPr>
            <a:picLocks noRot="1" noChangeAspect="1"/>
          </p:cNvPicPr>
          <p:nvPr>
            <a:videoFile r:link="rId1"/>
          </p:nvPr>
        </p:nvPicPr>
        <p:blipFill>
          <a:blip r:embed="rId4"/>
          <a:stretch>
            <a:fillRect/>
          </a:stretch>
        </p:blipFill>
        <p:spPr>
          <a:xfrm>
            <a:off x="2946400" y="3206115"/>
            <a:ext cx="4572000" cy="2571750"/>
          </a:xfrm>
          <a:prstGeom prst="rect">
            <a:avLst/>
          </a:prstGeom>
        </p:spPr>
      </p:pic>
    </p:spTree>
    <p:extLst>
      <p:ext uri="{BB962C8B-B14F-4D97-AF65-F5344CB8AC3E}">
        <p14:creationId xmlns:p14="http://schemas.microsoft.com/office/powerpoint/2010/main" val="3744502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Define heuristics to de-duplicate unseen data</a:t>
            </a:r>
          </a:p>
          <a:p>
            <a:pPr marL="609585" indent="-440256">
              <a:lnSpc>
                <a:spcPct val="150000"/>
              </a:lnSpc>
            </a:pPr>
            <a:r>
              <a:rPr lang="en" sz="2133" i="1"/>
              <a:t>Simple</a:t>
            </a:r>
            <a:r>
              <a:rPr lang="en" sz="2133"/>
              <a:t> 	</a:t>
            </a:r>
            <a:r>
              <a:rPr lang="en" sz="1867"/>
              <a:t>Not enough similarity</a:t>
            </a:r>
          </a:p>
          <a:p>
            <a:pPr marL="609585" indent="-440256">
              <a:lnSpc>
                <a:spcPct val="150000"/>
              </a:lnSpc>
            </a:pPr>
            <a:r>
              <a:rPr lang="en" sz="2133" i="1"/>
              <a:t>Complex</a:t>
            </a:r>
            <a:r>
              <a:rPr lang="en" sz="2133"/>
              <a:t>	</a:t>
            </a:r>
            <a:r>
              <a:rPr lang="en" sz="1867"/>
              <a:t>Not enough </a:t>
            </a:r>
            <a:r>
              <a:rPr lang="en" sz="1867" i="1"/>
              <a:t>conditional</a:t>
            </a:r>
            <a:r>
              <a:rPr lang="en" sz="1867"/>
              <a:t> similarity</a:t>
            </a:r>
          </a:p>
          <a:p>
            <a:pPr marL="1219170" lvl="1" indent="-423323">
              <a:lnSpc>
                <a:spcPct val="150000"/>
              </a:lnSpc>
              <a:buSzPct val="100000"/>
            </a:pPr>
            <a:r>
              <a:rPr lang="en"/>
              <a:t>P(Same_Title | Duplicate) &gt; 0.9</a:t>
            </a:r>
          </a:p>
          <a:p>
            <a:pPr marL="1219170" lvl="1" indent="-304792">
              <a:lnSpc>
                <a:spcPct val="150000"/>
              </a:lnSpc>
              <a:spcAft>
                <a:spcPts val="0"/>
              </a:spcAft>
            </a:pPr>
            <a:r>
              <a:rPr lang="en"/>
              <a:t>P(Same_ID | NonDuplicate) &lt; 0.01</a:t>
            </a:r>
          </a:p>
          <a:p>
            <a:pPr marL="1219170" lvl="1" indent="-304792">
              <a:lnSpc>
                <a:spcPct val="150000"/>
              </a:lnSpc>
              <a:spcAft>
                <a:spcPts val="2667"/>
              </a:spcAft>
            </a:pPr>
            <a:r>
              <a:rPr lang="en"/>
              <a:t>P(Different_Phone | Duplicate) &lt; 0.01</a:t>
            </a:r>
          </a:p>
          <a:p>
            <a:pPr marL="609585" indent="-440256">
              <a:lnSpc>
                <a:spcPct val="150000"/>
              </a:lnSpc>
            </a:pPr>
            <a:r>
              <a:rPr lang="en" sz="2133"/>
              <a:t>Bayes’ classifier for complex rules</a:t>
            </a:r>
          </a:p>
          <a:p>
            <a:pPr marL="1219170" lvl="1" indent="-440256">
              <a:lnSpc>
                <a:spcPct val="100000"/>
              </a:lnSpc>
              <a:spcAft>
                <a:spcPts val="0"/>
              </a:spcAft>
              <a:buSzPct val="100000"/>
            </a:pPr>
            <a:r>
              <a:rPr lang="en" sz="2133"/>
              <a:t>Assumes conditional independence of attributes</a:t>
            </a:r>
          </a:p>
        </p:txBody>
      </p:sp>
      <p:sp>
        <p:nvSpPr>
          <p:cNvPr id="230" name="Shape 230"/>
          <p:cNvSpPr txBox="1">
            <a:spLocks noGrp="1"/>
          </p:cNvSpPr>
          <p:nvPr>
            <p:ph type="title"/>
          </p:nvPr>
        </p:nvSpPr>
        <p:spPr>
          <a:xfrm>
            <a:off x="167733" y="315600"/>
            <a:ext cx="5774000" cy="778000"/>
          </a:xfrm>
          <a:prstGeom prst="rect">
            <a:avLst/>
          </a:prstGeom>
        </p:spPr>
        <p:txBody>
          <a:bodyPr lIns="121900" tIns="121900" rIns="121900" bIns="121900" anchor="b" anchorCtr="0">
            <a:noAutofit/>
          </a:bodyPr>
          <a:lstStyle/>
          <a:p>
            <a:pPr algn="l"/>
            <a:r>
              <a:rPr lang="en" sz="4000"/>
              <a:t>Entity Consolidation</a:t>
            </a:r>
          </a:p>
        </p:txBody>
      </p:sp>
      <p:sp>
        <p:nvSpPr>
          <p:cNvPr id="231" name="Shape 231"/>
          <p:cNvSpPr txBox="1">
            <a:spLocks noGrp="1"/>
          </p:cNvSpPr>
          <p:nvPr>
            <p:ph type="body" idx="2"/>
          </p:nvPr>
        </p:nvSpPr>
        <p:spPr>
          <a:xfrm>
            <a:off x="167733" y="1390233"/>
            <a:ext cx="5774000" cy="49000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Bootstrapping</a:t>
            </a:r>
          </a:p>
          <a:p>
            <a:pPr marL="609585" indent="-304792">
              <a:lnSpc>
                <a:spcPct val="200000"/>
              </a:lnSpc>
              <a:buClr>
                <a:schemeClr val="lt2"/>
              </a:buClr>
              <a:buAutoNum type="arabicPeriod"/>
            </a:pPr>
            <a:r>
              <a:rPr lang="en">
                <a:solidFill>
                  <a:schemeClr val="lt2"/>
                </a:solidFill>
              </a:rPr>
              <a:t>Categorization</a:t>
            </a:r>
          </a:p>
          <a:p>
            <a:pPr marL="609585" indent="-304792">
              <a:lnSpc>
                <a:spcPct val="200000"/>
              </a:lnSpc>
              <a:buClr>
                <a:schemeClr val="dk1"/>
              </a:buClr>
              <a:buAutoNum type="arabicPeriod"/>
            </a:pPr>
            <a:r>
              <a:rPr lang="en">
                <a:solidFill>
                  <a:schemeClr val="dk1"/>
                </a:solidFill>
              </a:rPr>
              <a:t>Learning</a:t>
            </a:r>
          </a:p>
        </p:txBody>
      </p:sp>
    </p:spTree>
    <p:extLst>
      <p:ext uri="{BB962C8B-B14F-4D97-AF65-F5344CB8AC3E}">
        <p14:creationId xmlns:p14="http://schemas.microsoft.com/office/powerpoint/2010/main" val="3008631094"/>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67733" y="315600"/>
            <a:ext cx="5774000" cy="778000"/>
          </a:xfrm>
          <a:prstGeom prst="rect">
            <a:avLst/>
          </a:prstGeom>
        </p:spPr>
        <p:txBody>
          <a:bodyPr lIns="121900" tIns="121900" rIns="121900" bIns="121900" anchor="b" anchorCtr="0">
            <a:noAutofit/>
          </a:bodyPr>
          <a:lstStyle/>
          <a:p>
            <a:pPr algn="l"/>
            <a:r>
              <a:rPr lang="en" sz="4000"/>
              <a:t>Entity Consolidation</a:t>
            </a:r>
          </a:p>
        </p:txBody>
      </p:sp>
      <p:sp>
        <p:nvSpPr>
          <p:cNvPr id="237" name="Shape 237"/>
          <p:cNvSpPr txBox="1">
            <a:spLocks noGrp="1"/>
          </p:cNvSpPr>
          <p:nvPr>
            <p:ph type="body" idx="2"/>
          </p:nvPr>
        </p:nvSpPr>
        <p:spPr>
          <a:xfrm>
            <a:off x="167733" y="1390233"/>
            <a:ext cx="5774000" cy="49000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Bootstrapping</a:t>
            </a:r>
          </a:p>
          <a:p>
            <a:pPr marL="609585" indent="-304792">
              <a:lnSpc>
                <a:spcPct val="200000"/>
              </a:lnSpc>
              <a:buClr>
                <a:schemeClr val="lt2"/>
              </a:buClr>
              <a:buAutoNum type="arabicPeriod"/>
            </a:pPr>
            <a:r>
              <a:rPr lang="en">
                <a:solidFill>
                  <a:schemeClr val="lt2"/>
                </a:solidFill>
              </a:rPr>
              <a:t>Categorization</a:t>
            </a:r>
          </a:p>
          <a:p>
            <a:pPr marL="609585" indent="-304792">
              <a:lnSpc>
                <a:spcPct val="200000"/>
              </a:lnSpc>
              <a:buClr>
                <a:schemeClr val="lt2"/>
              </a:buClr>
              <a:buAutoNum type="arabicPeriod"/>
            </a:pPr>
            <a:r>
              <a:rPr lang="en">
                <a:solidFill>
                  <a:schemeClr val="lt2"/>
                </a:solidFill>
              </a:rPr>
              <a:t>Learning</a:t>
            </a:r>
          </a:p>
          <a:p>
            <a:pPr marL="609585" indent="-304792">
              <a:lnSpc>
                <a:spcPct val="200000"/>
              </a:lnSpc>
              <a:buClr>
                <a:schemeClr val="dk1"/>
              </a:buClr>
              <a:buAutoNum type="arabicPeriod"/>
            </a:pPr>
            <a:r>
              <a:rPr lang="en">
                <a:solidFill>
                  <a:schemeClr val="dk1"/>
                </a:solidFill>
              </a:rPr>
              <a:t>Joining</a:t>
            </a:r>
          </a:p>
        </p:txBody>
      </p:sp>
      <p:sp>
        <p:nvSpPr>
          <p:cNvPr id="238" name="Shape 238"/>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Check likely duplicates</a:t>
            </a:r>
          </a:p>
          <a:p>
            <a:pPr marL="609585" indent="-440256">
              <a:lnSpc>
                <a:spcPct val="150000"/>
              </a:lnSpc>
              <a:buAutoNum type="arabicPeriod"/>
            </a:pPr>
            <a:r>
              <a:rPr lang="en" sz="2133"/>
              <a:t>Pick a pair of records in same category</a:t>
            </a:r>
          </a:p>
          <a:p>
            <a:pPr marL="609585" indent="-440256">
              <a:lnSpc>
                <a:spcPct val="100000"/>
              </a:lnSpc>
              <a:buAutoNum type="arabicPeriod"/>
            </a:pPr>
            <a:r>
              <a:rPr lang="en" sz="2133"/>
              <a:t>Compare using learned rules</a:t>
            </a:r>
          </a:p>
        </p:txBody>
      </p:sp>
    </p:spTree>
    <p:extLst>
      <p:ext uri="{BB962C8B-B14F-4D97-AF65-F5344CB8AC3E}">
        <p14:creationId xmlns:p14="http://schemas.microsoft.com/office/powerpoint/2010/main" val="299274654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67733" y="315600"/>
            <a:ext cx="5774000" cy="778000"/>
          </a:xfrm>
          <a:prstGeom prst="rect">
            <a:avLst/>
          </a:prstGeom>
        </p:spPr>
        <p:txBody>
          <a:bodyPr lIns="121900" tIns="121900" rIns="121900" bIns="121900" anchor="b" anchorCtr="0">
            <a:noAutofit/>
          </a:bodyPr>
          <a:lstStyle/>
          <a:p>
            <a:pPr algn="l"/>
            <a:r>
              <a:rPr lang="en" sz="4000"/>
              <a:t>Entity Consolidation</a:t>
            </a:r>
          </a:p>
        </p:txBody>
      </p:sp>
      <p:sp>
        <p:nvSpPr>
          <p:cNvPr id="244" name="Shape 244"/>
          <p:cNvSpPr txBox="1">
            <a:spLocks noGrp="1"/>
          </p:cNvSpPr>
          <p:nvPr>
            <p:ph type="body" idx="2"/>
          </p:nvPr>
        </p:nvSpPr>
        <p:spPr>
          <a:xfrm>
            <a:off x="167733" y="1390233"/>
            <a:ext cx="5774000" cy="49000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Bootstrapping</a:t>
            </a:r>
          </a:p>
          <a:p>
            <a:pPr marL="609585" indent="-304792">
              <a:lnSpc>
                <a:spcPct val="200000"/>
              </a:lnSpc>
              <a:buClr>
                <a:schemeClr val="lt2"/>
              </a:buClr>
              <a:buAutoNum type="arabicPeriod"/>
            </a:pPr>
            <a:r>
              <a:rPr lang="en">
                <a:solidFill>
                  <a:schemeClr val="lt2"/>
                </a:solidFill>
              </a:rPr>
              <a:t>Categorization</a:t>
            </a:r>
          </a:p>
          <a:p>
            <a:pPr marL="609585" indent="-304792">
              <a:lnSpc>
                <a:spcPct val="200000"/>
              </a:lnSpc>
              <a:buClr>
                <a:schemeClr val="lt2"/>
              </a:buClr>
              <a:buAutoNum type="arabicPeriod"/>
            </a:pPr>
            <a:r>
              <a:rPr lang="en">
                <a:solidFill>
                  <a:schemeClr val="lt2"/>
                </a:solidFill>
              </a:rPr>
              <a:t>Learning</a:t>
            </a:r>
          </a:p>
          <a:p>
            <a:pPr marL="609585" indent="-304792">
              <a:lnSpc>
                <a:spcPct val="200000"/>
              </a:lnSpc>
              <a:buClr>
                <a:schemeClr val="lt2"/>
              </a:buClr>
              <a:buAutoNum type="arabicPeriod"/>
            </a:pPr>
            <a:r>
              <a:rPr lang="en">
                <a:solidFill>
                  <a:schemeClr val="lt2"/>
                </a:solidFill>
              </a:rPr>
              <a:t>Joining</a:t>
            </a:r>
          </a:p>
          <a:p>
            <a:pPr marL="609585" indent="-304792">
              <a:lnSpc>
                <a:spcPct val="200000"/>
              </a:lnSpc>
              <a:buClr>
                <a:schemeClr val="dk1"/>
              </a:buClr>
              <a:buAutoNum type="arabicPeriod"/>
            </a:pPr>
            <a:r>
              <a:rPr lang="en">
                <a:solidFill>
                  <a:schemeClr val="dk1"/>
                </a:solidFill>
              </a:rPr>
              <a:t>Clustering</a:t>
            </a:r>
          </a:p>
        </p:txBody>
      </p:sp>
      <p:sp>
        <p:nvSpPr>
          <p:cNvPr id="245" name="Shape 245"/>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Intuition:</a:t>
            </a:r>
          </a:p>
          <a:p>
            <a:pPr>
              <a:lnSpc>
                <a:spcPct val="100000"/>
              </a:lnSpc>
            </a:pPr>
            <a:r>
              <a:rPr lang="en" sz="2133"/>
              <a:t>Every step is heuristic</a:t>
            </a:r>
            <a:r>
              <a:rPr lang="en" sz="2133" i="1"/>
              <a:t>-y</a:t>
            </a:r>
            <a:r>
              <a:rPr lang="en" sz="2133"/>
              <a:t>, so the results might be inconsistent … Add one more heuristic!</a:t>
            </a:r>
          </a:p>
          <a:p>
            <a:pPr marL="609585" indent="-440256">
              <a:lnSpc>
                <a:spcPct val="150000"/>
              </a:lnSpc>
              <a:buAutoNum type="arabicPeriod"/>
            </a:pPr>
            <a:r>
              <a:rPr lang="en" sz="2133"/>
              <a:t>Build a huge graph:</a:t>
            </a:r>
          </a:p>
          <a:p>
            <a:pPr marL="1219170" lvl="1" indent="-440256">
              <a:lnSpc>
                <a:spcPct val="150000"/>
              </a:lnSpc>
              <a:buSzPct val="100000"/>
              <a:buAutoNum type="alphaLcPeriod"/>
            </a:pPr>
            <a:r>
              <a:rPr lang="en" sz="2133"/>
              <a:t>Records at nodes</a:t>
            </a:r>
          </a:p>
          <a:p>
            <a:pPr marL="1219170" lvl="1" indent="-440256">
              <a:lnSpc>
                <a:spcPct val="150000"/>
              </a:lnSpc>
              <a:buSzPct val="100000"/>
              <a:buAutoNum type="alphaLcPeriod"/>
            </a:pPr>
            <a:r>
              <a:rPr lang="en" sz="2133"/>
              <a:t>Connect duplicates</a:t>
            </a:r>
          </a:p>
          <a:p>
            <a:pPr marL="609585" indent="-440256">
              <a:lnSpc>
                <a:spcPct val="150000"/>
              </a:lnSpc>
              <a:buAutoNum type="arabicPeriod"/>
            </a:pPr>
            <a:r>
              <a:rPr lang="en" sz="2133"/>
              <a:t>Merge correlated clusters</a:t>
            </a:r>
          </a:p>
          <a:p>
            <a:pPr marL="1219170" lvl="1" indent="-440256">
              <a:lnSpc>
                <a:spcPct val="150000"/>
              </a:lnSpc>
              <a:spcAft>
                <a:spcPts val="2667"/>
              </a:spcAft>
              <a:buSzPct val="100000"/>
              <a:buAutoNum type="alphaLcPeriod"/>
            </a:pPr>
            <a:r>
              <a:rPr lang="en" sz="2133"/>
              <a:t># shared_edges &gt; threshold</a:t>
            </a:r>
          </a:p>
          <a:p>
            <a:pPr marL="609585" indent="-440256">
              <a:lnSpc>
                <a:spcPct val="150000"/>
              </a:lnSpc>
            </a:pPr>
            <a:r>
              <a:rPr lang="en" sz="2133"/>
              <a:t>Each cluster is (hopefully) consistent</a:t>
            </a:r>
          </a:p>
          <a:p>
            <a:pPr marL="609585" indent="-440256">
              <a:lnSpc>
                <a:spcPct val="150000"/>
              </a:lnSpc>
            </a:pPr>
            <a:r>
              <a:rPr lang="en" sz="2133"/>
              <a:t>Consolidate records in clusters</a:t>
            </a:r>
          </a:p>
        </p:txBody>
      </p:sp>
    </p:spTree>
    <p:extLst>
      <p:ext uri="{BB962C8B-B14F-4D97-AF65-F5344CB8AC3E}">
        <p14:creationId xmlns:p14="http://schemas.microsoft.com/office/powerpoint/2010/main" val="264738452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0" y="1738000"/>
            <a:ext cx="3842800" cy="2086000"/>
          </a:xfrm>
          <a:prstGeom prst="rect">
            <a:avLst/>
          </a:prstGeom>
        </p:spPr>
        <p:txBody>
          <a:bodyPr lIns="121900" tIns="121900" rIns="121900" bIns="121900" anchor="b" anchorCtr="0">
            <a:noAutofit/>
          </a:bodyPr>
          <a:lstStyle/>
          <a:p>
            <a:r>
              <a:rPr lang="en" sz="4533">
                <a:solidFill>
                  <a:schemeClr val="accent4"/>
                </a:solidFill>
              </a:rPr>
              <a:t>Discussion</a:t>
            </a:r>
          </a:p>
        </p:txBody>
      </p:sp>
      <p:sp>
        <p:nvSpPr>
          <p:cNvPr id="251" name="Shape 251"/>
          <p:cNvSpPr txBox="1">
            <a:spLocks noGrp="1"/>
          </p:cNvSpPr>
          <p:nvPr>
            <p:ph type="body" idx="2"/>
          </p:nvPr>
        </p:nvSpPr>
        <p:spPr>
          <a:xfrm>
            <a:off x="3997933" y="965600"/>
            <a:ext cx="8030400" cy="4926800"/>
          </a:xfrm>
          <a:prstGeom prst="rect">
            <a:avLst/>
          </a:prstGeom>
        </p:spPr>
        <p:txBody>
          <a:bodyPr lIns="121900" tIns="121900" rIns="121900" bIns="121900" anchor="ctr" anchorCtr="0">
            <a:noAutofit/>
          </a:bodyPr>
          <a:lstStyle/>
          <a:p>
            <a:pPr marL="609585" indent="-304792">
              <a:lnSpc>
                <a:spcPct val="150000"/>
              </a:lnSpc>
              <a:spcAft>
                <a:spcPts val="2133"/>
              </a:spcAft>
            </a:pPr>
            <a:r>
              <a:rPr lang="en"/>
              <a:t>How are the thresholds chosen?</a:t>
            </a:r>
          </a:p>
          <a:p>
            <a:pPr marL="1219170" lvl="1" indent="-304792">
              <a:lnSpc>
                <a:spcPct val="100000"/>
              </a:lnSpc>
              <a:spcAft>
                <a:spcPts val="3333"/>
              </a:spcAft>
            </a:pPr>
            <a:r>
              <a:rPr lang="en"/>
              <a:t>They should not be data-independent. So does the DTA do some initial research to set these values?</a:t>
            </a:r>
          </a:p>
          <a:p>
            <a:pPr marL="609585" indent="-304792">
              <a:lnSpc>
                <a:spcPct val="150000"/>
              </a:lnSpc>
              <a:spcAft>
                <a:spcPts val="2133"/>
              </a:spcAft>
            </a:pPr>
            <a:r>
              <a:rPr lang="en"/>
              <a:t>Why no feedback loop?</a:t>
            </a:r>
          </a:p>
          <a:p>
            <a:pPr marL="1219170" lvl="1" indent="-304792">
              <a:lnSpc>
                <a:spcPct val="150000"/>
              </a:lnSpc>
              <a:spcAft>
                <a:spcPts val="3333"/>
              </a:spcAft>
            </a:pPr>
            <a:r>
              <a:rPr lang="en"/>
              <a:t>Why not re-learn / update rules after joining &amp; clustering?</a:t>
            </a:r>
          </a:p>
          <a:p>
            <a:pPr marL="609585" indent="-304792">
              <a:lnSpc>
                <a:spcPct val="150000"/>
              </a:lnSpc>
              <a:spcAft>
                <a:spcPts val="3333"/>
              </a:spcAft>
            </a:pPr>
            <a:r>
              <a:rPr lang="en"/>
              <a:t>How “consistent” is the duplicates set, after clustering?</a:t>
            </a:r>
          </a:p>
          <a:p>
            <a:pPr marL="1219170" lvl="1" indent="-304792">
              <a:lnSpc>
                <a:spcPct val="150000"/>
              </a:lnSpc>
              <a:spcAft>
                <a:spcPts val="3333"/>
              </a:spcAft>
            </a:pPr>
            <a:r>
              <a:rPr lang="en"/>
              <a:t>Why not use a simple union-find?</a:t>
            </a:r>
          </a:p>
        </p:txBody>
      </p:sp>
    </p:spTree>
    <p:extLst>
      <p:ext uri="{BB962C8B-B14F-4D97-AF65-F5344CB8AC3E}">
        <p14:creationId xmlns:p14="http://schemas.microsoft.com/office/powerpoint/2010/main" val="1898129820"/>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0" y="1636400"/>
            <a:ext cx="3842800" cy="2086000"/>
          </a:xfrm>
          <a:prstGeom prst="rect">
            <a:avLst/>
          </a:prstGeom>
        </p:spPr>
        <p:txBody>
          <a:bodyPr lIns="121900" tIns="121900" rIns="121900" bIns="121900" anchor="b" anchorCtr="0">
            <a:noAutofit/>
          </a:bodyPr>
          <a:lstStyle/>
          <a:p>
            <a:r>
              <a:rPr lang="en" sz="4533"/>
              <a:t>Human</a:t>
            </a:r>
          </a:p>
          <a:p>
            <a:r>
              <a:rPr lang="en" sz="4533"/>
              <a:t>Interface</a:t>
            </a:r>
          </a:p>
        </p:txBody>
      </p:sp>
      <p:sp>
        <p:nvSpPr>
          <p:cNvPr id="257" name="Shape 257"/>
          <p:cNvSpPr txBox="1">
            <a:spLocks noGrp="1"/>
          </p:cNvSpPr>
          <p:nvPr>
            <p:ph type="body" idx="2"/>
          </p:nvPr>
        </p:nvSpPr>
        <p:spPr>
          <a:xfrm>
            <a:off x="3997933" y="965600"/>
            <a:ext cx="8030400" cy="4926800"/>
          </a:xfrm>
          <a:prstGeom prst="rect">
            <a:avLst/>
          </a:prstGeom>
        </p:spPr>
        <p:txBody>
          <a:bodyPr lIns="121900" tIns="121900" rIns="121900" bIns="121900" anchor="ctr" anchorCtr="0">
            <a:noAutofit/>
          </a:bodyPr>
          <a:lstStyle/>
          <a:p>
            <a:pPr marL="609585" indent="-440256">
              <a:lnSpc>
                <a:spcPct val="150000"/>
              </a:lnSpc>
              <a:spcAft>
                <a:spcPts val="2133"/>
              </a:spcAft>
            </a:pPr>
            <a:r>
              <a:rPr lang="en" sz="2133"/>
              <a:t>Disambiguation queries are boolean valued</a:t>
            </a:r>
          </a:p>
          <a:p>
            <a:pPr marL="1219170" lvl="1" indent="-440256">
              <a:lnSpc>
                <a:spcPct val="150000"/>
              </a:lnSpc>
              <a:spcAft>
                <a:spcPts val="2133"/>
              </a:spcAft>
              <a:buSzPct val="100000"/>
              <a:buAutoNum type="alphaLcPeriod"/>
            </a:pPr>
            <a:r>
              <a:rPr lang="en" sz="2133"/>
              <a:t>Does an attribute map to another attribute?</a:t>
            </a:r>
          </a:p>
          <a:p>
            <a:pPr marL="1219170" lvl="1" indent="-440256">
              <a:lnSpc>
                <a:spcPct val="150000"/>
              </a:lnSpc>
              <a:spcAft>
                <a:spcPts val="2667"/>
              </a:spcAft>
              <a:buSzPct val="100000"/>
              <a:buAutoNum type="alphaLcPeriod"/>
            </a:pPr>
            <a:r>
              <a:rPr lang="en" sz="2133"/>
              <a:t>Is an entity duplicate of another entity?</a:t>
            </a:r>
          </a:p>
          <a:p>
            <a:pPr marL="609585" indent="-440256">
              <a:lnSpc>
                <a:spcPct val="150000"/>
              </a:lnSpc>
              <a:spcAft>
                <a:spcPts val="2133"/>
              </a:spcAft>
            </a:pPr>
            <a:r>
              <a:rPr lang="en" sz="2133" i="1"/>
              <a:t>Manual Mode</a:t>
            </a:r>
            <a:r>
              <a:rPr lang="en" sz="2133"/>
              <a:t>			</a:t>
            </a:r>
            <a:r>
              <a:rPr lang="en" sz="1867"/>
              <a:t>DTA routes human requests</a:t>
            </a:r>
          </a:p>
          <a:p>
            <a:pPr marL="609585" indent="-440256">
              <a:lnSpc>
                <a:spcPct val="150000"/>
              </a:lnSpc>
              <a:spcAft>
                <a:spcPts val="2133"/>
              </a:spcAft>
            </a:pPr>
            <a:r>
              <a:rPr lang="en" sz="2133" i="1"/>
              <a:t>Crowd Sourcing Mode</a:t>
            </a:r>
            <a:r>
              <a:rPr lang="en" sz="2133"/>
              <a:t>	</a:t>
            </a:r>
            <a:r>
              <a:rPr lang="en" sz="1867"/>
              <a:t>Forward to many non-guru DEs</a:t>
            </a:r>
          </a:p>
          <a:p>
            <a:pPr marL="1219170" lvl="1" indent="-423323">
              <a:lnSpc>
                <a:spcPct val="150000"/>
              </a:lnSpc>
              <a:spcAft>
                <a:spcPts val="2133"/>
              </a:spcAft>
              <a:buSzPct val="100000"/>
              <a:buAutoNum type="alphaLcPeriod"/>
            </a:pPr>
            <a:r>
              <a:rPr lang="en"/>
              <a:t>Response Quality</a:t>
            </a:r>
          </a:p>
          <a:p>
            <a:pPr marL="1219170" lvl="1" indent="-304792">
              <a:lnSpc>
                <a:spcPct val="150000"/>
              </a:lnSpc>
              <a:spcAft>
                <a:spcPts val="2133"/>
              </a:spcAft>
              <a:buAutoNum type="alphaLcPeriod"/>
            </a:pPr>
            <a:r>
              <a:rPr lang="en"/>
              <a:t>Domain Expertise</a:t>
            </a:r>
          </a:p>
          <a:p>
            <a:pPr marL="1219170" lvl="1" indent="-304792">
              <a:lnSpc>
                <a:spcPct val="150000"/>
              </a:lnSpc>
              <a:spcAft>
                <a:spcPts val="2133"/>
              </a:spcAft>
              <a:buAutoNum type="alphaLcPeriod"/>
            </a:pPr>
            <a:r>
              <a:rPr lang="en"/>
              <a:t>Incentivization</a:t>
            </a:r>
          </a:p>
          <a:p>
            <a:pPr marL="1219170" lvl="1" indent="-304792">
              <a:lnSpc>
                <a:spcPct val="150000"/>
              </a:lnSpc>
              <a:spcAft>
                <a:spcPts val="2133"/>
              </a:spcAft>
              <a:buAutoNum type="alphaLcPeriod"/>
            </a:pPr>
            <a:r>
              <a:rPr lang="en"/>
              <a:t>Workload Balance</a:t>
            </a:r>
          </a:p>
        </p:txBody>
      </p:sp>
      <p:sp>
        <p:nvSpPr>
          <p:cNvPr id="258" name="Shape 258"/>
          <p:cNvSpPr txBox="1">
            <a:spLocks noGrp="1"/>
          </p:cNvSpPr>
          <p:nvPr>
            <p:ph type="subTitle" idx="1"/>
          </p:nvPr>
        </p:nvSpPr>
        <p:spPr>
          <a:xfrm>
            <a:off x="-100" y="3793600"/>
            <a:ext cx="3842800" cy="1692400"/>
          </a:xfrm>
          <a:prstGeom prst="rect">
            <a:avLst/>
          </a:prstGeom>
        </p:spPr>
        <p:txBody>
          <a:bodyPr lIns="121900" tIns="121900" rIns="121900" bIns="121900" anchor="t" anchorCtr="0">
            <a:noAutofit/>
          </a:bodyPr>
          <a:lstStyle/>
          <a:p>
            <a:r>
              <a:rPr lang="en" sz="2667"/>
              <a:t>Display Data Sources</a:t>
            </a:r>
          </a:p>
        </p:txBody>
      </p:sp>
    </p:spTree>
    <p:extLst>
      <p:ext uri="{BB962C8B-B14F-4D97-AF65-F5344CB8AC3E}">
        <p14:creationId xmlns:p14="http://schemas.microsoft.com/office/powerpoint/2010/main" val="229877474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Human Interface</a:t>
            </a:r>
          </a:p>
          <a:p>
            <a:pPr algn="l"/>
            <a:r>
              <a:rPr lang="en" sz="4000"/>
              <a:t>(DTX)</a:t>
            </a:r>
          </a:p>
        </p:txBody>
      </p:sp>
      <p:sp>
        <p:nvSpPr>
          <p:cNvPr id="264" name="Shape 264"/>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dk1"/>
              </a:buClr>
              <a:buAutoNum type="arabicPeriod"/>
            </a:pPr>
            <a:r>
              <a:rPr lang="en">
                <a:solidFill>
                  <a:schemeClr val="dk1"/>
                </a:solidFill>
              </a:rPr>
              <a:t>Response Quality</a:t>
            </a:r>
          </a:p>
        </p:txBody>
      </p:sp>
      <p:sp>
        <p:nvSpPr>
          <p:cNvPr id="265" name="Shape 265"/>
          <p:cNvSpPr txBox="1">
            <a:spLocks noGrp="1"/>
          </p:cNvSpPr>
          <p:nvPr>
            <p:ph type="body" idx="2"/>
          </p:nvPr>
        </p:nvSpPr>
        <p:spPr>
          <a:xfrm>
            <a:off x="6263733" y="364167"/>
            <a:ext cx="6040400" cy="5926400"/>
          </a:xfrm>
          <a:prstGeom prst="rect">
            <a:avLst/>
          </a:prstGeom>
        </p:spPr>
        <p:txBody>
          <a:bodyPr lIns="121900" tIns="121900" rIns="121900" bIns="121900" anchor="ctr" anchorCtr="0">
            <a:noAutofit/>
          </a:bodyPr>
          <a:lstStyle/>
          <a:p>
            <a:pPr>
              <a:lnSpc>
                <a:spcPct val="100000"/>
              </a:lnSpc>
              <a:spcAft>
                <a:spcPts val="0"/>
              </a:spcAft>
            </a:pPr>
            <a:r>
              <a:rPr lang="en" sz="2133" i="1"/>
              <a:t>Idea:</a:t>
            </a:r>
          </a:p>
          <a:p>
            <a:pPr>
              <a:lnSpc>
                <a:spcPct val="100000"/>
              </a:lnSpc>
            </a:pPr>
            <a:r>
              <a:rPr lang="en" sz="2133"/>
              <a:t>Maintain ratings, from DTAs and expert DEs</a:t>
            </a:r>
          </a:p>
          <a:p>
            <a:pPr marL="609585" indent="-440256">
              <a:lnSpc>
                <a:spcPct val="150000"/>
              </a:lnSpc>
            </a:pPr>
            <a:r>
              <a:rPr lang="en" sz="2133"/>
              <a:t>Cumulative confidence of response:</a:t>
            </a:r>
          </a:p>
          <a:p>
            <a:pPr>
              <a:lnSpc>
                <a:spcPct val="150000"/>
              </a:lnSpc>
            </a:pPr>
            <a:endParaRPr sz="2133"/>
          </a:p>
          <a:p>
            <a:pPr marL="609585" indent="-440256">
              <a:lnSpc>
                <a:spcPct val="150000"/>
              </a:lnSpc>
            </a:pPr>
            <a:r>
              <a:rPr lang="en" sz="2133"/>
              <a:t>Cumulative probability of response vector:</a:t>
            </a:r>
          </a:p>
          <a:p>
            <a:pPr>
              <a:lnSpc>
                <a:spcPct val="150000"/>
              </a:lnSpc>
            </a:pPr>
            <a:endParaRPr sz="2133"/>
          </a:p>
        </p:txBody>
      </p:sp>
      <p:pic>
        <p:nvPicPr>
          <p:cNvPr id="266" name="Shape 266"/>
          <p:cNvPicPr preferRelativeResize="0"/>
          <p:nvPr/>
        </p:nvPicPr>
        <p:blipFill>
          <a:blip r:embed="rId3">
            <a:alphaModFix/>
          </a:blip>
          <a:stretch>
            <a:fillRect/>
          </a:stretch>
        </p:blipFill>
        <p:spPr>
          <a:xfrm>
            <a:off x="7222867" y="2638900"/>
            <a:ext cx="4179967" cy="871565"/>
          </a:xfrm>
          <a:prstGeom prst="rect">
            <a:avLst/>
          </a:prstGeom>
          <a:noFill/>
          <a:ln>
            <a:noFill/>
          </a:ln>
        </p:spPr>
      </p:pic>
      <p:pic>
        <p:nvPicPr>
          <p:cNvPr id="267" name="Shape 267"/>
          <p:cNvPicPr preferRelativeResize="0"/>
          <p:nvPr/>
        </p:nvPicPr>
        <p:blipFill>
          <a:blip r:embed="rId4">
            <a:alphaModFix/>
          </a:blip>
          <a:stretch>
            <a:fillRect/>
          </a:stretch>
        </p:blipFill>
        <p:spPr>
          <a:xfrm>
            <a:off x="7400467" y="4225932"/>
            <a:ext cx="3824767" cy="685099"/>
          </a:xfrm>
          <a:prstGeom prst="rect">
            <a:avLst/>
          </a:prstGeom>
          <a:noFill/>
          <a:ln>
            <a:noFill/>
          </a:ln>
        </p:spPr>
      </p:pic>
      <p:sp>
        <p:nvSpPr>
          <p:cNvPr id="268" name="Shape 268"/>
          <p:cNvSpPr txBox="1"/>
          <p:nvPr/>
        </p:nvSpPr>
        <p:spPr>
          <a:xfrm>
            <a:off x="6818049" y="5281567"/>
            <a:ext cx="4989600" cy="1008800"/>
          </a:xfrm>
          <a:prstGeom prst="rect">
            <a:avLst/>
          </a:prstGeom>
          <a:noFill/>
          <a:ln>
            <a:noFill/>
          </a:ln>
        </p:spPr>
        <p:txBody>
          <a:bodyPr lIns="121900" tIns="121900" rIns="121900" bIns="121900" anchor="ctr" anchorCtr="0">
            <a:noAutofit/>
          </a:bodyPr>
          <a:lstStyle/>
          <a:p>
            <a:pPr marL="609585" indent="-440256" defTabSz="1219170">
              <a:lnSpc>
                <a:spcPct val="150000"/>
              </a:lnSpc>
              <a:buClr>
                <a:srgbClr val="FFFFFF"/>
              </a:buClr>
              <a:buSzPct val="100000"/>
              <a:buFont typeface="Roboto"/>
              <a:buChar char="➢"/>
            </a:pPr>
            <a:r>
              <a:rPr lang="en" sz="2133" kern="0">
                <a:solidFill>
                  <a:srgbClr val="FFFFFF"/>
                </a:solidFill>
                <a:latin typeface="Roboto"/>
                <a:ea typeface="Roboto"/>
                <a:cs typeface="Roboto"/>
                <a:sym typeface="Roboto"/>
              </a:rPr>
              <a:t>Weird  notation</a:t>
            </a:r>
          </a:p>
          <a:p>
            <a:pPr marL="609585" indent="-440256" defTabSz="1219170">
              <a:lnSpc>
                <a:spcPct val="150000"/>
              </a:lnSpc>
              <a:buClr>
                <a:srgbClr val="FFFFFF"/>
              </a:buClr>
              <a:buSzPct val="100000"/>
              <a:buFont typeface="Roboto"/>
              <a:buChar char="➢"/>
            </a:pPr>
            <a:r>
              <a:rPr lang="en" sz="2133" i="1" kern="0">
                <a:solidFill>
                  <a:srgbClr val="FFFFFF"/>
                </a:solidFill>
                <a:latin typeface="Roboto"/>
                <a:ea typeface="Roboto"/>
                <a:cs typeface="Roboto"/>
                <a:sym typeface="Roboto"/>
              </a:rPr>
              <a:t>Assumption:</a:t>
            </a:r>
          </a:p>
        </p:txBody>
      </p:sp>
      <p:pic>
        <p:nvPicPr>
          <p:cNvPr id="269" name="Shape 269"/>
          <p:cNvPicPr preferRelativeResize="0"/>
          <p:nvPr/>
        </p:nvPicPr>
        <p:blipFill>
          <a:blip r:embed="rId5">
            <a:alphaModFix/>
          </a:blip>
          <a:stretch>
            <a:fillRect/>
          </a:stretch>
        </p:blipFill>
        <p:spPr>
          <a:xfrm>
            <a:off x="9123433" y="5841800"/>
            <a:ext cx="1155699" cy="278965"/>
          </a:xfrm>
          <a:prstGeom prst="rect">
            <a:avLst/>
          </a:prstGeom>
          <a:noFill/>
          <a:ln>
            <a:noFill/>
          </a:ln>
        </p:spPr>
      </p:pic>
    </p:spTree>
    <p:extLst>
      <p:ext uri="{BB962C8B-B14F-4D97-AF65-F5344CB8AC3E}">
        <p14:creationId xmlns:p14="http://schemas.microsoft.com/office/powerpoint/2010/main" val="1704444316"/>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Human Interface</a:t>
            </a:r>
          </a:p>
          <a:p>
            <a:pPr algn="l"/>
            <a:r>
              <a:rPr lang="en" sz="4000"/>
              <a:t>(DTX)</a:t>
            </a:r>
          </a:p>
        </p:txBody>
      </p:sp>
      <p:sp>
        <p:nvSpPr>
          <p:cNvPr id="275" name="Shape 275"/>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Response Quality</a:t>
            </a:r>
          </a:p>
          <a:p>
            <a:pPr marL="609585" indent="-304792">
              <a:lnSpc>
                <a:spcPct val="200000"/>
              </a:lnSpc>
              <a:buClr>
                <a:schemeClr val="dk1"/>
              </a:buClr>
              <a:buAutoNum type="arabicPeriod"/>
            </a:pPr>
            <a:r>
              <a:rPr lang="en">
                <a:solidFill>
                  <a:schemeClr val="dk1"/>
                </a:solidFill>
              </a:rPr>
              <a:t>Domain Expertise</a:t>
            </a:r>
          </a:p>
        </p:txBody>
      </p:sp>
      <p:sp>
        <p:nvSpPr>
          <p:cNvPr id="276" name="Shape 276"/>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Idea:</a:t>
            </a:r>
          </a:p>
          <a:p>
            <a:pPr>
              <a:lnSpc>
                <a:spcPct val="100000"/>
              </a:lnSpc>
            </a:pPr>
            <a:r>
              <a:rPr lang="en" sz="2133"/>
              <a:t>Cluster DEs into classes, based on their ratings.</a:t>
            </a:r>
          </a:p>
          <a:p>
            <a:pPr marL="609585" indent="-440256">
              <a:lnSpc>
                <a:spcPct val="150000"/>
              </a:lnSpc>
            </a:pPr>
            <a:r>
              <a:rPr lang="en" sz="2133"/>
              <a:t>DTX presents statistics on each class, for new tasks:</a:t>
            </a:r>
          </a:p>
          <a:p>
            <a:pPr marL="1219170" lvl="1" indent="-440256">
              <a:lnSpc>
                <a:spcPct val="150000"/>
              </a:lnSpc>
              <a:buSzPct val="100000"/>
            </a:pPr>
            <a:r>
              <a:rPr lang="en" sz="2133"/>
              <a:t># of DEs</a:t>
            </a:r>
          </a:p>
          <a:p>
            <a:pPr marL="1219170" lvl="1" indent="-440256">
              <a:lnSpc>
                <a:spcPct val="150000"/>
              </a:lnSpc>
              <a:buSzPct val="100000"/>
            </a:pPr>
            <a:r>
              <a:rPr lang="en" sz="2133"/>
              <a:t>Cost / DE Response</a:t>
            </a:r>
          </a:p>
          <a:p>
            <a:pPr marL="1219170" lvl="1" indent="-440256">
              <a:lnSpc>
                <a:spcPct val="150000"/>
              </a:lnSpc>
              <a:buSzPct val="100000"/>
            </a:pPr>
            <a:r>
              <a:rPr lang="en" sz="2133"/>
              <a:t>Min { ratings of DEs in the class }</a:t>
            </a:r>
          </a:p>
          <a:p>
            <a:pPr>
              <a:lnSpc>
                <a:spcPct val="150000"/>
              </a:lnSpc>
            </a:pPr>
            <a:endParaRPr sz="2133"/>
          </a:p>
        </p:txBody>
      </p:sp>
      <p:sp>
        <p:nvSpPr>
          <p:cNvPr id="277" name="Shape 277"/>
          <p:cNvSpPr txBox="1"/>
          <p:nvPr/>
        </p:nvSpPr>
        <p:spPr>
          <a:xfrm>
            <a:off x="6263600" y="4928500"/>
            <a:ext cx="5774000" cy="1510000"/>
          </a:xfrm>
          <a:prstGeom prst="rect">
            <a:avLst/>
          </a:prstGeom>
          <a:noFill/>
          <a:ln>
            <a:noFill/>
          </a:ln>
        </p:spPr>
        <p:txBody>
          <a:bodyPr lIns="121900" tIns="121900" rIns="121900" bIns="121900" anchor="ctr" anchorCtr="0">
            <a:noAutofit/>
          </a:bodyPr>
          <a:lstStyle/>
          <a:p>
            <a:pPr marL="609585" indent="-423323" defTabSz="1219170">
              <a:lnSpc>
                <a:spcPct val="150000"/>
              </a:lnSpc>
              <a:spcAft>
                <a:spcPts val="2133"/>
              </a:spcAft>
              <a:buClr>
                <a:schemeClr val="lt1"/>
              </a:buClr>
            </a:pPr>
            <a:r>
              <a:rPr lang="en" sz="2400" kern="0">
                <a:solidFill>
                  <a:schemeClr val="lt1"/>
                </a:solidFill>
                <a:latin typeface="Roboto"/>
                <a:ea typeface="Roboto"/>
                <a:cs typeface="Roboto"/>
                <a:sym typeface="Roboto"/>
              </a:rPr>
              <a:t>But DTA has to decide allocation of $$$</a:t>
            </a:r>
          </a:p>
          <a:p>
            <a:pPr marL="1219170" lvl="1" indent="-304792" defTabSz="1219170">
              <a:lnSpc>
                <a:spcPct val="150000"/>
              </a:lnSpc>
              <a:spcAft>
                <a:spcPts val="2133"/>
              </a:spcAft>
              <a:buClr>
                <a:schemeClr val="lt1"/>
              </a:buClr>
            </a:pPr>
            <a:r>
              <a:rPr lang="en" sz="2400" kern="0">
                <a:solidFill>
                  <a:schemeClr val="lt1"/>
                </a:solidFill>
                <a:latin typeface="Roboto"/>
                <a:ea typeface="Roboto"/>
                <a:cs typeface="Roboto"/>
                <a:sym typeface="Roboto"/>
              </a:rPr>
              <a:t>Could DTX use a heuristic cost-function? And present an allocation plan?</a:t>
            </a:r>
          </a:p>
        </p:txBody>
      </p:sp>
    </p:spTree>
    <p:extLst>
      <p:ext uri="{BB962C8B-B14F-4D97-AF65-F5344CB8AC3E}">
        <p14:creationId xmlns:p14="http://schemas.microsoft.com/office/powerpoint/2010/main" val="1750898965"/>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167733" y="315600"/>
            <a:ext cx="5774000" cy="1378800"/>
          </a:xfrm>
          <a:prstGeom prst="rect">
            <a:avLst/>
          </a:prstGeom>
        </p:spPr>
        <p:txBody>
          <a:bodyPr lIns="121900" tIns="121900" rIns="121900" bIns="121900" anchor="b" anchorCtr="0">
            <a:noAutofit/>
          </a:bodyPr>
          <a:lstStyle/>
          <a:p>
            <a:pPr algn="l"/>
            <a:r>
              <a:rPr lang="en" sz="4000"/>
              <a:t>Human Interface</a:t>
            </a:r>
          </a:p>
          <a:p>
            <a:pPr algn="l"/>
            <a:r>
              <a:rPr lang="en" sz="4000"/>
              <a:t>(DTX)</a:t>
            </a:r>
          </a:p>
        </p:txBody>
      </p:sp>
      <p:sp>
        <p:nvSpPr>
          <p:cNvPr id="283" name="Shape 283"/>
          <p:cNvSpPr txBox="1">
            <a:spLocks noGrp="1"/>
          </p:cNvSpPr>
          <p:nvPr>
            <p:ph type="body" idx="2"/>
          </p:nvPr>
        </p:nvSpPr>
        <p:spPr>
          <a:xfrm>
            <a:off x="6263733" y="364167"/>
            <a:ext cx="5774000" cy="5926400"/>
          </a:xfrm>
          <a:prstGeom prst="rect">
            <a:avLst/>
          </a:prstGeom>
        </p:spPr>
        <p:txBody>
          <a:bodyPr lIns="121900" tIns="121900" rIns="121900" bIns="121900" anchor="ctr" anchorCtr="0">
            <a:noAutofit/>
          </a:bodyPr>
          <a:lstStyle/>
          <a:p>
            <a:pPr>
              <a:lnSpc>
                <a:spcPct val="100000"/>
              </a:lnSpc>
              <a:spcAft>
                <a:spcPts val="0"/>
              </a:spcAft>
            </a:pPr>
            <a:r>
              <a:rPr lang="en" sz="2133" i="1"/>
              <a:t>Idea:</a:t>
            </a:r>
          </a:p>
          <a:p>
            <a:pPr>
              <a:lnSpc>
                <a:spcPct val="100000"/>
              </a:lnSpc>
            </a:pPr>
            <a:r>
              <a:rPr lang="en" sz="2133"/>
              <a:t>Fairness</a:t>
            </a:r>
          </a:p>
          <a:p>
            <a:pPr marL="609585" indent="-440256">
              <a:lnSpc>
                <a:spcPct val="150000"/>
              </a:lnSpc>
            </a:pPr>
            <a:r>
              <a:rPr lang="en" sz="2133"/>
              <a:t>Incentivize better experts </a:t>
            </a:r>
            <a:r>
              <a:rPr lang="en" sz="1867"/>
              <a:t>(based on class)</a:t>
            </a:r>
          </a:p>
          <a:p>
            <a:pPr marL="609585" indent="-440256">
              <a:lnSpc>
                <a:spcPct val="150000"/>
              </a:lnSpc>
            </a:pPr>
            <a:r>
              <a:rPr lang="en" sz="2133"/>
              <a:t>Dynamic pricing to balance workload:</a:t>
            </a:r>
          </a:p>
          <a:p>
            <a:pPr marL="1219170" lvl="1" indent="-440256">
              <a:lnSpc>
                <a:spcPct val="150000"/>
              </a:lnSpc>
              <a:buSzPct val="100000"/>
            </a:pPr>
            <a:r>
              <a:rPr lang="en" sz="2133"/>
              <a:t>Encourage underutilized classes</a:t>
            </a:r>
          </a:p>
          <a:p>
            <a:pPr marL="1219170" lvl="1" indent="-440256">
              <a:lnSpc>
                <a:spcPct val="150000"/>
              </a:lnSpc>
              <a:buSzPct val="100000"/>
            </a:pPr>
            <a:r>
              <a:rPr lang="en" sz="2133"/>
              <a:t>Discourage overtaxed classes</a:t>
            </a:r>
          </a:p>
        </p:txBody>
      </p:sp>
      <p:sp>
        <p:nvSpPr>
          <p:cNvPr id="284" name="Shape 284"/>
          <p:cNvSpPr txBox="1">
            <a:spLocks noGrp="1"/>
          </p:cNvSpPr>
          <p:nvPr>
            <p:ph type="body" idx="2"/>
          </p:nvPr>
        </p:nvSpPr>
        <p:spPr>
          <a:xfrm>
            <a:off x="167733" y="1999567"/>
            <a:ext cx="5774000" cy="4290800"/>
          </a:xfrm>
          <a:prstGeom prst="rect">
            <a:avLst/>
          </a:prstGeom>
        </p:spPr>
        <p:txBody>
          <a:bodyPr lIns="121900" tIns="121900" rIns="121900" bIns="121900" anchor="t" anchorCtr="0">
            <a:noAutofit/>
          </a:bodyPr>
          <a:lstStyle/>
          <a:p>
            <a:pPr marL="609585" indent="-304792">
              <a:lnSpc>
                <a:spcPct val="200000"/>
              </a:lnSpc>
              <a:buClr>
                <a:schemeClr val="lt2"/>
              </a:buClr>
              <a:buAutoNum type="arabicPeriod"/>
            </a:pPr>
            <a:r>
              <a:rPr lang="en">
                <a:solidFill>
                  <a:schemeClr val="lt2"/>
                </a:solidFill>
              </a:rPr>
              <a:t>Response Quality</a:t>
            </a:r>
          </a:p>
          <a:p>
            <a:pPr marL="609585" indent="-304792">
              <a:lnSpc>
                <a:spcPct val="200000"/>
              </a:lnSpc>
              <a:buClr>
                <a:schemeClr val="lt2"/>
              </a:buClr>
              <a:buAutoNum type="arabicPeriod"/>
            </a:pPr>
            <a:r>
              <a:rPr lang="en">
                <a:solidFill>
                  <a:schemeClr val="lt2"/>
                </a:solidFill>
              </a:rPr>
              <a:t>Domain Expertise</a:t>
            </a:r>
          </a:p>
          <a:p>
            <a:pPr marL="609585" indent="-304792">
              <a:lnSpc>
                <a:spcPct val="200000"/>
              </a:lnSpc>
              <a:buClr>
                <a:schemeClr val="dk1"/>
              </a:buClr>
              <a:buAutoNum type="arabicPeriod"/>
            </a:pPr>
            <a:r>
              <a:rPr lang="en">
                <a:solidFill>
                  <a:schemeClr val="dk1"/>
                </a:solidFill>
              </a:rPr>
              <a:t>Incentivization</a:t>
            </a:r>
          </a:p>
          <a:p>
            <a:pPr marL="609585" indent="-304792">
              <a:lnSpc>
                <a:spcPct val="200000"/>
              </a:lnSpc>
              <a:buClr>
                <a:schemeClr val="dk1"/>
              </a:buClr>
              <a:buAutoNum type="arabicPeriod"/>
            </a:pPr>
            <a:r>
              <a:rPr lang="en">
                <a:solidFill>
                  <a:schemeClr val="dk1"/>
                </a:solidFill>
              </a:rPr>
              <a:t>Workload Balance</a:t>
            </a:r>
          </a:p>
        </p:txBody>
      </p:sp>
    </p:spTree>
    <p:extLst>
      <p:ext uri="{BB962C8B-B14F-4D97-AF65-F5344CB8AC3E}">
        <p14:creationId xmlns:p14="http://schemas.microsoft.com/office/powerpoint/2010/main" val="2251130451"/>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97467" y="3072996"/>
            <a:ext cx="10962800" cy="1118400"/>
          </a:xfrm>
          <a:prstGeom prst="rect">
            <a:avLst/>
          </a:prstGeom>
        </p:spPr>
        <p:txBody>
          <a:bodyPr lIns="121900" tIns="121900" rIns="121900" bIns="121900" anchor="ctr" anchorCtr="0">
            <a:noAutofit/>
          </a:bodyPr>
          <a:lstStyle/>
          <a:p>
            <a:r>
              <a:rPr lang="en"/>
              <a:t>Thanks! ☺</a:t>
            </a:r>
          </a:p>
        </p:txBody>
      </p:sp>
      <p:sp>
        <p:nvSpPr>
          <p:cNvPr id="290" name="Shape 290"/>
          <p:cNvSpPr txBox="1"/>
          <p:nvPr/>
        </p:nvSpPr>
        <p:spPr>
          <a:xfrm>
            <a:off x="797467" y="6112000"/>
            <a:ext cx="4886400" cy="370000"/>
          </a:xfrm>
          <a:prstGeom prst="rect">
            <a:avLst/>
          </a:prstGeom>
          <a:noFill/>
          <a:ln>
            <a:noFill/>
          </a:ln>
        </p:spPr>
        <p:txBody>
          <a:bodyPr lIns="121900" tIns="121900" rIns="121900" bIns="121900" anchor="ctr" anchorCtr="0">
            <a:noAutofit/>
          </a:bodyPr>
          <a:lstStyle/>
          <a:p>
            <a:pPr defTabSz="1219170">
              <a:lnSpc>
                <a:spcPct val="150000"/>
              </a:lnSpc>
            </a:pPr>
            <a:r>
              <a:rPr lang="en" sz="2133" kern="0">
                <a:solidFill>
                  <a:srgbClr val="FFFFFF"/>
                </a:solidFill>
                <a:latin typeface="Roboto"/>
                <a:ea typeface="Roboto"/>
                <a:cs typeface="Roboto"/>
                <a:sym typeface="Roboto"/>
              </a:rPr>
              <a:t>padhi</a:t>
            </a:r>
            <a:r>
              <a:rPr lang="en" sz="2133" kern="0">
                <a:solidFill>
                  <a:srgbClr val="D9D9D9"/>
                </a:solidFill>
                <a:latin typeface="Roboto"/>
                <a:ea typeface="Roboto"/>
                <a:cs typeface="Roboto"/>
                <a:sym typeface="Roboto"/>
              </a:rPr>
              <a:t>@cs.ucla.edu</a:t>
            </a:r>
          </a:p>
        </p:txBody>
      </p:sp>
    </p:spTree>
    <p:extLst>
      <p:ext uri="{BB962C8B-B14F-4D97-AF65-F5344CB8AC3E}">
        <p14:creationId xmlns:p14="http://schemas.microsoft.com/office/powerpoint/2010/main" val="20429894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lvl1pPr>
              <a:defRPr sz="4400"/>
            </a:lvl1pPr>
          </a:lstStyle>
          <a:p>
            <a:r>
              <a:t>Wrangler: Interactive Visual Specification of Data Transformation Scripts</a:t>
            </a:r>
          </a:p>
        </p:txBody>
      </p:sp>
      <p:sp>
        <p:nvSpPr>
          <p:cNvPr id="120" name="Shape 120"/>
          <p:cNvSpPr>
            <a:spLocks noGrp="1"/>
          </p:cNvSpPr>
          <p:nvPr>
            <p:ph type="subTitle" sz="quarter" idx="1"/>
          </p:nvPr>
        </p:nvSpPr>
        <p:spPr>
          <a:xfrm>
            <a:off x="2416969" y="4920258"/>
            <a:ext cx="7358063" cy="794742"/>
          </a:xfrm>
          <a:prstGeom prst="rect">
            <a:avLst/>
          </a:prstGeom>
        </p:spPr>
        <p:txBody>
          <a:bodyPr/>
          <a:lstStyle/>
          <a:p>
            <a:r>
              <a:t>Hao Chen</a:t>
            </a:r>
          </a:p>
          <a:p>
            <a:r>
              <a:t>May,16, 2016</a:t>
            </a:r>
          </a:p>
        </p:txBody>
      </p:sp>
    </p:spTree>
    <p:extLst>
      <p:ext uri="{BB962C8B-B14F-4D97-AF65-F5344CB8AC3E}">
        <p14:creationId xmlns:p14="http://schemas.microsoft.com/office/powerpoint/2010/main" val="13271428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r>
              <a:t>Overview</a:t>
            </a:r>
          </a:p>
        </p:txBody>
      </p:sp>
      <p:sp>
        <p:nvSpPr>
          <p:cNvPr id="123" name="Shape 123"/>
          <p:cNvSpPr>
            <a:spLocks noGrp="1"/>
          </p:cNvSpPr>
          <p:nvPr>
            <p:ph type="body" idx="1"/>
          </p:nvPr>
        </p:nvSpPr>
        <p:spPr>
          <a:prstGeom prst="rect">
            <a:avLst/>
          </a:prstGeom>
        </p:spPr>
        <p:txBody>
          <a:bodyPr anchor="t">
            <a:normAutofit fontScale="85000" lnSpcReduction="20000"/>
          </a:bodyPr>
          <a:lstStyle/>
          <a:p>
            <a:pPr marL="215644" indent="-215644" defTabSz="283418">
              <a:spcBef>
                <a:spcPts val="1969"/>
              </a:spcBef>
              <a:defRPr sz="2484"/>
            </a:pPr>
            <a:r>
              <a:t>Introduction &amp; Related work</a:t>
            </a:r>
          </a:p>
          <a:p>
            <a:pPr marL="215644" indent="-215644" defTabSz="283418">
              <a:spcBef>
                <a:spcPts val="1969"/>
              </a:spcBef>
              <a:defRPr sz="2484"/>
            </a:pPr>
            <a:r>
              <a:t>Usage Scenario</a:t>
            </a:r>
          </a:p>
          <a:p>
            <a:pPr marL="215644" indent="-215644" defTabSz="283418">
              <a:spcBef>
                <a:spcPts val="1969"/>
              </a:spcBef>
              <a:defRPr sz="2484"/>
            </a:pPr>
            <a:r>
              <a:t>Design Process</a:t>
            </a:r>
          </a:p>
          <a:p>
            <a:pPr marL="646932" lvl="2" indent="-215644" defTabSz="283418">
              <a:spcBef>
                <a:spcPts val="1969"/>
              </a:spcBef>
              <a:defRPr sz="2070"/>
            </a:pPr>
            <a:r>
              <a:t>The wrangler transformation language</a:t>
            </a:r>
          </a:p>
          <a:p>
            <a:pPr marL="646932" lvl="2" indent="-215644" defTabSz="283418">
              <a:spcBef>
                <a:spcPts val="1969"/>
              </a:spcBef>
              <a:defRPr sz="2070"/>
            </a:pPr>
            <a:r>
              <a:t>The wrangler interface design</a:t>
            </a:r>
          </a:p>
          <a:p>
            <a:pPr marL="215644" indent="-215644" defTabSz="283418">
              <a:spcBef>
                <a:spcPts val="1969"/>
              </a:spcBef>
              <a:defRPr sz="2484"/>
            </a:pPr>
            <a:r>
              <a:t>The Wrangler Inference Engine</a:t>
            </a:r>
          </a:p>
          <a:p>
            <a:pPr marL="215644" indent="-215644" defTabSz="283418">
              <a:spcBef>
                <a:spcPts val="1969"/>
              </a:spcBef>
              <a:defRPr sz="2484"/>
            </a:pPr>
            <a:r>
              <a:t>Comparative evaluation with excel</a:t>
            </a:r>
          </a:p>
          <a:p>
            <a:pPr marL="646932" lvl="2" indent="-215644" defTabSz="283418">
              <a:spcBef>
                <a:spcPts val="1969"/>
              </a:spcBef>
              <a:defRPr sz="2070"/>
            </a:pPr>
            <a:r>
              <a:t>Strategies for navigating suggestion space</a:t>
            </a:r>
          </a:p>
          <a:p>
            <a:pPr marL="215644" indent="-215644" defTabSz="283418">
              <a:spcBef>
                <a:spcPts val="1969"/>
              </a:spcBef>
              <a:defRPr sz="2484"/>
            </a:pPr>
            <a:r>
              <a:t>Conclusion and future work</a:t>
            </a:r>
          </a:p>
        </p:txBody>
      </p:sp>
      <p:sp>
        <p:nvSpPr>
          <p:cNvPr id="124" name="Shape 124"/>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6</a:t>
            </a:fld>
            <a:endParaRPr kern="0">
              <a:solidFill>
                <a:sysClr val="windowText" lastClr="000000"/>
              </a:solidFill>
            </a:endParaRPr>
          </a:p>
        </p:txBody>
      </p:sp>
    </p:spTree>
    <p:extLst>
      <p:ext uri="{BB962C8B-B14F-4D97-AF65-F5344CB8AC3E}">
        <p14:creationId xmlns:p14="http://schemas.microsoft.com/office/powerpoint/2010/main" val="351451771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Introduction</a:t>
            </a:r>
          </a:p>
        </p:txBody>
      </p:sp>
      <p:sp>
        <p:nvSpPr>
          <p:cNvPr id="127" name="Shape 127"/>
          <p:cNvSpPr>
            <a:spLocks noGrp="1"/>
          </p:cNvSpPr>
          <p:nvPr>
            <p:ph type="body" idx="1"/>
          </p:nvPr>
        </p:nvSpPr>
        <p:spPr>
          <a:prstGeom prst="rect">
            <a:avLst/>
          </a:prstGeom>
        </p:spPr>
        <p:txBody>
          <a:bodyPr anchor="t"/>
          <a:lstStyle/>
          <a:p>
            <a:r>
              <a:t>Data cleaning: Analyst needs to reformat, correct data and integrate multiple data sources. This can occupy up to 80% of the total time and cost.</a:t>
            </a:r>
          </a:p>
          <a:p>
            <a:r>
              <a:t>Problem: Reformatting and validating data requires transforms that can be difficult to specify and evaluate.</a:t>
            </a:r>
          </a:p>
          <a:p>
            <a:r>
              <a:t>Wrangler is an interactive system for creating data transformation, while simplifying specification and minimizing manual repetition.</a:t>
            </a:r>
          </a:p>
        </p:txBody>
      </p:sp>
      <p:sp>
        <p:nvSpPr>
          <p:cNvPr id="128" name="Shape 128"/>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7</a:t>
            </a:fld>
            <a:endParaRPr kern="0">
              <a:solidFill>
                <a:sysClr val="windowText" lastClr="000000"/>
              </a:solidFill>
            </a:endParaRPr>
          </a:p>
        </p:txBody>
      </p:sp>
    </p:spTree>
    <p:extLst>
      <p:ext uri="{BB962C8B-B14F-4D97-AF65-F5344CB8AC3E}">
        <p14:creationId xmlns:p14="http://schemas.microsoft.com/office/powerpoint/2010/main" val="10582959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t>Related Work</a:t>
            </a:r>
          </a:p>
        </p:txBody>
      </p:sp>
      <p:sp>
        <p:nvSpPr>
          <p:cNvPr id="131" name="Shape 131"/>
          <p:cNvSpPr>
            <a:spLocks noGrp="1"/>
          </p:cNvSpPr>
          <p:nvPr>
            <p:ph type="body" idx="1"/>
          </p:nvPr>
        </p:nvSpPr>
        <p:spPr>
          <a:prstGeom prst="rect">
            <a:avLst/>
          </a:prstGeom>
        </p:spPr>
        <p:txBody>
          <a:bodyPr anchor="t">
            <a:normAutofit fontScale="85000" lnSpcReduction="10000"/>
          </a:bodyPr>
          <a:lstStyle/>
          <a:p>
            <a:pPr marL="262523" indent="-262523" defTabSz="345030">
              <a:spcBef>
                <a:spcPts val="2461"/>
              </a:spcBef>
              <a:defRPr sz="3024"/>
            </a:pPr>
            <a:r>
              <a:t>Technique aiding data cleaning and integration: methods for detecting erroneous values, information extraction, entity resolution ,type inference, and schema matching. </a:t>
            </a:r>
          </a:p>
          <a:p>
            <a:pPr marL="262523" indent="-262523" defTabSz="345030">
              <a:spcBef>
                <a:spcPts val="2461"/>
              </a:spcBef>
              <a:defRPr sz="3024"/>
            </a:pPr>
            <a:r>
              <a:t>Wrangler applied techniques: regular expression inference, mass editing, semantic role, natural description of transforms.</a:t>
            </a:r>
          </a:p>
          <a:p>
            <a:pPr marL="262523" indent="-262523" defTabSz="345030">
              <a:spcBef>
                <a:spcPts val="2461"/>
              </a:spcBef>
              <a:defRPr sz="3024"/>
            </a:pPr>
            <a:r>
              <a:t>Wrangler extends Potter’s Wheel language, which provides a transformation language for data formatting and outlier detection.</a:t>
            </a:r>
          </a:p>
          <a:p>
            <a:pPr marL="262523" indent="-262523" defTabSz="345030">
              <a:spcBef>
                <a:spcPts val="2461"/>
              </a:spcBef>
              <a:defRPr sz="3024"/>
            </a:pPr>
            <a:r>
              <a:t>Difference with PBD model: PBD lacks reshaping, aggregation and missing value imputation.</a:t>
            </a:r>
          </a:p>
        </p:txBody>
      </p:sp>
      <p:sp>
        <p:nvSpPr>
          <p:cNvPr id="132" name="Shape 132"/>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8</a:t>
            </a:fld>
            <a:endParaRPr kern="0">
              <a:solidFill>
                <a:sysClr val="windowText" lastClr="000000"/>
              </a:solidFill>
            </a:endParaRPr>
          </a:p>
        </p:txBody>
      </p:sp>
    </p:spTree>
    <p:extLst>
      <p:ext uri="{BB962C8B-B14F-4D97-AF65-F5344CB8AC3E}">
        <p14:creationId xmlns:p14="http://schemas.microsoft.com/office/powerpoint/2010/main" val="405813087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lvl1pPr>
              <a:defRPr sz="6000"/>
            </a:lvl1pPr>
          </a:lstStyle>
          <a:p>
            <a:r>
              <a:t>Usage Scenario</a:t>
            </a:r>
          </a:p>
        </p:txBody>
      </p:sp>
      <p:pic>
        <p:nvPicPr>
          <p:cNvPr id="135" name="Screen Shot 2016-05-15 at 12.25.26 PM.png"/>
          <p:cNvPicPr>
            <a:picLocks noChangeAspect="1"/>
          </p:cNvPicPr>
          <p:nvPr/>
        </p:nvPicPr>
        <p:blipFill>
          <a:blip r:embed="rId2">
            <a:extLst/>
          </a:blip>
          <a:stretch>
            <a:fillRect/>
          </a:stretch>
        </p:blipFill>
        <p:spPr>
          <a:xfrm>
            <a:off x="2310524" y="2015346"/>
            <a:ext cx="7570953" cy="3271871"/>
          </a:xfrm>
          <a:prstGeom prst="rect">
            <a:avLst/>
          </a:prstGeom>
          <a:ln w="12700">
            <a:miter lim="400000"/>
          </a:ln>
        </p:spPr>
      </p:pic>
      <p:sp>
        <p:nvSpPr>
          <p:cNvPr id="136" name="Shape 136"/>
          <p:cNvSpPr/>
          <p:nvPr/>
        </p:nvSpPr>
        <p:spPr>
          <a:xfrm>
            <a:off x="2750380" y="5566219"/>
            <a:ext cx="6691241" cy="26693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defTabSz="642915"/>
            <a:r>
              <a:rPr sz="1266" kern="0">
                <a:solidFill>
                  <a:sysClr val="windowText" lastClr="000000"/>
                </a:solidFill>
              </a:rPr>
              <a:t>http://vis.stanford.edu/wrangler/app/</a:t>
            </a:r>
          </a:p>
        </p:txBody>
      </p:sp>
      <p:sp>
        <p:nvSpPr>
          <p:cNvPr id="137" name="Shape 137"/>
          <p:cNvSpPr>
            <a:spLocks noGrp="1"/>
          </p:cNvSpPr>
          <p:nvPr>
            <p:ph type="sldNum" sz="quarter" idx="4294967295"/>
          </p:nvPr>
        </p:nvSpPr>
        <p:spPr>
          <a:xfrm>
            <a:off x="6006668" y="6505278"/>
            <a:ext cx="301365" cy="297389"/>
          </a:xfrm>
          <a:prstGeom prst="rect">
            <a:avLst/>
          </a:prstGeom>
          <a:extLst>
            <a:ext uri="{C572A759-6A51-4108-AA02-DFA0A04FC94B}">
              <ma14:wrappingTextBoxFlag xmlns:ma14="http://schemas.microsoft.com/office/mac/drawingml/2011/main" xmlns="" val="1"/>
            </a:ext>
          </a:extLst>
        </p:spPr>
        <p:txBody>
          <a:bodyPr/>
          <a:lstStyle/>
          <a:p>
            <a:pPr defTabSz="642915"/>
            <a:fld id="{86CB4B4D-7CA3-9044-876B-883B54F8677D}" type="slidenum">
              <a:rPr kern="0">
                <a:solidFill>
                  <a:sysClr val="windowText" lastClr="000000"/>
                </a:solidFill>
              </a:rPr>
              <a:pPr defTabSz="642915"/>
              <a:t>9</a:t>
            </a:fld>
            <a:endParaRPr kern="0">
              <a:solidFill>
                <a:sysClr val="windowText" lastClr="000000"/>
              </a:solidFill>
            </a:endParaRPr>
          </a:p>
        </p:txBody>
      </p:sp>
    </p:spTree>
    <p:extLst>
      <p:ext uri="{BB962C8B-B14F-4D97-AF65-F5344CB8AC3E}">
        <p14:creationId xmlns:p14="http://schemas.microsoft.com/office/powerpoint/2010/main" val="2126140072"/>
      </p:ext>
    </p:extLst>
  </p:cSld>
  <p:clrMapOvr>
    <a:masterClrMapping/>
  </p:clrMapOvr>
  <p:transition spd="slow"/>
</p:sld>
</file>

<file path=ppt/theme/_rels/theme4.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Metropolit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lnDef>
      <a:spPr>
        <a:ln w="28575">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UNEX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2471</Words>
  <Application>Microsoft Office PowerPoint</Application>
  <PresentationFormat>Widescreen</PresentationFormat>
  <Paragraphs>371</Paragraphs>
  <Slides>48</Slides>
  <Notes>22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48</vt:i4>
      </vt:variant>
    </vt:vector>
  </HeadingPairs>
  <TitlesOfParts>
    <vt:vector size="60" baseType="lpstr">
      <vt:lpstr>Arial</vt:lpstr>
      <vt:lpstr>Calibri</vt:lpstr>
      <vt:lpstr>Helvetica</vt:lpstr>
      <vt:lpstr>Helvetica Light</vt:lpstr>
      <vt:lpstr>Lato</vt:lpstr>
      <vt:lpstr>Roboto</vt:lpstr>
      <vt:lpstr>Segoe UI</vt:lpstr>
      <vt:lpstr>Ubuntu Mono</vt:lpstr>
      <vt:lpstr>Metropolitan</vt:lpstr>
      <vt:lpstr>UNEX_PPT_Template</vt:lpstr>
      <vt:lpstr>geometric</vt:lpstr>
      <vt:lpstr>White</vt:lpstr>
      <vt:lpstr>  CS239-Lecture 14 Data Curation</vt:lpstr>
      <vt:lpstr>Course Project</vt:lpstr>
      <vt:lpstr>Expectations</vt:lpstr>
      <vt:lpstr>Trifacta Demo</vt:lpstr>
      <vt:lpstr>Wrangler: Interactive Visual Specification of Data Transformation Scripts</vt:lpstr>
      <vt:lpstr>Overview</vt:lpstr>
      <vt:lpstr>Introduction</vt:lpstr>
      <vt:lpstr>Related Work</vt:lpstr>
      <vt:lpstr>Usage Scenario</vt:lpstr>
      <vt:lpstr>Designing Process</vt:lpstr>
      <vt:lpstr>The wrangler transformation language</vt:lpstr>
      <vt:lpstr>Transforms</vt:lpstr>
      <vt:lpstr>The wrangler interface design</vt:lpstr>
      <vt:lpstr>The wrangler interface design</vt:lpstr>
      <vt:lpstr>The wrangler inference engine</vt:lpstr>
      <vt:lpstr>Usage corpus and transform equivalence</vt:lpstr>
      <vt:lpstr>Inferring transform parameters from user interaction</vt:lpstr>
      <vt:lpstr>Regular expression inference</vt:lpstr>
      <vt:lpstr>Generating Suggested transform</vt:lpstr>
      <vt:lpstr>Ranking suggested transforms</vt:lpstr>
      <vt:lpstr>Comparative evaluation with excel</vt:lpstr>
      <vt:lpstr>Comparative evaluation with excel</vt:lpstr>
      <vt:lpstr>Strategies for navigating suggestion space</vt:lpstr>
      <vt:lpstr>Conclusion and future work</vt:lpstr>
      <vt:lpstr>Thank you :)</vt:lpstr>
      <vt:lpstr>PowerPoint Presentation</vt:lpstr>
      <vt:lpstr>Data Curation at Scale: The Data Tamer System</vt:lpstr>
      <vt:lpstr>Dataaa…</vt:lpstr>
      <vt:lpstr>Automated Curation</vt:lpstr>
      <vt:lpstr>Data Tamer Architecture</vt:lpstr>
      <vt:lpstr>Schema Integration</vt:lpstr>
      <vt:lpstr>Schema Integration (Experts)</vt:lpstr>
      <vt:lpstr>Schema Integration (Experts)</vt:lpstr>
      <vt:lpstr>Schema Integration (Experts)</vt:lpstr>
      <vt:lpstr>Schema Integration (Experts)</vt:lpstr>
      <vt:lpstr>Schema Integration (Attribute Mapping)</vt:lpstr>
      <vt:lpstr>Entity Consolidation</vt:lpstr>
      <vt:lpstr>Entity Consolidation</vt:lpstr>
      <vt:lpstr>Entity Consolidation</vt:lpstr>
      <vt:lpstr>Entity Consolidation</vt:lpstr>
      <vt:lpstr>Entity Consolidation</vt:lpstr>
      <vt:lpstr>Entity Consolidation</vt:lpstr>
      <vt:lpstr>Discussion</vt:lpstr>
      <vt:lpstr>Human Interface</vt:lpstr>
      <vt:lpstr>Human Interface (DTX)</vt:lpstr>
      <vt:lpstr>Human Interface (DTX)</vt:lpstr>
      <vt:lpstr>Human Interface (DTX)</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2016-03-29T03:05:16Z</dcterms:created>
  <dcterms:modified xsi:type="dcterms:W3CDTF">2016-05-16T14:59:08Z</dcterms:modified>
</cp:coreProperties>
</file>