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  <p:sldMasterId id="2147483864" r:id="rId2"/>
    <p:sldMasterId id="2147483873" r:id="rId3"/>
    <p:sldMasterId id="2147483885" r:id="rId4"/>
  </p:sldMasterIdLst>
  <p:notesMasterIdLst>
    <p:notesMasterId r:id="rId80"/>
  </p:notesMasterIdLst>
  <p:sldIdLst>
    <p:sldId id="25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258" r:id="rId63"/>
    <p:sldId id="259" r:id="rId64"/>
    <p:sldId id="260" r:id="rId65"/>
    <p:sldId id="261" r:id="rId66"/>
    <p:sldId id="262" r:id="rId67"/>
    <p:sldId id="263" r:id="rId68"/>
    <p:sldId id="264" r:id="rId69"/>
    <p:sldId id="265" r:id="rId70"/>
    <p:sldId id="266" r:id="rId71"/>
    <p:sldId id="267" r:id="rId72"/>
    <p:sldId id="268" r:id="rId73"/>
    <p:sldId id="269" r:id="rId74"/>
    <p:sldId id="270" r:id="rId75"/>
    <p:sldId id="271" r:id="rId76"/>
    <p:sldId id="272" r:id="rId77"/>
    <p:sldId id="273" r:id="rId78"/>
    <p:sldId id="274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2093" autoAdjust="0"/>
  </p:normalViewPr>
  <p:slideViewPr>
    <p:cSldViewPr snapToGrid="0">
      <p:cViewPr varScale="1">
        <p:scale>
          <a:sx n="90" d="100"/>
          <a:sy n="90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9C16-8FED-4B05-909D-2B1E950020C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0EB2-4668-402E-A1CD-96F524FD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you like the paper? Talk about </a:t>
            </a:r>
            <a:r>
              <a:rPr lang="en-US"/>
              <a:t>it’s structure.</a:t>
            </a:r>
            <a:endParaRPr lang="en-US" dirty="0"/>
          </a:p>
          <a:p>
            <a:endParaRPr lang="en-US" dirty="0"/>
          </a:p>
          <a:p>
            <a:r>
              <a:rPr lang="en-US" dirty="0"/>
              <a:t>STM as a concept</a:t>
            </a:r>
          </a:p>
          <a:p>
            <a:endParaRPr lang="en-US" dirty="0"/>
          </a:p>
          <a:p>
            <a:r>
              <a:rPr lang="en-US" dirty="0"/>
              <a:t>Concurrent code is 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154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113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806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that of an array</a:t>
            </a:r>
          </a:p>
          <a:p>
            <a:r>
              <a:rPr lang="en-US" dirty="0"/>
              <a:t>Like a counter’s increment</a:t>
            </a:r>
            <a:r>
              <a:rPr lang="en-US" baseline="0" dirty="0"/>
              <a:t> and decrement, don’t expose the value!</a:t>
            </a:r>
          </a:p>
          <a:p>
            <a:r>
              <a:rPr lang="en-US" baseline="0" dirty="0"/>
              <a:t>Zero crossing example</a:t>
            </a:r>
          </a:p>
          <a:p>
            <a:endParaRPr lang="en-US" baseline="0" dirty="0"/>
          </a:p>
          <a:p>
            <a:r>
              <a:rPr lang="en-US" baseline="0" dirty="0"/>
              <a:t>Predicate expression is conditions under which committing the transaction is valid.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073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Irrecoverable failures like null pointers</a:t>
            </a:r>
          </a:p>
          <a:p>
            <a:r>
              <a:rPr lang="en-US" dirty="0"/>
              <a:t>TL2</a:t>
            </a:r>
            <a:r>
              <a:rPr lang="en-US" baseline="0" dirty="0"/>
              <a:t> algorithm </a:t>
            </a:r>
          </a:p>
          <a:p>
            <a:r>
              <a:rPr lang="en-US" baseline="0" dirty="0"/>
              <a:t>Can be switched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207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Transactional memory benchmark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556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the crux of the paper.</a:t>
            </a:r>
          </a:p>
          <a:p>
            <a:r>
              <a:rPr lang="en-US" baseline="0" dirty="0"/>
              <a:t>“10 transactions modifying a counter”</a:t>
            </a:r>
          </a:p>
          <a:p>
            <a:r>
              <a:rPr lang="en-US" baseline="0" dirty="0"/>
              <a:t>Why the datatype makes a difference: control over what </a:t>
            </a:r>
            <a:r>
              <a:rPr lang="en-US" baseline="0" dirty="0" err="1"/>
              <a:t>modifys</a:t>
            </a:r>
            <a:r>
              <a:rPr lang="en-US" baseline="0" dirty="0"/>
              <a:t>, return types of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559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Transactions simplify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concurrent modifications by limiting thread interactions, and are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linearizable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Isolated, atomic and can abort.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 compiler/programmer wraps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 around transactional blocks and it’ll take care of concurrency control and deadlock prevention.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transaction starts by reading the current value of the clock and storing it as the read-version. Then, on every read or write, the version of the particular memory location is compared to the read-version; and, if it's greater, the transaction is aborted. This guarantees that the code is executed on a consistent snapshot of memory. During commit, all write locations are locked, and version numbers of all read and write locations are re-checked.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841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expensive, for example a binary tree lookup will track every word</a:t>
            </a:r>
            <a:r>
              <a:rPr lang="en-US" baseline="0" dirty="0"/>
              <a:t> accessed in the path of the tree. Word level granularity is a high overhead.</a:t>
            </a:r>
          </a:p>
          <a:p>
            <a:endParaRPr lang="en-US" baseline="0" dirty="0"/>
          </a:p>
          <a:p>
            <a:r>
              <a:rPr lang="en-US" dirty="0"/>
              <a:t>Abstract rather than concrete access to </a:t>
            </a:r>
            <a:r>
              <a:rPr lang="en-US" dirty="0" err="1"/>
              <a:t>untyped</a:t>
            </a:r>
            <a:r>
              <a:rPr lang="en-US" dirty="0"/>
              <a:t>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826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Datatypes can leverage their semantics to reduce false conflicts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251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 is a C++ lib.</a:t>
            </a:r>
          </a:p>
          <a:p>
            <a:endParaRPr lang="en-US" dirty="0"/>
          </a:p>
          <a:p>
            <a:r>
              <a:rPr lang="en-US" dirty="0" err="1"/>
              <a:t>Tbox</a:t>
            </a:r>
            <a:r>
              <a:rPr lang="en-US" dirty="0"/>
              <a:t>&lt;&gt; is the transactional proxy</a:t>
            </a:r>
            <a:r>
              <a:rPr lang="en-US" baseline="0" dirty="0"/>
              <a:t> for type &lt;&gt;</a:t>
            </a:r>
          </a:p>
          <a:p>
            <a:endParaRPr lang="en-US" baseline="0" dirty="0"/>
          </a:p>
          <a:p>
            <a:r>
              <a:rPr lang="en-US" baseline="0" dirty="0"/>
              <a:t>Abort 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669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Commute</a:t>
            </a:r>
            <a:r>
              <a:rPr lang="en-US" baseline="0" dirty="0"/>
              <a:t> example: Array</a:t>
            </a:r>
          </a:p>
          <a:p>
            <a:endParaRPr lang="en-US" baseline="0" dirty="0"/>
          </a:p>
          <a:p>
            <a:r>
              <a:rPr lang="en-US" baseline="0" dirty="0"/>
              <a:t>Read version or predicate tells STO the item should be verified during commit, write value should be locked and install needs to be called.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10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blocks </a:t>
            </a:r>
            <a:r>
              <a:rPr lang="en-US" baseline="0" dirty="0"/>
              <a:t>other conflicting modifications.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04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Ensures no updates have occurred</a:t>
            </a:r>
          </a:p>
          <a:p>
            <a:r>
              <a:rPr lang="en-US" dirty="0"/>
              <a:t>Tracking</a:t>
            </a:r>
            <a:r>
              <a:rPr lang="en-US" baseline="0" dirty="0"/>
              <a:t> set’s stored version number with live version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A445-B0F6-2244-84BD-91F830F77E1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254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6364"/>
            <a:ext cx="10972800" cy="595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2545"/>
            <a:ext cx="10972800" cy="31936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03" y="176785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3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04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1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3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3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4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6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5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C2C3-3C1D-47E2-8781-B84FFF488BAD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F22BF-D5A2-4AEB-A640-3A5545993A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0400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F255-7A45-4018-A568-7454E7D96CAC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9B1E-5A38-4B9A-8FA8-FF0D657A90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1343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5E4E-E795-4AA7-BD76-FAB3AD8A020D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BF22-F631-44B0-ADC5-C35684D58D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589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35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5435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C2D0-296C-41F4-B7F9-C63E6AE364D3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B3DC-F0BA-47F3-A2C2-4CC547A87A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427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D29F-44BD-46C6-8A07-F435BC82185D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74928-822E-4F84-B5EA-DDE6EC6180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843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B8043-8C6F-4640-855F-968ACA0FC565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C6C6-E472-4E54-AD9E-24E56E131A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9234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1A330-53BD-4975-BA95-7591295BF103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FBC9-03E6-43ED-AA56-25B0CD6D16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959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1506-0359-47BE-8890-599024441513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C035-9AF8-4411-8002-FB5D297636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7215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6A6C-5B83-45B0-8963-62492196B752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4D1B-C536-4A31-A794-CEC4C4BE92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265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5FEC-87A0-4D77-9E91-C3B186A9759A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46E5-51E7-41F3-97CC-FB6D3167B0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723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5400" y="457200"/>
            <a:ext cx="2768600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1026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59DED-0543-4A3F-A5E4-CECF3CC70741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8397-007D-4C73-8EBE-DDD3BEC3D7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775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201296" cy="22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2CAD-F139-2C4E-BFE8-2755CE1641A0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0460-A46B-4C45-8D7D-C1ABBA66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3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76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107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1722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2CFFFCD-403E-4B5D-A326-E0A9FA16144E}" type="datetime1">
              <a:rPr lang="zh-CN" altLang="en-US"/>
              <a:pPr>
                <a:defRPr/>
              </a:pPr>
              <a:t>2016/6/1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4400" y="6172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1722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BC6268-7F43-4520-9941-AC7C795FE1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1371600"/>
            <a:ext cx="1076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351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bartoszmilewski.com/2010/09/11/beyond-locks-software-transactional-memory/" TargetMode="Externa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CS239-Lecture 15</a:t>
            </a:r>
            <a:br>
              <a:rPr lang="en-US" sz="5400" dirty="0"/>
            </a:br>
            <a:r>
              <a:rPr lang="en-US" sz="5400" dirty="0"/>
              <a:t>Transactions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1" y="4134449"/>
            <a:ext cx="9228201" cy="1645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/>
              <a:t>Madan Musuvathi</a:t>
            </a:r>
          </a:p>
          <a:p>
            <a:pPr algn="ctr"/>
            <a:r>
              <a:rPr lang="en-US" sz="2300" dirty="0"/>
              <a:t> </a:t>
            </a:r>
            <a:endParaRPr lang="en-US" sz="4000" dirty="0"/>
          </a:p>
          <a:p>
            <a:pPr algn="ctr"/>
            <a:r>
              <a:rPr lang="en-US" dirty="0"/>
              <a:t>Visiting Professor, UCLA </a:t>
            </a:r>
          </a:p>
          <a:p>
            <a:pPr algn="ctr"/>
            <a:r>
              <a:rPr lang="en-US" dirty="0"/>
              <a:t>Principal Researcher, 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164363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FaRM background</a:t>
            </a:r>
          </a:p>
          <a:p>
            <a:r>
              <a:rPr lang="en-US" altLang="en-US"/>
              <a:t>Transaction protocol</a:t>
            </a:r>
          </a:p>
          <a:p>
            <a:r>
              <a:rPr lang="en-US" altLang="en-US"/>
              <a:t>Failure recovery</a:t>
            </a:r>
          </a:p>
          <a:p>
            <a:r>
              <a:rPr lang="en-US" altLang="en-US"/>
              <a:t>Evaluation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A99CD44A-F5C2-4099-982A-A7DCD4680952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10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6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farm background</a:t>
            </a:r>
          </a:p>
        </p:txBody>
      </p:sp>
      <p:sp>
        <p:nvSpPr>
          <p:cNvPr id="24578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47E4639A-0DD7-4C70-A3D9-D55FBC279798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11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9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82914"/>
            <a:ext cx="73152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Programming Model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Distributed shared memory abstraction</a:t>
            </a:r>
          </a:p>
          <a:p>
            <a:r>
              <a:rPr lang="en-US" altLang="en-US"/>
              <a:t>FaRM API provides transparent access to local and remote objects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77C7EC6E-7875-49B4-B2CF-392B09354AB9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12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1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Programming Model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Application thread can start a transaction</a:t>
            </a:r>
          </a:p>
          <a:p>
            <a:pPr lvl="1"/>
            <a:r>
              <a:rPr lang="en-US" altLang="en-US"/>
              <a:t>Becomes the coordinator</a:t>
            </a:r>
          </a:p>
          <a:p>
            <a:r>
              <a:rPr lang="en-US" altLang="en-US"/>
              <a:t>During transaction, can execute arbitrary logic as well as read, write, allocate, free.</a:t>
            </a:r>
          </a:p>
          <a:p>
            <a:r>
              <a:rPr lang="en-US" altLang="en-US"/>
              <a:t>At the end of the execution, invoke FaRM to commit.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C76726C6-30C2-4F2D-A48B-DE660D26BE76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13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9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Architecture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Primary – backup for fault tolerance</a:t>
            </a:r>
          </a:p>
          <a:p>
            <a:r>
              <a:rPr lang="en-US" altLang="en-US"/>
              <a:t>Configuration Manager(CM)</a:t>
            </a:r>
          </a:p>
          <a:p>
            <a:pPr lvl="1"/>
            <a:r>
              <a:rPr lang="en-US" altLang="en-US"/>
              <a:t>Manage leases, detect failures, coordinate recovery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912AEC05-F441-441C-AB8A-F37186EDD75B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14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124200"/>
            <a:ext cx="680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1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RDMA Read in FaRM</a:t>
            </a:r>
          </a:p>
        </p:txBody>
      </p:sp>
      <p:pic>
        <p:nvPicPr>
          <p:cNvPr id="2867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1" y="1752600"/>
            <a:ext cx="4378325" cy="4419600"/>
          </a:xfrm>
        </p:spPr>
      </p:pic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10622509-3181-463C-94E6-C0814DDF49BE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15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RDMA Read in FaRM</a:t>
            </a:r>
          </a:p>
        </p:txBody>
      </p:sp>
      <p:pic>
        <p:nvPicPr>
          <p:cNvPr id="2969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1" y="1752600"/>
            <a:ext cx="4378325" cy="4419600"/>
          </a:xfrm>
        </p:spPr>
      </p:pic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61F7BD4A-E5DE-447A-8E07-9FDEC5F763DD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16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7239000" y="5257800"/>
            <a:ext cx="152400" cy="381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</p:spTree>
    <p:extLst>
      <p:ext uri="{BB962C8B-B14F-4D97-AF65-F5344CB8AC3E}">
        <p14:creationId xmlns:p14="http://schemas.microsoft.com/office/powerpoint/2010/main" val="3854290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RDMA Write in FaRM</a:t>
            </a:r>
          </a:p>
        </p:txBody>
      </p:sp>
      <p:pic>
        <p:nvPicPr>
          <p:cNvPr id="3072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"/>
          <a:stretch>
            <a:fillRect/>
          </a:stretch>
        </p:blipFill>
        <p:spPr>
          <a:xfrm>
            <a:off x="3455988" y="1676400"/>
            <a:ext cx="4545012" cy="4495800"/>
          </a:xfrm>
        </p:spPr>
      </p:pic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8FFF101F-FBEE-4E6B-8578-B4ED6699A6C4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17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76714"/>
            <a:ext cx="23622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4800600" y="3733800"/>
            <a:ext cx="11430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505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Transaction protocol</a:t>
            </a:r>
          </a:p>
        </p:txBody>
      </p:sp>
      <p:sp>
        <p:nvSpPr>
          <p:cNvPr id="3174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44772CB-D18D-45EF-8D08-D387DFF9FFCF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18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7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Transaction Execution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DEA5684B-4422-4383-8139-40EAE4999002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19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22098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667000" y="35052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6" name="TextBox 24"/>
          <p:cNvSpPr txBox="1">
            <a:spLocks noChangeArrowheads="1"/>
          </p:cNvSpPr>
          <p:nvPr/>
        </p:nvSpPr>
        <p:spPr bwMode="auto">
          <a:xfrm>
            <a:off x="1981200" y="20097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32777" name="TextBox 28"/>
          <p:cNvSpPr txBox="1">
            <a:spLocks noChangeArrowheads="1"/>
          </p:cNvSpPr>
          <p:nvPr/>
        </p:nvSpPr>
        <p:spPr bwMode="auto">
          <a:xfrm>
            <a:off x="1981200" y="26479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P1</a:t>
            </a:r>
          </a:p>
        </p:txBody>
      </p:sp>
      <p:sp>
        <p:nvSpPr>
          <p:cNvPr id="32778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32779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P2</a:t>
            </a:r>
          </a:p>
        </p:txBody>
      </p:sp>
      <p:sp>
        <p:nvSpPr>
          <p:cNvPr id="32780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048000" y="2214564"/>
            <a:ext cx="228600" cy="604837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95600" y="2209800"/>
            <a:ext cx="152400" cy="609600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771900" y="2176464"/>
            <a:ext cx="114300" cy="2009775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505201" y="2214563"/>
            <a:ext cx="227013" cy="2005012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046413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771900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933700" y="1981200"/>
            <a:ext cx="228600" cy="115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2788" name="TextBox 54"/>
          <p:cNvSpPr txBox="1">
            <a:spLocks noChangeArrowheads="1"/>
          </p:cNvSpPr>
          <p:nvPr/>
        </p:nvSpPr>
        <p:spPr bwMode="auto">
          <a:xfrm>
            <a:off x="2781300" y="1508125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Execute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09800" y="5410201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One-sided RDMA read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Buffer writes as local </a:t>
            </a:r>
          </a:p>
        </p:txBody>
      </p:sp>
    </p:spTree>
    <p:extLst>
      <p:ext uri="{BB962C8B-B14F-4D97-AF65-F5344CB8AC3E}">
        <p14:creationId xmlns:p14="http://schemas.microsoft.com/office/powerpoint/2010/main" val="9053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No Compromises: Distributed Transactions with Consistency, Availability, and Performance</a:t>
            </a:r>
          </a:p>
        </p:txBody>
      </p:sp>
      <p:sp>
        <p:nvSpPr>
          <p:cNvPr id="1536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000"/>
              <a:t>Aleksandar Dragojevic, Dushyanth Narayanan, Edmund B. Nightingale, ´ Matthew Renzelmann, Alex Shamis, Anirudh Badam, Miguel Castro</a:t>
            </a:r>
          </a:p>
          <a:p>
            <a:r>
              <a:rPr lang="en-US" altLang="en-US"/>
              <a:t>Presented by Lun Liu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23511930-6AF6-43D2-90BA-67DE341AC4E7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2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Phase Commit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71202A61-27B1-4F33-9846-96A809A804A8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20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67000" y="2176464"/>
            <a:ext cx="7315200" cy="333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2667000" y="2798764"/>
            <a:ext cx="7315200" cy="206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667000" y="3505201"/>
            <a:ext cx="7391400" cy="4286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V="1">
            <a:off x="2667000" y="49514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914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00" name="TextBox 24"/>
          <p:cNvSpPr txBox="1">
            <a:spLocks noChangeArrowheads="1"/>
          </p:cNvSpPr>
          <p:nvPr/>
        </p:nvSpPr>
        <p:spPr bwMode="auto">
          <a:xfrm>
            <a:off x="1981200" y="20097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33801" name="TextBox 28"/>
          <p:cNvSpPr txBox="1">
            <a:spLocks noChangeArrowheads="1"/>
          </p:cNvSpPr>
          <p:nvPr/>
        </p:nvSpPr>
        <p:spPr bwMode="auto">
          <a:xfrm>
            <a:off x="1981200" y="26479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P1</a:t>
            </a:r>
          </a:p>
        </p:txBody>
      </p:sp>
      <p:sp>
        <p:nvSpPr>
          <p:cNvPr id="33802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33803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P2</a:t>
            </a:r>
          </a:p>
        </p:txBody>
      </p:sp>
      <p:sp>
        <p:nvSpPr>
          <p:cNvPr id="33804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048000" y="2214564"/>
            <a:ext cx="228600" cy="604837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95600" y="2209800"/>
            <a:ext cx="152400" cy="609600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771900" y="2176464"/>
            <a:ext cx="114300" cy="2009775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505201" y="2214563"/>
            <a:ext cx="227013" cy="2005012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9" name="Rectangle 50"/>
          <p:cNvSpPr>
            <a:spLocks noChangeArrowheads="1"/>
          </p:cNvSpPr>
          <p:nvPr/>
        </p:nvSpPr>
        <p:spPr bwMode="auto">
          <a:xfrm>
            <a:off x="3046413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3810" name="Rectangle 51"/>
          <p:cNvSpPr>
            <a:spLocks noChangeArrowheads="1"/>
          </p:cNvSpPr>
          <p:nvPr/>
        </p:nvSpPr>
        <p:spPr bwMode="auto">
          <a:xfrm>
            <a:off x="3771900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3811" name="Rectangle 52"/>
          <p:cNvSpPr>
            <a:spLocks noChangeArrowheads="1"/>
          </p:cNvSpPr>
          <p:nvPr/>
        </p:nvSpPr>
        <p:spPr bwMode="auto">
          <a:xfrm>
            <a:off x="2933700" y="1981200"/>
            <a:ext cx="228600" cy="115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3812" name="TextBox 54"/>
          <p:cNvSpPr txBox="1">
            <a:spLocks noChangeArrowheads="1"/>
          </p:cNvSpPr>
          <p:nvPr/>
        </p:nvSpPr>
        <p:spPr bwMode="auto">
          <a:xfrm>
            <a:off x="2781300" y="1508125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Execute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267200" y="1905000"/>
            <a:ext cx="0" cy="3429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648200" y="2205039"/>
            <a:ext cx="114300" cy="593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4841876" y="2798763"/>
            <a:ext cx="149225" cy="7667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4495801" y="2198689"/>
            <a:ext cx="379413" cy="20208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4953001" y="4186239"/>
            <a:ext cx="150813" cy="7651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5168901" y="4206875"/>
            <a:ext cx="87313" cy="7445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5332413" y="2209801"/>
            <a:ext cx="228600" cy="19970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V="1">
            <a:off x="5092700" y="2798763"/>
            <a:ext cx="50800" cy="7493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5256213" y="2209801"/>
            <a:ext cx="76200" cy="6381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475163" y="1524000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Prepare</a:t>
            </a:r>
          </a:p>
        </p:txBody>
      </p: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6705600" y="2214563"/>
            <a:ext cx="114300" cy="5953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6899276" y="2809876"/>
            <a:ext cx="149225" cy="7667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>
            <a:off x="6553201" y="2209800"/>
            <a:ext cx="379413" cy="20208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>
            <a:off x="7010401" y="4197350"/>
            <a:ext cx="150813" cy="763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 flipV="1">
            <a:off x="7226301" y="4217989"/>
            <a:ext cx="87313" cy="7445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flipV="1">
            <a:off x="7389813" y="2220914"/>
            <a:ext cx="228600" cy="19970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 flipV="1">
            <a:off x="7150100" y="2809876"/>
            <a:ext cx="50800" cy="74771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 flipV="1">
            <a:off x="7313613" y="2220914"/>
            <a:ext cx="76200" cy="636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521450" y="1519238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Commit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209800" y="5410201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Two round-trip message passing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Requires all machines’ CPU</a:t>
            </a:r>
          </a:p>
        </p:txBody>
      </p:sp>
    </p:spTree>
    <p:extLst>
      <p:ext uri="{BB962C8B-B14F-4D97-AF65-F5344CB8AC3E}">
        <p14:creationId xmlns:p14="http://schemas.microsoft.com/office/powerpoint/2010/main" val="32369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4" grpId="0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Commit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 one-sided RDMA operations</a:t>
            </a:r>
          </a:p>
          <a:p>
            <a:r>
              <a:rPr lang="en-US" altLang="en-US"/>
              <a:t>Reduce message counts</a:t>
            </a:r>
          </a:p>
          <a:p>
            <a:endParaRPr lang="en-US" altLang="en-US"/>
          </a:p>
          <a:p>
            <a:r>
              <a:rPr lang="en-US" altLang="en-US"/>
              <a:t>Optimistic Concurrency Control (OCC) + read validation</a:t>
            </a:r>
          </a:p>
          <a:p>
            <a:pPr lvl="1"/>
            <a:r>
              <a:rPr lang="en-US" altLang="en-US"/>
              <a:t>Version number</a:t>
            </a:r>
          </a:p>
          <a:p>
            <a:pPr lvl="1"/>
            <a:r>
              <a:rPr lang="en-US" altLang="en-US"/>
              <a:t>Speculative execution -&gt; lock write set -&gt; validate read set (decision point) -&gt; commit and unlock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F0927B2C-76D3-4BA1-9DE1-A9D16013DB20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21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75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Commit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EAE00FE6-54CC-45A3-BDBA-342B66DC5BEB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22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2209801"/>
            <a:ext cx="7315200" cy="476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667000" y="35052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V="1">
            <a:off x="2667001" y="4926014"/>
            <a:ext cx="7269163" cy="269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8" name="TextBox 24"/>
          <p:cNvSpPr txBox="1">
            <a:spLocks noChangeArrowheads="1"/>
          </p:cNvSpPr>
          <p:nvPr/>
        </p:nvSpPr>
        <p:spPr bwMode="auto">
          <a:xfrm>
            <a:off x="1981200" y="20097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35849" name="TextBox 28"/>
          <p:cNvSpPr txBox="1">
            <a:spLocks noChangeArrowheads="1"/>
          </p:cNvSpPr>
          <p:nvPr/>
        </p:nvSpPr>
        <p:spPr bwMode="auto">
          <a:xfrm>
            <a:off x="1981200" y="26479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P1</a:t>
            </a:r>
          </a:p>
        </p:txBody>
      </p:sp>
      <p:sp>
        <p:nvSpPr>
          <p:cNvPr id="35850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35851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P2</a:t>
            </a:r>
          </a:p>
        </p:txBody>
      </p:sp>
      <p:sp>
        <p:nvSpPr>
          <p:cNvPr id="35852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048000" y="2214564"/>
            <a:ext cx="228600" cy="604837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95600" y="2209800"/>
            <a:ext cx="152400" cy="609600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771900" y="2176464"/>
            <a:ext cx="114300" cy="2009775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505201" y="2214563"/>
            <a:ext cx="227013" cy="2005012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7" name="Rectangle 50"/>
          <p:cNvSpPr>
            <a:spLocks noChangeArrowheads="1"/>
          </p:cNvSpPr>
          <p:nvPr/>
        </p:nvSpPr>
        <p:spPr bwMode="auto">
          <a:xfrm>
            <a:off x="3046413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5858" name="Rectangle 51"/>
          <p:cNvSpPr>
            <a:spLocks noChangeArrowheads="1"/>
          </p:cNvSpPr>
          <p:nvPr/>
        </p:nvSpPr>
        <p:spPr bwMode="auto">
          <a:xfrm>
            <a:off x="3771900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5859" name="Rectangle 52"/>
          <p:cNvSpPr>
            <a:spLocks noChangeArrowheads="1"/>
          </p:cNvSpPr>
          <p:nvPr/>
        </p:nvSpPr>
        <p:spPr bwMode="auto">
          <a:xfrm>
            <a:off x="2933700" y="1981200"/>
            <a:ext cx="228600" cy="115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5860" name="TextBox 54"/>
          <p:cNvSpPr txBox="1">
            <a:spLocks noChangeArrowheads="1"/>
          </p:cNvSpPr>
          <p:nvPr/>
        </p:nvSpPr>
        <p:spPr bwMode="auto">
          <a:xfrm>
            <a:off x="2781300" y="1508125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Execute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267200" y="1905000"/>
            <a:ext cx="0" cy="3429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648200" y="2205039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4953001" y="2209801"/>
            <a:ext cx="150813" cy="58896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343400" y="1524000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Lock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08513" y="2438400"/>
            <a:ext cx="2286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209800" y="5410200"/>
            <a:ext cx="731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Writes LOCK record to primary of written objects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Primary attempts to lock and sends back message reporting succeed or not</a:t>
            </a:r>
          </a:p>
        </p:txBody>
      </p:sp>
    </p:spTree>
    <p:extLst>
      <p:ext uri="{BB962C8B-B14F-4D97-AF65-F5344CB8AC3E}">
        <p14:creationId xmlns:p14="http://schemas.microsoft.com/office/powerpoint/2010/main" val="40309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8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Commit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CD27E8AA-B508-48F1-AB3F-1158BC984F05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23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67000" y="2176464"/>
            <a:ext cx="7315200" cy="333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667000" y="35052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72" name="TextBox 24"/>
          <p:cNvSpPr txBox="1">
            <a:spLocks noChangeArrowheads="1"/>
          </p:cNvSpPr>
          <p:nvPr/>
        </p:nvSpPr>
        <p:spPr bwMode="auto">
          <a:xfrm>
            <a:off x="1981200" y="20097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36873" name="TextBox 28"/>
          <p:cNvSpPr txBox="1">
            <a:spLocks noChangeArrowheads="1"/>
          </p:cNvSpPr>
          <p:nvPr/>
        </p:nvSpPr>
        <p:spPr bwMode="auto">
          <a:xfrm>
            <a:off x="1981200" y="26479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P1</a:t>
            </a:r>
          </a:p>
        </p:txBody>
      </p:sp>
      <p:sp>
        <p:nvSpPr>
          <p:cNvPr id="36874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36875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P2</a:t>
            </a:r>
          </a:p>
        </p:txBody>
      </p:sp>
      <p:sp>
        <p:nvSpPr>
          <p:cNvPr id="36876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048000" y="2214564"/>
            <a:ext cx="228600" cy="604837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95600" y="2209800"/>
            <a:ext cx="152400" cy="609600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771900" y="2176464"/>
            <a:ext cx="114300" cy="2009775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505201" y="2214563"/>
            <a:ext cx="227013" cy="2005012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1" name="Rectangle 50"/>
          <p:cNvSpPr>
            <a:spLocks noChangeArrowheads="1"/>
          </p:cNvSpPr>
          <p:nvPr/>
        </p:nvSpPr>
        <p:spPr bwMode="auto">
          <a:xfrm>
            <a:off x="3046413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6882" name="Rectangle 51"/>
          <p:cNvSpPr>
            <a:spLocks noChangeArrowheads="1"/>
          </p:cNvSpPr>
          <p:nvPr/>
        </p:nvSpPr>
        <p:spPr bwMode="auto">
          <a:xfrm>
            <a:off x="3771900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6883" name="Rectangle 52"/>
          <p:cNvSpPr>
            <a:spLocks noChangeArrowheads="1"/>
          </p:cNvSpPr>
          <p:nvPr/>
        </p:nvSpPr>
        <p:spPr bwMode="auto">
          <a:xfrm>
            <a:off x="2933700" y="1981200"/>
            <a:ext cx="228600" cy="115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6884" name="TextBox 54"/>
          <p:cNvSpPr txBox="1">
            <a:spLocks noChangeArrowheads="1"/>
          </p:cNvSpPr>
          <p:nvPr/>
        </p:nvSpPr>
        <p:spPr bwMode="auto">
          <a:xfrm>
            <a:off x="2781300" y="1508125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Execute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267200" y="1905000"/>
            <a:ext cx="0" cy="3429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648200" y="2205039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4953001" y="2209801"/>
            <a:ext cx="150813" cy="58896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8" name="TextBox 49"/>
          <p:cNvSpPr txBox="1">
            <a:spLocks noChangeArrowheads="1"/>
          </p:cNvSpPr>
          <p:nvPr/>
        </p:nvSpPr>
        <p:spPr bwMode="auto">
          <a:xfrm>
            <a:off x="4343400" y="1524000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Lock</a:t>
            </a:r>
          </a:p>
        </p:txBody>
      </p:sp>
      <p:sp>
        <p:nvSpPr>
          <p:cNvPr id="36889" name="Rectangle 47"/>
          <p:cNvSpPr>
            <a:spLocks noChangeArrowheads="1"/>
          </p:cNvSpPr>
          <p:nvPr/>
        </p:nvSpPr>
        <p:spPr bwMode="auto">
          <a:xfrm>
            <a:off x="4608513" y="2438400"/>
            <a:ext cx="2286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6890" name="TextBox 27"/>
          <p:cNvSpPr txBox="1">
            <a:spLocks noChangeArrowheads="1"/>
          </p:cNvSpPr>
          <p:nvPr/>
        </p:nvSpPr>
        <p:spPr bwMode="auto">
          <a:xfrm>
            <a:off x="5067300" y="1524000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Validate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5753100" y="2149475"/>
            <a:ext cx="114300" cy="2008188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486401" y="2187576"/>
            <a:ext cx="227013" cy="2003425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5867400" y="2009775"/>
            <a:ext cx="533400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91276" y="1831975"/>
            <a:ext cx="1228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Decision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09800" y="54102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Validates read set using one-sided RDMA</a:t>
            </a:r>
          </a:p>
        </p:txBody>
      </p:sp>
    </p:spTree>
    <p:extLst>
      <p:ext uri="{BB962C8B-B14F-4D97-AF65-F5344CB8AC3E}">
        <p14:creationId xmlns:p14="http://schemas.microsoft.com/office/powerpoint/2010/main" val="7766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Commit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7C264050-49A4-4E0F-A801-5B83CA999405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24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2209801"/>
            <a:ext cx="7315200" cy="317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2667000" y="2798764"/>
            <a:ext cx="7315200" cy="206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3503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57664"/>
            <a:ext cx="7315200" cy="333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6" name="TextBox 24"/>
          <p:cNvSpPr txBox="1">
            <a:spLocks noChangeArrowheads="1"/>
          </p:cNvSpPr>
          <p:nvPr/>
        </p:nvSpPr>
        <p:spPr bwMode="auto">
          <a:xfrm>
            <a:off x="1981200" y="20097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37897" name="TextBox 28"/>
          <p:cNvSpPr txBox="1">
            <a:spLocks noChangeArrowheads="1"/>
          </p:cNvSpPr>
          <p:nvPr/>
        </p:nvSpPr>
        <p:spPr bwMode="auto">
          <a:xfrm>
            <a:off x="1981200" y="26479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P1</a:t>
            </a:r>
          </a:p>
        </p:txBody>
      </p:sp>
      <p:sp>
        <p:nvSpPr>
          <p:cNvPr id="37898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37899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P2</a:t>
            </a:r>
          </a:p>
        </p:txBody>
      </p:sp>
      <p:sp>
        <p:nvSpPr>
          <p:cNvPr id="37900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048000" y="2214564"/>
            <a:ext cx="228600" cy="604837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95600" y="2209800"/>
            <a:ext cx="152400" cy="609600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771900" y="2176464"/>
            <a:ext cx="114300" cy="2009775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505201" y="2214563"/>
            <a:ext cx="227013" cy="2005012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5" name="Rectangle 50"/>
          <p:cNvSpPr>
            <a:spLocks noChangeArrowheads="1"/>
          </p:cNvSpPr>
          <p:nvPr/>
        </p:nvSpPr>
        <p:spPr bwMode="auto">
          <a:xfrm>
            <a:off x="3046413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7906" name="Rectangle 51"/>
          <p:cNvSpPr>
            <a:spLocks noChangeArrowheads="1"/>
          </p:cNvSpPr>
          <p:nvPr/>
        </p:nvSpPr>
        <p:spPr bwMode="auto">
          <a:xfrm>
            <a:off x="3771900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7907" name="Rectangle 52"/>
          <p:cNvSpPr>
            <a:spLocks noChangeArrowheads="1"/>
          </p:cNvSpPr>
          <p:nvPr/>
        </p:nvSpPr>
        <p:spPr bwMode="auto">
          <a:xfrm>
            <a:off x="2933700" y="1981200"/>
            <a:ext cx="228600" cy="115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7908" name="TextBox 54"/>
          <p:cNvSpPr txBox="1">
            <a:spLocks noChangeArrowheads="1"/>
          </p:cNvSpPr>
          <p:nvPr/>
        </p:nvSpPr>
        <p:spPr bwMode="auto">
          <a:xfrm>
            <a:off x="2781300" y="1508125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Execute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267200" y="1905000"/>
            <a:ext cx="0" cy="3429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648200" y="2205039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4953001" y="2209801"/>
            <a:ext cx="150813" cy="58896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2" name="TextBox 49"/>
          <p:cNvSpPr txBox="1">
            <a:spLocks noChangeArrowheads="1"/>
          </p:cNvSpPr>
          <p:nvPr/>
        </p:nvSpPr>
        <p:spPr bwMode="auto">
          <a:xfrm>
            <a:off x="4343400" y="1524000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Lock</a:t>
            </a:r>
          </a:p>
        </p:txBody>
      </p:sp>
      <p:sp>
        <p:nvSpPr>
          <p:cNvPr id="37913" name="Rectangle 47"/>
          <p:cNvSpPr>
            <a:spLocks noChangeArrowheads="1"/>
          </p:cNvSpPr>
          <p:nvPr/>
        </p:nvSpPr>
        <p:spPr bwMode="auto">
          <a:xfrm>
            <a:off x="4608513" y="2438400"/>
            <a:ext cx="2286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7914" name="TextBox 27"/>
          <p:cNvSpPr txBox="1">
            <a:spLocks noChangeArrowheads="1"/>
          </p:cNvSpPr>
          <p:nvPr/>
        </p:nvSpPr>
        <p:spPr bwMode="auto">
          <a:xfrm>
            <a:off x="5105400" y="1519238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Validate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5753100" y="2149475"/>
            <a:ext cx="114300" cy="2008188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486401" y="2187576"/>
            <a:ext cx="227013" cy="2003425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7" name="TextBox 11"/>
          <p:cNvSpPr txBox="1">
            <a:spLocks noChangeArrowheads="1"/>
          </p:cNvSpPr>
          <p:nvPr/>
        </p:nvSpPr>
        <p:spPr bwMode="auto">
          <a:xfrm>
            <a:off x="6248401" y="152400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Replicate</a:t>
            </a: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6859588" y="2208213"/>
            <a:ext cx="150812" cy="129540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7078664" y="2212975"/>
            <a:ext cx="236537" cy="131445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819900" y="2590800"/>
            <a:ext cx="2286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09800" y="5410201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Logs to Backups using COMMIT-BACKUP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Coordinator waits until receives all hardware ack</a:t>
            </a:r>
          </a:p>
        </p:txBody>
      </p:sp>
    </p:spTree>
    <p:extLst>
      <p:ext uri="{BB962C8B-B14F-4D97-AF65-F5344CB8AC3E}">
        <p14:creationId xmlns:p14="http://schemas.microsoft.com/office/powerpoint/2010/main" val="33444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Commit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E5580ECC-D0E3-46BD-9323-3BF653BA42D4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25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2209801"/>
            <a:ext cx="7315200" cy="317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3503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20" name="TextBox 24"/>
          <p:cNvSpPr txBox="1">
            <a:spLocks noChangeArrowheads="1"/>
          </p:cNvSpPr>
          <p:nvPr/>
        </p:nvSpPr>
        <p:spPr bwMode="auto">
          <a:xfrm>
            <a:off x="1981200" y="20097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38921" name="TextBox 28"/>
          <p:cNvSpPr txBox="1">
            <a:spLocks noChangeArrowheads="1"/>
          </p:cNvSpPr>
          <p:nvPr/>
        </p:nvSpPr>
        <p:spPr bwMode="auto">
          <a:xfrm>
            <a:off x="1981200" y="26479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P1</a:t>
            </a:r>
          </a:p>
        </p:txBody>
      </p:sp>
      <p:sp>
        <p:nvSpPr>
          <p:cNvPr id="38922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38923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P2</a:t>
            </a:r>
          </a:p>
        </p:txBody>
      </p:sp>
      <p:sp>
        <p:nvSpPr>
          <p:cNvPr id="38924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048000" y="2214564"/>
            <a:ext cx="228600" cy="604837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95600" y="2209800"/>
            <a:ext cx="152400" cy="609600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771900" y="2176464"/>
            <a:ext cx="114300" cy="2009775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505201" y="2214563"/>
            <a:ext cx="227013" cy="2005012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9" name="Rectangle 50"/>
          <p:cNvSpPr>
            <a:spLocks noChangeArrowheads="1"/>
          </p:cNvSpPr>
          <p:nvPr/>
        </p:nvSpPr>
        <p:spPr bwMode="auto">
          <a:xfrm>
            <a:off x="3046413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8930" name="Rectangle 51"/>
          <p:cNvSpPr>
            <a:spLocks noChangeArrowheads="1"/>
          </p:cNvSpPr>
          <p:nvPr/>
        </p:nvSpPr>
        <p:spPr bwMode="auto">
          <a:xfrm>
            <a:off x="3771900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8931" name="Rectangle 52"/>
          <p:cNvSpPr>
            <a:spLocks noChangeArrowheads="1"/>
          </p:cNvSpPr>
          <p:nvPr/>
        </p:nvSpPr>
        <p:spPr bwMode="auto">
          <a:xfrm>
            <a:off x="2933700" y="1981200"/>
            <a:ext cx="228600" cy="115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8932" name="TextBox 54"/>
          <p:cNvSpPr txBox="1">
            <a:spLocks noChangeArrowheads="1"/>
          </p:cNvSpPr>
          <p:nvPr/>
        </p:nvSpPr>
        <p:spPr bwMode="auto">
          <a:xfrm>
            <a:off x="2781300" y="1508125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Execute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267200" y="1905000"/>
            <a:ext cx="0" cy="3429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648200" y="2205039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4953001" y="2209801"/>
            <a:ext cx="150813" cy="58896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6" name="TextBox 49"/>
          <p:cNvSpPr txBox="1">
            <a:spLocks noChangeArrowheads="1"/>
          </p:cNvSpPr>
          <p:nvPr/>
        </p:nvSpPr>
        <p:spPr bwMode="auto">
          <a:xfrm>
            <a:off x="4343400" y="1524000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Lock</a:t>
            </a:r>
          </a:p>
        </p:txBody>
      </p:sp>
      <p:sp>
        <p:nvSpPr>
          <p:cNvPr id="38937" name="Rectangle 47"/>
          <p:cNvSpPr>
            <a:spLocks noChangeArrowheads="1"/>
          </p:cNvSpPr>
          <p:nvPr/>
        </p:nvSpPr>
        <p:spPr bwMode="auto">
          <a:xfrm>
            <a:off x="4608513" y="2438400"/>
            <a:ext cx="2286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8938" name="TextBox 27"/>
          <p:cNvSpPr txBox="1">
            <a:spLocks noChangeArrowheads="1"/>
          </p:cNvSpPr>
          <p:nvPr/>
        </p:nvSpPr>
        <p:spPr bwMode="auto">
          <a:xfrm>
            <a:off x="5105400" y="1519238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Validate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5753100" y="2149475"/>
            <a:ext cx="114300" cy="2008188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486401" y="2187576"/>
            <a:ext cx="227013" cy="2003425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1" name="TextBox 11"/>
          <p:cNvSpPr txBox="1">
            <a:spLocks noChangeArrowheads="1"/>
          </p:cNvSpPr>
          <p:nvPr/>
        </p:nvSpPr>
        <p:spPr bwMode="auto">
          <a:xfrm>
            <a:off x="6248401" y="152400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Replicate</a:t>
            </a: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6859588" y="2208213"/>
            <a:ext cx="150812" cy="129540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7078664" y="2212975"/>
            <a:ext cx="236537" cy="131445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4" name="Rectangle 38"/>
          <p:cNvSpPr>
            <a:spLocks noChangeArrowheads="1"/>
          </p:cNvSpPr>
          <p:nvPr/>
        </p:nvSpPr>
        <p:spPr bwMode="auto">
          <a:xfrm>
            <a:off x="6819900" y="2590800"/>
            <a:ext cx="2286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8945" name="TextBox 45"/>
          <p:cNvSpPr txBox="1">
            <a:spLocks noChangeArrowheads="1"/>
          </p:cNvSpPr>
          <p:nvPr/>
        </p:nvSpPr>
        <p:spPr bwMode="auto">
          <a:xfrm>
            <a:off x="7467601" y="1452564"/>
            <a:ext cx="1685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Update and Unlock</a:t>
            </a:r>
          </a:p>
        </p:txBody>
      </p: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8010526" y="2209801"/>
            <a:ext cx="142875" cy="64611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8305800" y="2214564"/>
            <a:ext cx="223838" cy="60483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209800" y="5410201"/>
            <a:ext cx="731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Writes COMMIT-PRIMARY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Primary processes by updating and unlocking 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Responds to application upon receiving one hardware ack</a:t>
            </a:r>
          </a:p>
        </p:txBody>
      </p:sp>
    </p:spTree>
    <p:extLst>
      <p:ext uri="{BB962C8B-B14F-4D97-AF65-F5344CB8AC3E}">
        <p14:creationId xmlns:p14="http://schemas.microsoft.com/office/powerpoint/2010/main" val="8181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Commit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503527DF-D292-47C4-8134-EA01D977FAA3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26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2209801"/>
            <a:ext cx="7315200" cy="317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3503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4" name="TextBox 24"/>
          <p:cNvSpPr txBox="1">
            <a:spLocks noChangeArrowheads="1"/>
          </p:cNvSpPr>
          <p:nvPr/>
        </p:nvSpPr>
        <p:spPr bwMode="auto">
          <a:xfrm>
            <a:off x="1981200" y="20097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39945" name="TextBox 28"/>
          <p:cNvSpPr txBox="1">
            <a:spLocks noChangeArrowheads="1"/>
          </p:cNvSpPr>
          <p:nvPr/>
        </p:nvSpPr>
        <p:spPr bwMode="auto">
          <a:xfrm>
            <a:off x="1981200" y="26479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P1</a:t>
            </a:r>
          </a:p>
        </p:txBody>
      </p:sp>
      <p:sp>
        <p:nvSpPr>
          <p:cNvPr id="39946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39947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P2</a:t>
            </a:r>
          </a:p>
        </p:txBody>
      </p:sp>
      <p:sp>
        <p:nvSpPr>
          <p:cNvPr id="39948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048000" y="2214564"/>
            <a:ext cx="228600" cy="604837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95600" y="2209800"/>
            <a:ext cx="152400" cy="609600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771900" y="2176464"/>
            <a:ext cx="114300" cy="2009775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505201" y="2214563"/>
            <a:ext cx="227013" cy="2005012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3" name="Rectangle 50"/>
          <p:cNvSpPr>
            <a:spLocks noChangeArrowheads="1"/>
          </p:cNvSpPr>
          <p:nvPr/>
        </p:nvSpPr>
        <p:spPr bwMode="auto">
          <a:xfrm>
            <a:off x="3046413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9954" name="Rectangle 51"/>
          <p:cNvSpPr>
            <a:spLocks noChangeArrowheads="1"/>
          </p:cNvSpPr>
          <p:nvPr/>
        </p:nvSpPr>
        <p:spPr bwMode="auto">
          <a:xfrm>
            <a:off x="3771900" y="2455864"/>
            <a:ext cx="228600" cy="115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9955" name="Rectangle 52"/>
          <p:cNvSpPr>
            <a:spLocks noChangeArrowheads="1"/>
          </p:cNvSpPr>
          <p:nvPr/>
        </p:nvSpPr>
        <p:spPr bwMode="auto">
          <a:xfrm>
            <a:off x="2933700" y="1981200"/>
            <a:ext cx="228600" cy="115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9956" name="TextBox 54"/>
          <p:cNvSpPr txBox="1">
            <a:spLocks noChangeArrowheads="1"/>
          </p:cNvSpPr>
          <p:nvPr/>
        </p:nvSpPr>
        <p:spPr bwMode="auto">
          <a:xfrm>
            <a:off x="2781300" y="1508125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Execute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267200" y="1905000"/>
            <a:ext cx="0" cy="3429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648200" y="2205039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4953001" y="2209801"/>
            <a:ext cx="150813" cy="58896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0" name="TextBox 49"/>
          <p:cNvSpPr txBox="1">
            <a:spLocks noChangeArrowheads="1"/>
          </p:cNvSpPr>
          <p:nvPr/>
        </p:nvSpPr>
        <p:spPr bwMode="auto">
          <a:xfrm>
            <a:off x="4343400" y="1524000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Lock</a:t>
            </a:r>
          </a:p>
        </p:txBody>
      </p:sp>
      <p:sp>
        <p:nvSpPr>
          <p:cNvPr id="39961" name="Rectangle 47"/>
          <p:cNvSpPr>
            <a:spLocks noChangeArrowheads="1"/>
          </p:cNvSpPr>
          <p:nvPr/>
        </p:nvSpPr>
        <p:spPr bwMode="auto">
          <a:xfrm>
            <a:off x="4608513" y="2438400"/>
            <a:ext cx="2286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9962" name="TextBox 27"/>
          <p:cNvSpPr txBox="1">
            <a:spLocks noChangeArrowheads="1"/>
          </p:cNvSpPr>
          <p:nvPr/>
        </p:nvSpPr>
        <p:spPr bwMode="auto">
          <a:xfrm>
            <a:off x="5105400" y="1519238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Validate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5753100" y="2149475"/>
            <a:ext cx="114300" cy="2008188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486401" y="2187576"/>
            <a:ext cx="227013" cy="2003425"/>
          </a:xfrm>
          <a:prstGeom prst="line">
            <a:avLst/>
          </a:prstGeom>
          <a:noFill/>
          <a:ln w="25400">
            <a:solidFill>
              <a:srgbClr val="2D2DB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5" name="TextBox 11"/>
          <p:cNvSpPr txBox="1">
            <a:spLocks noChangeArrowheads="1"/>
          </p:cNvSpPr>
          <p:nvPr/>
        </p:nvSpPr>
        <p:spPr bwMode="auto">
          <a:xfrm>
            <a:off x="6248401" y="152400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Replicate</a:t>
            </a: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6859588" y="2208213"/>
            <a:ext cx="150812" cy="129540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7078664" y="2212975"/>
            <a:ext cx="236537" cy="131445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8" name="Rectangle 38"/>
          <p:cNvSpPr>
            <a:spLocks noChangeArrowheads="1"/>
          </p:cNvSpPr>
          <p:nvPr/>
        </p:nvSpPr>
        <p:spPr bwMode="auto">
          <a:xfrm>
            <a:off x="6819900" y="2590800"/>
            <a:ext cx="228600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en-US" altLang="en-US" kern="0"/>
          </a:p>
        </p:txBody>
      </p:sp>
      <p:sp>
        <p:nvSpPr>
          <p:cNvPr id="39969" name="TextBox 45"/>
          <p:cNvSpPr txBox="1">
            <a:spLocks noChangeArrowheads="1"/>
          </p:cNvSpPr>
          <p:nvPr/>
        </p:nvSpPr>
        <p:spPr bwMode="auto">
          <a:xfrm>
            <a:off x="7467601" y="1452564"/>
            <a:ext cx="1685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Update and Unlock</a:t>
            </a:r>
          </a:p>
        </p:txBody>
      </p: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8010526" y="2209801"/>
            <a:ext cx="142875" cy="64611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8305800" y="2214564"/>
            <a:ext cx="223838" cy="60483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209800" y="5410201"/>
            <a:ext cx="731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Coordinator truncates after receiving all ack from Primaries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Piggybacking in other log records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Backups apply updates at truncation time</a:t>
            </a:r>
          </a:p>
        </p:txBody>
      </p:sp>
      <p:sp>
        <p:nvSpPr>
          <p:cNvPr id="39973" name="TextBox 41"/>
          <p:cNvSpPr txBox="1">
            <a:spLocks noChangeArrowheads="1"/>
          </p:cNvSpPr>
          <p:nvPr/>
        </p:nvSpPr>
        <p:spPr bwMode="auto">
          <a:xfrm>
            <a:off x="8839201" y="1508125"/>
            <a:ext cx="168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Truncate</a:t>
            </a:r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9040814" y="2190751"/>
            <a:ext cx="142875" cy="64611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9217026" y="2176463"/>
            <a:ext cx="200025" cy="134620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43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Commit Correctness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Serialization point</a:t>
            </a:r>
          </a:p>
          <a:p>
            <a:pPr lvl="1"/>
            <a:r>
              <a:rPr lang="en-US" altLang="en-US"/>
              <a:t>Read-write Tx: all write locks acquired</a:t>
            </a:r>
          </a:p>
          <a:p>
            <a:pPr lvl="1"/>
            <a:r>
              <a:rPr lang="en-US" altLang="en-US"/>
              <a:t>Read-only Tx: last read</a:t>
            </a:r>
          </a:p>
          <a:p>
            <a:pPr lvl="1"/>
            <a:r>
              <a:rPr lang="en-US" altLang="en-US"/>
              <a:t>Equivalent to committing atomically at this point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D1E0FA98-36DE-4122-946A-B5388AEA4B07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27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51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 Commit Performance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 primary - backup to reduce number of copies of data</a:t>
            </a:r>
          </a:p>
          <a:p>
            <a:r>
              <a:rPr lang="en-US" altLang="en-US"/>
              <a:t>Use one-sided RDMA extensively</a:t>
            </a:r>
          </a:p>
          <a:p>
            <a:r>
              <a:rPr lang="en-US" altLang="en-US"/>
              <a:t>P</a:t>
            </a:r>
            <a:r>
              <a:rPr lang="en-US" altLang="zh-CN" baseline="-25000">
                <a:ea typeface="宋体" panose="02010600030101010101" pitchFamily="2" charset="-122"/>
              </a:rPr>
              <a:t>w</a:t>
            </a:r>
            <a:r>
              <a:rPr lang="en-US" altLang="zh-CN">
                <a:ea typeface="宋体" panose="02010600030101010101" pitchFamily="2" charset="-122"/>
              </a:rPr>
              <a:t>(f + 3) RDMA writes</a:t>
            </a:r>
          </a:p>
          <a:p>
            <a:r>
              <a:rPr lang="en-US" altLang="en-US"/>
              <a:t>P</a:t>
            </a:r>
            <a:r>
              <a:rPr lang="en-US" altLang="en-US" baseline="-25000"/>
              <a:t>r</a:t>
            </a:r>
            <a:r>
              <a:rPr lang="en-US" altLang="en-US"/>
              <a:t> RDMA reads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2495B4A-ACD4-4ECB-96AB-2ABFE5E0F372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28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71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Failure recovery</a:t>
            </a:r>
          </a:p>
        </p:txBody>
      </p:sp>
      <p:sp>
        <p:nvSpPr>
          <p:cNvPr id="43010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C2643AD8-E29C-488B-9B83-36D121451D6F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29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4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Transactions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Transaction</a:t>
            </a:r>
          </a:p>
          <a:p>
            <a:pPr lvl="1"/>
            <a:r>
              <a:rPr lang="en-US" altLang="en-US"/>
              <a:t>A unit of work that you want to treat as a “whole”</a:t>
            </a:r>
          </a:p>
          <a:p>
            <a:pPr lvl="1"/>
            <a:r>
              <a:rPr lang="en-US" altLang="en-US"/>
              <a:t>ACID</a:t>
            </a:r>
          </a:p>
          <a:p>
            <a:r>
              <a:rPr lang="en-US" altLang="en-US"/>
              <a:t>Distributed transaction provides powerful abstraction</a:t>
            </a:r>
          </a:p>
          <a:p>
            <a:pPr lvl="1"/>
            <a:r>
              <a:rPr lang="en-US" altLang="en-US"/>
              <a:t>Simplify building and reasoning about distributed systems</a:t>
            </a:r>
          </a:p>
          <a:p>
            <a:r>
              <a:rPr lang="en-US" altLang="en-US"/>
              <a:t>Previous implementations performed poorly</a:t>
            </a:r>
          </a:p>
          <a:p>
            <a:pPr lvl="1"/>
            <a:r>
              <a:rPr lang="en-US" altLang="en-US"/>
              <a:t>Believed to be inherently slow</a:t>
            </a:r>
          </a:p>
          <a:p>
            <a:pPr lvl="1"/>
            <a:r>
              <a:rPr lang="en-US" altLang="en-US"/>
              <a:t>Not widely used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7EAFFF43-3F71-4D1B-BFD0-8002B9636811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01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Sided Operations Complicate Recovery</a:t>
            </a:r>
          </a:p>
        </p:txBody>
      </p:sp>
      <p:sp>
        <p:nvSpPr>
          <p:cNvPr id="440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CPU does not process remote access</a:t>
            </a:r>
          </a:p>
          <a:p>
            <a:endParaRPr lang="en-US" altLang="en-US"/>
          </a:p>
          <a:p>
            <a:r>
              <a:rPr lang="en-US" altLang="en-US"/>
              <a:t>Configuration change</a:t>
            </a:r>
          </a:p>
          <a:p>
            <a:pPr lvl="1"/>
            <a:r>
              <a:rPr lang="en-US" altLang="en-US"/>
              <a:t>Precise membership</a:t>
            </a:r>
          </a:p>
          <a:p>
            <a:r>
              <a:rPr lang="en-US" altLang="en-US"/>
              <a:t>Recovery</a:t>
            </a:r>
          </a:p>
          <a:p>
            <a:pPr lvl="1"/>
            <a:r>
              <a:rPr lang="en-US" altLang="en-US"/>
              <a:t>Drain logs before recovering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2639A17B-469C-4DF7-B62C-064DB1685D36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30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88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 Availability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Short failure detection time </a:t>
            </a:r>
          </a:p>
          <a:p>
            <a:r>
              <a:rPr lang="en-US" altLang="en-US"/>
              <a:t>Data available instantly</a:t>
            </a:r>
          </a:p>
          <a:p>
            <a:pPr lvl="1"/>
            <a:r>
              <a:rPr lang="en-US" altLang="en-US"/>
              <a:t>A backup promoted to primary</a:t>
            </a:r>
          </a:p>
          <a:p>
            <a:r>
              <a:rPr lang="en-US" altLang="en-US"/>
              <a:t>Use parallelism</a:t>
            </a:r>
          </a:p>
          <a:p>
            <a:pPr lvl="1"/>
            <a:r>
              <a:rPr lang="en-US" altLang="en-US"/>
              <a:t>New transactions in parallel with recovery</a:t>
            </a:r>
          </a:p>
          <a:p>
            <a:pPr lvl="1"/>
            <a:r>
              <a:rPr lang="en-US" altLang="en-US"/>
              <a:t>Recover transactions in parallel</a:t>
            </a:r>
          </a:p>
          <a:p>
            <a:pPr lvl="1"/>
            <a:r>
              <a:rPr lang="en-US" altLang="en-US"/>
              <a:t>Recover data in parallel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64A70F47-53D1-4E7E-9EA9-7D7852F981A1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31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1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Failure Recovery Steps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Detect failure</a:t>
            </a:r>
          </a:p>
          <a:p>
            <a:r>
              <a:rPr lang="en-US" altLang="en-US"/>
              <a:t>Reconfiguration</a:t>
            </a:r>
          </a:p>
          <a:p>
            <a:r>
              <a:rPr lang="en-US" altLang="en-US"/>
              <a:t>Recover transactions</a:t>
            </a:r>
          </a:p>
          <a:p>
            <a:r>
              <a:rPr lang="en-US" altLang="en-US"/>
              <a:t>Recover data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96F20CE2-970C-4651-B16B-C8394544B1A6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32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11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Failure Detection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61FB8092-95A5-4B65-AA8D-54853A8E72B8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33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pic>
        <p:nvPicPr>
          <p:cNvPr id="4710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6000" r="8047" b="6001"/>
          <a:stretch>
            <a:fillRect/>
          </a:stretch>
        </p:blipFill>
        <p:spPr bwMode="auto">
          <a:xfrm>
            <a:off x="2286000" y="2209800"/>
            <a:ext cx="601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81900" y="1905000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FaRM uses leases to detect failure</a:t>
            </a:r>
          </a:p>
          <a:p>
            <a:pPr defTabSz="914400"/>
            <a:endParaRPr lang="en-US" altLang="en-US" kern="0"/>
          </a:p>
        </p:txBody>
      </p:sp>
    </p:spTree>
    <p:extLst>
      <p:ext uri="{BB962C8B-B14F-4D97-AF65-F5344CB8AC3E}">
        <p14:creationId xmlns:p14="http://schemas.microsoft.com/office/powerpoint/2010/main" val="19677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Failure Detection</a:t>
            </a: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CEBA3E99-DEDE-4541-8142-438B9DB658A6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34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pic>
        <p:nvPicPr>
          <p:cNvPr id="4813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b="7860"/>
          <a:stretch>
            <a:fillRect/>
          </a:stretch>
        </p:blipFill>
        <p:spPr>
          <a:xfrm>
            <a:off x="2286000" y="1905000"/>
            <a:ext cx="8077200" cy="35814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91400" y="4776788"/>
            <a:ext cx="3048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kern="0"/>
              <a:t>Short lease interval, high availability</a:t>
            </a:r>
          </a:p>
          <a:p>
            <a:pPr defTabSz="914400"/>
            <a:endParaRPr lang="en-US" altLang="en-US" kern="0"/>
          </a:p>
        </p:txBody>
      </p:sp>
    </p:spTree>
    <p:extLst>
      <p:ext uri="{BB962C8B-B14F-4D97-AF65-F5344CB8AC3E}">
        <p14:creationId xmlns:p14="http://schemas.microsoft.com/office/powerpoint/2010/main" val="30587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Reconfiguration</a:t>
            </a: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288500D5-E2D8-486A-BCFD-802A95511178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35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3503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159" name="TextBox 24"/>
          <p:cNvSpPr txBox="1">
            <a:spLocks noChangeArrowheads="1"/>
          </p:cNvSpPr>
          <p:nvPr/>
        </p:nvSpPr>
        <p:spPr bwMode="auto">
          <a:xfrm>
            <a:off x="1524000" y="2647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CM=S1</a:t>
            </a:r>
          </a:p>
        </p:txBody>
      </p:sp>
      <p:sp>
        <p:nvSpPr>
          <p:cNvPr id="49160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S2</a:t>
            </a:r>
          </a:p>
        </p:txBody>
      </p:sp>
      <p:sp>
        <p:nvSpPr>
          <p:cNvPr id="49161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S3</a:t>
            </a:r>
          </a:p>
        </p:txBody>
      </p:sp>
      <p:sp>
        <p:nvSpPr>
          <p:cNvPr id="49162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S4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200400" y="2798763"/>
            <a:ext cx="160338" cy="677862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3025776" y="2801938"/>
            <a:ext cx="182563" cy="747712"/>
          </a:xfrm>
          <a:prstGeom prst="line">
            <a:avLst/>
          </a:prstGeom>
          <a:noFill/>
          <a:ln w="25400">
            <a:solidFill>
              <a:srgbClr val="2D2DB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294064" y="2798764"/>
            <a:ext cx="206375" cy="2154237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2941639" y="2798764"/>
            <a:ext cx="319087" cy="2154237"/>
          </a:xfrm>
          <a:prstGeom prst="line">
            <a:avLst/>
          </a:prstGeom>
          <a:noFill/>
          <a:ln w="25400">
            <a:solidFill>
              <a:srgbClr val="2D2DB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686050" y="2228851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779588" y="1828800"/>
            <a:ext cx="172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suspect S3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65438" y="5010150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35896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Reconfiguration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00FFA96-7B2D-40F1-89B0-C8E85A17A542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36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3503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183" name="TextBox 24"/>
          <p:cNvSpPr txBox="1">
            <a:spLocks noChangeArrowheads="1"/>
          </p:cNvSpPr>
          <p:nvPr/>
        </p:nvSpPr>
        <p:spPr bwMode="auto">
          <a:xfrm>
            <a:off x="1524000" y="2647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CM=S1</a:t>
            </a:r>
          </a:p>
        </p:txBody>
      </p:sp>
      <p:sp>
        <p:nvSpPr>
          <p:cNvPr id="50184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S2</a:t>
            </a:r>
          </a:p>
        </p:txBody>
      </p:sp>
      <p:sp>
        <p:nvSpPr>
          <p:cNvPr id="50185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S3</a:t>
            </a:r>
          </a:p>
        </p:txBody>
      </p:sp>
      <p:sp>
        <p:nvSpPr>
          <p:cNvPr id="50186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S4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200400" y="2798763"/>
            <a:ext cx="160338" cy="677862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3025776" y="2801938"/>
            <a:ext cx="182563" cy="747712"/>
          </a:xfrm>
          <a:prstGeom prst="line">
            <a:avLst/>
          </a:prstGeom>
          <a:noFill/>
          <a:ln w="25400">
            <a:solidFill>
              <a:srgbClr val="2D2DB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294064" y="2798764"/>
            <a:ext cx="206375" cy="2154237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2941639" y="2798764"/>
            <a:ext cx="319087" cy="2154237"/>
          </a:xfrm>
          <a:prstGeom prst="line">
            <a:avLst/>
          </a:prstGeom>
          <a:noFill/>
          <a:ln w="25400">
            <a:solidFill>
              <a:srgbClr val="2D2DB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686050" y="2228851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3849689" y="1912938"/>
            <a:ext cx="276225" cy="91440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3" name="TextBox 56"/>
          <p:cNvSpPr txBox="1">
            <a:spLocks noChangeArrowheads="1"/>
          </p:cNvSpPr>
          <p:nvPr/>
        </p:nvSpPr>
        <p:spPr bwMode="auto">
          <a:xfrm>
            <a:off x="1779588" y="1828800"/>
            <a:ext cx="172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suspect S3</a:t>
            </a:r>
          </a:p>
        </p:txBody>
      </p:sp>
      <p:sp>
        <p:nvSpPr>
          <p:cNvPr id="50194" name="TextBox 14"/>
          <p:cNvSpPr txBox="1">
            <a:spLocks noChangeArrowheads="1"/>
          </p:cNvSpPr>
          <p:nvPr/>
        </p:nvSpPr>
        <p:spPr bwMode="auto">
          <a:xfrm>
            <a:off x="2865438" y="5010150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Probe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1563" y="1524000"/>
            <a:ext cx="152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kern="0">
                <a:solidFill>
                  <a:sysClr val="windowText" lastClr="000000"/>
                </a:solidFill>
              </a:rPr>
              <a:t>ZooKeeper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Arrow Connector 57"/>
          <p:cNvCxnSpPr>
            <a:cxnSpLocks noChangeShapeType="1"/>
            <a:stCxn id="16" idx="2"/>
          </p:cNvCxnSpPr>
          <p:nvPr/>
        </p:nvCxnSpPr>
        <p:spPr bwMode="auto">
          <a:xfrm>
            <a:off x="4373563" y="1893332"/>
            <a:ext cx="393700" cy="953056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63889" y="2174875"/>
            <a:ext cx="263683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&lt;9,</a:t>
            </a:r>
            <a:r>
              <a:rPr lang="is-IS" altLang="en-US" sz="1400" kern="0"/>
              <a:t>…</a:t>
            </a:r>
            <a:r>
              <a:rPr lang="en-US" altLang="en-US" sz="1400" kern="0"/>
              <a:t>&gt; -&gt; &lt;10, {S1,S2,S4}, F, CM=S1&gt;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035551" y="2655889"/>
            <a:ext cx="9890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REMAP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09800" y="54102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Backup becomes primary, load balancing</a:t>
            </a:r>
          </a:p>
        </p:txBody>
      </p:sp>
    </p:spTree>
    <p:extLst>
      <p:ext uri="{BB962C8B-B14F-4D97-AF65-F5344CB8AC3E}">
        <p14:creationId xmlns:p14="http://schemas.microsoft.com/office/powerpoint/2010/main" val="10198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59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Reconfiguration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4FD3F98A-F3D0-4AA8-970B-C70CC375371B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37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3503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07" name="TextBox 24"/>
          <p:cNvSpPr txBox="1">
            <a:spLocks noChangeArrowheads="1"/>
          </p:cNvSpPr>
          <p:nvPr/>
        </p:nvSpPr>
        <p:spPr bwMode="auto">
          <a:xfrm>
            <a:off x="1524000" y="2647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CM=S1</a:t>
            </a:r>
          </a:p>
        </p:txBody>
      </p:sp>
      <p:sp>
        <p:nvSpPr>
          <p:cNvPr id="51208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S2</a:t>
            </a:r>
          </a:p>
        </p:txBody>
      </p:sp>
      <p:sp>
        <p:nvSpPr>
          <p:cNvPr id="51209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S3</a:t>
            </a:r>
          </a:p>
        </p:txBody>
      </p:sp>
      <p:sp>
        <p:nvSpPr>
          <p:cNvPr id="51210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S4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200400" y="2798763"/>
            <a:ext cx="160338" cy="677862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3025776" y="2801938"/>
            <a:ext cx="182563" cy="747712"/>
          </a:xfrm>
          <a:prstGeom prst="line">
            <a:avLst/>
          </a:prstGeom>
          <a:noFill/>
          <a:ln w="25400">
            <a:solidFill>
              <a:srgbClr val="2D2DB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294064" y="2798764"/>
            <a:ext cx="206375" cy="2154237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2941639" y="2798764"/>
            <a:ext cx="319087" cy="2154237"/>
          </a:xfrm>
          <a:prstGeom prst="line">
            <a:avLst/>
          </a:prstGeom>
          <a:noFill/>
          <a:ln w="25400">
            <a:solidFill>
              <a:srgbClr val="2D2DB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686050" y="2228851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3849689" y="1912938"/>
            <a:ext cx="276225" cy="91440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6126164" y="2833689"/>
            <a:ext cx="327025" cy="2166937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7737476" y="2814639"/>
            <a:ext cx="347663" cy="212407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6399213" y="2835276"/>
            <a:ext cx="112712" cy="68421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7704138" y="2827339"/>
            <a:ext cx="127000" cy="65087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9359901" y="2816226"/>
            <a:ext cx="123825" cy="6826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9617076" y="2813050"/>
            <a:ext cx="365125" cy="2154238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3" name="TextBox 56"/>
          <p:cNvSpPr txBox="1">
            <a:spLocks noChangeArrowheads="1"/>
          </p:cNvSpPr>
          <p:nvPr/>
        </p:nvSpPr>
        <p:spPr bwMode="auto">
          <a:xfrm>
            <a:off x="1779588" y="1828800"/>
            <a:ext cx="172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suspect S3</a:t>
            </a:r>
          </a:p>
        </p:txBody>
      </p:sp>
      <p:sp>
        <p:nvSpPr>
          <p:cNvPr id="51224" name="TextBox 14"/>
          <p:cNvSpPr txBox="1">
            <a:spLocks noChangeArrowheads="1"/>
          </p:cNvSpPr>
          <p:nvPr/>
        </p:nvSpPr>
        <p:spPr bwMode="auto">
          <a:xfrm>
            <a:off x="2865438" y="5010150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Probe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1563" y="1524000"/>
            <a:ext cx="152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kern="0">
                <a:solidFill>
                  <a:sysClr val="windowText" lastClr="000000"/>
                </a:solidFill>
              </a:rPr>
              <a:t>ZooKeeper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Arrow Connector 57"/>
          <p:cNvCxnSpPr>
            <a:cxnSpLocks noChangeShapeType="1"/>
            <a:stCxn id="16" idx="2"/>
          </p:cNvCxnSpPr>
          <p:nvPr/>
        </p:nvCxnSpPr>
        <p:spPr bwMode="auto">
          <a:xfrm>
            <a:off x="4373563" y="1893332"/>
            <a:ext cx="393700" cy="953056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7" name="TextBox 25"/>
          <p:cNvSpPr txBox="1">
            <a:spLocks noChangeArrowheads="1"/>
          </p:cNvSpPr>
          <p:nvPr/>
        </p:nvSpPr>
        <p:spPr bwMode="auto">
          <a:xfrm>
            <a:off x="3163889" y="2174875"/>
            <a:ext cx="263683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&lt;9,</a:t>
            </a:r>
            <a:r>
              <a:rPr lang="is-IS" altLang="en-US" sz="1400" kern="0"/>
              <a:t>…</a:t>
            </a:r>
            <a:r>
              <a:rPr lang="en-US" altLang="en-US" sz="1400" kern="0"/>
              <a:t>&gt; -&gt; &lt;10, {S1,S2,S4}, F, CM=S1&gt;</a:t>
            </a:r>
          </a:p>
        </p:txBody>
      </p:sp>
      <p:sp>
        <p:nvSpPr>
          <p:cNvPr id="51228" name="TextBox 58"/>
          <p:cNvSpPr txBox="1">
            <a:spLocks noChangeArrowheads="1"/>
          </p:cNvSpPr>
          <p:nvPr/>
        </p:nvSpPr>
        <p:spPr bwMode="auto">
          <a:xfrm>
            <a:off x="5035551" y="2655889"/>
            <a:ext cx="9890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REMAP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467350" y="5045075"/>
            <a:ext cx="186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NEW-CONFIG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773863" y="5419725"/>
            <a:ext cx="244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NEW-CONFIG-ACK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831138" y="5029200"/>
            <a:ext cx="3217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NEW-CONFIG-COMMIT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09800" y="5924551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Machines apply new configurations, stop access</a:t>
            </a:r>
            <a:r>
              <a:rPr lang="en-US" altLang="zh-CN" kern="0"/>
              <a:t>ing</a:t>
            </a:r>
            <a:r>
              <a:rPr lang="en-US" altLang="en-US" kern="0"/>
              <a:t> to affected region</a:t>
            </a:r>
          </a:p>
        </p:txBody>
      </p:sp>
    </p:spTree>
    <p:extLst>
      <p:ext uri="{BB962C8B-B14F-4D97-AF65-F5344CB8AC3E}">
        <p14:creationId xmlns:p14="http://schemas.microsoft.com/office/powerpoint/2010/main" val="3798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7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Reconfiguration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689EF07A-0949-4FBF-8569-214DB71BD982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38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67000" y="2819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3503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953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4186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1" name="TextBox 24"/>
          <p:cNvSpPr txBox="1">
            <a:spLocks noChangeArrowheads="1"/>
          </p:cNvSpPr>
          <p:nvPr/>
        </p:nvSpPr>
        <p:spPr bwMode="auto">
          <a:xfrm>
            <a:off x="1524000" y="2647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CM=S1</a:t>
            </a:r>
          </a:p>
        </p:txBody>
      </p:sp>
      <p:sp>
        <p:nvSpPr>
          <p:cNvPr id="52232" name="TextBox 29"/>
          <p:cNvSpPr txBox="1">
            <a:spLocks noChangeArrowheads="1"/>
          </p:cNvSpPr>
          <p:nvPr/>
        </p:nvSpPr>
        <p:spPr bwMode="auto">
          <a:xfrm>
            <a:off x="1981200" y="3352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S2</a:t>
            </a:r>
          </a:p>
        </p:txBody>
      </p:sp>
      <p:sp>
        <p:nvSpPr>
          <p:cNvPr id="52233" name="TextBox 30"/>
          <p:cNvSpPr txBox="1">
            <a:spLocks noChangeArrowheads="1"/>
          </p:cNvSpPr>
          <p:nvPr/>
        </p:nvSpPr>
        <p:spPr bwMode="auto">
          <a:xfrm>
            <a:off x="1981200" y="4019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S3</a:t>
            </a:r>
          </a:p>
        </p:txBody>
      </p:sp>
      <p:sp>
        <p:nvSpPr>
          <p:cNvPr id="52234" name="TextBox 31"/>
          <p:cNvSpPr txBox="1">
            <a:spLocks noChangeArrowheads="1"/>
          </p:cNvSpPr>
          <p:nvPr/>
        </p:nvSpPr>
        <p:spPr bwMode="auto">
          <a:xfrm>
            <a:off x="1981200" y="4724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S4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3200400" y="2798763"/>
            <a:ext cx="160338" cy="677862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3025776" y="2801938"/>
            <a:ext cx="182563" cy="747712"/>
          </a:xfrm>
          <a:prstGeom prst="line">
            <a:avLst/>
          </a:prstGeom>
          <a:noFill/>
          <a:ln w="25400">
            <a:solidFill>
              <a:srgbClr val="2D2DB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3294064" y="2798764"/>
            <a:ext cx="206375" cy="2154237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2941639" y="2798764"/>
            <a:ext cx="319087" cy="2154237"/>
          </a:xfrm>
          <a:prstGeom prst="line">
            <a:avLst/>
          </a:prstGeom>
          <a:noFill/>
          <a:ln w="25400">
            <a:solidFill>
              <a:srgbClr val="2D2DB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686050" y="2228851"/>
            <a:ext cx="114300" cy="5937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3849689" y="1912938"/>
            <a:ext cx="276225" cy="91440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6126164" y="2833689"/>
            <a:ext cx="327025" cy="2166937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7737476" y="2814639"/>
            <a:ext cx="347663" cy="212407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6399213" y="2835276"/>
            <a:ext cx="112712" cy="68421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7704138" y="2827339"/>
            <a:ext cx="127000" cy="65087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9359901" y="2816226"/>
            <a:ext cx="123825" cy="6826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9617076" y="2813050"/>
            <a:ext cx="365125" cy="2154238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Box 56"/>
          <p:cNvSpPr txBox="1">
            <a:spLocks noChangeArrowheads="1"/>
          </p:cNvSpPr>
          <p:nvPr/>
        </p:nvSpPr>
        <p:spPr bwMode="auto">
          <a:xfrm>
            <a:off x="1779588" y="1828800"/>
            <a:ext cx="172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suspect S3</a:t>
            </a:r>
          </a:p>
        </p:txBody>
      </p:sp>
      <p:sp>
        <p:nvSpPr>
          <p:cNvPr id="52248" name="TextBox 14"/>
          <p:cNvSpPr txBox="1">
            <a:spLocks noChangeArrowheads="1"/>
          </p:cNvSpPr>
          <p:nvPr/>
        </p:nvSpPr>
        <p:spPr bwMode="auto">
          <a:xfrm>
            <a:off x="2865438" y="5010150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Probe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1563" y="1524000"/>
            <a:ext cx="152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kern="0">
                <a:solidFill>
                  <a:sysClr val="windowText" lastClr="000000"/>
                </a:solidFill>
              </a:rPr>
              <a:t>ZooKeeper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Arrow Connector 57"/>
          <p:cNvCxnSpPr>
            <a:cxnSpLocks noChangeShapeType="1"/>
            <a:stCxn id="16" idx="2"/>
          </p:cNvCxnSpPr>
          <p:nvPr/>
        </p:nvCxnSpPr>
        <p:spPr bwMode="auto">
          <a:xfrm>
            <a:off x="4373563" y="1893332"/>
            <a:ext cx="393700" cy="953056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1" name="TextBox 25"/>
          <p:cNvSpPr txBox="1">
            <a:spLocks noChangeArrowheads="1"/>
          </p:cNvSpPr>
          <p:nvPr/>
        </p:nvSpPr>
        <p:spPr bwMode="auto">
          <a:xfrm>
            <a:off x="3163889" y="2174875"/>
            <a:ext cx="263683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&lt;9,</a:t>
            </a:r>
            <a:r>
              <a:rPr lang="is-IS" altLang="en-US" sz="1400" kern="0"/>
              <a:t>…</a:t>
            </a:r>
            <a:r>
              <a:rPr lang="en-US" altLang="en-US" sz="1400" kern="0"/>
              <a:t>&gt; -&gt; &lt;10, {S1,S2,S4}, F, CM=S1&gt;</a:t>
            </a:r>
          </a:p>
        </p:txBody>
      </p:sp>
      <p:sp>
        <p:nvSpPr>
          <p:cNvPr id="52252" name="TextBox 58"/>
          <p:cNvSpPr txBox="1">
            <a:spLocks noChangeArrowheads="1"/>
          </p:cNvSpPr>
          <p:nvPr/>
        </p:nvSpPr>
        <p:spPr bwMode="auto">
          <a:xfrm>
            <a:off x="5035551" y="2655889"/>
            <a:ext cx="9890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REMAP</a:t>
            </a:r>
          </a:p>
        </p:txBody>
      </p:sp>
      <p:sp>
        <p:nvSpPr>
          <p:cNvPr id="52253" name="TextBox 59"/>
          <p:cNvSpPr txBox="1">
            <a:spLocks noChangeArrowheads="1"/>
          </p:cNvSpPr>
          <p:nvPr/>
        </p:nvSpPr>
        <p:spPr bwMode="auto">
          <a:xfrm>
            <a:off x="5467350" y="5045075"/>
            <a:ext cx="186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NEW-CONFIG</a:t>
            </a:r>
          </a:p>
        </p:txBody>
      </p:sp>
      <p:sp>
        <p:nvSpPr>
          <p:cNvPr id="52254" name="TextBox 62"/>
          <p:cNvSpPr txBox="1">
            <a:spLocks noChangeArrowheads="1"/>
          </p:cNvSpPr>
          <p:nvPr/>
        </p:nvSpPr>
        <p:spPr bwMode="auto">
          <a:xfrm>
            <a:off x="6773863" y="5419725"/>
            <a:ext cx="244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NEW-CONFIG-ACK</a:t>
            </a:r>
          </a:p>
        </p:txBody>
      </p:sp>
      <p:sp>
        <p:nvSpPr>
          <p:cNvPr id="52255" name="TextBox 66"/>
          <p:cNvSpPr txBox="1">
            <a:spLocks noChangeArrowheads="1"/>
          </p:cNvSpPr>
          <p:nvPr/>
        </p:nvSpPr>
        <p:spPr bwMode="auto">
          <a:xfrm>
            <a:off x="7831138" y="5029200"/>
            <a:ext cx="3217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en-US" sz="1800" kern="0"/>
              <a:t>NEW-CONFIG-COMMIT</a:t>
            </a:r>
          </a:p>
        </p:txBody>
      </p:sp>
      <p:sp>
        <p:nvSpPr>
          <p:cNvPr id="52256" name="TextBox 32"/>
          <p:cNvSpPr txBox="1">
            <a:spLocks noChangeArrowheads="1"/>
          </p:cNvSpPr>
          <p:nvPr/>
        </p:nvSpPr>
        <p:spPr bwMode="auto">
          <a:xfrm>
            <a:off x="2209800" y="5924551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Recovery starts after everyone stops accessing recovering regions</a:t>
            </a:r>
          </a:p>
        </p:txBody>
      </p:sp>
    </p:spTree>
    <p:extLst>
      <p:ext uri="{BB962C8B-B14F-4D97-AF65-F5344CB8AC3E}">
        <p14:creationId xmlns:p14="http://schemas.microsoft.com/office/powerpoint/2010/main" val="316991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651125" y="2143126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200" kern="0"/>
              <a:t>NEW-CONFIG-COMMIT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111375" y="4437063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200" kern="0"/>
              <a:t>NEW-CONFIG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Transaction Recovery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54102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17366096-102D-4D20-AD16-77194A02A6B3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39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67000" y="2057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2741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191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3424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257" name="TextBox 24"/>
          <p:cNvSpPr txBox="1">
            <a:spLocks noChangeArrowheads="1"/>
          </p:cNvSpPr>
          <p:nvPr/>
        </p:nvSpPr>
        <p:spPr bwMode="auto">
          <a:xfrm>
            <a:off x="1974851" y="1843088"/>
            <a:ext cx="67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53258" name="TextBox 29"/>
          <p:cNvSpPr txBox="1">
            <a:spLocks noChangeArrowheads="1"/>
          </p:cNvSpPr>
          <p:nvPr/>
        </p:nvSpPr>
        <p:spPr bwMode="auto">
          <a:xfrm>
            <a:off x="1981200" y="2590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</a:t>
            </a:r>
          </a:p>
        </p:txBody>
      </p:sp>
      <p:sp>
        <p:nvSpPr>
          <p:cNvPr id="53259" name="TextBox 30"/>
          <p:cNvSpPr txBox="1">
            <a:spLocks noChangeArrowheads="1"/>
          </p:cNvSpPr>
          <p:nvPr/>
        </p:nvSpPr>
        <p:spPr bwMode="auto">
          <a:xfrm>
            <a:off x="1981200" y="3257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53260" name="TextBox 31"/>
          <p:cNvSpPr txBox="1">
            <a:spLocks noChangeArrowheads="1"/>
          </p:cNvSpPr>
          <p:nvPr/>
        </p:nvSpPr>
        <p:spPr bwMode="auto">
          <a:xfrm>
            <a:off x="1981200" y="3962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743200" y="3270251"/>
            <a:ext cx="776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43200" y="2600325"/>
            <a:ext cx="77628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43200" y="4037014"/>
            <a:ext cx="776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57600" y="2600325"/>
            <a:ext cx="66833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657600" y="3273425"/>
            <a:ext cx="66833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657600" y="4051301"/>
            <a:ext cx="6683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209800" y="5410201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Process all the messages in logs that haven</a:t>
            </a:r>
            <a:r>
              <a:rPr lang="uk-UA" altLang="en-US" kern="0"/>
              <a:t>’</a:t>
            </a:r>
            <a:r>
              <a:rPr lang="en-US" altLang="en-US" kern="0"/>
              <a:t>t been processed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3581400" y="2600325"/>
            <a:ext cx="0" cy="1828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>
            <a:off x="2743200" y="2590800"/>
            <a:ext cx="0" cy="1828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2" grpId="0"/>
      <p:bldP spid="72" grpId="1"/>
      <p:bldP spid="59" grpId="0" animBg="1"/>
      <p:bldP spid="33" grpId="0" animBg="1"/>
      <p:bldP spid="34" grpId="0" animBg="1"/>
      <p:bldP spid="36" grpId="0" animBg="1"/>
      <p:bldP spid="40" grpId="0" animBg="1"/>
      <p:bldP spid="42" grpId="0" animBg="1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Hardware Trends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Modern cluster</a:t>
            </a:r>
          </a:p>
          <a:p>
            <a:pPr lvl="1"/>
            <a:r>
              <a:rPr lang="en-US" altLang="en-US"/>
              <a:t>Large main memory</a:t>
            </a:r>
          </a:p>
          <a:p>
            <a:pPr lvl="1"/>
            <a:r>
              <a:rPr lang="en-US" altLang="en-US"/>
              <a:t>Non-volatile memory</a:t>
            </a:r>
          </a:p>
          <a:p>
            <a:pPr lvl="1"/>
            <a:r>
              <a:rPr lang="en-US" altLang="en-US"/>
              <a:t>Fast network with RDMA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9BA8F5FB-A6E1-4C47-BD48-96CCBEC57A65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41738"/>
            <a:ext cx="7518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71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Transaction Recovery</a:t>
            </a: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54102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5D3141C8-0441-4B4E-A988-AA3CC7AB7AF6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40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67000" y="2057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2741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191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3424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279" name="TextBox 24"/>
          <p:cNvSpPr txBox="1">
            <a:spLocks noChangeArrowheads="1"/>
          </p:cNvSpPr>
          <p:nvPr/>
        </p:nvSpPr>
        <p:spPr bwMode="auto">
          <a:xfrm>
            <a:off x="1974851" y="1843088"/>
            <a:ext cx="67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54280" name="TextBox 29"/>
          <p:cNvSpPr txBox="1">
            <a:spLocks noChangeArrowheads="1"/>
          </p:cNvSpPr>
          <p:nvPr/>
        </p:nvSpPr>
        <p:spPr bwMode="auto">
          <a:xfrm>
            <a:off x="1981200" y="2590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</a:t>
            </a:r>
          </a:p>
        </p:txBody>
      </p:sp>
      <p:sp>
        <p:nvSpPr>
          <p:cNvPr id="54281" name="TextBox 30"/>
          <p:cNvSpPr txBox="1">
            <a:spLocks noChangeArrowheads="1"/>
          </p:cNvSpPr>
          <p:nvPr/>
        </p:nvSpPr>
        <p:spPr bwMode="auto">
          <a:xfrm>
            <a:off x="1981200" y="3257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54282" name="TextBox 31"/>
          <p:cNvSpPr txBox="1">
            <a:spLocks noChangeArrowheads="1"/>
          </p:cNvSpPr>
          <p:nvPr/>
        </p:nvSpPr>
        <p:spPr bwMode="auto">
          <a:xfrm>
            <a:off x="1981200" y="3962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4787900" y="3000376"/>
            <a:ext cx="147638" cy="11906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4" name="TextBox 58"/>
          <p:cNvSpPr txBox="1">
            <a:spLocks noChangeArrowheads="1"/>
          </p:cNvSpPr>
          <p:nvPr/>
        </p:nvSpPr>
        <p:spPr bwMode="auto">
          <a:xfrm>
            <a:off x="2743200" y="3270251"/>
            <a:ext cx="776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4285" name="TextBox 32"/>
          <p:cNvSpPr txBox="1">
            <a:spLocks noChangeArrowheads="1"/>
          </p:cNvSpPr>
          <p:nvPr/>
        </p:nvSpPr>
        <p:spPr bwMode="auto">
          <a:xfrm>
            <a:off x="2743200" y="2600325"/>
            <a:ext cx="77628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4286" name="TextBox 33"/>
          <p:cNvSpPr txBox="1">
            <a:spLocks noChangeArrowheads="1"/>
          </p:cNvSpPr>
          <p:nvPr/>
        </p:nvSpPr>
        <p:spPr bwMode="auto">
          <a:xfrm>
            <a:off x="2743200" y="4037014"/>
            <a:ext cx="776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4287" name="TextBox 35"/>
          <p:cNvSpPr txBox="1">
            <a:spLocks noChangeArrowheads="1"/>
          </p:cNvSpPr>
          <p:nvPr/>
        </p:nvSpPr>
        <p:spPr bwMode="auto">
          <a:xfrm>
            <a:off x="3657600" y="2600325"/>
            <a:ext cx="66833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54288" name="TextBox 39"/>
          <p:cNvSpPr txBox="1">
            <a:spLocks noChangeArrowheads="1"/>
          </p:cNvSpPr>
          <p:nvPr/>
        </p:nvSpPr>
        <p:spPr bwMode="auto">
          <a:xfrm>
            <a:off x="3657600" y="3273425"/>
            <a:ext cx="66833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54289" name="TextBox 41"/>
          <p:cNvSpPr txBox="1">
            <a:spLocks noChangeArrowheads="1"/>
          </p:cNvSpPr>
          <p:nvPr/>
        </p:nvSpPr>
        <p:spPr bwMode="auto">
          <a:xfrm>
            <a:off x="3657600" y="4051301"/>
            <a:ext cx="6683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438650" y="2473326"/>
            <a:ext cx="1276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Find Recovering</a:t>
            </a:r>
          </a:p>
        </p:txBody>
      </p: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4745038" y="2935288"/>
            <a:ext cx="63500" cy="48895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797550" y="2587626"/>
            <a:ext cx="6032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Lock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09800" y="54102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Region looks as it is before the failure</a:t>
            </a:r>
          </a:p>
        </p:txBody>
      </p:sp>
    </p:spTree>
    <p:extLst>
      <p:ext uri="{BB962C8B-B14F-4D97-AF65-F5344CB8AC3E}">
        <p14:creationId xmlns:p14="http://schemas.microsoft.com/office/powerpoint/2010/main" val="2122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Transaction Recovery</a:t>
            </a:r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54102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DEC85DF8-E858-444D-86B1-47AA4A8A66DD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41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67000" y="2057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2741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191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3424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03" name="TextBox 24"/>
          <p:cNvSpPr txBox="1">
            <a:spLocks noChangeArrowheads="1"/>
          </p:cNvSpPr>
          <p:nvPr/>
        </p:nvSpPr>
        <p:spPr bwMode="auto">
          <a:xfrm>
            <a:off x="1974851" y="1843088"/>
            <a:ext cx="67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55304" name="TextBox 29"/>
          <p:cNvSpPr txBox="1">
            <a:spLocks noChangeArrowheads="1"/>
          </p:cNvSpPr>
          <p:nvPr/>
        </p:nvSpPr>
        <p:spPr bwMode="auto">
          <a:xfrm>
            <a:off x="1981200" y="2590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</a:t>
            </a:r>
          </a:p>
        </p:txBody>
      </p:sp>
      <p:sp>
        <p:nvSpPr>
          <p:cNvPr id="55305" name="TextBox 30"/>
          <p:cNvSpPr txBox="1">
            <a:spLocks noChangeArrowheads="1"/>
          </p:cNvSpPr>
          <p:nvPr/>
        </p:nvSpPr>
        <p:spPr bwMode="auto">
          <a:xfrm>
            <a:off x="1981200" y="3257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55306" name="TextBox 31"/>
          <p:cNvSpPr txBox="1">
            <a:spLocks noChangeArrowheads="1"/>
          </p:cNvSpPr>
          <p:nvPr/>
        </p:nvSpPr>
        <p:spPr bwMode="auto">
          <a:xfrm>
            <a:off x="1981200" y="3962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4787900" y="3000376"/>
            <a:ext cx="147638" cy="11906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6483351" y="1712913"/>
            <a:ext cx="123825" cy="1041400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sysDot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9" name="TextBox 58"/>
          <p:cNvSpPr txBox="1">
            <a:spLocks noChangeArrowheads="1"/>
          </p:cNvSpPr>
          <p:nvPr/>
        </p:nvSpPr>
        <p:spPr bwMode="auto">
          <a:xfrm>
            <a:off x="2743200" y="3270251"/>
            <a:ext cx="776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5310" name="TextBox 32"/>
          <p:cNvSpPr txBox="1">
            <a:spLocks noChangeArrowheads="1"/>
          </p:cNvSpPr>
          <p:nvPr/>
        </p:nvSpPr>
        <p:spPr bwMode="auto">
          <a:xfrm>
            <a:off x="2743200" y="2600325"/>
            <a:ext cx="77628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5311" name="TextBox 33"/>
          <p:cNvSpPr txBox="1">
            <a:spLocks noChangeArrowheads="1"/>
          </p:cNvSpPr>
          <p:nvPr/>
        </p:nvSpPr>
        <p:spPr bwMode="auto">
          <a:xfrm>
            <a:off x="2743200" y="4037014"/>
            <a:ext cx="776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5312" name="TextBox 35"/>
          <p:cNvSpPr txBox="1">
            <a:spLocks noChangeArrowheads="1"/>
          </p:cNvSpPr>
          <p:nvPr/>
        </p:nvSpPr>
        <p:spPr bwMode="auto">
          <a:xfrm>
            <a:off x="3657600" y="2600325"/>
            <a:ext cx="66833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55313" name="TextBox 39"/>
          <p:cNvSpPr txBox="1">
            <a:spLocks noChangeArrowheads="1"/>
          </p:cNvSpPr>
          <p:nvPr/>
        </p:nvSpPr>
        <p:spPr bwMode="auto">
          <a:xfrm>
            <a:off x="3657600" y="3273425"/>
            <a:ext cx="66833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55314" name="TextBox 41"/>
          <p:cNvSpPr txBox="1">
            <a:spLocks noChangeArrowheads="1"/>
          </p:cNvSpPr>
          <p:nvPr/>
        </p:nvSpPr>
        <p:spPr bwMode="auto">
          <a:xfrm>
            <a:off x="3657600" y="4051301"/>
            <a:ext cx="6683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55315" name="TextBox 45"/>
          <p:cNvSpPr txBox="1">
            <a:spLocks noChangeArrowheads="1"/>
          </p:cNvSpPr>
          <p:nvPr/>
        </p:nvSpPr>
        <p:spPr bwMode="auto">
          <a:xfrm>
            <a:off x="4438650" y="2473326"/>
            <a:ext cx="1276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Find Recovering</a:t>
            </a:r>
          </a:p>
        </p:txBody>
      </p: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4745038" y="2935288"/>
            <a:ext cx="63500" cy="48895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7" name="TextBox 47"/>
          <p:cNvSpPr txBox="1">
            <a:spLocks noChangeArrowheads="1"/>
          </p:cNvSpPr>
          <p:nvPr/>
        </p:nvSpPr>
        <p:spPr bwMode="auto">
          <a:xfrm>
            <a:off x="5797550" y="2587626"/>
            <a:ext cx="6032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Lock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867400" y="1143001"/>
            <a:ext cx="1276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Region is active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09800" y="54102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Operations on the region in parallel with recovery</a:t>
            </a:r>
          </a:p>
        </p:txBody>
      </p:sp>
    </p:spTree>
    <p:extLst>
      <p:ext uri="{BB962C8B-B14F-4D97-AF65-F5344CB8AC3E}">
        <p14:creationId xmlns:p14="http://schemas.microsoft.com/office/powerpoint/2010/main" val="2770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Transaction Recovery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54102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0FA7DC6-580A-46CC-8817-BBBD71942D94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42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67000" y="20574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2667000" y="2741614"/>
            <a:ext cx="7315200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667000" y="4191000"/>
            <a:ext cx="7315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2667000" y="3424238"/>
            <a:ext cx="7315200" cy="47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27" name="TextBox 24"/>
          <p:cNvSpPr txBox="1">
            <a:spLocks noChangeArrowheads="1"/>
          </p:cNvSpPr>
          <p:nvPr/>
        </p:nvSpPr>
        <p:spPr bwMode="auto">
          <a:xfrm>
            <a:off x="1974851" y="1843088"/>
            <a:ext cx="67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C</a:t>
            </a:r>
          </a:p>
        </p:txBody>
      </p:sp>
      <p:sp>
        <p:nvSpPr>
          <p:cNvPr id="56328" name="TextBox 29"/>
          <p:cNvSpPr txBox="1">
            <a:spLocks noChangeArrowheads="1"/>
          </p:cNvSpPr>
          <p:nvPr/>
        </p:nvSpPr>
        <p:spPr bwMode="auto">
          <a:xfrm>
            <a:off x="1981200" y="2590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P</a:t>
            </a:r>
          </a:p>
        </p:txBody>
      </p:sp>
      <p:sp>
        <p:nvSpPr>
          <p:cNvPr id="56329" name="TextBox 30"/>
          <p:cNvSpPr txBox="1">
            <a:spLocks noChangeArrowheads="1"/>
          </p:cNvSpPr>
          <p:nvPr/>
        </p:nvSpPr>
        <p:spPr bwMode="auto">
          <a:xfrm>
            <a:off x="1981200" y="3257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B1</a:t>
            </a:r>
          </a:p>
        </p:txBody>
      </p:sp>
      <p:sp>
        <p:nvSpPr>
          <p:cNvPr id="56330" name="TextBox 31"/>
          <p:cNvSpPr txBox="1">
            <a:spLocks noChangeArrowheads="1"/>
          </p:cNvSpPr>
          <p:nvPr/>
        </p:nvSpPr>
        <p:spPr bwMode="auto">
          <a:xfrm>
            <a:off x="1981200" y="3962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kern="0"/>
              <a:t>B2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4787900" y="3000376"/>
            <a:ext cx="147638" cy="11906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6483351" y="1712913"/>
            <a:ext cx="123825" cy="1041400"/>
          </a:xfrm>
          <a:prstGeom prst="straightConnector1">
            <a:avLst/>
          </a:prstGeom>
          <a:noFill/>
          <a:ln w="25400">
            <a:solidFill>
              <a:srgbClr val="2D2DB9"/>
            </a:solidFill>
            <a:prstDash val="sysDot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6804026" y="2735263"/>
            <a:ext cx="80963" cy="722312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4" name="TextBox 58"/>
          <p:cNvSpPr txBox="1">
            <a:spLocks noChangeArrowheads="1"/>
          </p:cNvSpPr>
          <p:nvPr/>
        </p:nvSpPr>
        <p:spPr bwMode="auto">
          <a:xfrm>
            <a:off x="2743200" y="3270251"/>
            <a:ext cx="776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6335" name="TextBox 32"/>
          <p:cNvSpPr txBox="1">
            <a:spLocks noChangeArrowheads="1"/>
          </p:cNvSpPr>
          <p:nvPr/>
        </p:nvSpPr>
        <p:spPr bwMode="auto">
          <a:xfrm>
            <a:off x="2743200" y="2600325"/>
            <a:ext cx="77628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6336" name="TextBox 33"/>
          <p:cNvSpPr txBox="1">
            <a:spLocks noChangeArrowheads="1"/>
          </p:cNvSpPr>
          <p:nvPr/>
        </p:nvSpPr>
        <p:spPr bwMode="auto">
          <a:xfrm>
            <a:off x="2743200" y="4037014"/>
            <a:ext cx="776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Block</a:t>
            </a:r>
          </a:p>
        </p:txBody>
      </p:sp>
      <p:sp>
        <p:nvSpPr>
          <p:cNvPr id="56337" name="TextBox 35"/>
          <p:cNvSpPr txBox="1">
            <a:spLocks noChangeArrowheads="1"/>
          </p:cNvSpPr>
          <p:nvPr/>
        </p:nvSpPr>
        <p:spPr bwMode="auto">
          <a:xfrm>
            <a:off x="3657600" y="2600325"/>
            <a:ext cx="66833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56338" name="TextBox 39"/>
          <p:cNvSpPr txBox="1">
            <a:spLocks noChangeArrowheads="1"/>
          </p:cNvSpPr>
          <p:nvPr/>
        </p:nvSpPr>
        <p:spPr bwMode="auto">
          <a:xfrm>
            <a:off x="3657600" y="3273425"/>
            <a:ext cx="668338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56339" name="TextBox 41"/>
          <p:cNvSpPr txBox="1">
            <a:spLocks noChangeArrowheads="1"/>
          </p:cNvSpPr>
          <p:nvPr/>
        </p:nvSpPr>
        <p:spPr bwMode="auto">
          <a:xfrm>
            <a:off x="3657600" y="4051301"/>
            <a:ext cx="6683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Drain</a:t>
            </a:r>
          </a:p>
        </p:txBody>
      </p:sp>
      <p:sp>
        <p:nvSpPr>
          <p:cNvPr id="56340" name="TextBox 45"/>
          <p:cNvSpPr txBox="1">
            <a:spLocks noChangeArrowheads="1"/>
          </p:cNvSpPr>
          <p:nvPr/>
        </p:nvSpPr>
        <p:spPr bwMode="auto">
          <a:xfrm>
            <a:off x="4438650" y="2473326"/>
            <a:ext cx="1276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Find Recovering</a:t>
            </a:r>
          </a:p>
        </p:txBody>
      </p: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4745038" y="2935288"/>
            <a:ext cx="63500" cy="48895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2" name="TextBox 47"/>
          <p:cNvSpPr txBox="1">
            <a:spLocks noChangeArrowheads="1"/>
          </p:cNvSpPr>
          <p:nvPr/>
        </p:nvSpPr>
        <p:spPr bwMode="auto">
          <a:xfrm>
            <a:off x="5797550" y="2587626"/>
            <a:ext cx="6032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Lock</a:t>
            </a:r>
          </a:p>
        </p:txBody>
      </p:sp>
      <p:sp>
        <p:nvSpPr>
          <p:cNvPr id="56343" name="TextBox 49"/>
          <p:cNvSpPr txBox="1">
            <a:spLocks noChangeArrowheads="1"/>
          </p:cNvSpPr>
          <p:nvPr/>
        </p:nvSpPr>
        <p:spPr bwMode="auto">
          <a:xfrm>
            <a:off x="5867400" y="1143001"/>
            <a:ext cx="1276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Region is active</a:t>
            </a:r>
          </a:p>
        </p:txBody>
      </p: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>
            <a:off x="6970714" y="2754314"/>
            <a:ext cx="173037" cy="145097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202364" y="3517900"/>
            <a:ext cx="1474787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Replicate logs</a:t>
            </a:r>
          </a:p>
        </p:txBody>
      </p: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flipV="1">
            <a:off x="7239000" y="2057400"/>
            <a:ext cx="247650" cy="685800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010400" y="2286001"/>
            <a:ext cx="6032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Vote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637464" y="1882775"/>
            <a:ext cx="777875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en-US" sz="1400" kern="0"/>
              <a:t>Decide</a:t>
            </a:r>
          </a:p>
        </p:txBody>
      </p: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>
            <a:off x="8194675" y="2133601"/>
            <a:ext cx="96838" cy="608013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8361363" y="2151064"/>
            <a:ext cx="203200" cy="1304925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8559800" y="2133600"/>
            <a:ext cx="338138" cy="2084388"/>
          </a:xfrm>
          <a:prstGeom prst="straightConnector1">
            <a:avLst/>
          </a:prstGeom>
          <a:noFill/>
          <a:ln w="25400">
            <a:solidFill>
              <a:srgbClr val="2D2DB9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09800" y="54102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New coordinators are spread around cluster</a:t>
            </a:r>
          </a:p>
        </p:txBody>
      </p:sp>
    </p:spTree>
    <p:extLst>
      <p:ext uri="{BB962C8B-B14F-4D97-AF65-F5344CB8AC3E}">
        <p14:creationId xmlns:p14="http://schemas.microsoft.com/office/powerpoint/2010/main" val="4727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1" grpId="0" animBg="1"/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Recovery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Need to re-replicate data at new backups </a:t>
            </a:r>
          </a:p>
          <a:p>
            <a:pPr lvl="1"/>
            <a:r>
              <a:rPr lang="en-US" altLang="en-US"/>
              <a:t>To tolerate failures in the future</a:t>
            </a:r>
          </a:p>
          <a:p>
            <a:r>
              <a:rPr lang="en-US" altLang="en-US"/>
              <a:t>Parallelize data replication</a:t>
            </a:r>
          </a:p>
          <a:p>
            <a:r>
              <a:rPr lang="en-US" altLang="en-US"/>
              <a:t>Done in background</a:t>
            </a:r>
          </a:p>
          <a:p>
            <a:pPr lvl="1"/>
            <a:r>
              <a:rPr lang="en-US" altLang="en-US"/>
              <a:t>Starts after locks acquired at all primaries</a:t>
            </a:r>
          </a:p>
          <a:p>
            <a:pPr lvl="1"/>
            <a:r>
              <a:rPr lang="en-US" altLang="en-US"/>
              <a:t>Paced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B1180C5-0A1D-4C79-A90D-FF84241303EF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43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53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Evaluation</a:t>
            </a:r>
          </a:p>
        </p:txBody>
      </p:sp>
      <p:sp>
        <p:nvSpPr>
          <p:cNvPr id="58370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B0D68BC3-2CCB-4B31-B1C7-E1B313C6E6AA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44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02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 Settings</a:t>
            </a:r>
          </a:p>
        </p:txBody>
      </p:sp>
      <p:sp>
        <p:nvSpPr>
          <p:cNvPr id="5939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90 machines cluster, 5 machines ZooKeeper</a:t>
            </a:r>
          </a:p>
          <a:p>
            <a:pPr lvl="1"/>
            <a:r>
              <a:rPr lang="en-US" altLang="en-US"/>
              <a:t>256 GB DRAM, 16 cores</a:t>
            </a:r>
          </a:p>
          <a:p>
            <a:pPr lvl="1"/>
            <a:r>
              <a:rPr lang="en-US" altLang="en-US"/>
              <a:t>30 threads for foreground work, 2 threads for lease manager</a:t>
            </a:r>
          </a:p>
          <a:p>
            <a:pPr lvl="1"/>
            <a:r>
              <a:rPr lang="en-US" altLang="en-US"/>
              <a:t>2x Infiniband Mellanox ConnectX-3 56 Gbps</a:t>
            </a:r>
          </a:p>
          <a:p>
            <a:r>
              <a:rPr lang="en-US" altLang="en-US"/>
              <a:t>3 way replication (1 primary 2 backups)</a:t>
            </a:r>
          </a:p>
          <a:p>
            <a:r>
              <a:rPr lang="en-US" altLang="en-US"/>
              <a:t>Standard OLTP benchmarks</a:t>
            </a:r>
          </a:p>
          <a:p>
            <a:pPr lvl="1"/>
            <a:r>
              <a:rPr lang="en-US" altLang="en-US"/>
              <a:t>TATP, TPCC</a:t>
            </a:r>
          </a:p>
          <a:p>
            <a:pPr lvl="1"/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ED992FC5-84A9-4C1E-B4E2-13B5D1FEDE24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45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83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TATP Performance</a:t>
            </a:r>
          </a:p>
        </p:txBody>
      </p:sp>
      <p:pic>
        <p:nvPicPr>
          <p:cNvPr id="6041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1" y="1562100"/>
            <a:ext cx="5662613" cy="4419600"/>
          </a:xfrm>
        </p:spPr>
      </p:pic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958261F6-66FD-4D32-B72A-4C1ACBCBDB3E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46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1981200" y="1562101"/>
            <a:ext cx="2209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Read dominated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70% single read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10% read 2-4 rows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20% updates</a:t>
            </a:r>
          </a:p>
        </p:txBody>
      </p:sp>
    </p:spTree>
    <p:extLst>
      <p:ext uri="{BB962C8B-B14F-4D97-AF65-F5344CB8AC3E}">
        <p14:creationId xmlns:p14="http://schemas.microsoft.com/office/powerpoint/2010/main" val="2787159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TPC-C Performance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F2072028-726D-47F1-BC95-94AB78C19E97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47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1981200" y="1828801"/>
            <a:ext cx="2209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Complex transactions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10% distributed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kern="0"/>
              <a:t>45% “new orders”</a:t>
            </a:r>
          </a:p>
          <a:p>
            <a:pPr defTabSz="914400">
              <a:buFont typeface="Arial" panose="020B0604020202020204" pitchFamily="34" charset="0"/>
              <a:buChar char="•"/>
            </a:pPr>
            <a:endParaRPr lang="en-US" altLang="en-US" kern="0"/>
          </a:p>
        </p:txBody>
      </p:sp>
      <p:pic>
        <p:nvPicPr>
          <p:cNvPr id="61444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3726" y="1549400"/>
            <a:ext cx="5654675" cy="4419600"/>
          </a:xfrm>
        </p:spPr>
      </p:pic>
    </p:spTree>
    <p:extLst>
      <p:ext uri="{BB962C8B-B14F-4D97-AF65-F5344CB8AC3E}">
        <p14:creationId xmlns:p14="http://schemas.microsoft.com/office/powerpoint/2010/main" val="3147787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TPC-C Recovery</a:t>
            </a:r>
          </a:p>
        </p:txBody>
      </p:sp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739" y="1600200"/>
            <a:ext cx="5546725" cy="4419600"/>
          </a:xfrm>
        </p:spPr>
      </p:pic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8D3E5F99-A0BC-40AA-AF69-D841EE853950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48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40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TPC-C Recovery</a:t>
            </a:r>
          </a:p>
        </p:txBody>
      </p:sp>
      <p:pic>
        <p:nvPicPr>
          <p:cNvPr id="6349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3725" y="1600200"/>
            <a:ext cx="6000750" cy="4419600"/>
          </a:xfrm>
        </p:spPr>
      </p:pic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DA78F1F0-82F0-4A5B-B4EA-71D5B0BA4748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49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0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Remote Direct Memory Access (RDMA)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419600"/>
          </a:xfrm>
        </p:spPr>
        <p:txBody>
          <a:bodyPr/>
          <a:lstStyle/>
          <a:p>
            <a:r>
              <a:rPr lang="en-US" altLang="en-US"/>
              <a:t>Read/ write remote memory</a:t>
            </a:r>
          </a:p>
          <a:p>
            <a:pPr lvl="1"/>
            <a:r>
              <a:rPr lang="en-US" altLang="en-US"/>
              <a:t>NIC (Network Interface Controller) performs DMA (direct memory access) request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55C6488-35A8-4F1B-AC88-50030E9322C6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03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TATP 18 Machines Failing</a:t>
            </a:r>
          </a:p>
        </p:txBody>
      </p:sp>
      <p:pic>
        <p:nvPicPr>
          <p:cNvPr id="6451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989" y="1600200"/>
            <a:ext cx="5356225" cy="4419600"/>
          </a:xfrm>
        </p:spPr>
      </p:pic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C29768B-CEDF-43D1-905D-D060BA5C7303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50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79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FaRM transactions</a:t>
            </a:r>
          </a:p>
          <a:p>
            <a:pPr lvl="1"/>
            <a:r>
              <a:rPr lang="en-US" altLang="en-US"/>
              <a:t>Tailored to hardware in modern data centers</a:t>
            </a:r>
          </a:p>
          <a:p>
            <a:pPr lvl="1"/>
            <a:r>
              <a:rPr lang="en-US" altLang="en-US"/>
              <a:t>RDMA, low message counts, parallelism</a:t>
            </a:r>
          </a:p>
          <a:p>
            <a:r>
              <a:rPr lang="en-US" altLang="en-US"/>
              <a:t>High performance</a:t>
            </a:r>
          </a:p>
          <a:p>
            <a:r>
              <a:rPr lang="en-US" altLang="en-US"/>
              <a:t>High availability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DF1A1DBE-6104-4F5C-A470-AAE2D4654957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51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22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Backup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8972A295-4713-430C-83FB-1D20B69612BF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52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2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Paxos VS PB</a:t>
            </a:r>
          </a:p>
        </p:txBody>
      </p:sp>
      <p:pic>
        <p:nvPicPr>
          <p:cNvPr id="6758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197100"/>
            <a:ext cx="8305800" cy="3225800"/>
          </a:xfrm>
        </p:spPr>
      </p:pic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950707D-1C13-435D-92D0-4E13DA3383F2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53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65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Transaction and Serializability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Serializability</a:t>
            </a:r>
          </a:p>
          <a:p>
            <a:pPr lvl="1"/>
            <a:r>
              <a:rPr lang="en-US" altLang="en-US"/>
              <a:t>the outcome is equal to the outcome of transactions executed serially</a:t>
            </a:r>
          </a:p>
          <a:p>
            <a:pPr lvl="1"/>
            <a:endParaRPr lang="en-US" altLang="en-US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6EA1EAD9-AA7D-4742-AC99-5ACBC362A202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54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36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 one-sided RDMA operations</a:t>
            </a:r>
          </a:p>
          <a:p>
            <a:r>
              <a:rPr lang="en-US" altLang="en-US"/>
              <a:t>Reduce message counts</a:t>
            </a:r>
          </a:p>
          <a:p>
            <a:r>
              <a:rPr lang="en-US" altLang="en-US"/>
              <a:t>Effectively use parallelism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BFBB658E-5B91-4D60-B4E6-FF9761E2AE61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55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42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TPC-C Aggressive Data Recovery</a:t>
            </a:r>
          </a:p>
        </p:txBody>
      </p:sp>
      <p:pic>
        <p:nvPicPr>
          <p:cNvPr id="7065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1600200"/>
            <a:ext cx="5692775" cy="4419600"/>
          </a:xfrm>
        </p:spPr>
      </p:pic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F11D398F-6AD0-43A7-B13B-1DE99CB0E3B3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56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29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TATP CM Failure</a:t>
            </a:r>
          </a:p>
        </p:txBody>
      </p:sp>
      <p:pic>
        <p:nvPicPr>
          <p:cNvPr id="7168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9300" y="1600200"/>
            <a:ext cx="5689600" cy="4419600"/>
          </a:xfrm>
        </p:spPr>
      </p:pic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8ABB6B15-CE5A-4914-9115-0AB8449E0474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57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84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Lease Duration</a:t>
            </a:r>
          </a:p>
        </p:txBody>
      </p:sp>
      <p:pic>
        <p:nvPicPr>
          <p:cNvPr id="7270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600200"/>
            <a:ext cx="6108700" cy="4419600"/>
          </a:xfrm>
        </p:spPr>
      </p:pic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7157A163-1B91-406D-A357-BE803AFC3F95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58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01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Type-Aware Transactions for Faster Concurrent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878" y="5926783"/>
            <a:ext cx="9144000" cy="613501"/>
          </a:xfrm>
        </p:spPr>
        <p:txBody>
          <a:bodyPr>
            <a:normAutofit/>
          </a:bodyPr>
          <a:lstStyle/>
          <a:p>
            <a:pPr algn="r"/>
            <a:r>
              <a:rPr lang="en-US"/>
              <a:t>Presented by Nisarg Shah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3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Remote Memory Direct Access (RDMA)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A322EB65-C854-4F53-B6A7-6B3009615EB7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6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04951"/>
            <a:ext cx="48006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27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talks about their improvement over Software Transactional Memory (STM).</a:t>
            </a:r>
          </a:p>
          <a:p>
            <a:r>
              <a:rPr lang="en-US" dirty="0"/>
              <a:t>STM is an alternative to traditional locking in a programming language for consistency in concurrent applications.</a:t>
            </a:r>
          </a:p>
          <a:p>
            <a:r>
              <a:rPr lang="en-US" dirty="0"/>
              <a:t>Paper introduces STO (Software Transactional Objects) which are faster than STMs. </a:t>
            </a:r>
          </a:p>
          <a:p>
            <a:r>
              <a:rPr lang="en-US" dirty="0"/>
              <a:t>Track abstract operations on transactional datatypes.</a:t>
            </a:r>
          </a:p>
          <a:p>
            <a:r>
              <a:rPr lang="en-US" dirty="0"/>
              <a:t>Predicates prevent false conflicts.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51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 transactions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60" y="365125"/>
            <a:ext cx="5892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1561" y="2760643"/>
            <a:ext cx="5687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Foo *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getFoo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static Foo *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pFoo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atomic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if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pFoo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!= 0) // read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pFoo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new Foo(); // write(s)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pFoo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3360" y="428413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TL2</a:t>
            </a:r>
          </a:p>
        </p:txBody>
      </p:sp>
    </p:spTree>
    <p:extLst>
      <p:ext uri="{BB962C8B-B14F-4D97-AF65-F5344CB8AC3E}">
        <p14:creationId xmlns:p14="http://schemas.microsoft.com/office/powerpoint/2010/main" val="4265994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as fast as purpose-built concurrent code</a:t>
            </a:r>
          </a:p>
          <a:p>
            <a:r>
              <a:rPr lang="en-US" dirty="0"/>
              <a:t>Can’t be implemented at hardware level</a:t>
            </a:r>
          </a:p>
          <a:p>
            <a:r>
              <a:rPr lang="en-US" dirty="0"/>
              <a:t>High costs of book keeping and concurrency control</a:t>
            </a:r>
          </a:p>
          <a:p>
            <a:pPr lvl="1"/>
            <a:r>
              <a:rPr lang="en-US" dirty="0"/>
              <a:t>Track all objects</a:t>
            </a:r>
          </a:p>
          <a:p>
            <a:pPr lvl="1"/>
            <a:r>
              <a:rPr lang="en-US" dirty="0"/>
              <a:t>Locking them or taking snapshots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Solution? </a:t>
            </a:r>
            <a:br>
              <a:rPr lang="en-US" dirty="0"/>
            </a:br>
            <a:r>
              <a:rPr lang="en-US" dirty="0"/>
              <a:t>Abstract datatype operations! </a:t>
            </a:r>
          </a:p>
          <a:p>
            <a:r>
              <a:rPr lang="en-US" dirty="0"/>
              <a:t>Abstract reads, writes and predicates on transactional datatypes.</a:t>
            </a:r>
          </a:p>
        </p:txBody>
      </p:sp>
    </p:spTree>
    <p:extLst>
      <p:ext uri="{BB962C8B-B14F-4D97-AF65-F5344CB8AC3E}">
        <p14:creationId xmlns:p14="http://schemas.microsoft.com/office/powerpoint/2010/main" val="42318884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Transactional Object [STO]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Aims to</a:t>
            </a:r>
          </a:p>
          <a:p>
            <a:pPr lvl="1"/>
            <a:r>
              <a:rPr lang="en-US" dirty="0"/>
              <a:t>Use the datatype semantics</a:t>
            </a:r>
          </a:p>
          <a:p>
            <a:pPr lvl="1"/>
            <a:r>
              <a:rPr lang="en-US" dirty="0"/>
              <a:t>Reduce book keeping</a:t>
            </a:r>
          </a:p>
          <a:p>
            <a:pPr lvl="1"/>
            <a:r>
              <a:rPr lang="en-US" dirty="0"/>
              <a:t>Limit false conflicts</a:t>
            </a:r>
          </a:p>
          <a:p>
            <a:pPr lvl="1"/>
            <a:r>
              <a:rPr lang="en-US" dirty="0"/>
              <a:t>Efficient concurrency control</a:t>
            </a:r>
          </a:p>
          <a:p>
            <a:r>
              <a:rPr lang="en-US" dirty="0"/>
              <a:t>Datatypes instead of Memory Words.</a:t>
            </a:r>
          </a:p>
          <a:p>
            <a:pPr lvl="1"/>
            <a:r>
              <a:rPr lang="en-US" dirty="0"/>
              <a:t>Vectors, trees, hash tables, priority queues. Can add your own datatype too.</a:t>
            </a:r>
          </a:p>
          <a:p>
            <a:r>
              <a:rPr lang="en-US" dirty="0"/>
              <a:t>Optimistic predicate verification</a:t>
            </a:r>
          </a:p>
          <a:p>
            <a:r>
              <a:rPr lang="en-US" dirty="0"/>
              <a:t>Based off a lot of other related work. Do go through in the paper.</a:t>
            </a:r>
          </a:p>
        </p:txBody>
      </p:sp>
    </p:spTree>
    <p:extLst>
      <p:ext uri="{BB962C8B-B14F-4D97-AF65-F5344CB8AC3E}">
        <p14:creationId xmlns:p14="http://schemas.microsoft.com/office/powerpoint/2010/main" val="25294061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813300"/>
            <a:ext cx="10515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bool transfer(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TBox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&lt;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&gt;&amp; bal1,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TBox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&lt;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&gt;&amp; bal2,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{ 	TRANSACTION {                // open new transaction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if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&lt; 0 || bal1 &lt;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	return false;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bal1 = bal1 -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bal2 = bal2 +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} RETRY(true);                  // commit with retry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return true;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2492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TObject</a:t>
            </a:r>
            <a:r>
              <a:rPr lang="en-US" dirty="0"/>
              <a:t> is the base for all Transactional Objects</a:t>
            </a:r>
          </a:p>
          <a:p>
            <a:r>
              <a:rPr lang="en-US" dirty="0"/>
              <a:t>Version number to track update. [ID and helper bits]</a:t>
            </a:r>
          </a:p>
          <a:p>
            <a:r>
              <a:rPr lang="en-US" dirty="0"/>
              <a:t>Version number protect different logical segment of state. COMMUTE!</a:t>
            </a:r>
          </a:p>
          <a:p>
            <a:r>
              <a:rPr lang="en-US" dirty="0"/>
              <a:t>Tracking set [class </a:t>
            </a:r>
            <a:r>
              <a:rPr lang="en-US" dirty="0" err="1"/>
              <a:t>TItem</a:t>
            </a:r>
            <a:r>
              <a:rPr lang="en-US" dirty="0"/>
              <a:t>: read version, write value, predicate value]</a:t>
            </a:r>
          </a:p>
          <a:p>
            <a:pPr lvl="1"/>
            <a:r>
              <a:rPr lang="en-US" dirty="0"/>
              <a:t>Read</a:t>
            </a:r>
          </a:p>
          <a:p>
            <a:pPr lvl="1"/>
            <a:r>
              <a:rPr lang="en-US" dirty="0"/>
              <a:t>Modify</a:t>
            </a:r>
          </a:p>
          <a:p>
            <a:r>
              <a:rPr lang="en-US" dirty="0"/>
              <a:t>Callbacks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0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  <a:p>
            <a:pPr lvl="1"/>
            <a:r>
              <a:rPr lang="en-US" dirty="0"/>
              <a:t>All ‘write’ </a:t>
            </a:r>
            <a:r>
              <a:rPr lang="en-US" dirty="0" err="1"/>
              <a:t>TItems</a:t>
            </a:r>
            <a:r>
              <a:rPr lang="en-US" dirty="0"/>
              <a:t> are locked</a:t>
            </a:r>
          </a:p>
          <a:p>
            <a:pPr lvl="1"/>
            <a:r>
              <a:rPr lang="en-US" dirty="0"/>
              <a:t>Lock() callback must lock relevant segment of state</a:t>
            </a:r>
          </a:p>
        </p:txBody>
      </p:sp>
    </p:spTree>
    <p:extLst>
      <p:ext uri="{BB962C8B-B14F-4D97-AF65-F5344CB8AC3E}">
        <p14:creationId xmlns:p14="http://schemas.microsoft.com/office/powerpoint/2010/main" val="19015102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  <a:p>
            <a:pPr lvl="1"/>
            <a:r>
              <a:rPr lang="en-US" dirty="0"/>
              <a:t>All ‘write’ </a:t>
            </a:r>
            <a:r>
              <a:rPr lang="en-US" dirty="0" err="1"/>
              <a:t>TItems</a:t>
            </a:r>
            <a:r>
              <a:rPr lang="en-US" dirty="0"/>
              <a:t> are locked</a:t>
            </a:r>
          </a:p>
          <a:p>
            <a:pPr lvl="1"/>
            <a:r>
              <a:rPr lang="en-US" dirty="0"/>
              <a:t>Lock() callback must lock relevant segment of state</a:t>
            </a:r>
          </a:p>
          <a:p>
            <a:r>
              <a:rPr lang="en-US" dirty="0"/>
              <a:t>Phase 2</a:t>
            </a:r>
          </a:p>
          <a:p>
            <a:pPr lvl="1"/>
            <a:r>
              <a:rPr lang="en-US" dirty="0"/>
              <a:t>Read version numbers verified</a:t>
            </a:r>
          </a:p>
          <a:p>
            <a:pPr lvl="1"/>
            <a:r>
              <a:rPr lang="en-US" dirty="0"/>
              <a:t>Check() callback</a:t>
            </a:r>
          </a:p>
        </p:txBody>
      </p:sp>
    </p:spTree>
    <p:extLst>
      <p:ext uri="{BB962C8B-B14F-4D97-AF65-F5344CB8AC3E}">
        <p14:creationId xmlns:p14="http://schemas.microsoft.com/office/powerpoint/2010/main" val="1079420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1</a:t>
            </a:r>
          </a:p>
          <a:p>
            <a:pPr lvl="1"/>
            <a:r>
              <a:rPr lang="en-US" dirty="0"/>
              <a:t>All ‘write’ </a:t>
            </a:r>
            <a:r>
              <a:rPr lang="en-US" dirty="0" err="1"/>
              <a:t>TItems</a:t>
            </a:r>
            <a:r>
              <a:rPr lang="en-US" dirty="0"/>
              <a:t> are locked</a:t>
            </a:r>
          </a:p>
          <a:p>
            <a:pPr lvl="1"/>
            <a:r>
              <a:rPr lang="en-US" dirty="0"/>
              <a:t>Lock() callback must lock relevant segment of state</a:t>
            </a:r>
          </a:p>
          <a:p>
            <a:r>
              <a:rPr lang="en-US" dirty="0"/>
              <a:t>Phase 2</a:t>
            </a:r>
          </a:p>
          <a:p>
            <a:pPr lvl="1"/>
            <a:r>
              <a:rPr lang="en-US" dirty="0"/>
              <a:t>Read version numbers verified</a:t>
            </a:r>
          </a:p>
          <a:p>
            <a:pPr lvl="1"/>
            <a:r>
              <a:rPr lang="en-US" dirty="0"/>
              <a:t>Check() callback</a:t>
            </a:r>
          </a:p>
          <a:p>
            <a:r>
              <a:rPr lang="en-US" dirty="0"/>
              <a:t>Transaction will commit now.</a:t>
            </a:r>
          </a:p>
          <a:p>
            <a:r>
              <a:rPr lang="en-US" dirty="0"/>
              <a:t>Phase 3</a:t>
            </a:r>
          </a:p>
          <a:p>
            <a:pPr lvl="1"/>
            <a:r>
              <a:rPr lang="en-US" dirty="0"/>
              <a:t>Install()</a:t>
            </a:r>
          </a:p>
        </p:txBody>
      </p:sp>
    </p:spTree>
    <p:extLst>
      <p:ext uri="{BB962C8B-B14F-4D97-AF65-F5344CB8AC3E}">
        <p14:creationId xmlns:p14="http://schemas.microsoft.com/office/powerpoint/2010/main" val="19621031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Phase 1</a:t>
            </a:r>
          </a:p>
          <a:p>
            <a:pPr lvl="1"/>
            <a:r>
              <a:rPr lang="en-US" dirty="0"/>
              <a:t>All ‘write’ </a:t>
            </a:r>
            <a:r>
              <a:rPr lang="en-US" dirty="0" err="1"/>
              <a:t>TItems</a:t>
            </a:r>
            <a:r>
              <a:rPr lang="en-US" dirty="0"/>
              <a:t> are locked</a:t>
            </a:r>
          </a:p>
          <a:p>
            <a:pPr lvl="1"/>
            <a:r>
              <a:rPr lang="en-US" dirty="0"/>
              <a:t>Lock() callback must lock relevant segment of state</a:t>
            </a:r>
          </a:p>
          <a:p>
            <a:r>
              <a:rPr lang="en-US" dirty="0"/>
              <a:t>Phase 2</a:t>
            </a:r>
          </a:p>
          <a:p>
            <a:pPr lvl="1"/>
            <a:r>
              <a:rPr lang="en-US" dirty="0"/>
              <a:t>Read version numbers verified</a:t>
            </a:r>
          </a:p>
          <a:p>
            <a:pPr lvl="1"/>
            <a:r>
              <a:rPr lang="en-US" dirty="0"/>
              <a:t>Check() callback</a:t>
            </a:r>
          </a:p>
          <a:p>
            <a:r>
              <a:rPr lang="en-US" dirty="0"/>
              <a:t>Transaction will commit now.</a:t>
            </a:r>
          </a:p>
          <a:p>
            <a:r>
              <a:rPr lang="en-US" dirty="0"/>
              <a:t>Phase 3</a:t>
            </a:r>
          </a:p>
          <a:p>
            <a:pPr lvl="1"/>
            <a:r>
              <a:rPr lang="en-US" dirty="0"/>
              <a:t>Install()</a:t>
            </a:r>
          </a:p>
          <a:p>
            <a:r>
              <a:rPr lang="en-US" dirty="0"/>
              <a:t>Cleanup</a:t>
            </a:r>
          </a:p>
        </p:txBody>
      </p:sp>
    </p:spTree>
    <p:extLst>
      <p:ext uri="{BB962C8B-B14F-4D97-AF65-F5344CB8AC3E}">
        <p14:creationId xmlns:p14="http://schemas.microsoft.com/office/powerpoint/2010/main" val="373468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Remote Direct Memory Access (RDMA)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419600"/>
          </a:xfrm>
        </p:spPr>
        <p:txBody>
          <a:bodyPr/>
          <a:lstStyle/>
          <a:p>
            <a:r>
              <a:rPr lang="en-US" altLang="en-US"/>
              <a:t>Read/ write remote memory</a:t>
            </a:r>
          </a:p>
          <a:p>
            <a:pPr lvl="1"/>
            <a:r>
              <a:rPr lang="en-US" altLang="en-US"/>
              <a:t>NIC performs DMA (direct memory access) request</a:t>
            </a:r>
          </a:p>
          <a:p>
            <a:r>
              <a:rPr lang="en-US" altLang="en-US"/>
              <a:t>Great performance</a:t>
            </a:r>
          </a:p>
          <a:p>
            <a:pPr lvl="1"/>
            <a:r>
              <a:rPr lang="en-US" altLang="en-US"/>
              <a:t>Bypasses the kernel</a:t>
            </a:r>
          </a:p>
          <a:p>
            <a:pPr lvl="1"/>
            <a:r>
              <a:rPr lang="en-US" altLang="en-US"/>
              <a:t>Bypasses the remote CPU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01C3503D-D69B-450B-9AA0-71D5F30AD051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7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conflicts | Optimistic 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that commute do not require rolling back.</a:t>
            </a:r>
          </a:p>
          <a:p>
            <a:r>
              <a:rPr lang="en-US" dirty="0"/>
              <a:t>Segmentation (with version number for each)</a:t>
            </a:r>
          </a:p>
          <a:p>
            <a:pPr lvl="1"/>
            <a:r>
              <a:rPr lang="en-US" dirty="0"/>
              <a:t>Logical partition</a:t>
            </a:r>
          </a:p>
          <a:p>
            <a:pPr lvl="1"/>
            <a:r>
              <a:rPr lang="en-US" dirty="0"/>
              <a:t>Accumulated counter delta</a:t>
            </a:r>
          </a:p>
          <a:p>
            <a:pPr lvl="1"/>
            <a:r>
              <a:rPr lang="en-US" dirty="0"/>
              <a:t>Multiple versions of read for a no-partition datatype</a:t>
            </a:r>
          </a:p>
          <a:p>
            <a:r>
              <a:rPr lang="en-US" dirty="0"/>
              <a:t>Optimistic transactional predicate</a:t>
            </a:r>
          </a:p>
          <a:p>
            <a:pPr lvl="1"/>
            <a:r>
              <a:rPr lang="en-US" dirty="0" err="1"/>
              <a:t>TItem</a:t>
            </a:r>
            <a:r>
              <a:rPr lang="en-US" dirty="0"/>
              <a:t> records a ‘predicate expression’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342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code never observes </a:t>
            </a:r>
            <a:r>
              <a:rPr lang="en-US" dirty="0" err="1"/>
              <a:t>transactionally</a:t>
            </a:r>
            <a:r>
              <a:rPr lang="en-US" dirty="0"/>
              <a:t> inconsistent state.</a:t>
            </a:r>
          </a:p>
          <a:p>
            <a:r>
              <a:rPr lang="en-US" dirty="0"/>
              <a:t>STO uses TL2 for this.</a:t>
            </a:r>
          </a:p>
          <a:p>
            <a:r>
              <a:rPr lang="en-US" dirty="0"/>
              <a:t>Unlike TL2, STO always records reads in the tracking set.</a:t>
            </a:r>
          </a:p>
          <a:p>
            <a:r>
              <a:rPr lang="en-US" dirty="0"/>
              <a:t>This version of TL2 is fast, but overheads of checks, contention on global version clock make it slow.</a:t>
            </a:r>
          </a:p>
        </p:txBody>
      </p:sp>
    </p:spTree>
    <p:extLst>
      <p:ext uri="{BB962C8B-B14F-4D97-AF65-F5344CB8AC3E}">
        <p14:creationId xmlns:p14="http://schemas.microsoft.com/office/powerpoint/2010/main" val="17884026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Consideration:</a:t>
            </a:r>
          </a:p>
          <a:p>
            <a:pPr lvl="1"/>
            <a:r>
              <a:rPr lang="en-US" dirty="0"/>
              <a:t>Specification</a:t>
            </a:r>
          </a:p>
          <a:p>
            <a:pPr lvl="1"/>
            <a:r>
              <a:rPr lang="en-US" dirty="0"/>
              <a:t>Insert element</a:t>
            </a:r>
          </a:p>
          <a:p>
            <a:pPr lvl="1"/>
            <a:r>
              <a:rPr lang="en-US" dirty="0"/>
              <a:t>Absent element</a:t>
            </a:r>
          </a:p>
          <a:p>
            <a:pPr lvl="1"/>
            <a:r>
              <a:rPr lang="en-US" dirty="0"/>
              <a:t>Read my writes</a:t>
            </a:r>
          </a:p>
          <a:p>
            <a:pPr lvl="1"/>
            <a:r>
              <a:rPr lang="en-US" dirty="0"/>
              <a:t>Correctness </a:t>
            </a:r>
          </a:p>
          <a:p>
            <a:pPr lvl="1"/>
            <a:r>
              <a:rPr lang="en-US" dirty="0"/>
              <a:t>Composition</a:t>
            </a:r>
          </a:p>
        </p:txBody>
      </p:sp>
    </p:spTree>
    <p:extLst>
      <p:ext uri="{BB962C8B-B14F-4D97-AF65-F5344CB8AC3E}">
        <p14:creationId xmlns:p14="http://schemas.microsoft.com/office/powerpoint/2010/main" val="30159500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STAMP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4" y="1690688"/>
            <a:ext cx="9253652" cy="4718847"/>
          </a:xfrm>
        </p:spPr>
      </p:pic>
    </p:spTree>
    <p:extLst>
      <p:ext uri="{BB962C8B-B14F-4D97-AF65-F5344CB8AC3E}">
        <p14:creationId xmlns:p14="http://schemas.microsoft.com/office/powerpoint/2010/main" val="22577220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STAMP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2" y="1690688"/>
            <a:ext cx="8920476" cy="4661344"/>
          </a:xfrm>
        </p:spPr>
      </p:pic>
    </p:spTree>
    <p:extLst>
      <p:ext uri="{BB962C8B-B14F-4D97-AF65-F5344CB8AC3E}">
        <p14:creationId xmlns:p14="http://schemas.microsoft.com/office/powerpoint/2010/main" val="2802571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https://bartoszmilewski.com/2010/09/11/beyond-locks-software-transactional-memory/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0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Modern cluster</a:t>
            </a:r>
          </a:p>
          <a:p>
            <a:pPr lvl="1"/>
            <a:r>
              <a:rPr lang="en-US" altLang="en-US"/>
              <a:t>Large main memory</a:t>
            </a:r>
          </a:p>
          <a:p>
            <a:pPr lvl="1"/>
            <a:r>
              <a:rPr lang="en-US" altLang="en-US"/>
              <a:t>Non-volatile memory</a:t>
            </a:r>
          </a:p>
          <a:p>
            <a:pPr lvl="1"/>
            <a:r>
              <a:rPr lang="en-US" altLang="en-US"/>
              <a:t>Fast network with RDMA</a:t>
            </a:r>
          </a:p>
          <a:p>
            <a:pPr lvl="1"/>
            <a:endParaRPr lang="en-US" altLang="en-US"/>
          </a:p>
          <a:p>
            <a:r>
              <a:rPr lang="en-US" altLang="en-US"/>
              <a:t>Eliminates storage and network bottlenecks but leaves the CPU bottlenecks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60BB4406-BFBF-4CD4-BBA8-C6AE9C5598F5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8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FaRM: No Need to Compromise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 memory distributed computing platform</a:t>
            </a:r>
          </a:p>
          <a:p>
            <a:pPr lvl="1"/>
            <a:r>
              <a:rPr lang="en-US" altLang="en-US"/>
              <a:t>Use hardware effectively</a:t>
            </a:r>
          </a:p>
          <a:p>
            <a:r>
              <a:rPr lang="en-US" altLang="en-US"/>
              <a:t>Strict serializability</a:t>
            </a:r>
          </a:p>
          <a:p>
            <a:r>
              <a:rPr lang="en-US" altLang="en-US"/>
              <a:t>High performance</a:t>
            </a:r>
          </a:p>
          <a:p>
            <a:r>
              <a:rPr lang="en-US" altLang="en-US"/>
              <a:t>Durability</a:t>
            </a:r>
          </a:p>
          <a:p>
            <a:r>
              <a:rPr lang="en-US" altLang="en-US"/>
              <a:t>High availability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defTabSz="914400"/>
            <a:fld id="{B4B447E3-9F73-4BC4-A943-7302148AF378}" type="slidenum">
              <a:rPr lang="zh-CN" altLang="en-US" sz="1400" b="0" kern="0">
                <a:latin typeface="Times New Roman" panose="02020603050405020304" pitchFamily="18" charset="0"/>
              </a:rPr>
              <a:pPr defTabSz="914400"/>
              <a:t>9</a:t>
            </a:fld>
            <a:endParaRPr lang="en-US" altLang="zh-CN" sz="1400" b="0" ker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5652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UNEX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icfp99">
  <a:themeElements>
    <a:clrScheme name="icfp99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icfp99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lnDef>
  </a:objectDefaults>
  <a:extraClrSchemeLst>
    <a:extraClrScheme>
      <a:clrScheme name="icfp9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fp9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1965</Words>
  <Application>Microsoft Office PowerPoint</Application>
  <PresentationFormat>Widescreen</PresentationFormat>
  <Paragraphs>566</Paragraphs>
  <Slides>75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宋体</vt:lpstr>
      <vt:lpstr>Arial</vt:lpstr>
      <vt:lpstr>Calibri</vt:lpstr>
      <vt:lpstr>Calibri Light</vt:lpstr>
      <vt:lpstr>Comic Sans MS</vt:lpstr>
      <vt:lpstr>Helvetica</vt:lpstr>
      <vt:lpstr>Segoe UI</vt:lpstr>
      <vt:lpstr>Times New Roman</vt:lpstr>
      <vt:lpstr>Metropolitan</vt:lpstr>
      <vt:lpstr>UNEX_PPT_Template</vt:lpstr>
      <vt:lpstr>Office Theme</vt:lpstr>
      <vt:lpstr>icfp99</vt:lpstr>
      <vt:lpstr>  CS239-Lecture 15 Transactions</vt:lpstr>
      <vt:lpstr>No Compromises: Distributed Transactions with Consistency, Availability, and Performance</vt:lpstr>
      <vt:lpstr>Distributed Transactions</vt:lpstr>
      <vt:lpstr>Hardware Trends</vt:lpstr>
      <vt:lpstr>Remote Direct Memory Access (RDMA)</vt:lpstr>
      <vt:lpstr>Remote Memory Direct Access (RDMA)</vt:lpstr>
      <vt:lpstr>Remote Direct Memory Access (RDMA)</vt:lpstr>
      <vt:lpstr>Hardware Trends</vt:lpstr>
      <vt:lpstr>FaRM: No Need to Compromise</vt:lpstr>
      <vt:lpstr>Outline</vt:lpstr>
      <vt:lpstr>farm background</vt:lpstr>
      <vt:lpstr>FaRM Programming Model</vt:lpstr>
      <vt:lpstr>FaRM Programming Model</vt:lpstr>
      <vt:lpstr>FaRM Architecture</vt:lpstr>
      <vt:lpstr>RDMA Read in FaRM</vt:lpstr>
      <vt:lpstr>RDMA Read in FaRM</vt:lpstr>
      <vt:lpstr>RDMA Write in FaRM</vt:lpstr>
      <vt:lpstr>Transaction protocol</vt:lpstr>
      <vt:lpstr>FaRM Transaction Execution</vt:lpstr>
      <vt:lpstr>Two Phase Commit</vt:lpstr>
      <vt:lpstr>FaRM Commit</vt:lpstr>
      <vt:lpstr>FaRM Commit</vt:lpstr>
      <vt:lpstr>FaRM Commit</vt:lpstr>
      <vt:lpstr>FaRM Commit</vt:lpstr>
      <vt:lpstr>FaRM Commit</vt:lpstr>
      <vt:lpstr>FaRM Commit</vt:lpstr>
      <vt:lpstr>FaRM Commit Correctness</vt:lpstr>
      <vt:lpstr>FaRM Commit Performance</vt:lpstr>
      <vt:lpstr>Failure recovery</vt:lpstr>
      <vt:lpstr>One Sided Operations Complicate Recovery</vt:lpstr>
      <vt:lpstr>High Availability</vt:lpstr>
      <vt:lpstr>Failure Recovery Steps</vt:lpstr>
      <vt:lpstr>Failure Detection</vt:lpstr>
      <vt:lpstr>Failure Detection</vt:lpstr>
      <vt:lpstr>Reconfiguration</vt:lpstr>
      <vt:lpstr>Reconfiguration</vt:lpstr>
      <vt:lpstr>Reconfiguration</vt:lpstr>
      <vt:lpstr>Reconfiguration</vt:lpstr>
      <vt:lpstr>Transaction Recovery</vt:lpstr>
      <vt:lpstr>Transaction Recovery</vt:lpstr>
      <vt:lpstr>Transaction Recovery</vt:lpstr>
      <vt:lpstr>Transaction Recovery</vt:lpstr>
      <vt:lpstr>Data Recovery</vt:lpstr>
      <vt:lpstr>Evaluation</vt:lpstr>
      <vt:lpstr>Evaluation Settings</vt:lpstr>
      <vt:lpstr>TATP Performance</vt:lpstr>
      <vt:lpstr>TPC-C Performance</vt:lpstr>
      <vt:lpstr>TPC-C Recovery</vt:lpstr>
      <vt:lpstr>TPC-C Recovery</vt:lpstr>
      <vt:lpstr>TATP 18 Machines Failing</vt:lpstr>
      <vt:lpstr>Conclusion</vt:lpstr>
      <vt:lpstr>Backup</vt:lpstr>
      <vt:lpstr>Paxos VS PB</vt:lpstr>
      <vt:lpstr>Transaction and Serializability</vt:lpstr>
      <vt:lpstr>PowerPoint Presentation</vt:lpstr>
      <vt:lpstr>TPC-C Aggressive Data Recovery</vt:lpstr>
      <vt:lpstr>TATP CM Failure</vt:lpstr>
      <vt:lpstr>Lease Duration</vt:lpstr>
      <vt:lpstr>Type-Aware Transactions for Faster Concurrent Code</vt:lpstr>
      <vt:lpstr>Overview</vt:lpstr>
      <vt:lpstr>STM</vt:lpstr>
      <vt:lpstr>Problems with STM</vt:lpstr>
      <vt:lpstr>Software Transactional Object [STO]</vt:lpstr>
      <vt:lpstr>Code</vt:lpstr>
      <vt:lpstr>STO platform</vt:lpstr>
      <vt:lpstr>Commit protocol</vt:lpstr>
      <vt:lpstr>Commit protocol</vt:lpstr>
      <vt:lpstr>Commit protocol</vt:lpstr>
      <vt:lpstr>Commit protocol</vt:lpstr>
      <vt:lpstr>False conflicts | Optimistic Predicates</vt:lpstr>
      <vt:lpstr>Opacity</vt:lpstr>
      <vt:lpstr>Datatypes</vt:lpstr>
      <vt:lpstr>Evaluation - STAMP</vt:lpstr>
      <vt:lpstr>Evaluation - STAMP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2016-03-29T03:05:16Z</dcterms:created>
  <dcterms:modified xsi:type="dcterms:W3CDTF">2016-06-01T14:09:01Z</dcterms:modified>
</cp:coreProperties>
</file>