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  <p:sldMasterId id="2147483864" r:id="rId2"/>
    <p:sldMasterId id="2147483873" r:id="rId3"/>
  </p:sldMasterIdLst>
  <p:notesMasterIdLst>
    <p:notesMasterId r:id="rId38"/>
  </p:notesMasterIdLst>
  <p:sldIdLst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59" r:id="rId29"/>
    <p:sldId id="260" r:id="rId30"/>
    <p:sldId id="261" r:id="rId31"/>
    <p:sldId id="263" r:id="rId32"/>
    <p:sldId id="264" r:id="rId33"/>
    <p:sldId id="262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2093" autoAdjust="0"/>
  </p:normalViewPr>
  <p:slideViewPr>
    <p:cSldViewPr snapToGrid="0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9C16-8FED-4B05-909D-2B1E950020C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0EB2-4668-402E-A1CD-96F524FD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6364"/>
            <a:ext cx="10972800" cy="595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2545"/>
            <a:ext cx="10972800" cy="3193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03" y="176785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06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4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1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2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5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0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73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6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5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201296" cy="22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7B91-2EEB-BE4F-8C1F-DDE94DD67C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042B-1D0A-A948-9E1B-E9811C5B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CS239-Lecture 16</a:t>
            </a:r>
            <a:br>
              <a:rPr lang="en-US" sz="5400" dirty="0"/>
            </a:br>
            <a:r>
              <a:rPr lang="en-US" sz="5400" dirty="0"/>
              <a:t>Distributed Machine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1" y="4134449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/>
              <a:t>Madan Musuvathi</a:t>
            </a:r>
          </a:p>
          <a:p>
            <a:pPr algn="ctr"/>
            <a:r>
              <a:rPr lang="en-US" sz="2300" dirty="0"/>
              <a:t> </a:t>
            </a:r>
            <a:endParaRPr lang="en-US" sz="4000" dirty="0"/>
          </a:p>
          <a:p>
            <a:pPr algn="ctr"/>
            <a:r>
              <a:rPr lang="en-US" dirty="0"/>
              <a:t>Visiting Professor, UCLA </a:t>
            </a:r>
          </a:p>
          <a:p>
            <a:pPr algn="ctr"/>
            <a:r>
              <a:rPr lang="en-US" dirty="0"/>
              <a:t>Principal Researcher, 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164363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What’s next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56485" y="1297591"/>
            <a:ext cx="2003759" cy="4472538"/>
            <a:chOff x="1076325" y="1524000"/>
            <a:chExt cx="2574925" cy="5181600"/>
          </a:xfrm>
        </p:grpSpPr>
        <p:sp>
          <p:nvSpPr>
            <p:cNvPr id="6" name="Rectangle 1"/>
            <p:cNvSpPr>
              <a:spLocks/>
            </p:cNvSpPr>
            <p:nvPr/>
          </p:nvSpPr>
          <p:spPr bwMode="auto">
            <a:xfrm>
              <a:off x="1082675" y="1524000"/>
              <a:ext cx="127635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Model</a:t>
              </a:r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206500" y="2298700"/>
              <a:ext cx="825500" cy="825500"/>
              <a:chOff x="0" y="0"/>
              <a:chExt cx="520" cy="520"/>
            </a:xfrm>
          </p:grpSpPr>
          <p:sp>
            <p:nvSpPr>
              <p:cNvPr id="39" name="AutoShape 3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0" name="Group 4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41" name="Rectangle 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Rectangle 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59000" y="2298700"/>
              <a:ext cx="825500" cy="825500"/>
              <a:chOff x="0" y="0"/>
              <a:chExt cx="520" cy="520"/>
            </a:xfrm>
          </p:grpSpPr>
          <p:sp>
            <p:nvSpPr>
              <p:cNvPr id="33" name="AutoShape 10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roup 11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35" name="Rectangle 12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Rectangle 13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Rectangle 14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Rectangle 15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1206500" y="3251200"/>
              <a:ext cx="825500" cy="825500"/>
              <a:chOff x="0" y="0"/>
              <a:chExt cx="520" cy="520"/>
            </a:xfrm>
          </p:grpSpPr>
          <p:sp>
            <p:nvSpPr>
              <p:cNvPr id="27" name="AutoShape 17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9" name="Rectangle 19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Rectangle 20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Rectangle 21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Rectangle 22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2159000" y="3251200"/>
              <a:ext cx="825500" cy="825500"/>
              <a:chOff x="0" y="0"/>
              <a:chExt cx="520" cy="520"/>
            </a:xfrm>
          </p:grpSpPr>
          <p:sp>
            <p:nvSpPr>
              <p:cNvPr id="21" name="AutoShape 24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Group 25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3" name="Rectangle 26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Rectangle 27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Rectangle 28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Rectangle 29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" name="Rectangle 30"/>
            <p:cNvSpPr>
              <a:spLocks/>
            </p:cNvSpPr>
            <p:nvPr/>
          </p:nvSpPr>
          <p:spPr bwMode="auto">
            <a:xfrm>
              <a:off x="1079500" y="2171700"/>
              <a:ext cx="2032000" cy="20320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1076325" y="4356100"/>
              <a:ext cx="2574925" cy="2349500"/>
              <a:chOff x="0" y="0"/>
              <a:chExt cx="1621" cy="1480"/>
            </a:xfrm>
          </p:grpSpPr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321" y="424"/>
                <a:ext cx="640" cy="648"/>
                <a:chOff x="0" y="0"/>
                <a:chExt cx="640" cy="648"/>
              </a:xfrm>
            </p:grpSpPr>
            <p:sp>
              <p:nvSpPr>
                <p:cNvPr id="16" name="Oval 33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Rectangle 34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Oval 35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641" y="0"/>
                <a:ext cx="0" cy="496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39"/>
              <p:cNvSpPr>
                <a:spLocks/>
              </p:cNvSpPr>
              <p:nvPr/>
            </p:nvSpPr>
            <p:spPr bwMode="auto">
              <a:xfrm>
                <a:off x="0" y="1088"/>
                <a:ext cx="1621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0"/>
                    <a:cs typeface="Gill Sans" charset="0"/>
                  </a:rPr>
                  <a:t>Training Data</a:t>
                </a:r>
              </a:p>
            </p:txBody>
          </p:sp>
        </p:grpSp>
      </p:grpSp>
      <p:sp>
        <p:nvSpPr>
          <p:cNvPr id="45" name="Rectangle 42"/>
          <p:cNvSpPr>
            <a:spLocks/>
          </p:cNvSpPr>
          <p:nvPr/>
        </p:nvSpPr>
        <p:spPr bwMode="auto">
          <a:xfrm>
            <a:off x="5135059" y="1305397"/>
            <a:ext cx="687350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raining is still slow with large data sets if a model only considers tiny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minibatches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 (10-100s of items) of data at a time.</a:t>
            </a:r>
          </a:p>
        </p:txBody>
      </p:sp>
      <p:sp>
        <p:nvSpPr>
          <p:cNvPr id="46" name="Rectangle 43"/>
          <p:cNvSpPr>
            <a:spLocks/>
          </p:cNvSpPr>
          <p:nvPr/>
        </p:nvSpPr>
        <p:spPr bwMode="auto">
          <a:xfrm>
            <a:off x="5135059" y="3633788"/>
            <a:ext cx="670401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How can we add another dimension of parallelism, and have multiple model instances train on data in parallel?</a:t>
            </a:r>
          </a:p>
        </p:txBody>
      </p:sp>
    </p:spTree>
    <p:extLst>
      <p:ext uri="{BB962C8B-B14F-4D97-AF65-F5344CB8AC3E}">
        <p14:creationId xmlns:p14="http://schemas.microsoft.com/office/powerpoint/2010/main" val="184562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Data Parallelism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5544" y="3161632"/>
            <a:ext cx="9718006" cy="2045635"/>
            <a:chOff x="989013" y="4749800"/>
            <a:chExt cx="11025187" cy="2743200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989013" y="4749800"/>
              <a:ext cx="1436687" cy="2743200"/>
              <a:chOff x="0" y="0"/>
              <a:chExt cx="904" cy="1728"/>
            </a:xfrm>
          </p:grpSpPr>
          <p:sp>
            <p:nvSpPr>
              <p:cNvPr id="167" name="AutoShape 2"/>
              <p:cNvSpPr>
                <a:spLocks/>
              </p:cNvSpPr>
              <p:nvPr/>
            </p:nvSpPr>
            <p:spPr bwMode="auto">
              <a:xfrm>
                <a:off x="56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8" name="Group 3"/>
              <p:cNvGrpSpPr>
                <a:grpSpLocks/>
              </p:cNvGrpSpPr>
              <p:nvPr/>
            </p:nvGrpSpPr>
            <p:grpSpPr bwMode="auto">
              <a:xfrm>
                <a:off x="113" y="112"/>
                <a:ext cx="254" cy="255"/>
                <a:chOff x="0" y="0"/>
                <a:chExt cx="254" cy="254"/>
              </a:xfrm>
            </p:grpSpPr>
            <p:sp>
              <p:nvSpPr>
                <p:cNvPr id="194" name="Rectangle 4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Rectangle 5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Rectangle 6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Rectangle 7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9" name="AutoShape 8"/>
              <p:cNvSpPr>
                <a:spLocks/>
              </p:cNvSpPr>
              <p:nvPr/>
            </p:nvSpPr>
            <p:spPr bwMode="auto">
              <a:xfrm>
                <a:off x="480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0" name="Group 9"/>
              <p:cNvGrpSpPr>
                <a:grpSpLocks/>
              </p:cNvGrpSpPr>
              <p:nvPr/>
            </p:nvGrpSpPr>
            <p:grpSpPr bwMode="auto">
              <a:xfrm>
                <a:off x="536" y="112"/>
                <a:ext cx="255" cy="255"/>
                <a:chOff x="0" y="0"/>
                <a:chExt cx="254" cy="254"/>
              </a:xfrm>
            </p:grpSpPr>
            <p:sp>
              <p:nvSpPr>
                <p:cNvPr id="190" name="Rectangle 10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Rectangle 11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Rectangle 12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Rectangle 13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1" name="AutoShape 14"/>
              <p:cNvSpPr>
                <a:spLocks/>
              </p:cNvSpPr>
              <p:nvPr/>
            </p:nvSpPr>
            <p:spPr bwMode="auto">
              <a:xfrm>
                <a:off x="56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2" name="Group 15"/>
              <p:cNvGrpSpPr>
                <a:grpSpLocks/>
              </p:cNvGrpSpPr>
              <p:nvPr/>
            </p:nvGrpSpPr>
            <p:grpSpPr bwMode="auto">
              <a:xfrm>
                <a:off x="113" y="536"/>
                <a:ext cx="254" cy="254"/>
                <a:chOff x="0" y="0"/>
                <a:chExt cx="254" cy="254"/>
              </a:xfrm>
            </p:grpSpPr>
            <p:sp>
              <p:nvSpPr>
                <p:cNvPr id="186" name="Rectangle 16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Rectangle 17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Rectangle 18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Rectangle 19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3" name="AutoShape 20"/>
              <p:cNvSpPr>
                <a:spLocks/>
              </p:cNvSpPr>
              <p:nvPr/>
            </p:nvSpPr>
            <p:spPr bwMode="auto">
              <a:xfrm>
                <a:off x="480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4" name="Group 21"/>
              <p:cNvGrpSpPr>
                <a:grpSpLocks/>
              </p:cNvGrpSpPr>
              <p:nvPr/>
            </p:nvGrpSpPr>
            <p:grpSpPr bwMode="auto">
              <a:xfrm>
                <a:off x="536" y="536"/>
                <a:ext cx="255" cy="254"/>
                <a:chOff x="0" y="0"/>
                <a:chExt cx="254" cy="254"/>
              </a:xfrm>
            </p:grpSpPr>
            <p:sp>
              <p:nvSpPr>
                <p:cNvPr id="182" name="Rectangle 22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Rectangle 23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Rectangle 24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Rectangle 25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5" name="Rectangle 26"/>
              <p:cNvSpPr>
                <a:spLocks/>
              </p:cNvSpPr>
              <p:nvPr/>
            </p:nvSpPr>
            <p:spPr bwMode="auto">
              <a:xfrm>
                <a:off x="0" y="0"/>
                <a:ext cx="904" cy="903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Oval 27"/>
              <p:cNvSpPr>
                <a:spLocks/>
              </p:cNvSpPr>
              <p:nvPr/>
            </p:nvSpPr>
            <p:spPr bwMode="auto">
              <a:xfrm>
                <a:off x="226" y="1609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Rectangle 28"/>
              <p:cNvSpPr>
                <a:spLocks/>
              </p:cNvSpPr>
              <p:nvPr/>
            </p:nvSpPr>
            <p:spPr bwMode="auto">
              <a:xfrm>
                <a:off x="226" y="1343"/>
                <a:ext cx="452" cy="317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Oval 29"/>
              <p:cNvSpPr>
                <a:spLocks/>
              </p:cNvSpPr>
              <p:nvPr/>
            </p:nvSpPr>
            <p:spPr bwMode="auto">
              <a:xfrm>
                <a:off x="226" y="1270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Line 30"/>
              <p:cNvSpPr>
                <a:spLocks noChangeShapeType="1"/>
              </p:cNvSpPr>
              <p:nvPr/>
            </p:nvSpPr>
            <p:spPr bwMode="auto">
              <a:xfrm flipH="1">
                <a:off x="226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Line 31"/>
              <p:cNvSpPr>
                <a:spLocks noChangeShapeType="1"/>
              </p:cNvSpPr>
              <p:nvPr/>
            </p:nvSpPr>
            <p:spPr bwMode="auto">
              <a:xfrm>
                <a:off x="678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Line 32"/>
              <p:cNvSpPr>
                <a:spLocks noChangeShapeType="1"/>
              </p:cNvSpPr>
              <p:nvPr/>
            </p:nvSpPr>
            <p:spPr bwMode="auto">
              <a:xfrm>
                <a:off x="452" y="971"/>
                <a:ext cx="0" cy="35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908300" y="4749800"/>
              <a:ext cx="1435100" cy="2743200"/>
              <a:chOff x="0" y="0"/>
              <a:chExt cx="904" cy="1728"/>
            </a:xfrm>
          </p:grpSpPr>
          <p:sp>
            <p:nvSpPr>
              <p:cNvPr id="136" name="AutoShape 35"/>
              <p:cNvSpPr>
                <a:spLocks/>
              </p:cNvSpPr>
              <p:nvPr/>
            </p:nvSpPr>
            <p:spPr bwMode="auto">
              <a:xfrm>
                <a:off x="56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7" name="Group 36"/>
              <p:cNvGrpSpPr>
                <a:grpSpLocks/>
              </p:cNvGrpSpPr>
              <p:nvPr/>
            </p:nvGrpSpPr>
            <p:grpSpPr bwMode="auto">
              <a:xfrm>
                <a:off x="113" y="112"/>
                <a:ext cx="254" cy="255"/>
                <a:chOff x="0" y="0"/>
                <a:chExt cx="254" cy="254"/>
              </a:xfrm>
            </p:grpSpPr>
            <p:sp>
              <p:nvSpPr>
                <p:cNvPr id="163" name="Rectangle 37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Rectangle 38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Rectangle 39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Rectangle 40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8" name="AutoShape 41"/>
              <p:cNvSpPr>
                <a:spLocks/>
              </p:cNvSpPr>
              <p:nvPr/>
            </p:nvSpPr>
            <p:spPr bwMode="auto">
              <a:xfrm>
                <a:off x="480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9" name="Group 42"/>
              <p:cNvGrpSpPr>
                <a:grpSpLocks/>
              </p:cNvGrpSpPr>
              <p:nvPr/>
            </p:nvGrpSpPr>
            <p:grpSpPr bwMode="auto">
              <a:xfrm>
                <a:off x="536" y="112"/>
                <a:ext cx="255" cy="255"/>
                <a:chOff x="0" y="0"/>
                <a:chExt cx="254" cy="254"/>
              </a:xfrm>
            </p:grpSpPr>
            <p:sp>
              <p:nvSpPr>
                <p:cNvPr id="159" name="Rectangle 43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Rectangle 44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Rectangle 45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Rectangle 46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0" name="AutoShape 47"/>
              <p:cNvSpPr>
                <a:spLocks/>
              </p:cNvSpPr>
              <p:nvPr/>
            </p:nvSpPr>
            <p:spPr bwMode="auto">
              <a:xfrm>
                <a:off x="56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1" name="Group 48"/>
              <p:cNvGrpSpPr>
                <a:grpSpLocks/>
              </p:cNvGrpSpPr>
              <p:nvPr/>
            </p:nvGrpSpPr>
            <p:grpSpPr bwMode="auto">
              <a:xfrm>
                <a:off x="113" y="536"/>
                <a:ext cx="254" cy="254"/>
                <a:chOff x="0" y="0"/>
                <a:chExt cx="254" cy="254"/>
              </a:xfrm>
            </p:grpSpPr>
            <p:sp>
              <p:nvSpPr>
                <p:cNvPr id="155" name="Rectangle 49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Rectangle 51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Rectangle 52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2" name="AutoShape 53"/>
              <p:cNvSpPr>
                <a:spLocks/>
              </p:cNvSpPr>
              <p:nvPr/>
            </p:nvSpPr>
            <p:spPr bwMode="auto">
              <a:xfrm>
                <a:off x="480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3" name="Group 54"/>
              <p:cNvGrpSpPr>
                <a:grpSpLocks/>
              </p:cNvGrpSpPr>
              <p:nvPr/>
            </p:nvGrpSpPr>
            <p:grpSpPr bwMode="auto">
              <a:xfrm>
                <a:off x="536" y="536"/>
                <a:ext cx="255" cy="254"/>
                <a:chOff x="0" y="0"/>
                <a:chExt cx="254" cy="254"/>
              </a:xfrm>
            </p:grpSpPr>
            <p:sp>
              <p:nvSpPr>
                <p:cNvPr id="151" name="Rectangle 55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Rectangle 56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Rectangle 57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Rectangle 58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4" name="Rectangle 59"/>
              <p:cNvSpPr>
                <a:spLocks/>
              </p:cNvSpPr>
              <p:nvPr/>
            </p:nvSpPr>
            <p:spPr bwMode="auto">
              <a:xfrm>
                <a:off x="0" y="0"/>
                <a:ext cx="904" cy="903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Oval 60"/>
              <p:cNvSpPr>
                <a:spLocks/>
              </p:cNvSpPr>
              <p:nvPr/>
            </p:nvSpPr>
            <p:spPr bwMode="auto">
              <a:xfrm>
                <a:off x="226" y="1609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Rectangle 61"/>
              <p:cNvSpPr>
                <a:spLocks/>
              </p:cNvSpPr>
              <p:nvPr/>
            </p:nvSpPr>
            <p:spPr bwMode="auto">
              <a:xfrm>
                <a:off x="226" y="1343"/>
                <a:ext cx="452" cy="317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Oval 62"/>
              <p:cNvSpPr>
                <a:spLocks/>
              </p:cNvSpPr>
              <p:nvPr/>
            </p:nvSpPr>
            <p:spPr bwMode="auto">
              <a:xfrm>
                <a:off x="226" y="1270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Line 63"/>
              <p:cNvSpPr>
                <a:spLocks noChangeShapeType="1"/>
              </p:cNvSpPr>
              <p:nvPr/>
            </p:nvSpPr>
            <p:spPr bwMode="auto">
              <a:xfrm flipH="1">
                <a:off x="226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Line 64"/>
              <p:cNvSpPr>
                <a:spLocks noChangeShapeType="1"/>
              </p:cNvSpPr>
              <p:nvPr/>
            </p:nvSpPr>
            <p:spPr bwMode="auto">
              <a:xfrm>
                <a:off x="678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Line 65"/>
              <p:cNvSpPr>
                <a:spLocks noChangeShapeType="1"/>
              </p:cNvSpPr>
              <p:nvPr/>
            </p:nvSpPr>
            <p:spPr bwMode="auto">
              <a:xfrm>
                <a:off x="452" y="971"/>
                <a:ext cx="0" cy="35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4826000" y="4749800"/>
              <a:ext cx="1435100" cy="2743200"/>
              <a:chOff x="0" y="0"/>
              <a:chExt cx="904" cy="1728"/>
            </a:xfrm>
          </p:grpSpPr>
          <p:sp>
            <p:nvSpPr>
              <p:cNvPr id="105" name="AutoShape 67"/>
              <p:cNvSpPr>
                <a:spLocks/>
              </p:cNvSpPr>
              <p:nvPr/>
            </p:nvSpPr>
            <p:spPr bwMode="auto">
              <a:xfrm>
                <a:off x="56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6" name="Group 68"/>
              <p:cNvGrpSpPr>
                <a:grpSpLocks/>
              </p:cNvGrpSpPr>
              <p:nvPr/>
            </p:nvGrpSpPr>
            <p:grpSpPr bwMode="auto">
              <a:xfrm>
                <a:off x="113" y="112"/>
                <a:ext cx="254" cy="255"/>
                <a:chOff x="0" y="0"/>
                <a:chExt cx="254" cy="254"/>
              </a:xfrm>
            </p:grpSpPr>
            <p:sp>
              <p:nvSpPr>
                <p:cNvPr id="132" name="Rectangle 69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Rectangle 70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Rectangle 71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Rectangle 72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7" name="AutoShape 73"/>
              <p:cNvSpPr>
                <a:spLocks/>
              </p:cNvSpPr>
              <p:nvPr/>
            </p:nvSpPr>
            <p:spPr bwMode="auto">
              <a:xfrm>
                <a:off x="480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8" name="Group 74"/>
              <p:cNvGrpSpPr>
                <a:grpSpLocks/>
              </p:cNvGrpSpPr>
              <p:nvPr/>
            </p:nvGrpSpPr>
            <p:grpSpPr bwMode="auto">
              <a:xfrm>
                <a:off x="536" y="112"/>
                <a:ext cx="255" cy="255"/>
                <a:chOff x="0" y="0"/>
                <a:chExt cx="254" cy="254"/>
              </a:xfrm>
            </p:grpSpPr>
            <p:sp>
              <p:nvSpPr>
                <p:cNvPr id="128" name="Rectangle 75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Rectangle 76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Rectangle 77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Rectangle 78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9" name="AutoShape 79"/>
              <p:cNvSpPr>
                <a:spLocks/>
              </p:cNvSpPr>
              <p:nvPr/>
            </p:nvSpPr>
            <p:spPr bwMode="auto">
              <a:xfrm>
                <a:off x="56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0" name="Group 80"/>
              <p:cNvGrpSpPr>
                <a:grpSpLocks/>
              </p:cNvGrpSpPr>
              <p:nvPr/>
            </p:nvGrpSpPr>
            <p:grpSpPr bwMode="auto">
              <a:xfrm>
                <a:off x="113" y="536"/>
                <a:ext cx="254" cy="254"/>
                <a:chOff x="0" y="0"/>
                <a:chExt cx="254" cy="254"/>
              </a:xfrm>
            </p:grpSpPr>
            <p:sp>
              <p:nvSpPr>
                <p:cNvPr id="124" name="Rectangle 81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Rectangle 82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Rectangle 83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Rectangle 84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1" name="AutoShape 85"/>
              <p:cNvSpPr>
                <a:spLocks/>
              </p:cNvSpPr>
              <p:nvPr/>
            </p:nvSpPr>
            <p:spPr bwMode="auto">
              <a:xfrm>
                <a:off x="480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2" name="Group 86"/>
              <p:cNvGrpSpPr>
                <a:grpSpLocks/>
              </p:cNvGrpSpPr>
              <p:nvPr/>
            </p:nvGrpSpPr>
            <p:grpSpPr bwMode="auto">
              <a:xfrm>
                <a:off x="536" y="536"/>
                <a:ext cx="255" cy="254"/>
                <a:chOff x="0" y="0"/>
                <a:chExt cx="254" cy="254"/>
              </a:xfrm>
            </p:grpSpPr>
            <p:sp>
              <p:nvSpPr>
                <p:cNvPr id="120" name="Rectangle 87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Rectangle 88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Rectangle 89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Rectangle 90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Rectangle 91"/>
              <p:cNvSpPr>
                <a:spLocks/>
              </p:cNvSpPr>
              <p:nvPr/>
            </p:nvSpPr>
            <p:spPr bwMode="auto">
              <a:xfrm>
                <a:off x="0" y="0"/>
                <a:ext cx="904" cy="903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Oval 92"/>
              <p:cNvSpPr>
                <a:spLocks/>
              </p:cNvSpPr>
              <p:nvPr/>
            </p:nvSpPr>
            <p:spPr bwMode="auto">
              <a:xfrm>
                <a:off x="226" y="1609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Rectangle 93"/>
              <p:cNvSpPr>
                <a:spLocks/>
              </p:cNvSpPr>
              <p:nvPr/>
            </p:nvSpPr>
            <p:spPr bwMode="auto">
              <a:xfrm>
                <a:off x="226" y="1343"/>
                <a:ext cx="452" cy="317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Oval 94"/>
              <p:cNvSpPr>
                <a:spLocks/>
              </p:cNvSpPr>
              <p:nvPr/>
            </p:nvSpPr>
            <p:spPr bwMode="auto">
              <a:xfrm>
                <a:off x="226" y="1270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Line 95"/>
              <p:cNvSpPr>
                <a:spLocks noChangeShapeType="1"/>
              </p:cNvSpPr>
              <p:nvPr/>
            </p:nvSpPr>
            <p:spPr bwMode="auto">
              <a:xfrm flipH="1">
                <a:off x="226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Line 96"/>
              <p:cNvSpPr>
                <a:spLocks noChangeShapeType="1"/>
              </p:cNvSpPr>
              <p:nvPr/>
            </p:nvSpPr>
            <p:spPr bwMode="auto">
              <a:xfrm>
                <a:off x="678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Line 97"/>
              <p:cNvSpPr>
                <a:spLocks noChangeShapeType="1"/>
              </p:cNvSpPr>
              <p:nvPr/>
            </p:nvSpPr>
            <p:spPr bwMode="auto">
              <a:xfrm>
                <a:off x="452" y="971"/>
                <a:ext cx="0" cy="35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98"/>
            <p:cNvGrpSpPr>
              <a:grpSpLocks/>
            </p:cNvGrpSpPr>
            <p:nvPr/>
          </p:nvGrpSpPr>
          <p:grpSpPr bwMode="auto">
            <a:xfrm>
              <a:off x="6743700" y="4749800"/>
              <a:ext cx="1435100" cy="2743200"/>
              <a:chOff x="0" y="0"/>
              <a:chExt cx="904" cy="1728"/>
            </a:xfrm>
          </p:grpSpPr>
          <p:sp>
            <p:nvSpPr>
              <p:cNvPr id="74" name="AutoShape 99"/>
              <p:cNvSpPr>
                <a:spLocks/>
              </p:cNvSpPr>
              <p:nvPr/>
            </p:nvSpPr>
            <p:spPr bwMode="auto">
              <a:xfrm>
                <a:off x="56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5" name="Group 100"/>
              <p:cNvGrpSpPr>
                <a:grpSpLocks/>
              </p:cNvGrpSpPr>
              <p:nvPr/>
            </p:nvGrpSpPr>
            <p:grpSpPr bwMode="auto">
              <a:xfrm>
                <a:off x="113" y="112"/>
                <a:ext cx="254" cy="255"/>
                <a:chOff x="0" y="0"/>
                <a:chExt cx="254" cy="254"/>
              </a:xfrm>
            </p:grpSpPr>
            <p:sp>
              <p:nvSpPr>
                <p:cNvPr id="101" name="Rectangle 101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Rectangle 102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Rectangle 103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Rectangle 104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6" name="AutoShape 105"/>
              <p:cNvSpPr>
                <a:spLocks/>
              </p:cNvSpPr>
              <p:nvPr/>
            </p:nvSpPr>
            <p:spPr bwMode="auto">
              <a:xfrm>
                <a:off x="480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7" name="Group 106"/>
              <p:cNvGrpSpPr>
                <a:grpSpLocks/>
              </p:cNvGrpSpPr>
              <p:nvPr/>
            </p:nvGrpSpPr>
            <p:grpSpPr bwMode="auto">
              <a:xfrm>
                <a:off x="536" y="112"/>
                <a:ext cx="255" cy="255"/>
                <a:chOff x="0" y="0"/>
                <a:chExt cx="254" cy="254"/>
              </a:xfrm>
            </p:grpSpPr>
            <p:sp>
              <p:nvSpPr>
                <p:cNvPr id="97" name="Rectangle 107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Rectangle 108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Rectangle 109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Rectangle 110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8" name="AutoShape 111"/>
              <p:cNvSpPr>
                <a:spLocks/>
              </p:cNvSpPr>
              <p:nvPr/>
            </p:nvSpPr>
            <p:spPr bwMode="auto">
              <a:xfrm>
                <a:off x="56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9" name="Group 112"/>
              <p:cNvGrpSpPr>
                <a:grpSpLocks/>
              </p:cNvGrpSpPr>
              <p:nvPr/>
            </p:nvGrpSpPr>
            <p:grpSpPr bwMode="auto">
              <a:xfrm>
                <a:off x="113" y="536"/>
                <a:ext cx="254" cy="254"/>
                <a:chOff x="0" y="0"/>
                <a:chExt cx="254" cy="254"/>
              </a:xfrm>
            </p:grpSpPr>
            <p:sp>
              <p:nvSpPr>
                <p:cNvPr id="93" name="Rectangle 113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Rectangle 114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Rectangle 115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Rectangle 116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0" name="AutoShape 117"/>
              <p:cNvSpPr>
                <a:spLocks/>
              </p:cNvSpPr>
              <p:nvPr/>
            </p:nvSpPr>
            <p:spPr bwMode="auto">
              <a:xfrm>
                <a:off x="480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1" name="Group 118"/>
              <p:cNvGrpSpPr>
                <a:grpSpLocks/>
              </p:cNvGrpSpPr>
              <p:nvPr/>
            </p:nvGrpSpPr>
            <p:grpSpPr bwMode="auto">
              <a:xfrm>
                <a:off x="536" y="536"/>
                <a:ext cx="255" cy="254"/>
                <a:chOff x="0" y="0"/>
                <a:chExt cx="254" cy="254"/>
              </a:xfrm>
            </p:grpSpPr>
            <p:sp>
              <p:nvSpPr>
                <p:cNvPr id="89" name="Rectangle 119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Rectangle 120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Rectangle 121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Rectangle 122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2" name="Rectangle 123"/>
              <p:cNvSpPr>
                <a:spLocks/>
              </p:cNvSpPr>
              <p:nvPr/>
            </p:nvSpPr>
            <p:spPr bwMode="auto">
              <a:xfrm>
                <a:off x="0" y="0"/>
                <a:ext cx="904" cy="903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val 124"/>
              <p:cNvSpPr>
                <a:spLocks/>
              </p:cNvSpPr>
              <p:nvPr/>
            </p:nvSpPr>
            <p:spPr bwMode="auto">
              <a:xfrm>
                <a:off x="226" y="1609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Rectangle 125"/>
              <p:cNvSpPr>
                <a:spLocks/>
              </p:cNvSpPr>
              <p:nvPr/>
            </p:nvSpPr>
            <p:spPr bwMode="auto">
              <a:xfrm>
                <a:off x="226" y="1343"/>
                <a:ext cx="452" cy="317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Oval 126"/>
              <p:cNvSpPr>
                <a:spLocks/>
              </p:cNvSpPr>
              <p:nvPr/>
            </p:nvSpPr>
            <p:spPr bwMode="auto">
              <a:xfrm>
                <a:off x="226" y="1270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Line 127"/>
              <p:cNvSpPr>
                <a:spLocks noChangeShapeType="1"/>
              </p:cNvSpPr>
              <p:nvPr/>
            </p:nvSpPr>
            <p:spPr bwMode="auto">
              <a:xfrm flipH="1">
                <a:off x="226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Line 128"/>
              <p:cNvSpPr>
                <a:spLocks noChangeShapeType="1"/>
              </p:cNvSpPr>
              <p:nvPr/>
            </p:nvSpPr>
            <p:spPr bwMode="auto">
              <a:xfrm>
                <a:off x="678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Line 129"/>
              <p:cNvSpPr>
                <a:spLocks noChangeShapeType="1"/>
              </p:cNvSpPr>
              <p:nvPr/>
            </p:nvSpPr>
            <p:spPr bwMode="auto">
              <a:xfrm>
                <a:off x="452" y="971"/>
                <a:ext cx="0" cy="35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30"/>
            <p:cNvGrpSpPr>
              <a:grpSpLocks/>
            </p:cNvGrpSpPr>
            <p:nvPr/>
          </p:nvGrpSpPr>
          <p:grpSpPr bwMode="auto">
            <a:xfrm>
              <a:off x="8661400" y="4749800"/>
              <a:ext cx="1435100" cy="2743200"/>
              <a:chOff x="0" y="0"/>
              <a:chExt cx="904" cy="1728"/>
            </a:xfrm>
          </p:grpSpPr>
          <p:sp>
            <p:nvSpPr>
              <p:cNvPr id="43" name="AutoShape 131"/>
              <p:cNvSpPr>
                <a:spLocks/>
              </p:cNvSpPr>
              <p:nvPr/>
            </p:nvSpPr>
            <p:spPr bwMode="auto">
              <a:xfrm>
                <a:off x="56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4" name="Group 132"/>
              <p:cNvGrpSpPr>
                <a:grpSpLocks/>
              </p:cNvGrpSpPr>
              <p:nvPr/>
            </p:nvGrpSpPr>
            <p:grpSpPr bwMode="auto">
              <a:xfrm>
                <a:off x="113" y="112"/>
                <a:ext cx="254" cy="255"/>
                <a:chOff x="0" y="0"/>
                <a:chExt cx="254" cy="254"/>
              </a:xfrm>
            </p:grpSpPr>
            <p:sp>
              <p:nvSpPr>
                <p:cNvPr id="70" name="Rectangle 133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Rectangle 134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Rectangle 135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Rectangle 136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5" name="AutoShape 137"/>
              <p:cNvSpPr>
                <a:spLocks/>
              </p:cNvSpPr>
              <p:nvPr/>
            </p:nvSpPr>
            <p:spPr bwMode="auto">
              <a:xfrm>
                <a:off x="480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" name="Group 138"/>
              <p:cNvGrpSpPr>
                <a:grpSpLocks/>
              </p:cNvGrpSpPr>
              <p:nvPr/>
            </p:nvGrpSpPr>
            <p:grpSpPr bwMode="auto">
              <a:xfrm>
                <a:off x="536" y="112"/>
                <a:ext cx="255" cy="255"/>
                <a:chOff x="0" y="0"/>
                <a:chExt cx="254" cy="254"/>
              </a:xfrm>
            </p:grpSpPr>
            <p:sp>
              <p:nvSpPr>
                <p:cNvPr id="66" name="Rectangle 139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Rectangle 140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Rectangle 141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Rectangle 142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" name="AutoShape 143"/>
              <p:cNvSpPr>
                <a:spLocks/>
              </p:cNvSpPr>
              <p:nvPr/>
            </p:nvSpPr>
            <p:spPr bwMode="auto">
              <a:xfrm>
                <a:off x="56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8" name="Group 144"/>
              <p:cNvGrpSpPr>
                <a:grpSpLocks/>
              </p:cNvGrpSpPr>
              <p:nvPr/>
            </p:nvGrpSpPr>
            <p:grpSpPr bwMode="auto">
              <a:xfrm>
                <a:off x="113" y="536"/>
                <a:ext cx="254" cy="254"/>
                <a:chOff x="0" y="0"/>
                <a:chExt cx="254" cy="254"/>
              </a:xfrm>
            </p:grpSpPr>
            <p:sp>
              <p:nvSpPr>
                <p:cNvPr id="62" name="Rectangle 145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Rectangle 146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Rectangle 147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Rectangle 148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9" name="AutoShape 149"/>
              <p:cNvSpPr>
                <a:spLocks/>
              </p:cNvSpPr>
              <p:nvPr/>
            </p:nvSpPr>
            <p:spPr bwMode="auto">
              <a:xfrm>
                <a:off x="480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0" name="Group 150"/>
              <p:cNvGrpSpPr>
                <a:grpSpLocks/>
              </p:cNvGrpSpPr>
              <p:nvPr/>
            </p:nvGrpSpPr>
            <p:grpSpPr bwMode="auto">
              <a:xfrm>
                <a:off x="536" y="536"/>
                <a:ext cx="255" cy="254"/>
                <a:chOff x="0" y="0"/>
                <a:chExt cx="254" cy="254"/>
              </a:xfrm>
            </p:grpSpPr>
            <p:sp>
              <p:nvSpPr>
                <p:cNvPr id="58" name="Rectangle 151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Rectangle 152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Rectangle 153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Rectangle 154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1" name="Rectangle 155"/>
              <p:cNvSpPr>
                <a:spLocks/>
              </p:cNvSpPr>
              <p:nvPr/>
            </p:nvSpPr>
            <p:spPr bwMode="auto">
              <a:xfrm>
                <a:off x="0" y="0"/>
                <a:ext cx="904" cy="903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156"/>
              <p:cNvSpPr>
                <a:spLocks/>
              </p:cNvSpPr>
              <p:nvPr/>
            </p:nvSpPr>
            <p:spPr bwMode="auto">
              <a:xfrm>
                <a:off x="226" y="1609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157"/>
              <p:cNvSpPr>
                <a:spLocks/>
              </p:cNvSpPr>
              <p:nvPr/>
            </p:nvSpPr>
            <p:spPr bwMode="auto">
              <a:xfrm>
                <a:off x="226" y="1343"/>
                <a:ext cx="452" cy="317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158"/>
              <p:cNvSpPr>
                <a:spLocks/>
              </p:cNvSpPr>
              <p:nvPr/>
            </p:nvSpPr>
            <p:spPr bwMode="auto">
              <a:xfrm>
                <a:off x="226" y="1270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Line 159"/>
              <p:cNvSpPr>
                <a:spLocks noChangeShapeType="1"/>
              </p:cNvSpPr>
              <p:nvPr/>
            </p:nvSpPr>
            <p:spPr bwMode="auto">
              <a:xfrm flipH="1">
                <a:off x="226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Line 160"/>
              <p:cNvSpPr>
                <a:spLocks noChangeShapeType="1"/>
              </p:cNvSpPr>
              <p:nvPr/>
            </p:nvSpPr>
            <p:spPr bwMode="auto">
              <a:xfrm>
                <a:off x="678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161"/>
              <p:cNvSpPr>
                <a:spLocks noChangeShapeType="1"/>
              </p:cNvSpPr>
              <p:nvPr/>
            </p:nvSpPr>
            <p:spPr bwMode="auto">
              <a:xfrm>
                <a:off x="452" y="971"/>
                <a:ext cx="0" cy="35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62"/>
            <p:cNvGrpSpPr>
              <a:grpSpLocks/>
            </p:cNvGrpSpPr>
            <p:nvPr/>
          </p:nvGrpSpPr>
          <p:grpSpPr bwMode="auto">
            <a:xfrm>
              <a:off x="10579100" y="4749800"/>
              <a:ext cx="1435100" cy="2743200"/>
              <a:chOff x="0" y="0"/>
              <a:chExt cx="904" cy="1728"/>
            </a:xfrm>
          </p:grpSpPr>
          <p:sp>
            <p:nvSpPr>
              <p:cNvPr id="12" name="AutoShape 163"/>
              <p:cNvSpPr>
                <a:spLocks/>
              </p:cNvSpPr>
              <p:nvPr/>
            </p:nvSpPr>
            <p:spPr bwMode="auto">
              <a:xfrm>
                <a:off x="56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" name="Group 164"/>
              <p:cNvGrpSpPr>
                <a:grpSpLocks/>
              </p:cNvGrpSpPr>
              <p:nvPr/>
            </p:nvGrpSpPr>
            <p:grpSpPr bwMode="auto">
              <a:xfrm>
                <a:off x="113" y="112"/>
                <a:ext cx="254" cy="255"/>
                <a:chOff x="0" y="0"/>
                <a:chExt cx="254" cy="254"/>
              </a:xfrm>
            </p:grpSpPr>
            <p:sp>
              <p:nvSpPr>
                <p:cNvPr id="39" name="Rectangle 165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166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Rectangle 167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angle 168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" name="AutoShape 169"/>
              <p:cNvSpPr>
                <a:spLocks/>
              </p:cNvSpPr>
              <p:nvPr/>
            </p:nvSpPr>
            <p:spPr bwMode="auto">
              <a:xfrm>
                <a:off x="480" y="56"/>
                <a:ext cx="367" cy="367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" name="Group 170"/>
              <p:cNvGrpSpPr>
                <a:grpSpLocks/>
              </p:cNvGrpSpPr>
              <p:nvPr/>
            </p:nvGrpSpPr>
            <p:grpSpPr bwMode="auto">
              <a:xfrm>
                <a:off x="536" y="112"/>
                <a:ext cx="255" cy="255"/>
                <a:chOff x="0" y="0"/>
                <a:chExt cx="254" cy="254"/>
              </a:xfrm>
            </p:grpSpPr>
            <p:sp>
              <p:nvSpPr>
                <p:cNvPr id="35" name="Rectangle 171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Rectangle 172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Rectangle 173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Rectangle 174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" name="AutoShape 175"/>
              <p:cNvSpPr>
                <a:spLocks/>
              </p:cNvSpPr>
              <p:nvPr/>
            </p:nvSpPr>
            <p:spPr bwMode="auto">
              <a:xfrm>
                <a:off x="56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" name="Group 176"/>
              <p:cNvGrpSpPr>
                <a:grpSpLocks/>
              </p:cNvGrpSpPr>
              <p:nvPr/>
            </p:nvGrpSpPr>
            <p:grpSpPr bwMode="auto">
              <a:xfrm>
                <a:off x="113" y="536"/>
                <a:ext cx="254" cy="254"/>
                <a:chOff x="0" y="0"/>
                <a:chExt cx="254" cy="254"/>
              </a:xfrm>
            </p:grpSpPr>
            <p:sp>
              <p:nvSpPr>
                <p:cNvPr id="31" name="Rectangle 177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Rectangle 178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Rectangle 179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Rectangle 180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AutoShape 181"/>
              <p:cNvSpPr>
                <a:spLocks/>
              </p:cNvSpPr>
              <p:nvPr/>
            </p:nvSpPr>
            <p:spPr bwMode="auto">
              <a:xfrm>
                <a:off x="480" y="479"/>
                <a:ext cx="367" cy="368"/>
              </a:xfrm>
              <a:prstGeom prst="roundRect">
                <a:avLst>
                  <a:gd name="adj" fmla="val 32690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9" name="Group 182"/>
              <p:cNvGrpSpPr>
                <a:grpSpLocks/>
              </p:cNvGrpSpPr>
              <p:nvPr/>
            </p:nvGrpSpPr>
            <p:grpSpPr bwMode="auto">
              <a:xfrm>
                <a:off x="536" y="536"/>
                <a:ext cx="255" cy="254"/>
                <a:chOff x="0" y="0"/>
                <a:chExt cx="254" cy="254"/>
              </a:xfrm>
            </p:grpSpPr>
            <p:sp>
              <p:nvSpPr>
                <p:cNvPr id="27" name="Rectangle 183"/>
                <p:cNvSpPr>
                  <a:spLocks/>
                </p:cNvSpPr>
                <p:nvPr/>
              </p:nvSpPr>
              <p:spPr bwMode="auto">
                <a:xfrm>
                  <a:off x="0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Rectangle 184"/>
                <p:cNvSpPr>
                  <a:spLocks/>
                </p:cNvSpPr>
                <p:nvPr/>
              </p:nvSpPr>
              <p:spPr bwMode="auto">
                <a:xfrm>
                  <a:off x="0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Rectangle 185"/>
                <p:cNvSpPr>
                  <a:spLocks/>
                </p:cNvSpPr>
                <p:nvPr/>
              </p:nvSpPr>
              <p:spPr bwMode="auto">
                <a:xfrm>
                  <a:off x="141" y="0"/>
                  <a:ext cx="113" cy="112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Rectangle 186"/>
                <p:cNvSpPr>
                  <a:spLocks/>
                </p:cNvSpPr>
                <p:nvPr/>
              </p:nvSpPr>
              <p:spPr bwMode="auto">
                <a:xfrm>
                  <a:off x="141" y="141"/>
                  <a:ext cx="113" cy="113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0" name="Rectangle 187"/>
              <p:cNvSpPr>
                <a:spLocks/>
              </p:cNvSpPr>
              <p:nvPr/>
            </p:nvSpPr>
            <p:spPr bwMode="auto">
              <a:xfrm>
                <a:off x="0" y="0"/>
                <a:ext cx="904" cy="903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188"/>
              <p:cNvSpPr>
                <a:spLocks/>
              </p:cNvSpPr>
              <p:nvPr/>
            </p:nvSpPr>
            <p:spPr bwMode="auto">
              <a:xfrm>
                <a:off x="226" y="1609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189"/>
              <p:cNvSpPr>
                <a:spLocks/>
              </p:cNvSpPr>
              <p:nvPr/>
            </p:nvSpPr>
            <p:spPr bwMode="auto">
              <a:xfrm>
                <a:off x="226" y="1343"/>
                <a:ext cx="452" cy="317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val 190"/>
              <p:cNvSpPr>
                <a:spLocks/>
              </p:cNvSpPr>
              <p:nvPr/>
            </p:nvSpPr>
            <p:spPr bwMode="auto">
              <a:xfrm>
                <a:off x="226" y="1270"/>
                <a:ext cx="452" cy="119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191"/>
              <p:cNvSpPr>
                <a:spLocks noChangeShapeType="1"/>
              </p:cNvSpPr>
              <p:nvPr/>
            </p:nvSpPr>
            <p:spPr bwMode="auto">
              <a:xfrm flipH="1">
                <a:off x="226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192"/>
              <p:cNvSpPr>
                <a:spLocks noChangeShapeType="1"/>
              </p:cNvSpPr>
              <p:nvPr/>
            </p:nvSpPr>
            <p:spPr bwMode="auto">
              <a:xfrm>
                <a:off x="678" y="1338"/>
                <a:ext cx="0" cy="3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193"/>
              <p:cNvSpPr>
                <a:spLocks noChangeShapeType="1"/>
              </p:cNvSpPr>
              <p:nvPr/>
            </p:nvSpPr>
            <p:spPr bwMode="auto">
              <a:xfrm>
                <a:off x="452" y="971"/>
                <a:ext cx="0" cy="35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8" name="Group 52"/>
          <p:cNvGrpSpPr>
            <a:grpSpLocks/>
          </p:cNvGrpSpPr>
          <p:nvPr/>
        </p:nvGrpSpPr>
        <p:grpSpPr bwMode="auto">
          <a:xfrm>
            <a:off x="2752291" y="1246357"/>
            <a:ext cx="6794500" cy="1079500"/>
            <a:chOff x="0" y="0"/>
            <a:chExt cx="4280" cy="680"/>
          </a:xfrm>
        </p:grpSpPr>
        <p:sp>
          <p:nvSpPr>
            <p:cNvPr id="199" name="AutoShape 53"/>
            <p:cNvSpPr>
              <a:spLocks/>
            </p:cNvSpPr>
            <p:nvPr/>
          </p:nvSpPr>
          <p:spPr bwMode="auto">
            <a:xfrm>
              <a:off x="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tangle 54"/>
            <p:cNvSpPr>
              <a:spLocks/>
            </p:cNvSpPr>
            <p:nvPr/>
          </p:nvSpPr>
          <p:spPr bwMode="auto">
            <a:xfrm>
              <a:off x="0" y="0"/>
              <a:ext cx="4280" cy="6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AutoShape 55"/>
            <p:cNvSpPr>
              <a:spLocks/>
            </p:cNvSpPr>
            <p:nvPr/>
          </p:nvSpPr>
          <p:spPr bwMode="auto">
            <a:xfrm>
              <a:off x="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AutoShape 56"/>
            <p:cNvSpPr>
              <a:spLocks/>
            </p:cNvSpPr>
            <p:nvPr/>
          </p:nvSpPr>
          <p:spPr bwMode="auto">
            <a:xfrm>
              <a:off x="12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AutoShape 57"/>
            <p:cNvSpPr>
              <a:spLocks/>
            </p:cNvSpPr>
            <p:nvPr/>
          </p:nvSpPr>
          <p:spPr bwMode="auto">
            <a:xfrm>
              <a:off x="18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AutoShape 58"/>
            <p:cNvSpPr>
              <a:spLocks/>
            </p:cNvSpPr>
            <p:nvPr/>
          </p:nvSpPr>
          <p:spPr bwMode="auto">
            <a:xfrm>
              <a:off x="24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AutoShape 59"/>
            <p:cNvSpPr>
              <a:spLocks/>
            </p:cNvSpPr>
            <p:nvPr/>
          </p:nvSpPr>
          <p:spPr bwMode="auto">
            <a:xfrm>
              <a:off x="30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AutoShape 60"/>
            <p:cNvSpPr>
              <a:spLocks/>
            </p:cNvSpPr>
            <p:nvPr/>
          </p:nvSpPr>
          <p:spPr bwMode="auto">
            <a:xfrm>
              <a:off x="3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298383" y="1549667"/>
            <a:ext cx="232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Parameter server</a:t>
            </a:r>
          </a:p>
        </p:txBody>
      </p:sp>
      <p:cxnSp>
        <p:nvCxnSpPr>
          <p:cNvPr id="209" name="Straight Arrow Connector 208"/>
          <p:cNvCxnSpPr>
            <a:stCxn id="175" idx="0"/>
          </p:cNvCxnSpPr>
          <p:nvPr/>
        </p:nvCxnSpPr>
        <p:spPr>
          <a:xfrm flipV="1">
            <a:off x="1868719" y="2360188"/>
            <a:ext cx="3578272" cy="8014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V="1">
            <a:off x="3454292" y="2360188"/>
            <a:ext cx="2269867" cy="811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13" idx="0"/>
          </p:cNvCxnSpPr>
          <p:nvPr/>
        </p:nvCxnSpPr>
        <p:spPr>
          <a:xfrm flipV="1">
            <a:off x="5250081" y="2361718"/>
            <a:ext cx="632475" cy="799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82" idx="0"/>
          </p:cNvCxnSpPr>
          <p:nvPr/>
        </p:nvCxnSpPr>
        <p:spPr>
          <a:xfrm flipH="1" flipV="1">
            <a:off x="6009556" y="2351901"/>
            <a:ext cx="930856" cy="8097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 flipV="1">
            <a:off x="6286724" y="2360188"/>
            <a:ext cx="2345594" cy="788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 flipV="1">
            <a:off x="6466056" y="2360188"/>
            <a:ext cx="3743374" cy="7754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4617606" y="404261"/>
            <a:ext cx="582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Downpour SGD	Sandblaster L-BFGS</a:t>
            </a:r>
          </a:p>
        </p:txBody>
      </p:sp>
    </p:spTree>
    <p:extLst>
      <p:ext uri="{BB962C8B-B14F-4D97-AF65-F5344CB8AC3E}">
        <p14:creationId xmlns:p14="http://schemas.microsoft.com/office/powerpoint/2010/main" val="9756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49" y="1421364"/>
            <a:ext cx="10515600" cy="4351338"/>
          </a:xfrm>
        </p:spPr>
        <p:txBody>
          <a:bodyPr/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A variant of asynchronous stochastic gradient descent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Divide the training data into a number of subsets and run a copy of the model on each of these subset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Update the derivatives through a centralized parameter server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Two asynchronous aspects : model replicas run independently and parameter shards run independently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Downpour SGD</a:t>
            </a:r>
          </a:p>
        </p:txBody>
      </p:sp>
    </p:spTree>
    <p:extLst>
      <p:ext uri="{BB962C8B-B14F-4D97-AF65-F5344CB8AC3E}">
        <p14:creationId xmlns:p14="http://schemas.microsoft.com/office/powerpoint/2010/main" val="250434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4104680" y="2348508"/>
            <a:ext cx="937617" cy="1035844"/>
            <a:chOff x="0" y="0"/>
            <a:chExt cx="840" cy="928"/>
          </a:xfrm>
        </p:grpSpPr>
        <p:sp>
          <p:nvSpPr>
            <p:cNvPr id="25602" name="Line 2"/>
            <p:cNvSpPr>
              <a:spLocks noChangeShapeType="1"/>
            </p:cNvSpPr>
            <p:nvPr/>
          </p:nvSpPr>
          <p:spPr bwMode="auto">
            <a:xfrm flipH="1">
              <a:off x="0" y="0"/>
              <a:ext cx="400" cy="92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03" name="Rectangle 3"/>
            <p:cNvSpPr>
              <a:spLocks/>
            </p:cNvSpPr>
            <p:nvPr/>
          </p:nvSpPr>
          <p:spPr bwMode="auto">
            <a:xfrm>
              <a:off x="176" y="252"/>
              <a:ext cx="66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61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p</a:t>
              </a:r>
            </a:p>
          </p:txBody>
        </p:sp>
      </p:grp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3265289" y="3446860"/>
            <a:ext cx="1428750" cy="2536031"/>
            <a:chOff x="0" y="0"/>
            <a:chExt cx="1280" cy="2272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5606" name="AutoShape 6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5607" name="Group 7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08" name="Rectangle 8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09" name="Rectangle 9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10" name="Rectangle 10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11" name="Rectangle 11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5612" name="Group 12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5613" name="AutoShape 13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5614" name="Group 14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15" name="Rectangle 1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16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17" name="Rectangle 1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18" name="Rectangle 1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5619" name="Group 19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5620" name="AutoShape 20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5621" name="Group 21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22" name="Rectangle 22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23" name="Rectangle 23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24" name="Rectangle 24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25" name="Rectangle 25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5626" name="Group 26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5627" name="AutoShape 27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5628" name="Group 28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29" name="Rectangle 29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30" name="Rectangle 30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31" name="Rectangle 31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32" name="Rectangle 32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5633" name="Rectangle 33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634" name="Group 34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5635" name="Group 35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5636" name="Oval 36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37" name="Rectangle 37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38" name="Oval 38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3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4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5641" name="Line 41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642" name="Rectangle 42"/>
          <p:cNvSpPr>
            <a:spLocks/>
          </p:cNvSpPr>
          <p:nvPr/>
        </p:nvSpPr>
        <p:spPr bwMode="auto">
          <a:xfrm>
            <a:off x="1655713" y="3728144"/>
            <a:ext cx="1446609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 charset="0"/>
              <a:cs typeface="Gill Sans" charset="0"/>
            </a:endParaRPr>
          </a:p>
        </p:txBody>
      </p:sp>
      <p:sp>
        <p:nvSpPr>
          <p:cNvPr id="25643" name="Rectangle 43"/>
          <p:cNvSpPr>
            <a:spLocks/>
          </p:cNvSpPr>
          <p:nvPr/>
        </p:nvSpPr>
        <p:spPr bwMode="auto">
          <a:xfrm>
            <a:off x="2338834" y="5222844"/>
            <a:ext cx="613501" cy="7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 charset="0"/>
              <a:cs typeface="Gill Sans" charset="0"/>
            </a:endParaRPr>
          </a:p>
        </p:txBody>
      </p:sp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3301008" y="2348508"/>
            <a:ext cx="982266" cy="1035844"/>
            <a:chOff x="0" y="0"/>
            <a:chExt cx="880" cy="928"/>
          </a:xfrm>
        </p:grpSpPr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 flipH="1">
              <a:off x="480" y="0"/>
              <a:ext cx="400" cy="92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46" name="Rectangle 46"/>
            <p:cNvSpPr>
              <a:spLocks/>
            </p:cNvSpPr>
            <p:nvPr/>
          </p:nvSpPr>
          <p:spPr bwMode="auto">
            <a:xfrm>
              <a:off x="0" y="248"/>
              <a:ext cx="6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6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  <a:cs typeface="Lucida Grande" charset="0"/>
                </a:rPr>
                <a:t>∆</a:t>
              </a:r>
              <a:r>
                <a:rPr kumimoji="0" lang="en-US" sz="2461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p</a:t>
              </a:r>
            </a:p>
          </p:txBody>
        </p:sp>
      </p:grpSp>
      <p:grpSp>
        <p:nvGrpSpPr>
          <p:cNvPr id="25647" name="Group 47"/>
          <p:cNvGrpSpPr>
            <a:grpSpLocks/>
          </p:cNvGrpSpPr>
          <p:nvPr/>
        </p:nvGrpSpPr>
        <p:grpSpPr bwMode="auto">
          <a:xfrm>
            <a:off x="4104680" y="2348508"/>
            <a:ext cx="937617" cy="1035844"/>
            <a:chOff x="0" y="0"/>
            <a:chExt cx="840" cy="928"/>
          </a:xfrm>
        </p:grpSpPr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 flipH="1">
              <a:off x="0" y="0"/>
              <a:ext cx="400" cy="928"/>
            </a:xfrm>
            <a:prstGeom prst="line">
              <a:avLst/>
            </a:prstGeom>
            <a:noFill/>
            <a:ln w="381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49" name="Rectangle 49"/>
            <p:cNvSpPr>
              <a:spLocks/>
            </p:cNvSpPr>
            <p:nvPr/>
          </p:nvSpPr>
          <p:spPr bwMode="auto">
            <a:xfrm>
              <a:off x="176" y="248"/>
              <a:ext cx="66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61" b="0" i="1" u="none" strike="noStrike" kern="0" cap="none" spc="0" normalizeH="0" baseline="0" noProof="0">
                  <a:ln>
                    <a:noFill/>
                  </a:ln>
                  <a:solidFill>
                    <a:srgbClr val="001F67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p</a:t>
              </a:r>
              <a:r>
                <a:rPr kumimoji="0" lang="ja-JP" altLang="en-US" sz="2461" b="0" i="0" u="none" strike="noStrike" kern="0" cap="none" spc="0" normalizeH="0" baseline="0" noProof="0">
                  <a:ln>
                    <a:noFill/>
                  </a:ln>
                  <a:solidFill>
                    <a:srgbClr val="001F67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Gill Sans" charset="0"/>
                </a:rPr>
                <a:t>’</a:t>
              </a:r>
              <a:endParaRPr kumimoji="0" lang="en-US" sz="2461" b="0" i="0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ea typeface="ＭＳ Ｐゴシック" charset="0"/>
                <a:cs typeface="Gill Sans" charset="0"/>
              </a:endParaRPr>
            </a:p>
          </p:txBody>
        </p:sp>
      </p:grpSp>
      <p:sp>
        <p:nvSpPr>
          <p:cNvPr id="25650" name="Rectangle 50"/>
          <p:cNvSpPr>
            <a:spLocks/>
          </p:cNvSpPr>
          <p:nvPr/>
        </p:nvSpPr>
        <p:spPr bwMode="auto">
          <a:xfrm>
            <a:off x="6194227" y="977801"/>
            <a:ext cx="2044898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ja-JP" altLang="en-US" sz="2461" b="0" i="0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kumimoji="0" lang="en-US" sz="246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 = </a:t>
            </a: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en-US" sz="246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Lucida Grande" charset="0"/>
              </a:rPr>
              <a:t> + ∆</a:t>
            </a: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</a:p>
        </p:txBody>
      </p:sp>
      <p:grpSp>
        <p:nvGrpSpPr>
          <p:cNvPr id="25652" name="Group 52"/>
          <p:cNvGrpSpPr>
            <a:grpSpLocks/>
          </p:cNvGrpSpPr>
          <p:nvPr/>
        </p:nvGrpSpPr>
        <p:grpSpPr bwMode="auto">
          <a:xfrm>
            <a:off x="3702844" y="1518047"/>
            <a:ext cx="4777383" cy="759023"/>
            <a:chOff x="0" y="0"/>
            <a:chExt cx="4280" cy="680"/>
          </a:xfrm>
        </p:grpSpPr>
        <p:sp>
          <p:nvSpPr>
            <p:cNvPr id="25653" name="AutoShape 53"/>
            <p:cNvSpPr>
              <a:spLocks/>
            </p:cNvSpPr>
            <p:nvPr/>
          </p:nvSpPr>
          <p:spPr bwMode="auto">
            <a:xfrm>
              <a:off x="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54" name="Rectangle 54"/>
            <p:cNvSpPr>
              <a:spLocks/>
            </p:cNvSpPr>
            <p:nvPr/>
          </p:nvSpPr>
          <p:spPr bwMode="auto">
            <a:xfrm>
              <a:off x="0" y="0"/>
              <a:ext cx="4280" cy="6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55" name="AutoShape 55"/>
            <p:cNvSpPr>
              <a:spLocks/>
            </p:cNvSpPr>
            <p:nvPr/>
          </p:nvSpPr>
          <p:spPr bwMode="auto">
            <a:xfrm>
              <a:off x="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56" name="AutoShape 56"/>
            <p:cNvSpPr>
              <a:spLocks/>
            </p:cNvSpPr>
            <p:nvPr/>
          </p:nvSpPr>
          <p:spPr bwMode="auto">
            <a:xfrm>
              <a:off x="12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57" name="AutoShape 57"/>
            <p:cNvSpPr>
              <a:spLocks/>
            </p:cNvSpPr>
            <p:nvPr/>
          </p:nvSpPr>
          <p:spPr bwMode="auto">
            <a:xfrm>
              <a:off x="18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58" name="AutoShape 58"/>
            <p:cNvSpPr>
              <a:spLocks/>
            </p:cNvSpPr>
            <p:nvPr/>
          </p:nvSpPr>
          <p:spPr bwMode="auto">
            <a:xfrm>
              <a:off x="24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59" name="AutoShape 59"/>
            <p:cNvSpPr>
              <a:spLocks/>
            </p:cNvSpPr>
            <p:nvPr/>
          </p:nvSpPr>
          <p:spPr bwMode="auto">
            <a:xfrm>
              <a:off x="30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60" name="AutoShape 60"/>
            <p:cNvSpPr>
              <a:spLocks/>
            </p:cNvSpPr>
            <p:nvPr/>
          </p:nvSpPr>
          <p:spPr bwMode="auto">
            <a:xfrm>
              <a:off x="3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661" name="Rectangle 61"/>
          <p:cNvSpPr>
            <a:spLocks/>
          </p:cNvSpPr>
          <p:nvPr/>
        </p:nvSpPr>
        <p:spPr bwMode="auto">
          <a:xfrm>
            <a:off x="3714006" y="1086678"/>
            <a:ext cx="2301399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Parameter Server</a:t>
            </a:r>
          </a:p>
        </p:txBody>
      </p:sp>
      <p:grpSp>
        <p:nvGrpSpPr>
          <p:cNvPr id="25662" name="Group 62"/>
          <p:cNvGrpSpPr>
            <a:grpSpLocks/>
          </p:cNvGrpSpPr>
          <p:nvPr/>
        </p:nvGrpSpPr>
        <p:grpSpPr bwMode="auto">
          <a:xfrm>
            <a:off x="3301008" y="2348508"/>
            <a:ext cx="982266" cy="1035844"/>
            <a:chOff x="0" y="0"/>
            <a:chExt cx="880" cy="928"/>
          </a:xfrm>
        </p:grpSpPr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 flipH="1">
              <a:off x="480" y="0"/>
              <a:ext cx="400" cy="92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64" name="Rectangle 64"/>
            <p:cNvSpPr>
              <a:spLocks/>
            </p:cNvSpPr>
            <p:nvPr/>
          </p:nvSpPr>
          <p:spPr bwMode="auto">
            <a:xfrm>
              <a:off x="0" y="248"/>
              <a:ext cx="6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6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  <a:cs typeface="Lucida Grande" charset="0"/>
                </a:rPr>
                <a:t>∆</a:t>
              </a:r>
              <a:r>
                <a:rPr kumimoji="0" lang="en-US" sz="2461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p</a:t>
              </a:r>
              <a:r>
                <a:rPr kumimoji="0" lang="ja-JP" altLang="en-US" sz="2461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Gill Sans" charset="0"/>
                </a:rPr>
                <a:t>’</a:t>
              </a:r>
              <a:endPara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endParaRPr>
            </a:p>
          </p:txBody>
        </p:sp>
      </p:grpSp>
      <p:sp>
        <p:nvSpPr>
          <p:cNvPr id="25665" name="Rectangle 65"/>
          <p:cNvSpPr>
            <a:spLocks/>
          </p:cNvSpPr>
          <p:nvPr/>
        </p:nvSpPr>
        <p:spPr bwMode="auto">
          <a:xfrm>
            <a:off x="6194227" y="982266"/>
            <a:ext cx="2044898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ja-JP" altLang="en-US" sz="2461" b="0" i="0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latin typeface="Arial"/>
                <a:ea typeface="ＭＳ Ｐゴシック" charset="0"/>
                <a:cs typeface="Gill Sans" charset="0"/>
              </a:rPr>
              <a:t>’’</a:t>
            </a:r>
            <a:r>
              <a:rPr kumimoji="0" lang="en-US" sz="246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 = </a:t>
            </a: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ja-JP" alt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kumimoji="0" lang="en-US" sz="246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Lucida Grande" charset="0"/>
              </a:rPr>
              <a:t> + ∆</a:t>
            </a: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ja-JP" alt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  <a:cs typeface="Gill Sans" charset="0"/>
              </a:rPr>
              <a:t>’</a:t>
            </a:r>
            <a:endParaRPr kumimoji="0" lang="en-US" sz="2461" b="0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 charset="0"/>
              <a:cs typeface="Gill Sans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Downpour SGD</a:t>
            </a:r>
          </a:p>
        </p:txBody>
      </p:sp>
    </p:spTree>
    <p:extLst>
      <p:ext uri="{BB962C8B-B14F-4D97-AF65-F5344CB8AC3E}">
        <p14:creationId xmlns:p14="http://schemas.microsoft.com/office/powerpoint/2010/main" val="6652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0" grpId="0" autoUpdateAnimBg="0"/>
      <p:bldP spid="25650" grpId="1" autoUpdateAnimBg="0"/>
      <p:bldP spid="256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3265289" y="3446860"/>
            <a:ext cx="1428750" cy="2536031"/>
            <a:chOff x="0" y="0"/>
            <a:chExt cx="1280" cy="2272"/>
          </a:xfrm>
        </p:grpSpPr>
        <p:grpSp>
          <p:nvGrpSpPr>
            <p:cNvPr id="26626" name="Group 2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6627" name="AutoShape 3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28" name="Group 4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29" name="Rectangle 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30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31" name="Rectangle 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32" name="Rectangle 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633" name="Group 9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6634" name="AutoShape 10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35" name="Group 11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36" name="Rectangle 12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37" name="Rectangle 13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38" name="Rectangle 14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39" name="Rectangle 15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640" name="Group 16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6641" name="AutoShape 17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42" name="Group 18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43" name="Rectangle 19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44" name="Rectangle 20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45" name="Rectangle 21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46" name="Rectangle 22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647" name="Group 23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6648" name="AutoShape 24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49" name="Group 25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50" name="Rectangle 26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51" name="Rectangle 27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52" name="Rectangle 28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53" name="Rectangle 29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654" name="Rectangle 30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6656" name="Group 32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6657" name="Oval 33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58" name="Rectangle 34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59" name="Oval 35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6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6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662" name="Line 38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663" name="Group 39"/>
          <p:cNvGrpSpPr>
            <a:grpSpLocks/>
          </p:cNvGrpSpPr>
          <p:nvPr/>
        </p:nvGrpSpPr>
        <p:grpSpPr bwMode="auto">
          <a:xfrm>
            <a:off x="5381625" y="3446860"/>
            <a:ext cx="1428750" cy="2536031"/>
            <a:chOff x="0" y="0"/>
            <a:chExt cx="1280" cy="2272"/>
          </a:xfrm>
        </p:grpSpPr>
        <p:grpSp>
          <p:nvGrpSpPr>
            <p:cNvPr id="26664" name="Group 40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6665" name="AutoShape 41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66" name="Group 42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67" name="Rectangle 43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68" name="Rectangle 44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69" name="Rectangle 45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70" name="Rectangle 46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671" name="Group 47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6672" name="AutoShape 48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73" name="Group 49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74" name="Rectangle 50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75" name="Rectangle 51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76" name="Rectangle 52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77" name="Rectangle 53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678" name="Group 54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6679" name="AutoShape 55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80" name="Group 56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81" name="Rectangle 57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82" name="Rectangle 58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83" name="Rectangle 59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84" name="Rectangle 60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685" name="Group 61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6686" name="AutoShape 62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87" name="Group 63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88" name="Rectangle 64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89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90" name="Rectangle 66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91" name="Rectangle 67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692" name="Rectangle 68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693" name="Group 69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6694" name="Group 70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6695" name="Oval 71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96" name="Rectangle 72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97" name="Oval 73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9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99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700" name="Line 76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701" name="Group 77"/>
          <p:cNvGrpSpPr>
            <a:grpSpLocks/>
          </p:cNvGrpSpPr>
          <p:nvPr/>
        </p:nvGrpSpPr>
        <p:grpSpPr bwMode="auto">
          <a:xfrm>
            <a:off x="7497961" y="3446860"/>
            <a:ext cx="1428750" cy="2536031"/>
            <a:chOff x="0" y="0"/>
            <a:chExt cx="1280" cy="2272"/>
          </a:xfrm>
        </p:grpSpPr>
        <p:grpSp>
          <p:nvGrpSpPr>
            <p:cNvPr id="26702" name="Group 78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6703" name="AutoShape 79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704" name="Group 80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05" name="Rectangle 81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06" name="Rectangle 82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07" name="Rectangle 83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08" name="Rectangle 84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709" name="Group 85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6710" name="AutoShape 86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711" name="Group 87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12" name="Rectangle 88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13" name="Rectangle 89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14" name="Rectangle 90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15" name="Rectangle 91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716" name="Group 92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6717" name="AutoShape 93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718" name="Group 94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19" name="Rectangle 9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20" name="Rectangle 9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21" name="Rectangle 9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22" name="Rectangle 9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723" name="Group 99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6724" name="AutoShape 100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725" name="Group 101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26" name="Rectangle 102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27" name="Rectangle 103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28" name="Rectangle 104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29" name="Rectangle 105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730" name="Rectangle 106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731" name="Group 107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6732" name="Group 108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6733" name="Oval 109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34" name="Rectangle 110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35" name="Oval 111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3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3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6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738" name="Line 114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739" name="Group 115"/>
          <p:cNvGrpSpPr>
            <a:grpSpLocks/>
          </p:cNvGrpSpPr>
          <p:nvPr/>
        </p:nvGrpSpPr>
        <p:grpSpPr bwMode="auto">
          <a:xfrm>
            <a:off x="3702844" y="1518047"/>
            <a:ext cx="4777383" cy="759023"/>
            <a:chOff x="0" y="0"/>
            <a:chExt cx="4280" cy="680"/>
          </a:xfrm>
        </p:grpSpPr>
        <p:sp>
          <p:nvSpPr>
            <p:cNvPr id="26740" name="AutoShape 116"/>
            <p:cNvSpPr>
              <a:spLocks/>
            </p:cNvSpPr>
            <p:nvPr/>
          </p:nvSpPr>
          <p:spPr bwMode="auto">
            <a:xfrm>
              <a:off x="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41" name="Rectangle 117"/>
            <p:cNvSpPr>
              <a:spLocks/>
            </p:cNvSpPr>
            <p:nvPr/>
          </p:nvSpPr>
          <p:spPr bwMode="auto">
            <a:xfrm>
              <a:off x="0" y="0"/>
              <a:ext cx="4280" cy="6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42" name="AutoShape 118"/>
            <p:cNvSpPr>
              <a:spLocks/>
            </p:cNvSpPr>
            <p:nvPr/>
          </p:nvSpPr>
          <p:spPr bwMode="auto">
            <a:xfrm>
              <a:off x="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43" name="AutoShape 119"/>
            <p:cNvSpPr>
              <a:spLocks/>
            </p:cNvSpPr>
            <p:nvPr/>
          </p:nvSpPr>
          <p:spPr bwMode="auto">
            <a:xfrm>
              <a:off x="12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44" name="AutoShape 120"/>
            <p:cNvSpPr>
              <a:spLocks/>
            </p:cNvSpPr>
            <p:nvPr/>
          </p:nvSpPr>
          <p:spPr bwMode="auto">
            <a:xfrm>
              <a:off x="18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45" name="AutoShape 121"/>
            <p:cNvSpPr>
              <a:spLocks/>
            </p:cNvSpPr>
            <p:nvPr/>
          </p:nvSpPr>
          <p:spPr bwMode="auto">
            <a:xfrm>
              <a:off x="24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46" name="AutoShape 122"/>
            <p:cNvSpPr>
              <a:spLocks/>
            </p:cNvSpPr>
            <p:nvPr/>
          </p:nvSpPr>
          <p:spPr bwMode="auto">
            <a:xfrm>
              <a:off x="30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47" name="AutoShape 123"/>
            <p:cNvSpPr>
              <a:spLocks/>
            </p:cNvSpPr>
            <p:nvPr/>
          </p:nvSpPr>
          <p:spPr bwMode="auto">
            <a:xfrm>
              <a:off x="3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748" name="Rectangle 124"/>
          <p:cNvSpPr>
            <a:spLocks/>
          </p:cNvSpPr>
          <p:nvPr/>
        </p:nvSpPr>
        <p:spPr bwMode="auto">
          <a:xfrm>
            <a:off x="3714006" y="1086678"/>
            <a:ext cx="2301399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Parameter Server</a:t>
            </a:r>
          </a:p>
        </p:txBody>
      </p:sp>
      <p:sp>
        <p:nvSpPr>
          <p:cNvPr id="26749" name="Rectangle 125"/>
          <p:cNvSpPr>
            <a:spLocks/>
          </p:cNvSpPr>
          <p:nvPr/>
        </p:nvSpPr>
        <p:spPr bwMode="auto">
          <a:xfrm>
            <a:off x="1655713" y="3728144"/>
            <a:ext cx="1446609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Workers</a:t>
            </a:r>
          </a:p>
        </p:txBody>
      </p:sp>
      <p:sp>
        <p:nvSpPr>
          <p:cNvPr id="26750" name="Rectangle 126"/>
          <p:cNvSpPr>
            <a:spLocks/>
          </p:cNvSpPr>
          <p:nvPr/>
        </p:nvSpPr>
        <p:spPr bwMode="auto">
          <a:xfrm>
            <a:off x="2222748" y="5222844"/>
            <a:ext cx="880626" cy="7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Shards</a:t>
            </a:r>
          </a:p>
        </p:txBody>
      </p:sp>
      <p:sp>
        <p:nvSpPr>
          <p:cNvPr id="26751" name="Line 127"/>
          <p:cNvSpPr>
            <a:spLocks noChangeShapeType="1"/>
          </p:cNvSpPr>
          <p:nvPr/>
        </p:nvSpPr>
        <p:spPr bwMode="auto">
          <a:xfrm flipH="1">
            <a:off x="3836789" y="2348508"/>
            <a:ext cx="446484" cy="10358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52" name="Line 128"/>
          <p:cNvSpPr>
            <a:spLocks noChangeShapeType="1"/>
          </p:cNvSpPr>
          <p:nvPr/>
        </p:nvSpPr>
        <p:spPr bwMode="auto">
          <a:xfrm flipH="1">
            <a:off x="4104680" y="2348508"/>
            <a:ext cx="446484" cy="1035844"/>
          </a:xfrm>
          <a:prstGeom prst="line">
            <a:avLst/>
          </a:prstGeom>
          <a:noFill/>
          <a:ln w="38100" cap="flat">
            <a:solidFill>
              <a:srgbClr val="002D99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53" name="Line 129"/>
          <p:cNvSpPr>
            <a:spLocks noChangeShapeType="1"/>
          </p:cNvSpPr>
          <p:nvPr/>
        </p:nvSpPr>
        <p:spPr bwMode="auto">
          <a:xfrm>
            <a:off x="7658696" y="2357437"/>
            <a:ext cx="446484" cy="10358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54" name="Line 130"/>
          <p:cNvSpPr>
            <a:spLocks noChangeShapeType="1"/>
          </p:cNvSpPr>
          <p:nvPr/>
        </p:nvSpPr>
        <p:spPr bwMode="auto">
          <a:xfrm>
            <a:off x="7926586" y="2357437"/>
            <a:ext cx="446484" cy="1035844"/>
          </a:xfrm>
          <a:prstGeom prst="line">
            <a:avLst/>
          </a:prstGeom>
          <a:noFill/>
          <a:ln w="38100" cap="flat">
            <a:solidFill>
              <a:srgbClr val="002D99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55" name="Line 131"/>
          <p:cNvSpPr>
            <a:spLocks noChangeShapeType="1"/>
          </p:cNvSpPr>
          <p:nvPr/>
        </p:nvSpPr>
        <p:spPr bwMode="auto">
          <a:xfrm>
            <a:off x="5979914" y="2338462"/>
            <a:ext cx="0" cy="10358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56" name="Line 132"/>
          <p:cNvSpPr>
            <a:spLocks noChangeShapeType="1"/>
          </p:cNvSpPr>
          <p:nvPr/>
        </p:nvSpPr>
        <p:spPr bwMode="auto">
          <a:xfrm>
            <a:off x="6203156" y="2339578"/>
            <a:ext cx="0" cy="1035844"/>
          </a:xfrm>
          <a:prstGeom prst="line">
            <a:avLst/>
          </a:prstGeom>
          <a:noFill/>
          <a:ln w="38100" cap="flat">
            <a:solidFill>
              <a:srgbClr val="002D99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57" name="Rectangle 133"/>
          <p:cNvSpPr>
            <a:spLocks/>
          </p:cNvSpPr>
          <p:nvPr/>
        </p:nvSpPr>
        <p:spPr bwMode="auto">
          <a:xfrm>
            <a:off x="6194227" y="977801"/>
            <a:ext cx="2044898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ja-JP" altLang="en-US" sz="2461" b="0" i="0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kumimoji="0" lang="en-US" sz="246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 = </a:t>
            </a: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en-US" sz="246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Lucida Grande" charset="0"/>
              </a:rPr>
              <a:t> + ∆</a:t>
            </a: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</a:p>
        </p:txBody>
      </p:sp>
      <p:sp>
        <p:nvSpPr>
          <p:cNvPr id="26758" name="Rectangle 134"/>
          <p:cNvSpPr>
            <a:spLocks/>
          </p:cNvSpPr>
          <p:nvPr/>
        </p:nvSpPr>
        <p:spPr bwMode="auto">
          <a:xfrm>
            <a:off x="3301008" y="2625328"/>
            <a:ext cx="741164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Lucida Grande" charset="0"/>
              </a:rPr>
              <a:t>∆</a:t>
            </a: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</a:p>
        </p:txBody>
      </p:sp>
      <p:sp>
        <p:nvSpPr>
          <p:cNvPr id="26759" name="Rectangle 135"/>
          <p:cNvSpPr>
            <a:spLocks/>
          </p:cNvSpPr>
          <p:nvPr/>
        </p:nvSpPr>
        <p:spPr bwMode="auto">
          <a:xfrm>
            <a:off x="4301133" y="2625328"/>
            <a:ext cx="74116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1" b="0" i="1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p</a:t>
            </a:r>
            <a:r>
              <a:rPr kumimoji="0" lang="ja-JP" altLang="en-US" sz="2461" b="0" i="0" u="none" strike="noStrike" kern="0" cap="none" spc="0" normalizeH="0" baseline="0" noProof="0">
                <a:ln>
                  <a:noFill/>
                </a:ln>
                <a:solidFill>
                  <a:srgbClr val="001F67"/>
                </a:solidFill>
                <a:effectLst/>
                <a:uLnTx/>
                <a:uFillTx/>
                <a:latin typeface="Arial"/>
                <a:ea typeface="ＭＳ Ｐゴシック" charset="0"/>
                <a:cs typeface="Gill Sans" charset="0"/>
              </a:rPr>
              <a:t>’</a:t>
            </a:r>
            <a:endParaRPr kumimoji="0" lang="en-US" sz="2461" b="0" i="0" u="none" strike="noStrike" kern="0" cap="none" spc="0" normalizeH="0" baseline="0" noProof="0">
              <a:ln>
                <a:noFill/>
              </a:ln>
              <a:solidFill>
                <a:srgbClr val="001F67"/>
              </a:solidFill>
              <a:effectLst/>
              <a:uLnTx/>
              <a:uFillTx/>
              <a:ea typeface="ＭＳ Ｐゴシック" charset="0"/>
              <a:cs typeface="Gill Sans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Downpour SGD</a:t>
            </a:r>
          </a:p>
        </p:txBody>
      </p:sp>
    </p:spTree>
    <p:extLst>
      <p:ext uri="{BB962C8B-B14F-4D97-AF65-F5344CB8AC3E}">
        <p14:creationId xmlns:p14="http://schemas.microsoft.com/office/powerpoint/2010/main" val="280043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Downpour SGD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001026"/>
            <a:ext cx="9772886" cy="58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9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27619" cy="4351338"/>
          </a:xfrm>
        </p:spPr>
        <p:txBody>
          <a:bodyPr/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Each model replica computes its gradients based on slightly out of date parameters</a:t>
            </a: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No guarantee that at any given moment each shard of the parameter server has undergone the same number of updates</a:t>
            </a: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Subtle inconsistencies in the timestamps of parameters</a:t>
            </a:r>
          </a:p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Little theoretical grounding for the safety of these operation, but it works!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Downpour SGD</a:t>
            </a:r>
          </a:p>
        </p:txBody>
      </p:sp>
    </p:spTree>
    <p:extLst>
      <p:ext uri="{BB962C8B-B14F-4D97-AF65-F5344CB8AC3E}">
        <p14:creationId xmlns:p14="http://schemas.microsoft.com/office/powerpoint/2010/main" val="37552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Adagrad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 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1025" y="1539932"/>
                <a:ext cx="5900286" cy="12737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kumimoji="0" 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0" 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kumimoji="0" 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0" 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Δ</m:t>
                                  </m:r>
                                  <m:sSubSup>
                                    <m:sSubSupPr>
                                      <m:ctrlPr>
                                        <a:rPr kumimoji="0" lang="el-GR" sz="2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2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0" lang="en-US" sz="2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kumimoji="0" lang="en-US" sz="2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1539932"/>
                <a:ext cx="5900286" cy="1273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2662" y="3248526"/>
                <a:ext cx="5368649" cy="855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𝑖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,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is the learning rate of the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ith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parameter at iteration 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is its gradient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is the constant scaling factor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62" y="3248526"/>
                <a:ext cx="5368649" cy="855491"/>
              </a:xfrm>
              <a:prstGeom prst="rect">
                <a:avLst/>
              </a:prstGeom>
              <a:blipFill rotWithShape="0">
                <a:blip r:embed="rId3"/>
                <a:stretch>
                  <a:fillRect l="-1591" t="-8571" r="-1818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39813" y="2378825"/>
            <a:ext cx="4812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Adagrad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 can be easily implemented locally within each parameter server shard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charset="0"/>
              <a:ea typeface="Times" charset="0"/>
              <a:cs typeface="Time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Adagrad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 learning rate becomes smaller during the iteration, which increases the robustness of the distributed models.</a:t>
            </a:r>
          </a:p>
        </p:txBody>
      </p:sp>
    </p:spTree>
    <p:extLst>
      <p:ext uri="{BB962C8B-B14F-4D97-AF65-F5344CB8AC3E}">
        <p14:creationId xmlns:p14="http://schemas.microsoft.com/office/powerpoint/2010/main" val="39960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Sandblaster L-BFGS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562225" y="1642711"/>
            <a:ext cx="6553200" cy="3987800"/>
            <a:chOff x="0" y="0"/>
            <a:chExt cx="4128" cy="2512"/>
          </a:xfrm>
        </p:grpSpPr>
        <p:sp>
          <p:nvSpPr>
            <p:cNvPr id="6" name="Rectangle 6"/>
            <p:cNvSpPr>
              <a:spLocks/>
            </p:cNvSpPr>
            <p:nvPr/>
          </p:nvSpPr>
          <p:spPr bwMode="auto">
            <a:xfrm>
              <a:off x="2090" y="12"/>
              <a:ext cx="14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Parameter Server</a:t>
              </a:r>
            </a:p>
          </p:txBody>
        </p:sp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614" y="1148"/>
              <a:ext cx="83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Model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Workers</a:t>
              </a: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536" y="1142"/>
              <a:ext cx="654" cy="655"/>
              <a:chOff x="0" y="0"/>
              <a:chExt cx="654" cy="654"/>
            </a:xfrm>
          </p:grpSpPr>
          <p:sp>
            <p:nvSpPr>
              <p:cNvPr id="51" name="AutoShape 9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AutoShape 10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AutoShape 11"/>
              <p:cNvSpPr>
                <a:spLocks/>
              </p:cNvSpPr>
              <p:nvPr/>
            </p:nvSpPr>
            <p:spPr bwMode="auto">
              <a:xfrm>
                <a:off x="40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AutoShape 12"/>
              <p:cNvSpPr>
                <a:spLocks/>
              </p:cNvSpPr>
              <p:nvPr/>
            </p:nvSpPr>
            <p:spPr bwMode="auto">
              <a:xfrm>
                <a:off x="347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3"/>
              <p:cNvSpPr>
                <a:spLocks/>
              </p:cNvSpPr>
              <p:nvPr/>
            </p:nvSpPr>
            <p:spPr bwMode="auto">
              <a:xfrm>
                <a:off x="0" y="0"/>
                <a:ext cx="654" cy="654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504" y="1142"/>
              <a:ext cx="655" cy="655"/>
              <a:chOff x="0" y="0"/>
              <a:chExt cx="654" cy="654"/>
            </a:xfrm>
          </p:grpSpPr>
          <p:sp>
            <p:nvSpPr>
              <p:cNvPr id="46" name="AutoShape 15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AutoShape 16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AutoShape 17"/>
              <p:cNvSpPr>
                <a:spLocks/>
              </p:cNvSpPr>
              <p:nvPr/>
            </p:nvSpPr>
            <p:spPr bwMode="auto">
              <a:xfrm>
                <a:off x="40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AutoShape 18"/>
              <p:cNvSpPr>
                <a:spLocks/>
              </p:cNvSpPr>
              <p:nvPr/>
            </p:nvSpPr>
            <p:spPr bwMode="auto">
              <a:xfrm>
                <a:off x="347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19"/>
              <p:cNvSpPr>
                <a:spLocks/>
              </p:cNvSpPr>
              <p:nvPr/>
            </p:nvSpPr>
            <p:spPr bwMode="auto">
              <a:xfrm>
                <a:off x="0" y="0"/>
                <a:ext cx="654" cy="654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473" y="1142"/>
              <a:ext cx="655" cy="655"/>
              <a:chOff x="0" y="0"/>
              <a:chExt cx="654" cy="654"/>
            </a:xfrm>
          </p:grpSpPr>
          <p:sp>
            <p:nvSpPr>
              <p:cNvPr id="41" name="AutoShape 21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AutoShape 22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AutoShape 23"/>
              <p:cNvSpPr>
                <a:spLocks/>
              </p:cNvSpPr>
              <p:nvPr/>
            </p:nvSpPr>
            <p:spPr bwMode="auto">
              <a:xfrm>
                <a:off x="40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AutoShape 24"/>
              <p:cNvSpPr>
                <a:spLocks/>
              </p:cNvSpPr>
              <p:nvPr/>
            </p:nvSpPr>
            <p:spPr bwMode="auto">
              <a:xfrm>
                <a:off x="347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25"/>
              <p:cNvSpPr>
                <a:spLocks/>
              </p:cNvSpPr>
              <p:nvPr/>
            </p:nvSpPr>
            <p:spPr bwMode="auto">
              <a:xfrm>
                <a:off x="0" y="0"/>
                <a:ext cx="654" cy="654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1736" y="336"/>
              <a:ext cx="2187" cy="347"/>
              <a:chOff x="0" y="0"/>
              <a:chExt cx="2187" cy="347"/>
            </a:xfrm>
          </p:grpSpPr>
          <p:sp>
            <p:nvSpPr>
              <p:cNvPr id="33" name="AutoShape 27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28"/>
              <p:cNvSpPr>
                <a:spLocks/>
              </p:cNvSpPr>
              <p:nvPr/>
            </p:nvSpPr>
            <p:spPr bwMode="auto">
              <a:xfrm>
                <a:off x="0" y="0"/>
                <a:ext cx="2187" cy="347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utoShape 29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30"/>
              <p:cNvSpPr>
                <a:spLocks/>
              </p:cNvSpPr>
              <p:nvPr/>
            </p:nvSpPr>
            <p:spPr bwMode="auto">
              <a:xfrm>
                <a:off x="654" y="40"/>
                <a:ext cx="265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AutoShape 31"/>
              <p:cNvSpPr>
                <a:spLocks/>
              </p:cNvSpPr>
              <p:nvPr/>
            </p:nvSpPr>
            <p:spPr bwMode="auto">
              <a:xfrm>
                <a:off x="96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utoShape 32"/>
              <p:cNvSpPr>
                <a:spLocks/>
              </p:cNvSpPr>
              <p:nvPr/>
            </p:nvSpPr>
            <p:spPr bwMode="auto">
              <a:xfrm>
                <a:off x="126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AutoShape 33"/>
              <p:cNvSpPr>
                <a:spLocks/>
              </p:cNvSpPr>
              <p:nvPr/>
            </p:nvSpPr>
            <p:spPr bwMode="auto">
              <a:xfrm>
                <a:off x="1574" y="40"/>
                <a:ext cx="265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AutoShape 34"/>
              <p:cNvSpPr>
                <a:spLocks/>
              </p:cNvSpPr>
              <p:nvPr/>
            </p:nvSpPr>
            <p:spPr bwMode="auto">
              <a:xfrm>
                <a:off x="188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 flipH="1">
              <a:off x="1855" y="721"/>
              <a:ext cx="204" cy="38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3604" y="724"/>
              <a:ext cx="204" cy="39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2829" y="717"/>
              <a:ext cx="0" cy="39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1362" y="1852"/>
              <a:ext cx="2262" cy="660"/>
              <a:chOff x="0" y="0"/>
              <a:chExt cx="2261" cy="659"/>
            </a:xfrm>
          </p:grpSpPr>
          <p:sp>
            <p:nvSpPr>
              <p:cNvPr id="23" name="Rectangle 39"/>
              <p:cNvSpPr>
                <a:spLocks/>
              </p:cNvSpPr>
              <p:nvPr/>
            </p:nvSpPr>
            <p:spPr bwMode="auto">
              <a:xfrm>
                <a:off x="0" y="263"/>
                <a:ext cx="12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0"/>
                    <a:cs typeface="Gill Sans" charset="0"/>
                  </a:rPr>
                  <a:t>Data</a:t>
                </a:r>
              </a:p>
            </p:txBody>
          </p:sp>
          <p:grpSp>
            <p:nvGrpSpPr>
              <p:cNvPr id="24" name="Group 40"/>
              <p:cNvGrpSpPr>
                <a:grpSpLocks/>
              </p:cNvGrpSpPr>
              <p:nvPr/>
            </p:nvGrpSpPr>
            <p:grpSpPr bwMode="auto">
              <a:xfrm>
                <a:off x="1264" y="241"/>
                <a:ext cx="410" cy="418"/>
                <a:chOff x="0" y="0"/>
                <a:chExt cx="409" cy="417"/>
              </a:xfrm>
            </p:grpSpPr>
            <p:sp>
              <p:nvSpPr>
                <p:cNvPr id="28" name="Oval 41"/>
                <p:cNvSpPr>
                  <a:spLocks/>
                </p:cNvSpPr>
                <p:nvPr/>
              </p:nvSpPr>
              <p:spPr bwMode="auto">
                <a:xfrm>
                  <a:off x="0" y="309"/>
                  <a:ext cx="409" cy="10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Rectangle 42"/>
                <p:cNvSpPr>
                  <a:spLocks/>
                </p:cNvSpPr>
                <p:nvPr/>
              </p:nvSpPr>
              <p:spPr bwMode="auto">
                <a:xfrm>
                  <a:off x="0" y="67"/>
                  <a:ext cx="409" cy="28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Oval 43"/>
                <p:cNvSpPr>
                  <a:spLocks/>
                </p:cNvSpPr>
                <p:nvPr/>
              </p:nvSpPr>
              <p:spPr bwMode="auto">
                <a:xfrm>
                  <a:off x="0" y="0"/>
                  <a:ext cx="409" cy="10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0" y="61"/>
                  <a:ext cx="0" cy="31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09" y="61"/>
                  <a:ext cx="0" cy="31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5" name="Line 46"/>
              <p:cNvSpPr>
                <a:spLocks noChangeShapeType="1"/>
              </p:cNvSpPr>
              <p:nvPr/>
            </p:nvSpPr>
            <p:spPr bwMode="auto">
              <a:xfrm flipH="1">
                <a:off x="1469" y="0"/>
                <a:ext cx="0" cy="307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47"/>
              <p:cNvSpPr>
                <a:spLocks noChangeShapeType="1"/>
              </p:cNvSpPr>
              <p:nvPr/>
            </p:nvSpPr>
            <p:spPr bwMode="auto">
              <a:xfrm flipH="1">
                <a:off x="1533" y="27"/>
                <a:ext cx="728" cy="26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48"/>
              <p:cNvSpPr>
                <a:spLocks noChangeShapeType="1"/>
              </p:cNvSpPr>
              <p:nvPr/>
            </p:nvSpPr>
            <p:spPr bwMode="auto">
              <a:xfrm>
                <a:off x="669" y="27"/>
                <a:ext cx="728" cy="26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0" y="0"/>
              <a:ext cx="3536" cy="1103"/>
              <a:chOff x="0" y="0"/>
              <a:chExt cx="3536" cy="1103"/>
            </a:xfrm>
          </p:grpSpPr>
          <p:sp>
            <p:nvSpPr>
              <p:cNvPr id="17" name="Rectangle 50"/>
              <p:cNvSpPr>
                <a:spLocks/>
              </p:cNvSpPr>
              <p:nvPr/>
            </p:nvSpPr>
            <p:spPr bwMode="auto">
              <a:xfrm>
                <a:off x="0" y="0"/>
                <a:ext cx="1448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0"/>
                    <a:cs typeface="Gill Sans" charset="0"/>
                  </a:rPr>
                  <a:t>Coordinator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0"/>
                    <a:cs typeface="Gill Sans" charset="0"/>
                  </a:rPr>
                  <a:t>(small messages)</a:t>
                </a:r>
              </a:p>
            </p:txBody>
          </p:sp>
          <p:sp>
            <p:nvSpPr>
              <p:cNvPr id="18" name="Line 51"/>
              <p:cNvSpPr>
                <a:spLocks noChangeShapeType="1"/>
              </p:cNvSpPr>
              <p:nvPr/>
            </p:nvSpPr>
            <p:spPr bwMode="auto">
              <a:xfrm rot="10800000">
                <a:off x="800" y="736"/>
                <a:ext cx="920" cy="36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52"/>
              <p:cNvSpPr>
                <a:spLocks noChangeShapeType="1"/>
              </p:cNvSpPr>
              <p:nvPr/>
            </p:nvSpPr>
            <p:spPr bwMode="auto">
              <a:xfrm rot="10800000">
                <a:off x="776" y="704"/>
                <a:ext cx="1680" cy="3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53"/>
              <p:cNvSpPr>
                <a:spLocks noChangeShapeType="1"/>
              </p:cNvSpPr>
              <p:nvPr/>
            </p:nvSpPr>
            <p:spPr bwMode="auto">
              <a:xfrm rot="10800000">
                <a:off x="824" y="687"/>
                <a:ext cx="2712" cy="36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54"/>
              <p:cNvSpPr>
                <a:spLocks noChangeShapeType="1"/>
              </p:cNvSpPr>
              <p:nvPr/>
            </p:nvSpPr>
            <p:spPr bwMode="auto">
              <a:xfrm flipH="1">
                <a:off x="808" y="536"/>
                <a:ext cx="920" cy="12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AutoShape 55"/>
              <p:cNvSpPr>
                <a:spLocks/>
              </p:cNvSpPr>
              <p:nvPr/>
            </p:nvSpPr>
            <p:spPr bwMode="auto">
              <a:xfrm>
                <a:off x="592" y="56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F3EB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110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Sandblaster L-BFGS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75898"/>
            <a:ext cx="7747969" cy="59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Write-ups due June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Project presentations </a:t>
            </a:r>
          </a:p>
          <a:p>
            <a:pPr lvl="1"/>
            <a:r>
              <a:rPr lang="en-US" dirty="0"/>
              <a:t>12 presentations, 10 mins each, 15 min slack</a:t>
            </a:r>
          </a:p>
          <a:p>
            <a:pPr lvl="1"/>
            <a:r>
              <a:rPr lang="en-US" dirty="0"/>
              <a:t>Let me know if you cannot stay till 10:15</a:t>
            </a:r>
          </a:p>
        </p:txBody>
      </p:sp>
    </p:spTree>
    <p:extLst>
      <p:ext uri="{BB962C8B-B14F-4D97-AF65-F5344CB8AC3E}">
        <p14:creationId xmlns:p14="http://schemas.microsoft.com/office/powerpoint/2010/main" val="112140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6256735" y="1660922"/>
            <a:ext cx="3830541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L-BFGS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first </a:t>
            </a:r>
            <a:r>
              <a:rPr kumimoji="0" lang="en-US" sz="22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and</a:t>
            </a: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 second derivatives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larger, smarter steps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mega</a:t>
            </a: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-batched data (millions of examples)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huge compute and data requirements per step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1000s of model replicas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2131219" y="1660922"/>
            <a:ext cx="3848695" cy="3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Async</a:t>
            </a:r>
            <a:r>
              <a:rPr kumimoji="0" lang="en-US" sz="225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-SGD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first derivatives only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many small steps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mini-batched data</a:t>
            </a:r>
            <a:b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</a:b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(10s of examples)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tiny compute and data requirements per step</a:t>
            </a:r>
          </a:p>
          <a:p>
            <a:pPr marL="321457" marR="0" lvl="0" indent="-321457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at most 10s or 100s of model replicas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 charset="0"/>
              <a:cs typeface="Gill Sans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Compare SGD with L-BFGS</a:t>
            </a:r>
          </a:p>
        </p:txBody>
      </p:sp>
    </p:spTree>
    <p:extLst>
      <p:ext uri="{BB962C8B-B14F-4D97-AF65-F5344CB8AC3E}">
        <p14:creationId xmlns:p14="http://schemas.microsoft.com/office/powerpoint/2010/main" val="4286396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Experiment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17" y="960707"/>
            <a:ext cx="7051808" cy="53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5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Experiment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79"/>
            <a:ext cx="12192000" cy="53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9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Experiment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154"/>
            <a:ext cx="12192000" cy="51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1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Downpour SGD works surprisingly well for training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nonconvex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deep learning models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Sandblaster L-BFGS can be competitive with SGD and easier to scale to larger number of machines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err="1">
                <a:latin typeface="Times" charset="0"/>
                <a:ea typeface="Times" charset="0"/>
                <a:cs typeface="Times" charset="0"/>
              </a:rPr>
              <a:t>Distbelief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can be used to train both modestly sized deep networks and larger models.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3390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" y="241530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" charset="0"/>
                <a:ea typeface="Times" charset="0"/>
                <a:cs typeface="Times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921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Distributed Parameter Server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 Li et al. OSDI 2014</a:t>
            </a:r>
          </a:p>
        </p:txBody>
      </p:sp>
    </p:spTree>
    <p:extLst>
      <p:ext uri="{BB962C8B-B14F-4D97-AF65-F5344CB8AC3E}">
        <p14:creationId xmlns:p14="http://schemas.microsoft.com/office/powerpoint/2010/main" val="3965063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learn a parametrized model </a:t>
                </a:r>
              </a:p>
              <a:p>
                <a:pPr lvl="4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parameters that we want to learn</a:t>
                </a:r>
              </a:p>
              <a:p>
                <a:endParaRPr lang="en-US" dirty="0"/>
              </a:p>
              <a:p>
                <a:r>
                  <a:rPr lang="en-US" dirty="0"/>
                  <a:t>Large scale:</a:t>
                </a:r>
              </a:p>
              <a:p>
                <a:pPr lvl="1"/>
                <a:r>
                  <a:rPr lang="en-US" dirty="0"/>
                  <a:t>Datasets can range between 1 TB to 1PM</a:t>
                </a:r>
              </a:p>
              <a:p>
                <a:pPr lvl="1"/>
                <a:r>
                  <a:rPr lang="en-US" dirty="0"/>
                  <a:t>Parameter sizes: 1B to 1T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5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generic framework for distributing ML algorithms</a:t>
            </a:r>
          </a:p>
          <a:p>
            <a:pPr lvl="1"/>
            <a:r>
              <a:rPr lang="en-US" dirty="0"/>
              <a:t>Sparse logistic regression, topic modeling (LDA), sketching, …</a:t>
            </a:r>
          </a:p>
          <a:p>
            <a:r>
              <a:rPr lang="en-US" dirty="0"/>
              <a:t>The system abstracts</a:t>
            </a:r>
          </a:p>
          <a:p>
            <a:pPr lvl="1"/>
            <a:r>
              <a:rPr lang="en-US" dirty="0"/>
              <a:t>Efficient communication through asynchrony and consistency models</a:t>
            </a:r>
          </a:p>
          <a:p>
            <a:pPr lvl="1"/>
            <a:r>
              <a:rPr lang="en-US" dirty="0"/>
              <a:t>Fault tolerance</a:t>
            </a:r>
          </a:p>
          <a:p>
            <a:pPr lvl="1"/>
            <a:r>
              <a:rPr lang="en-US" dirty="0"/>
              <a:t>Elasticity</a:t>
            </a:r>
          </a:p>
          <a:p>
            <a:pPr lvl="1"/>
            <a:endParaRPr lang="en-US" dirty="0"/>
          </a:p>
          <a:p>
            <a:r>
              <a:rPr lang="en-US" dirty="0"/>
              <a:t>What other system we have studied is this the most similar to?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programming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7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Times" charset="0"/>
                <a:ea typeface="Times" charset="0"/>
                <a:cs typeface="Times" charset="0"/>
              </a:rPr>
              <a:t>DistBelief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:</a:t>
            </a:r>
            <a:br>
              <a:rPr lang="en-US" dirty="0"/>
            </a:br>
            <a:br>
              <a:rPr lang="en-US" dirty="0"/>
            </a:br>
            <a:r>
              <a:rPr lang="en-US" sz="4000" dirty="0">
                <a:latin typeface="Times" charset="0"/>
                <a:ea typeface="Times" charset="0"/>
                <a:cs typeface="Times" charset="0"/>
              </a:rPr>
              <a:t>Large Scale Distributed Deep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Presented by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Liqiang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Yu</a:t>
            </a: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05.23.2016</a:t>
            </a:r>
          </a:p>
        </p:txBody>
      </p:sp>
    </p:spTree>
    <p:extLst>
      <p:ext uri="{BB962C8B-B14F-4D97-AF65-F5344CB8AC3E}">
        <p14:creationId xmlns:p14="http://schemas.microsoft.com/office/powerpoint/2010/main" val="121052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tasks &amp; dependency</a:t>
            </a:r>
          </a:p>
          <a:p>
            <a:pPr lvl="1"/>
            <a:r>
              <a:rPr lang="en-US" dirty="0"/>
              <a:t>Requires sophisticated vector clock </a:t>
            </a:r>
            <a:r>
              <a:rPr lang="en-US" dirty="0" err="1"/>
              <a:t>managment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Consistency: BSP &gt; bounded delay &gt; complete asynchrony</a:t>
            </a:r>
          </a:p>
        </p:txBody>
      </p:sp>
    </p:spTree>
    <p:extLst>
      <p:ext uri="{BB962C8B-B14F-4D97-AF65-F5344CB8AC3E}">
        <p14:creationId xmlns:p14="http://schemas.microsoft.com/office/powerpoint/2010/main" val="9742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563" y="1652044"/>
            <a:ext cx="5422604" cy="4344335"/>
          </a:xfrm>
        </p:spPr>
      </p:pic>
    </p:spTree>
    <p:extLst>
      <p:ext uri="{BB962C8B-B14F-4D97-AF65-F5344CB8AC3E}">
        <p14:creationId xmlns:p14="http://schemas.microsoft.com/office/powerpoint/2010/main" val="47623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Logistic Regression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11363"/>
            <a:ext cx="7963785" cy="4442600"/>
          </a:xfrm>
        </p:spPr>
      </p:pic>
      <p:sp>
        <p:nvSpPr>
          <p:cNvPr id="5" name="Up-Down Arrow 4"/>
          <p:cNvSpPr/>
          <p:nvPr/>
        </p:nvSpPr>
        <p:spPr>
          <a:xfrm>
            <a:off x="6868633" y="5252484"/>
            <a:ext cx="367674" cy="467832"/>
          </a:xfrm>
          <a:prstGeom prst="upDownArrow">
            <a:avLst>
              <a:gd name="adj1" fmla="val 41224"/>
              <a:gd name="adj2" fmla="val 390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consistency model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877" y="1990098"/>
            <a:ext cx="6487467" cy="4663204"/>
          </a:xfrm>
        </p:spPr>
      </p:pic>
    </p:spTree>
    <p:extLst>
      <p:ext uri="{BB962C8B-B14F-4D97-AF65-F5344CB8AC3E}">
        <p14:creationId xmlns:p14="http://schemas.microsoft.com/office/powerpoint/2010/main" val="4076784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635" y="1701209"/>
            <a:ext cx="7916049" cy="4709317"/>
          </a:xfrm>
        </p:spPr>
      </p:pic>
    </p:spTree>
    <p:extLst>
      <p:ext uri="{BB962C8B-B14F-4D97-AF65-F5344CB8AC3E}">
        <p14:creationId xmlns:p14="http://schemas.microsoft.com/office/powerpoint/2010/main" val="86156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" charset="0"/>
                <a:ea typeface="Times" charset="0"/>
                <a:cs typeface="Times" charset="0"/>
              </a:rPr>
              <a:t>Background &amp;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319838" cy="4351338"/>
          </a:xfrm>
        </p:spPr>
        <p:txBody>
          <a:bodyPr/>
          <a:lstStyle/>
          <a:p>
            <a:r>
              <a:rPr lang="en-US" dirty="0"/>
              <a:t>Deep learning has shown great promise in many practical applications</a:t>
            </a:r>
          </a:p>
          <a:p>
            <a:endParaRPr lang="en-US" dirty="0"/>
          </a:p>
          <a:p>
            <a:r>
              <a:rPr lang="en-US" dirty="0"/>
              <a:t>Speech Recognition</a:t>
            </a:r>
          </a:p>
          <a:p>
            <a:endParaRPr lang="en-US" dirty="0"/>
          </a:p>
          <a:p>
            <a:r>
              <a:rPr lang="en-US" dirty="0"/>
              <a:t>Visual Object Recognition</a:t>
            </a:r>
          </a:p>
          <a:p>
            <a:endParaRPr lang="en-US" dirty="0"/>
          </a:p>
          <a:p>
            <a:r>
              <a:rPr lang="en-US" dirty="0"/>
              <a:t>Text Processing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9" y="1266825"/>
            <a:ext cx="4438651" cy="51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 the scale of deep learning can drastically improve ultimate classification accuracy</a:t>
            </a:r>
          </a:p>
          <a:p>
            <a:endParaRPr lang="en-US" dirty="0"/>
          </a:p>
          <a:p>
            <a:r>
              <a:rPr lang="en-US" dirty="0"/>
              <a:t>Increase the number of training examples</a:t>
            </a:r>
          </a:p>
          <a:p>
            <a:endParaRPr lang="en-US" dirty="0"/>
          </a:p>
          <a:p>
            <a:r>
              <a:rPr lang="en-US" dirty="0"/>
              <a:t>Increase the number of model parameters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" charset="0"/>
                <a:ea typeface="Times" charset="0"/>
                <a:cs typeface="Times" charset="0"/>
              </a:rPr>
              <a:t>Background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280427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Speed-up is small when the model doesn’t fit in the GPU memory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Data and parameter reduction aren’t attractive for large scale problems(e.g. high-resolution image)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err="1">
                <a:latin typeface="Times" charset="0"/>
                <a:ea typeface="Times" charset="0"/>
                <a:cs typeface="Times" charset="0"/>
              </a:rPr>
              <a:t>MapReduce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GraphLab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New distributed framework needs to be developed for large scale deep network training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The limitation of GPU</a:t>
            </a:r>
          </a:p>
        </p:txBody>
      </p:sp>
    </p:spTree>
    <p:extLst>
      <p:ext uri="{BB962C8B-B14F-4D97-AF65-F5344CB8AC3E}">
        <p14:creationId xmlns:p14="http://schemas.microsoft.com/office/powerpoint/2010/main" val="424576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Allow the use of clusters to asynchronously compute gradients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Not require the problem to be either convex or sparse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Two novel methods : (1) Downpour SGD (2)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Sandbalster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L-BFGS</a:t>
            </a: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Two level parallelism : (1) Model Parallelism (2) Data Parallelism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DistBelief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Model Parallelism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85" y="969772"/>
            <a:ext cx="3206496" cy="3438144"/>
          </a:xfrm>
          <a:prstGeom prst="rect">
            <a:avLst/>
          </a:prstGeom>
        </p:spPr>
      </p:pic>
      <p:sp>
        <p:nvSpPr>
          <p:cNvPr id="117" name="Rectangle 110"/>
          <p:cNvSpPr>
            <a:spLocks/>
          </p:cNvSpPr>
          <p:nvPr/>
        </p:nvSpPr>
        <p:spPr bwMode="auto">
          <a:xfrm>
            <a:off x="4246435" y="677333"/>
            <a:ext cx="4050898" cy="4155803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90" y="4407916"/>
            <a:ext cx="2489486" cy="2161588"/>
          </a:xfrm>
          <a:prstGeom prst="rect">
            <a:avLst/>
          </a:prstGeom>
        </p:spPr>
      </p:pic>
      <p:sp>
        <p:nvSpPr>
          <p:cNvPr id="119" name="AutoShape 110"/>
          <p:cNvSpPr>
            <a:spLocks/>
          </p:cNvSpPr>
          <p:nvPr/>
        </p:nvSpPr>
        <p:spPr bwMode="auto">
          <a:xfrm>
            <a:off x="4526533" y="855563"/>
            <a:ext cx="1732661" cy="1444725"/>
          </a:xfrm>
          <a:prstGeom prst="roundRect">
            <a:avLst>
              <a:gd name="adj" fmla="val 12931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AutoShape 112"/>
          <p:cNvSpPr>
            <a:spLocks/>
          </p:cNvSpPr>
          <p:nvPr/>
        </p:nvSpPr>
        <p:spPr bwMode="auto">
          <a:xfrm>
            <a:off x="4526533" y="2386715"/>
            <a:ext cx="1732661" cy="2120900"/>
          </a:xfrm>
          <a:prstGeom prst="roundRect">
            <a:avLst>
              <a:gd name="adj" fmla="val 10713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AutoShape 112"/>
          <p:cNvSpPr>
            <a:spLocks/>
          </p:cNvSpPr>
          <p:nvPr/>
        </p:nvSpPr>
        <p:spPr bwMode="auto">
          <a:xfrm>
            <a:off x="6312947" y="2369153"/>
            <a:ext cx="1732661" cy="2120900"/>
          </a:xfrm>
          <a:prstGeom prst="roundRect">
            <a:avLst>
              <a:gd name="adj" fmla="val 10713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AutoShape 110"/>
          <p:cNvSpPr>
            <a:spLocks/>
          </p:cNvSpPr>
          <p:nvPr/>
        </p:nvSpPr>
        <p:spPr bwMode="auto">
          <a:xfrm>
            <a:off x="6312947" y="855562"/>
            <a:ext cx="1732661" cy="1444725"/>
          </a:xfrm>
          <a:prstGeom prst="roundRect">
            <a:avLst>
              <a:gd name="adj" fmla="val 12931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4" name="Group 126"/>
          <p:cNvGrpSpPr>
            <a:grpSpLocks/>
          </p:cNvGrpSpPr>
          <p:nvPr/>
        </p:nvGrpSpPr>
        <p:grpSpPr bwMode="auto">
          <a:xfrm>
            <a:off x="8996790" y="4090416"/>
            <a:ext cx="2269411" cy="635000"/>
            <a:chOff x="0" y="0"/>
            <a:chExt cx="2017" cy="400"/>
          </a:xfrm>
        </p:grpSpPr>
        <p:sp>
          <p:nvSpPr>
            <p:cNvPr id="125" name="AutoShape 127"/>
            <p:cNvSpPr>
              <a:spLocks/>
            </p:cNvSpPr>
            <p:nvPr/>
          </p:nvSpPr>
          <p:spPr bwMode="auto">
            <a:xfrm>
              <a:off x="0" y="0"/>
              <a:ext cx="400" cy="400"/>
            </a:xfrm>
            <a:prstGeom prst="roundRect">
              <a:avLst>
                <a:gd name="adj" fmla="val 3000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8"/>
            <p:cNvSpPr>
              <a:spLocks/>
            </p:cNvSpPr>
            <p:nvPr/>
          </p:nvSpPr>
          <p:spPr bwMode="auto">
            <a:xfrm>
              <a:off x="568" y="22"/>
              <a:ext cx="144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Machine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2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 animBg="1"/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2285256" y="1095607"/>
            <a:ext cx="854401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  <a:cs typeface="Gill Sans" charset="0"/>
              </a:rPr>
              <a:t>Model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827734" y="1910953"/>
            <a:ext cx="1651992" cy="1803797"/>
            <a:chOff x="0" y="0"/>
            <a:chExt cx="1480" cy="1616"/>
          </a:xfrm>
        </p:grpSpPr>
        <p:sp>
          <p:nvSpPr>
            <p:cNvPr id="21507" name="AutoShape 3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08" name="AutoShape 4"/>
            <p:cNvSpPr>
              <a:spLocks/>
            </p:cNvSpPr>
            <p:nvPr/>
          </p:nvSpPr>
          <p:spPr bwMode="auto">
            <a:xfrm>
              <a:off x="96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09" name="AutoShape 5"/>
            <p:cNvSpPr>
              <a:spLocks/>
            </p:cNvSpPr>
            <p:nvPr/>
          </p:nvSpPr>
          <p:spPr bwMode="auto">
            <a:xfrm>
              <a:off x="0" y="1096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10" name="AutoShape 6"/>
            <p:cNvSpPr>
              <a:spLocks/>
            </p:cNvSpPr>
            <p:nvPr/>
          </p:nvSpPr>
          <p:spPr bwMode="auto">
            <a:xfrm>
              <a:off x="960" y="1096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122414" y="2205633"/>
            <a:ext cx="1071563" cy="1223367"/>
            <a:chOff x="0" y="0"/>
            <a:chExt cx="960" cy="1096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>
              <a:off x="0" y="277"/>
              <a:ext cx="0" cy="523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60" y="280"/>
              <a:ext cx="0" cy="522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rot="10800000" flipH="1">
              <a:off x="271" y="0"/>
              <a:ext cx="409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72" y="1096"/>
              <a:ext cx="40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264" y="264"/>
              <a:ext cx="440" cy="5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H="1">
              <a:off x="264" y="264"/>
              <a:ext cx="440" cy="5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5703094" y="5232797"/>
            <a:ext cx="4115471" cy="446484"/>
            <a:chOff x="0" y="0"/>
            <a:chExt cx="3687" cy="400"/>
          </a:xfrm>
        </p:grpSpPr>
        <p:sp>
          <p:nvSpPr>
            <p:cNvPr id="21519" name="AutoShape 15"/>
            <p:cNvSpPr>
              <a:spLocks/>
            </p:cNvSpPr>
            <p:nvPr/>
          </p:nvSpPr>
          <p:spPr bwMode="auto">
            <a:xfrm>
              <a:off x="0" y="0"/>
              <a:ext cx="400" cy="400"/>
            </a:xfrm>
            <a:prstGeom prst="roundRect">
              <a:avLst>
                <a:gd name="adj" fmla="val 3000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20" name="Rectangle 16"/>
            <p:cNvSpPr>
              <a:spLocks/>
            </p:cNvSpPr>
            <p:nvPr/>
          </p:nvSpPr>
          <p:spPr bwMode="auto">
            <a:xfrm>
              <a:off x="568" y="21"/>
              <a:ext cx="311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1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Machine (Model Partition)</a:t>
              </a:r>
            </a:p>
          </p:txBody>
        </p:sp>
      </p:grpSp>
      <p:sp>
        <p:nvSpPr>
          <p:cNvPr id="21546" name="Rectangle 42"/>
          <p:cNvSpPr>
            <a:spLocks/>
          </p:cNvSpPr>
          <p:nvPr/>
        </p:nvSpPr>
        <p:spPr bwMode="auto">
          <a:xfrm>
            <a:off x="2255680" y="1526977"/>
            <a:ext cx="2768203" cy="2857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549" name="Group 45"/>
          <p:cNvGrpSpPr>
            <a:grpSpLocks/>
          </p:cNvGrpSpPr>
          <p:nvPr/>
        </p:nvGrpSpPr>
        <p:grpSpPr bwMode="auto">
          <a:xfrm>
            <a:off x="2727276" y="4545211"/>
            <a:ext cx="1727844" cy="1627436"/>
            <a:chOff x="0" y="0"/>
            <a:chExt cx="1547" cy="1458"/>
          </a:xfrm>
        </p:grpSpPr>
        <p:grpSp>
          <p:nvGrpSpPr>
            <p:cNvPr id="21550" name="Group 46"/>
            <p:cNvGrpSpPr>
              <a:grpSpLocks/>
            </p:cNvGrpSpPr>
            <p:nvPr/>
          </p:nvGrpSpPr>
          <p:grpSpPr bwMode="auto">
            <a:xfrm>
              <a:off x="497" y="424"/>
              <a:ext cx="640" cy="648"/>
              <a:chOff x="0" y="0"/>
              <a:chExt cx="640" cy="648"/>
            </a:xfrm>
          </p:grpSpPr>
          <p:sp>
            <p:nvSpPr>
              <p:cNvPr id="21551" name="Oval 47"/>
              <p:cNvSpPr>
                <a:spLocks/>
              </p:cNvSpPr>
              <p:nvPr/>
            </p:nvSpPr>
            <p:spPr bwMode="auto">
              <a:xfrm>
                <a:off x="0" y="48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52" name="Rectangle 48"/>
              <p:cNvSpPr>
                <a:spLocks/>
              </p:cNvSpPr>
              <p:nvPr/>
            </p:nvSpPr>
            <p:spPr bwMode="auto">
              <a:xfrm>
                <a:off x="0" y="104"/>
                <a:ext cx="640" cy="448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53" name="Oval 49"/>
              <p:cNvSpPr>
                <a:spLocks/>
              </p:cNvSpPr>
              <p:nvPr/>
            </p:nvSpPr>
            <p:spPr bwMode="auto">
              <a:xfrm>
                <a:off x="0" y="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H="1">
                <a:off x="64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817" y="0"/>
              <a:ext cx="0" cy="49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57" name="Rectangle 53"/>
            <p:cNvSpPr>
              <a:spLocks/>
            </p:cNvSpPr>
            <p:nvPr/>
          </p:nvSpPr>
          <p:spPr bwMode="auto">
            <a:xfrm>
              <a:off x="0" y="1109"/>
              <a:ext cx="15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Training Data</a:t>
              </a:r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581025" y="-27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Model Parallelism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9633" y="1624905"/>
            <a:ext cx="67061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DistBelief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 enables model parallelism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charset="0"/>
              <a:ea typeface="Times" charset="0"/>
              <a:cs typeface="Times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Across machines via message passing(blue box)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charset="0"/>
              <a:ea typeface="Times" charset="0"/>
              <a:cs typeface="Times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charset="0"/>
                <a:ea typeface="Times" charset="0"/>
                <a:cs typeface="Times" charset="0"/>
              </a:rPr>
              <a:t>Within a machine via multithreading(orange box)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17031" y="2000250"/>
            <a:ext cx="4080868" cy="4162094"/>
            <a:chOff x="2917031" y="2000250"/>
            <a:chExt cx="4080868" cy="4162094"/>
          </a:xfrm>
        </p:grpSpPr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2917031" y="2000250"/>
              <a:ext cx="4080868" cy="4109889"/>
              <a:chOff x="0" y="0"/>
              <a:chExt cx="3656" cy="3682"/>
            </a:xfrm>
          </p:grpSpPr>
          <p:grpSp>
            <p:nvGrpSpPr>
              <p:cNvPr id="21522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1320" cy="1456"/>
                <a:chOff x="0" y="0"/>
                <a:chExt cx="1320" cy="1456"/>
              </a:xfrm>
            </p:grpSpPr>
            <p:grpSp>
              <p:nvGrpSpPr>
                <p:cNvPr id="21523" name="Group 1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0" cy="360"/>
                  <a:chOff x="0" y="0"/>
                  <a:chExt cx="360" cy="360"/>
                </a:xfrm>
              </p:grpSpPr>
              <p:sp>
                <p:nvSpPr>
                  <p:cNvPr id="21524" name="Rectangle 20"/>
                  <p:cNvSpPr>
                    <a:spLocks/>
                  </p:cNvSpPr>
                  <p:nvPr/>
                </p:nvSpPr>
                <p:spPr bwMode="auto">
                  <a:xfrm>
                    <a:off x="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25" name="Rectangle 2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26" name="Rectangle 22"/>
                  <p:cNvSpPr>
                    <a:spLocks/>
                  </p:cNvSpPr>
                  <p:nvPr/>
                </p:nvSpPr>
                <p:spPr bwMode="auto">
                  <a:xfrm>
                    <a:off x="20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27" name="Rectangle 23"/>
                  <p:cNvSpPr>
                    <a:spLocks/>
                  </p:cNvSpPr>
                  <p:nvPr/>
                </p:nvSpPr>
                <p:spPr bwMode="auto">
                  <a:xfrm>
                    <a:off x="20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528" name="Group 24"/>
                <p:cNvGrpSpPr>
                  <a:grpSpLocks/>
                </p:cNvGrpSpPr>
                <p:nvPr/>
              </p:nvGrpSpPr>
              <p:grpSpPr bwMode="auto">
                <a:xfrm>
                  <a:off x="960" y="0"/>
                  <a:ext cx="360" cy="360"/>
                  <a:chOff x="0" y="0"/>
                  <a:chExt cx="360" cy="360"/>
                </a:xfrm>
              </p:grpSpPr>
              <p:sp>
                <p:nvSpPr>
                  <p:cNvPr id="21529" name="Rectangle 25"/>
                  <p:cNvSpPr>
                    <a:spLocks/>
                  </p:cNvSpPr>
                  <p:nvPr/>
                </p:nvSpPr>
                <p:spPr bwMode="auto">
                  <a:xfrm>
                    <a:off x="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30" name="Rectangle 2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31" name="Rectangle 27"/>
                  <p:cNvSpPr>
                    <a:spLocks/>
                  </p:cNvSpPr>
                  <p:nvPr/>
                </p:nvSpPr>
                <p:spPr bwMode="auto">
                  <a:xfrm>
                    <a:off x="20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32" name="Rectangle 28"/>
                  <p:cNvSpPr>
                    <a:spLocks/>
                  </p:cNvSpPr>
                  <p:nvPr/>
                </p:nvSpPr>
                <p:spPr bwMode="auto">
                  <a:xfrm>
                    <a:off x="20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533" name="Group 29"/>
                <p:cNvGrpSpPr>
                  <a:grpSpLocks/>
                </p:cNvGrpSpPr>
                <p:nvPr/>
              </p:nvGrpSpPr>
              <p:grpSpPr bwMode="auto">
                <a:xfrm>
                  <a:off x="0" y="1096"/>
                  <a:ext cx="360" cy="360"/>
                  <a:chOff x="0" y="0"/>
                  <a:chExt cx="360" cy="360"/>
                </a:xfrm>
              </p:grpSpPr>
              <p:sp>
                <p:nvSpPr>
                  <p:cNvPr id="21534" name="Rectangle 30"/>
                  <p:cNvSpPr>
                    <a:spLocks/>
                  </p:cNvSpPr>
                  <p:nvPr/>
                </p:nvSpPr>
                <p:spPr bwMode="auto">
                  <a:xfrm>
                    <a:off x="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35" name="Rectangle 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36" name="Rectangle 32"/>
                  <p:cNvSpPr>
                    <a:spLocks/>
                  </p:cNvSpPr>
                  <p:nvPr/>
                </p:nvSpPr>
                <p:spPr bwMode="auto">
                  <a:xfrm>
                    <a:off x="20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37" name="Rectangle 33"/>
                  <p:cNvSpPr>
                    <a:spLocks/>
                  </p:cNvSpPr>
                  <p:nvPr/>
                </p:nvSpPr>
                <p:spPr bwMode="auto">
                  <a:xfrm>
                    <a:off x="20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538" name="Group 34"/>
                <p:cNvGrpSpPr>
                  <a:grpSpLocks/>
                </p:cNvGrpSpPr>
                <p:nvPr/>
              </p:nvGrpSpPr>
              <p:grpSpPr bwMode="auto">
                <a:xfrm>
                  <a:off x="960" y="1096"/>
                  <a:ext cx="360" cy="360"/>
                  <a:chOff x="0" y="0"/>
                  <a:chExt cx="360" cy="360"/>
                </a:xfrm>
              </p:grpSpPr>
              <p:sp>
                <p:nvSpPr>
                  <p:cNvPr id="21539" name="Rectangle 35"/>
                  <p:cNvSpPr>
                    <a:spLocks/>
                  </p:cNvSpPr>
                  <p:nvPr/>
                </p:nvSpPr>
                <p:spPr bwMode="auto">
                  <a:xfrm>
                    <a:off x="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40" name="Rectangle 3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41" name="Rectangle 37"/>
                  <p:cNvSpPr>
                    <a:spLocks/>
                  </p:cNvSpPr>
                  <p:nvPr/>
                </p:nvSpPr>
                <p:spPr bwMode="auto">
                  <a:xfrm>
                    <a:off x="200" y="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42" name="Rectangle 38"/>
                  <p:cNvSpPr>
                    <a:spLocks/>
                  </p:cNvSpPr>
                  <p:nvPr/>
                </p:nvSpPr>
                <p:spPr bwMode="auto">
                  <a:xfrm>
                    <a:off x="200" y="200"/>
                    <a:ext cx="160" cy="160"/>
                  </a:xfrm>
                  <a:prstGeom prst="rect">
                    <a:avLst/>
                  </a:prstGeom>
                  <a:solidFill>
                    <a:srgbClr val="FCBD00"/>
                  </a:solidFill>
                  <a:ln w="254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66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21545" name="Rectangle 41"/>
              <p:cNvSpPr>
                <a:spLocks/>
              </p:cNvSpPr>
              <p:nvPr/>
            </p:nvSpPr>
            <p:spPr bwMode="auto">
              <a:xfrm>
                <a:off x="3104" y="3333"/>
                <a:ext cx="5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31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ＭＳ Ｐゴシック" charset="0"/>
                    <a:cs typeface="Gill Sans" charset="0"/>
                  </a:rPr>
                  <a:t>Core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5793461" y="5783089"/>
              <a:ext cx="340106" cy="37925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1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UNEX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669</Words>
  <Application>Microsoft Office PowerPoint</Application>
  <PresentationFormat>Widescreen</PresentationFormat>
  <Paragraphs>167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Gill Sans</vt:lpstr>
      <vt:lpstr>Helvetica</vt:lpstr>
      <vt:lpstr>Lucida Grande</vt:lpstr>
      <vt:lpstr>ＭＳ Ｐゴシック</vt:lpstr>
      <vt:lpstr>Segoe UI</vt:lpstr>
      <vt:lpstr>Times</vt:lpstr>
      <vt:lpstr>Times New Roman</vt:lpstr>
      <vt:lpstr>Metropolitan</vt:lpstr>
      <vt:lpstr>UNEX_PPT_Template</vt:lpstr>
      <vt:lpstr>Office Theme</vt:lpstr>
      <vt:lpstr>  CS239-Lecture 16 Distributed Machine Learning</vt:lpstr>
      <vt:lpstr>Course Project</vt:lpstr>
      <vt:lpstr>DistBelief:  Large Scale Distributed Deep Networks</vt:lpstr>
      <vt:lpstr>Background &amp; Motivation</vt:lpstr>
      <vt:lpstr>Background &amp;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Distributed Parameter Server</vt:lpstr>
      <vt:lpstr>Machine learning</vt:lpstr>
      <vt:lpstr>This paper</vt:lpstr>
      <vt:lpstr>What is the programming model?</vt:lpstr>
      <vt:lpstr>Flexibility</vt:lpstr>
      <vt:lpstr>Consistent Hashing</vt:lpstr>
      <vt:lpstr>Evaluation: Logistic Regression</vt:lpstr>
      <vt:lpstr>Effect of consistency model</vt:lpstr>
      <vt:lpstr>Scalability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2016-03-29T03:05:16Z</dcterms:created>
  <dcterms:modified xsi:type="dcterms:W3CDTF">2016-06-01T13:37:20Z</dcterms:modified>
</cp:coreProperties>
</file>