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40" r:id="rId1"/>
  </p:sldMasterIdLst>
  <p:notesMasterIdLst>
    <p:notesMasterId r:id="rId21"/>
  </p:notesMasterIdLst>
  <p:sldIdLst>
    <p:sldId id="257" r:id="rId2"/>
    <p:sldId id="297" r:id="rId3"/>
    <p:sldId id="298" r:id="rId4"/>
    <p:sldId id="299" r:id="rId5"/>
    <p:sldId id="300" r:id="rId6"/>
    <p:sldId id="301" r:id="rId7"/>
    <p:sldId id="307" r:id="rId8"/>
    <p:sldId id="302" r:id="rId9"/>
    <p:sldId id="303" r:id="rId10"/>
    <p:sldId id="304" r:id="rId11"/>
    <p:sldId id="310" r:id="rId12"/>
    <p:sldId id="305" r:id="rId13"/>
    <p:sldId id="308" r:id="rId14"/>
    <p:sldId id="306" r:id="rId15"/>
    <p:sldId id="309" r:id="rId16"/>
    <p:sldId id="311" r:id="rId17"/>
    <p:sldId id="312" r:id="rId18"/>
    <p:sldId id="313" r:id="rId19"/>
    <p:sldId id="31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2093" autoAdjust="0"/>
  </p:normalViewPr>
  <p:slideViewPr>
    <p:cSldViewPr snapToGrid="0">
      <p:cViewPr varScale="1">
        <p:scale>
          <a:sx n="94" d="100"/>
          <a:sy n="94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99C16-8FED-4B05-909D-2B1E950020C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A0EB2-4668-402E-A1CD-96F524FD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0EB2-4668-402E-A1CD-96F524FD16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9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0EB2-4668-402E-A1CD-96F524FD16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0EB2-4668-402E-A1CD-96F524FD16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8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6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7512" y="796704"/>
            <a:ext cx="10782300" cy="246254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CS239-Lecture 2</a:t>
            </a:r>
            <a:br>
              <a:rPr lang="en-US" sz="5400" dirty="0" smtClean="0"/>
            </a:br>
            <a:r>
              <a:rPr lang="en-US" sz="5400" dirty="0" smtClean="0"/>
              <a:t>MapReduce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4561" y="4134449"/>
            <a:ext cx="9228201" cy="16459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 smtClean="0"/>
              <a:t>Madan Musuvathi</a:t>
            </a:r>
          </a:p>
          <a:p>
            <a:pPr algn="ctr"/>
            <a:r>
              <a:rPr lang="en-US" sz="2300" dirty="0" smtClean="0"/>
              <a:t> </a:t>
            </a:r>
            <a:endParaRPr lang="en-US" sz="4000" dirty="0" smtClean="0"/>
          </a:p>
          <a:p>
            <a:pPr algn="ctr"/>
            <a:r>
              <a:rPr lang="en-US" dirty="0" smtClean="0"/>
              <a:t>Visiting Professor, UCLA </a:t>
            </a:r>
          </a:p>
          <a:p>
            <a:pPr algn="ctr"/>
            <a:r>
              <a:rPr lang="en-US" dirty="0" smtClean="0"/>
              <a:t>Principal Researcher, 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computations from mappers to reducers</a:t>
            </a:r>
          </a:p>
          <a:p>
            <a:r>
              <a:rPr lang="en-US" dirty="0" smtClean="0"/>
              <a:t>overcome stragglers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43467" y="1885573"/>
            <a:ext cx="5630061" cy="3124636"/>
          </a:xfrm>
        </p:spPr>
      </p:pic>
      <p:sp>
        <p:nvSpPr>
          <p:cNvPr id="5" name="TextBox 4"/>
          <p:cNvSpPr txBox="1"/>
          <p:nvPr/>
        </p:nvSpPr>
        <p:spPr>
          <a:xfrm>
            <a:off x="2943467" y="5384800"/>
            <a:ext cx="5818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grep of 1 TB on 1800 machines takes 150 seconds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28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joins in MapReduce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= (R, S)    B = (S,T)      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⋈</m:t>
                    </m:r>
                  </m:oMath>
                </a14:m>
                <a:r>
                  <a:rPr lang="en-US" dirty="0" smtClean="0"/>
                  <a:t> B = (R,S,T)</a:t>
                </a:r>
              </a:p>
              <a:p>
                <a:endParaRPr lang="en-US" dirty="0"/>
              </a:p>
              <a:p>
                <a:r>
                  <a:rPr lang="en-US" dirty="0" smtClean="0"/>
                  <a:t>map( (</a:t>
                </a:r>
                <a:r>
                  <a:rPr lang="en-US" dirty="0" err="1" smtClean="0"/>
                  <a:t>r,s</a:t>
                </a:r>
                <a:r>
                  <a:rPr lang="en-US" dirty="0" smtClean="0"/>
                  <a:t>) ) -&gt; (s, (</a:t>
                </a:r>
                <a:r>
                  <a:rPr lang="en-US" dirty="0" err="1" smtClean="0"/>
                  <a:t>r,A</a:t>
                </a:r>
                <a:r>
                  <a:rPr lang="en-US" dirty="0" smtClean="0"/>
                  <a:t>))</a:t>
                </a:r>
              </a:p>
              <a:p>
                <a:r>
                  <a:rPr lang="en-US" dirty="0" smtClean="0"/>
                  <a:t>map( (</a:t>
                </a:r>
                <a:r>
                  <a:rPr lang="en-US" dirty="0" err="1" smtClean="0"/>
                  <a:t>s,t</a:t>
                </a:r>
                <a:r>
                  <a:rPr lang="en-US" dirty="0" smtClean="0"/>
                  <a:t>) ) -&gt; (s, (</a:t>
                </a:r>
                <a:r>
                  <a:rPr lang="en-US" dirty="0" err="1" smtClean="0"/>
                  <a:t>t,B</a:t>
                </a:r>
                <a:r>
                  <a:rPr lang="en-US" dirty="0" smtClean="0"/>
                  <a:t>))</a:t>
                </a:r>
              </a:p>
              <a:p>
                <a:endParaRPr lang="en-US" dirty="0"/>
              </a:p>
              <a:p>
                <a:r>
                  <a:rPr lang="en-US" dirty="0" smtClean="0"/>
                  <a:t>reduce( s, [(r1, A), (r2, A), …, (t1, B), (t2, B), …] ) -&gt;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[(r1, s, t1), (r1, s, t2), … , (r2, s, t1), (r2, s, t2), … ]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10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Should Google have used parallel </a:t>
            </a:r>
            <a:r>
              <a:rPr lang="en-US" sz="4800" dirty="0"/>
              <a:t>d</a:t>
            </a:r>
            <a:r>
              <a:rPr lang="en-US" sz="4800" dirty="0" smtClean="0"/>
              <a:t>atabases instead?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Programming model: MapReduce vs Relational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- need richer data types (nested relations, such as lists)</a:t>
            </a:r>
          </a:p>
          <a:p>
            <a:pPr lvl="1"/>
            <a:r>
              <a:rPr lang="en-US" dirty="0" smtClean="0"/>
              <a:t>- call general-purpose functions on inputs (images, documents, …)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absence of data-schema</a:t>
            </a:r>
          </a:p>
          <a:p>
            <a:pPr lvl="1"/>
            <a:r>
              <a:rPr lang="en-US" dirty="0" smtClean="0"/>
              <a:t>- how does one MapReduce job interpret the output of another job?</a:t>
            </a:r>
          </a:p>
          <a:p>
            <a:pPr lvl="4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</a:p>
          <a:p>
            <a:pPr lvl="1"/>
            <a:r>
              <a:rPr lang="en-US" dirty="0" smtClean="0"/>
              <a:t>- do we need them?</a:t>
            </a:r>
          </a:p>
          <a:p>
            <a:pPr lvl="4"/>
            <a:endParaRPr lang="en-US" dirty="0"/>
          </a:p>
          <a:p>
            <a:r>
              <a:rPr lang="en-US" dirty="0" smtClean="0"/>
              <a:t>multi-job optimizations</a:t>
            </a:r>
          </a:p>
          <a:p>
            <a:pPr lvl="4"/>
            <a:endParaRPr lang="en-US" dirty="0"/>
          </a:p>
          <a:p>
            <a:r>
              <a:rPr lang="en-US" dirty="0" smtClean="0"/>
              <a:t>push-vs-pull model</a:t>
            </a:r>
          </a:p>
          <a:p>
            <a:pPr lvl="1"/>
            <a:r>
              <a:rPr lang="en-US" dirty="0" smtClean="0"/>
              <a:t>- advantages of pull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 disadvantages of pull</a:t>
            </a:r>
          </a:p>
          <a:p>
            <a:pPr marL="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9759" y="1570743"/>
            <a:ext cx="5217803" cy="4191349"/>
          </a:xfrm>
        </p:spPr>
      </p:pic>
    </p:spTree>
    <p:extLst>
      <p:ext uri="{BB962C8B-B14F-4D97-AF65-F5344CB8AC3E}">
        <p14:creationId xmlns:p14="http://schemas.microsoft.com/office/powerpoint/2010/main" val="18113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7360" y="1518839"/>
            <a:ext cx="5298754" cy="4133700"/>
          </a:xfrm>
        </p:spPr>
      </p:pic>
    </p:spTree>
    <p:extLst>
      <p:ext uri="{BB962C8B-B14F-4D97-AF65-F5344CB8AC3E}">
        <p14:creationId xmlns:p14="http://schemas.microsoft.com/office/powerpoint/2010/main" val="12190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852" y="1696720"/>
            <a:ext cx="5128473" cy="4027268"/>
          </a:xfrm>
        </p:spPr>
      </p:pic>
    </p:spTree>
    <p:extLst>
      <p:ext uri="{BB962C8B-B14F-4D97-AF65-F5344CB8AC3E}">
        <p14:creationId xmlns:p14="http://schemas.microsoft.com/office/powerpoint/2010/main" val="1960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6881" y="1527145"/>
            <a:ext cx="5434024" cy="4182552"/>
          </a:xfrm>
        </p:spPr>
      </p:pic>
    </p:spTree>
    <p:extLst>
      <p:ext uri="{BB962C8B-B14F-4D97-AF65-F5344CB8AC3E}">
        <p14:creationId xmlns:p14="http://schemas.microsoft.com/office/powerpoint/2010/main" val="29867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Given a log with lines of the form “&lt;user&gt;,&lt;gender&gt;,&lt;product&gt;” write a MapReduce query that computes the number of products purchased by each female user. Provide the map and reduce functions. (Pseudocode ok.) </a:t>
                </a:r>
              </a:p>
              <a:p>
                <a:pPr marL="1188720" lvl="3" indent="-457200">
                  <a:lnSpc>
                    <a:spcPct val="100000"/>
                  </a:lnSpc>
                  <a:buFont typeface="+mj-lt"/>
                  <a:buAutoNum type="arabicPeriod"/>
                </a:pPr>
                <a:endParaRPr lang="en-US" dirty="0" smtClean="0"/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What is the equivalent relational query? Assume an input relation of type user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 smtClean="0"/>
                  <a:t> gender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 smtClean="0"/>
                  <a:t> product. (use SQL or relational algebra.)</a:t>
                </a:r>
              </a:p>
              <a:p>
                <a:pPr marL="1188720" lvl="3" indent="-457200">
                  <a:lnSpc>
                    <a:spcPct val="100000"/>
                  </a:lnSpc>
                  <a:buFont typeface="+mj-lt"/>
                  <a:buAutoNum type="arabicPeriod"/>
                </a:pPr>
                <a:endParaRPr lang="en-US" dirty="0" smtClean="0"/>
              </a:p>
              <a:p>
                <a:pPr marL="457200" indent="-4572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For </a:t>
                </a:r>
                <a:r>
                  <a:rPr lang="en-US" i="1" dirty="0" smtClean="0"/>
                  <a:t>any deterministic </a:t>
                </a:r>
                <a:r>
                  <a:rPr lang="en-US" dirty="0" smtClean="0"/>
                  <a:t>map() and reduce() functions, is MapReduce guaranteed to provide the same answer for a key on every run? Explain.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77" t="-2427" r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8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MapReduce (and Hadoop)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simple programming model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large-scale computation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 commodity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amount of data</a:t>
            </a:r>
          </a:p>
          <a:p>
            <a:pPr lvl="1"/>
            <a:r>
              <a:rPr lang="en-US" dirty="0" smtClean="0"/>
              <a:t>- size of the web =~ 50 B pages x 20 KB = 1 petabyte</a:t>
            </a:r>
          </a:p>
          <a:p>
            <a:r>
              <a:rPr lang="en-US" dirty="0" smtClean="0"/>
              <a:t>distributed computation</a:t>
            </a:r>
          </a:p>
          <a:p>
            <a:pPr lvl="1"/>
            <a:r>
              <a:rPr lang="en-US" dirty="0" smtClean="0"/>
              <a:t>- programming is hard</a:t>
            </a:r>
          </a:p>
          <a:p>
            <a:r>
              <a:rPr lang="en-US" dirty="0" smtClean="0"/>
              <a:t>faults always occur</a:t>
            </a:r>
          </a:p>
          <a:p>
            <a:pPr lvl="1"/>
            <a:r>
              <a:rPr lang="en-US" dirty="0" smtClean="0"/>
              <a:t>- if mean time to failure of a server is 3 years (~1000 days)</a:t>
            </a:r>
          </a:p>
          <a:p>
            <a:pPr lvl="1"/>
            <a:r>
              <a:rPr lang="en-US" dirty="0" smtClean="0"/>
              <a:t>- in a cluster of 1000 machines, 1 machine fails every day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provides a </a:t>
            </a:r>
            <a:r>
              <a:rPr lang="en-US" dirty="0" smtClean="0">
                <a:solidFill>
                  <a:srgbClr val="FF0000"/>
                </a:solidFill>
              </a:rPr>
              <a:t>map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FF0000"/>
                </a:solidFill>
              </a:rPr>
              <a:t>reduce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r>
              <a:rPr lang="en-US" dirty="0" smtClean="0"/>
              <a:t>the system implements (abusing notation)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6488" y="3995803"/>
            <a:ext cx="4237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reduce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(*)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(*)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input)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group by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3106" y="3478313"/>
            <a:ext cx="5616217" cy="1702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input is a set of records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apply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/>
              <a:t> </a:t>
            </a:r>
            <a:r>
              <a:rPr lang="en-US" dirty="0" smtClean="0"/>
              <a:t>to generate (key, value) for each record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group by key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reduce all values belonging to a key</a:t>
            </a:r>
          </a:p>
        </p:txBody>
      </p:sp>
      <p:sp>
        <p:nvSpPr>
          <p:cNvPr id="8" name="Rectangle 7"/>
          <p:cNvSpPr/>
          <p:nvPr/>
        </p:nvSpPr>
        <p:spPr>
          <a:xfrm>
            <a:off x="2172832" y="4300396"/>
            <a:ext cx="3376941" cy="31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82849" y="4609765"/>
            <a:ext cx="1558704" cy="31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1" y="3990626"/>
            <a:ext cx="1558704" cy="31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7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09" y="23377"/>
            <a:ext cx="4664818" cy="582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27027" y="745323"/>
            <a:ext cx="1685921" cy="316875"/>
            <a:chOff x="950613" y="1999291"/>
            <a:chExt cx="1685921" cy="316875"/>
          </a:xfrm>
        </p:grpSpPr>
        <p:sp>
          <p:nvSpPr>
            <p:cNvPr id="4" name="Rectangle 3"/>
            <p:cNvSpPr/>
            <p:nvPr/>
          </p:nvSpPr>
          <p:spPr>
            <a:xfrm>
              <a:off x="950613" y="1999295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85591" y="1999294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24246" y="1999293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62901" y="1999292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01556" y="1999291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61153" y="745315"/>
            <a:ext cx="1685921" cy="316875"/>
            <a:chOff x="950613" y="1999291"/>
            <a:chExt cx="1685921" cy="316875"/>
          </a:xfrm>
        </p:grpSpPr>
        <p:sp>
          <p:nvSpPr>
            <p:cNvPr id="11" name="Rectangle 10"/>
            <p:cNvSpPr/>
            <p:nvPr/>
          </p:nvSpPr>
          <p:spPr>
            <a:xfrm>
              <a:off x="950613" y="1999295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85591" y="1999294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24246" y="1999293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62901" y="1999292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01556" y="1999291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95279" y="745315"/>
            <a:ext cx="1685921" cy="316875"/>
            <a:chOff x="950613" y="1999291"/>
            <a:chExt cx="1685921" cy="316875"/>
          </a:xfrm>
        </p:grpSpPr>
        <p:sp>
          <p:nvSpPr>
            <p:cNvPr id="17" name="Rectangle 16"/>
            <p:cNvSpPr/>
            <p:nvPr/>
          </p:nvSpPr>
          <p:spPr>
            <a:xfrm>
              <a:off x="950613" y="1999295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85591" y="1999294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24246" y="1999293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62901" y="1999292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01556" y="1999291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458714" y="1062194"/>
            <a:ext cx="1622546" cy="508519"/>
            <a:chOff x="982300" y="2316162"/>
            <a:chExt cx="1622546" cy="508519"/>
          </a:xfrm>
        </p:grpSpPr>
        <p:grpSp>
          <p:nvGrpSpPr>
            <p:cNvPr id="27" name="Group 26"/>
            <p:cNvGrpSpPr/>
            <p:nvPr/>
          </p:nvGrpSpPr>
          <p:grpSpPr>
            <a:xfrm>
              <a:off x="982300" y="2534966"/>
              <a:ext cx="1622546" cy="289715"/>
              <a:chOff x="982300" y="2534966"/>
              <a:chExt cx="1622546" cy="289715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982300" y="2544024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endParaRPr lang="en-US" sz="1400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317278" y="2544023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endParaRPr lang="en-US" sz="1400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55933" y="2544022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sz="1400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994588" y="2544022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</a:t>
                </a:r>
                <a:endParaRPr lang="en-US" sz="1400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333243" y="2534966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</a:t>
                </a:r>
                <a:endParaRPr lang="en-US" sz="1400" dirty="0"/>
              </a:p>
            </p:txBody>
          </p:sp>
        </p:grpSp>
        <p:cxnSp>
          <p:nvCxnSpPr>
            <p:cNvPr id="29" name="Straight Arrow Connector 28"/>
            <p:cNvCxnSpPr>
              <a:stCxn id="4" idx="2"/>
              <a:endCxn id="22" idx="0"/>
            </p:cNvCxnSpPr>
            <p:nvPr/>
          </p:nvCxnSpPr>
          <p:spPr>
            <a:xfrm flipH="1">
              <a:off x="1118102" y="2316166"/>
              <a:ext cx="10160" cy="2278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5" idx="2"/>
              <a:endCxn id="23" idx="0"/>
            </p:cNvCxnSpPr>
            <p:nvPr/>
          </p:nvCxnSpPr>
          <p:spPr>
            <a:xfrm flipH="1">
              <a:off x="1453080" y="2316165"/>
              <a:ext cx="10160" cy="2278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6" idx="2"/>
              <a:endCxn id="24" idx="0"/>
            </p:cNvCxnSpPr>
            <p:nvPr/>
          </p:nvCxnSpPr>
          <p:spPr>
            <a:xfrm flipH="1">
              <a:off x="1791735" y="2316164"/>
              <a:ext cx="10160" cy="2278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" idx="2"/>
              <a:endCxn id="25" idx="0"/>
            </p:cNvCxnSpPr>
            <p:nvPr/>
          </p:nvCxnSpPr>
          <p:spPr>
            <a:xfrm flipH="1">
              <a:off x="2130390" y="2316163"/>
              <a:ext cx="10160" cy="227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8" idx="2"/>
              <a:endCxn id="26" idx="0"/>
            </p:cNvCxnSpPr>
            <p:nvPr/>
          </p:nvCxnSpPr>
          <p:spPr>
            <a:xfrm flipH="1">
              <a:off x="2469045" y="2316162"/>
              <a:ext cx="10160" cy="21880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890083" y="1062186"/>
            <a:ext cx="1622546" cy="516812"/>
            <a:chOff x="982300" y="2307869"/>
            <a:chExt cx="1622546" cy="516812"/>
          </a:xfrm>
        </p:grpSpPr>
        <p:grpSp>
          <p:nvGrpSpPr>
            <p:cNvPr id="44" name="Group 43"/>
            <p:cNvGrpSpPr/>
            <p:nvPr/>
          </p:nvGrpSpPr>
          <p:grpSpPr>
            <a:xfrm>
              <a:off x="982300" y="2534966"/>
              <a:ext cx="1622546" cy="289715"/>
              <a:chOff x="982300" y="2534966"/>
              <a:chExt cx="1622546" cy="289715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982300" y="2544024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f</a:t>
                </a:r>
                <a:endParaRPr lang="en-US" sz="1400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317278" y="2544023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sz="1400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655933" y="2544022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h</a:t>
                </a:r>
                <a:endParaRPr lang="en-US" sz="1400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994588" y="2544022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333243" y="2534966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j</a:t>
                </a:r>
                <a:endParaRPr lang="en-US" sz="1400" dirty="0"/>
              </a:p>
            </p:txBody>
          </p:sp>
        </p:grpSp>
        <p:cxnSp>
          <p:nvCxnSpPr>
            <p:cNvPr id="45" name="Straight Arrow Connector 44"/>
            <p:cNvCxnSpPr>
              <a:stCxn id="11" idx="2"/>
              <a:endCxn id="50" idx="0"/>
            </p:cNvCxnSpPr>
            <p:nvPr/>
          </p:nvCxnSpPr>
          <p:spPr>
            <a:xfrm flipH="1">
              <a:off x="1118102" y="2307873"/>
              <a:ext cx="2757" cy="2361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2" idx="2"/>
              <a:endCxn id="51" idx="0"/>
            </p:cNvCxnSpPr>
            <p:nvPr/>
          </p:nvCxnSpPr>
          <p:spPr>
            <a:xfrm flipH="1">
              <a:off x="1453080" y="2307872"/>
              <a:ext cx="2757" cy="2361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3" idx="2"/>
              <a:endCxn id="52" idx="0"/>
            </p:cNvCxnSpPr>
            <p:nvPr/>
          </p:nvCxnSpPr>
          <p:spPr>
            <a:xfrm flipH="1">
              <a:off x="1791735" y="2307871"/>
              <a:ext cx="2757" cy="2361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4" idx="2"/>
              <a:endCxn id="53" idx="0"/>
            </p:cNvCxnSpPr>
            <p:nvPr/>
          </p:nvCxnSpPr>
          <p:spPr>
            <a:xfrm flipH="1">
              <a:off x="2130390" y="2307870"/>
              <a:ext cx="2757" cy="23615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5" idx="2"/>
              <a:endCxn id="54" idx="0"/>
            </p:cNvCxnSpPr>
            <p:nvPr/>
          </p:nvCxnSpPr>
          <p:spPr>
            <a:xfrm flipH="1">
              <a:off x="2469045" y="2307869"/>
              <a:ext cx="2757" cy="22709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325128" y="1070481"/>
            <a:ext cx="1622546" cy="508519"/>
            <a:chOff x="982300" y="2316162"/>
            <a:chExt cx="1622546" cy="508519"/>
          </a:xfrm>
        </p:grpSpPr>
        <p:grpSp>
          <p:nvGrpSpPr>
            <p:cNvPr id="56" name="Group 55"/>
            <p:cNvGrpSpPr/>
            <p:nvPr/>
          </p:nvGrpSpPr>
          <p:grpSpPr>
            <a:xfrm>
              <a:off x="982300" y="2534966"/>
              <a:ext cx="1622546" cy="289715"/>
              <a:chOff x="982300" y="2534966"/>
              <a:chExt cx="1622546" cy="289715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982300" y="2544024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k</a:t>
                </a:r>
                <a:endParaRPr lang="en-US" sz="1400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317278" y="2544023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l</a:t>
                </a:r>
                <a:endParaRPr lang="en-US" sz="1400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655933" y="2544022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994588" y="2544022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n</a:t>
                </a:r>
                <a:endParaRPr lang="en-US" sz="1400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333243" y="2534966"/>
                <a:ext cx="271603" cy="28065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o</a:t>
                </a:r>
                <a:endParaRPr lang="en-US" sz="1400" dirty="0"/>
              </a:p>
            </p:txBody>
          </p:sp>
        </p:grpSp>
        <p:cxnSp>
          <p:nvCxnSpPr>
            <p:cNvPr id="57" name="Straight Arrow Connector 56"/>
            <p:cNvCxnSpPr>
              <a:endCxn id="62" idx="0"/>
            </p:cNvCxnSpPr>
            <p:nvPr/>
          </p:nvCxnSpPr>
          <p:spPr>
            <a:xfrm>
              <a:off x="1118102" y="2316166"/>
              <a:ext cx="0" cy="2278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63" idx="0"/>
            </p:cNvCxnSpPr>
            <p:nvPr/>
          </p:nvCxnSpPr>
          <p:spPr>
            <a:xfrm>
              <a:off x="1453080" y="2316165"/>
              <a:ext cx="0" cy="2278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64" idx="0"/>
            </p:cNvCxnSpPr>
            <p:nvPr/>
          </p:nvCxnSpPr>
          <p:spPr>
            <a:xfrm>
              <a:off x="1791735" y="2316164"/>
              <a:ext cx="0" cy="2278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65" idx="0"/>
            </p:cNvCxnSpPr>
            <p:nvPr/>
          </p:nvCxnSpPr>
          <p:spPr>
            <a:xfrm>
              <a:off x="2130390" y="2316163"/>
              <a:ext cx="0" cy="227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endCxn id="66" idx="0"/>
            </p:cNvCxnSpPr>
            <p:nvPr/>
          </p:nvCxnSpPr>
          <p:spPr>
            <a:xfrm>
              <a:off x="2469045" y="2316162"/>
              <a:ext cx="0" cy="21880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1785185" y="1841932"/>
            <a:ext cx="5829524" cy="855804"/>
            <a:chOff x="1317825" y="2127193"/>
            <a:chExt cx="5829524" cy="855804"/>
          </a:xfrm>
        </p:grpSpPr>
        <p:sp>
          <p:nvSpPr>
            <p:cNvPr id="74" name="Oval 73"/>
            <p:cNvSpPr/>
            <p:nvPr/>
          </p:nvSpPr>
          <p:spPr>
            <a:xfrm>
              <a:off x="1326332" y="2131968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003641" y="2131968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1317825" y="2407990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2003640" y="2407990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003639" y="2702340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en-US" sz="1400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755863" y="2131968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</a:t>
              </a:r>
              <a:endParaRPr lang="en-US" sz="14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431846" y="2131968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</a:t>
              </a:r>
              <a:endParaRPr lang="en-US" sz="14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4438684" y="2407990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</a:t>
              </a:r>
              <a:endParaRPr lang="en-US" sz="1400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3758962" y="2407990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3756374" y="2693285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j</a:t>
              </a:r>
              <a:endParaRPr lang="en-US" sz="1400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6874758" y="2127333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k</a:t>
              </a:r>
              <a:endParaRPr lang="en-US" sz="1400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6197000" y="2127193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</a:t>
              </a:r>
              <a:endParaRPr lang="en-US" sz="1400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6192746" y="2407990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6875746" y="2407990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6870056" y="2702339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</a:t>
              </a:r>
              <a:endParaRPr lang="en-US" sz="1400" dirty="0"/>
            </a:p>
          </p:txBody>
        </p:sp>
      </p:grpSp>
      <p:cxnSp>
        <p:nvCxnSpPr>
          <p:cNvPr id="105" name="Straight Connector 104"/>
          <p:cNvCxnSpPr/>
          <p:nvPr/>
        </p:nvCxnSpPr>
        <p:spPr>
          <a:xfrm>
            <a:off x="331263" y="2954447"/>
            <a:ext cx="10882266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3211182" y="3368332"/>
            <a:ext cx="3385549" cy="855664"/>
            <a:chOff x="2734768" y="4251122"/>
            <a:chExt cx="3385549" cy="855664"/>
          </a:xfrm>
        </p:grpSpPr>
        <p:sp>
          <p:nvSpPr>
            <p:cNvPr id="108" name="Oval 107"/>
            <p:cNvSpPr/>
            <p:nvPr/>
          </p:nvSpPr>
          <p:spPr>
            <a:xfrm>
              <a:off x="2743275" y="4252025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5217032" y="4255757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734768" y="4528048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5217031" y="4531780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5217030" y="4826129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en-US" sz="1400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3041541" y="4255757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</a:t>
              </a:r>
              <a:endParaRPr lang="en-US" sz="1400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5532379" y="4255757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</a:t>
              </a:r>
              <a:endParaRPr lang="en-US" sz="14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5539217" y="4545472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</a:t>
              </a:r>
              <a:endParaRPr lang="en-US" sz="1400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44640" y="4531779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3042052" y="4817074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j</a:t>
              </a:r>
              <a:endParaRPr lang="en-US" sz="14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5847726" y="4251123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k</a:t>
              </a:r>
              <a:endParaRPr lang="en-US" sz="14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348314" y="4251122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</a:t>
              </a:r>
              <a:endParaRPr lang="en-US" sz="14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344060" y="4549884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5848714" y="4545473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5843024" y="4826129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</a:t>
              </a:r>
              <a:endParaRPr lang="en-US" sz="1400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390621" y="4495911"/>
            <a:ext cx="3047295" cy="1426779"/>
            <a:chOff x="2923261" y="4781172"/>
            <a:chExt cx="3047295" cy="1426779"/>
          </a:xfrm>
        </p:grpSpPr>
        <p:sp>
          <p:nvSpPr>
            <p:cNvPr id="123" name="Oval 122"/>
            <p:cNvSpPr/>
            <p:nvPr/>
          </p:nvSpPr>
          <p:spPr>
            <a:xfrm>
              <a:off x="2923261" y="4809555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5376768" y="4781172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236363" y="4809554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5692117" y="4781172"/>
              <a:ext cx="271603" cy="27224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5376766" y="5351544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en-US" sz="1400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3236362" y="5092079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</a:t>
              </a:r>
              <a:endParaRPr lang="en-US" sz="1400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376765" y="5066358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</a:t>
              </a:r>
              <a:endParaRPr lang="en-US" sz="1400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5698953" y="5070887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</a:t>
              </a:r>
              <a:endParaRPr lang="en-US" sz="1400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928177" y="5085578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3241278" y="5366235"/>
              <a:ext cx="271603" cy="28065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j</a:t>
              </a:r>
              <a:endParaRPr lang="en-US" sz="1400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5377611" y="5927294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k</a:t>
              </a:r>
              <a:endParaRPr lang="en-US" sz="1400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923261" y="5366757"/>
              <a:ext cx="271603" cy="280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l</a:t>
              </a:r>
              <a:endParaRPr lang="en-US" sz="1400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3236362" y="5642478"/>
              <a:ext cx="271602" cy="31348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5698953" y="5370440"/>
              <a:ext cx="271603" cy="2806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5390768" y="5637579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</a:t>
              </a:r>
              <a:endParaRPr lang="en-US" sz="1400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931147" y="2403386"/>
            <a:ext cx="5552231" cy="969581"/>
            <a:chOff x="1423147" y="2403386"/>
            <a:chExt cx="5552231" cy="969581"/>
          </a:xfrm>
        </p:grpSpPr>
        <p:cxnSp>
          <p:nvCxnSpPr>
            <p:cNvPr id="145" name="Straight Arrow Connector 144"/>
            <p:cNvCxnSpPr>
              <a:stCxn id="76" idx="4"/>
              <a:endCxn id="108" idx="0"/>
            </p:cNvCxnSpPr>
            <p:nvPr/>
          </p:nvCxnSpPr>
          <p:spPr>
            <a:xfrm>
              <a:off x="1423147" y="2403386"/>
              <a:ext cx="1434504" cy="965849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90" idx="4"/>
              <a:endCxn id="113" idx="0"/>
            </p:cNvCxnSpPr>
            <p:nvPr/>
          </p:nvCxnSpPr>
          <p:spPr>
            <a:xfrm flipH="1">
              <a:off x="3155917" y="2688681"/>
              <a:ext cx="705779" cy="68428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100" idx="4"/>
              <a:endCxn id="119" idx="0"/>
            </p:cNvCxnSpPr>
            <p:nvPr/>
          </p:nvCxnSpPr>
          <p:spPr>
            <a:xfrm flipH="1">
              <a:off x="3462690" y="2403386"/>
              <a:ext cx="2835378" cy="96494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78" idx="4"/>
              <a:endCxn id="109" idx="0"/>
            </p:cNvCxnSpPr>
            <p:nvPr/>
          </p:nvCxnSpPr>
          <p:spPr>
            <a:xfrm>
              <a:off x="2108961" y="2697736"/>
              <a:ext cx="3222447" cy="67523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stCxn id="88" idx="4"/>
              <a:endCxn id="114" idx="0"/>
            </p:cNvCxnSpPr>
            <p:nvPr/>
          </p:nvCxnSpPr>
          <p:spPr>
            <a:xfrm>
              <a:off x="4544006" y="2403386"/>
              <a:ext cx="1102749" cy="96958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>
              <a:stCxn id="102" idx="4"/>
              <a:endCxn id="118" idx="0"/>
            </p:cNvCxnSpPr>
            <p:nvPr/>
          </p:nvCxnSpPr>
          <p:spPr>
            <a:xfrm flipH="1">
              <a:off x="5962102" y="2697735"/>
              <a:ext cx="1013276" cy="67059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3248647" y="6240819"/>
            <a:ext cx="3321057" cy="275811"/>
            <a:chOff x="2740647" y="6240819"/>
            <a:chExt cx="3321057" cy="275811"/>
          </a:xfrm>
        </p:grpSpPr>
        <p:sp>
          <p:nvSpPr>
            <p:cNvPr id="164" name="Isosceles Triangle 163"/>
            <p:cNvSpPr/>
            <p:nvPr/>
          </p:nvSpPr>
          <p:spPr>
            <a:xfrm>
              <a:off x="2740647" y="6240819"/>
              <a:ext cx="388634" cy="27581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Isosceles Triangle 164"/>
            <p:cNvSpPr/>
            <p:nvPr/>
          </p:nvSpPr>
          <p:spPr>
            <a:xfrm>
              <a:off x="3145757" y="6240819"/>
              <a:ext cx="388634" cy="275811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Isosceles Triangle 165"/>
            <p:cNvSpPr/>
            <p:nvPr/>
          </p:nvSpPr>
          <p:spPr>
            <a:xfrm>
              <a:off x="5267960" y="6240819"/>
              <a:ext cx="388634" cy="275811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>
              <a:off x="5673070" y="6240819"/>
              <a:ext cx="388634" cy="275811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102270" y="2513069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mappers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102270" y="2989448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reducers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8578994" y="719084"/>
            <a:ext cx="239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partition input data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8578994" y="1207709"/>
            <a:ext cx="315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apply map() to each record</a:t>
            </a:r>
            <a:endParaRPr lang="en-US" dirty="0"/>
          </a:p>
        </p:txBody>
      </p:sp>
      <p:grpSp>
        <p:nvGrpSpPr>
          <p:cNvPr id="199" name="Group 198"/>
          <p:cNvGrpSpPr/>
          <p:nvPr/>
        </p:nvGrpSpPr>
        <p:grpSpPr>
          <a:xfrm>
            <a:off x="9462773" y="1691445"/>
            <a:ext cx="1212757" cy="316871"/>
            <a:chOff x="9462773" y="1691445"/>
            <a:chExt cx="1212757" cy="316871"/>
          </a:xfrm>
        </p:grpSpPr>
        <p:sp>
          <p:nvSpPr>
            <p:cNvPr id="174" name="Rectangle 173"/>
            <p:cNvSpPr/>
            <p:nvPr/>
          </p:nvSpPr>
          <p:spPr>
            <a:xfrm>
              <a:off x="9462773" y="1691445"/>
              <a:ext cx="334978" cy="316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10403927" y="1709551"/>
              <a:ext cx="271603" cy="28065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v</a:t>
              </a:r>
            </a:p>
          </p:txBody>
        </p:sp>
        <p:cxnSp>
          <p:nvCxnSpPr>
            <p:cNvPr id="182" name="Straight Arrow Connector 181"/>
            <p:cNvCxnSpPr>
              <a:stCxn id="174" idx="3"/>
              <a:endCxn id="175" idx="2"/>
            </p:cNvCxnSpPr>
            <p:nvPr/>
          </p:nvCxnSpPr>
          <p:spPr>
            <a:xfrm flipV="1">
              <a:off x="9797751" y="1849880"/>
              <a:ext cx="606176" cy="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TextBox 184"/>
          <p:cNvSpPr txBox="1"/>
          <p:nvPr/>
        </p:nvSpPr>
        <p:spPr>
          <a:xfrm>
            <a:off x="8578994" y="2305769"/>
            <a:ext cx="275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partition based on key 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8578994" y="3320843"/>
            <a:ext cx="332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pull partitions from mappers</a:t>
            </a:r>
            <a:endParaRPr lang="en-US" dirty="0"/>
          </a:p>
        </p:txBody>
      </p:sp>
      <p:sp>
        <p:nvSpPr>
          <p:cNvPr id="187" name="TextBox 186"/>
          <p:cNvSpPr txBox="1"/>
          <p:nvPr/>
        </p:nvSpPr>
        <p:spPr>
          <a:xfrm>
            <a:off x="8578994" y="4651428"/>
            <a:ext cx="153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sort by key</a:t>
            </a:r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8578994" y="5891307"/>
            <a:ext cx="187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apply reduce()</a:t>
            </a:r>
            <a:endParaRPr lang="en-US" dirty="0"/>
          </a:p>
        </p:txBody>
      </p:sp>
      <p:grpSp>
        <p:nvGrpSpPr>
          <p:cNvPr id="198" name="Group 197"/>
          <p:cNvGrpSpPr/>
          <p:nvPr/>
        </p:nvGrpSpPr>
        <p:grpSpPr>
          <a:xfrm>
            <a:off x="8887181" y="6364407"/>
            <a:ext cx="1911696" cy="265269"/>
            <a:chOff x="8887181" y="5937687"/>
            <a:chExt cx="1911696" cy="265269"/>
          </a:xfrm>
        </p:grpSpPr>
        <p:sp>
          <p:nvSpPr>
            <p:cNvPr id="189" name="Oval 188"/>
            <p:cNvSpPr/>
            <p:nvPr/>
          </p:nvSpPr>
          <p:spPr>
            <a:xfrm>
              <a:off x="8887181" y="5937687"/>
              <a:ext cx="271603" cy="265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9158784" y="5937687"/>
              <a:ext cx="271603" cy="265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9432702" y="5937687"/>
              <a:ext cx="271603" cy="265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92" name="Isosceles Triangle 191"/>
            <p:cNvSpPr/>
            <p:nvPr/>
          </p:nvSpPr>
          <p:spPr>
            <a:xfrm>
              <a:off x="10410243" y="5939977"/>
              <a:ext cx="388634" cy="2606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3" name="Straight Arrow Connector 192"/>
            <p:cNvCxnSpPr/>
            <p:nvPr/>
          </p:nvCxnSpPr>
          <p:spPr>
            <a:xfrm>
              <a:off x="9704305" y="6070321"/>
              <a:ext cx="803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TextBox 199"/>
          <p:cNvSpPr txBox="1"/>
          <p:nvPr/>
        </p:nvSpPr>
        <p:spPr>
          <a:xfrm>
            <a:off x="10166010" y="1972377"/>
            <a:ext cx="877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n-US" dirty="0" smtClean="0"/>
              <a:t>, 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1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85" grpId="0"/>
      <p:bldP spid="186" grpId="0"/>
      <p:bldP spid="187" grpId="0"/>
      <p:bldP spid="188" grpId="0"/>
      <p:bldP spid="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non-commutative reducers?</a:t>
            </a:r>
          </a:p>
          <a:p>
            <a:endParaRPr lang="en-US" dirty="0"/>
          </a:p>
          <a:p>
            <a:r>
              <a:rPr lang="en-US" dirty="0" smtClean="0"/>
              <a:t>nondeterministic mappers/reducers?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map/reduce tasks are assigned to a worker --- why?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on map worker failure</a:t>
            </a:r>
          </a:p>
          <a:p>
            <a:pPr lvl="1"/>
            <a:r>
              <a:rPr lang="en-US" dirty="0" smtClean="0"/>
              <a:t>- re-execute in-progress map tasks</a:t>
            </a:r>
          </a:p>
          <a:p>
            <a:pPr lvl="1"/>
            <a:r>
              <a:rPr lang="en-US" dirty="0" smtClean="0"/>
              <a:t>- re-execute completed map tasks   --- why? could we have avoided this?</a:t>
            </a:r>
          </a:p>
          <a:p>
            <a:pPr lvl="1"/>
            <a:r>
              <a:rPr lang="en-US" dirty="0" smtClean="0"/>
              <a:t>- notify reduce workers  </a:t>
            </a:r>
          </a:p>
          <a:p>
            <a:pPr lvl="4"/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 reduce worker failure</a:t>
            </a:r>
          </a:p>
          <a:p>
            <a:pPr lvl="1"/>
            <a:r>
              <a:rPr lang="en-US" dirty="0" smtClean="0"/>
              <a:t>- re-execute in-progress reduce tasks</a:t>
            </a:r>
          </a:p>
          <a:p>
            <a:pPr lvl="1"/>
            <a:r>
              <a:rPr lang="en-US" dirty="0" smtClean="0"/>
              <a:t>- not necessary to execute completed reduce tasks</a:t>
            </a:r>
          </a:p>
          <a:p>
            <a:pPr lvl="4"/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n master failure</a:t>
            </a:r>
          </a:p>
          <a:p>
            <a:pPr lvl="1"/>
            <a:r>
              <a:rPr lang="en-US" dirty="0" smtClean="0"/>
              <a:t>- retry entire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map tasks and reduce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ssigning multiple map/reduce tasks to a worker</a:t>
            </a:r>
          </a:p>
          <a:p>
            <a:pPr lvl="1"/>
            <a:r>
              <a:rPr lang="en-US" dirty="0" smtClean="0"/>
              <a:t>- achieves better dynamic load balancing</a:t>
            </a:r>
          </a:p>
          <a:p>
            <a:pPr lvl="1"/>
            <a:r>
              <a:rPr lang="en-US" dirty="0" smtClean="0"/>
              <a:t>- provides finer error recovery</a:t>
            </a:r>
          </a:p>
          <a:p>
            <a:pPr lvl="1"/>
            <a:r>
              <a:rPr lang="en-US" dirty="0" smtClean="0"/>
              <a:t>- enables pipelining between mappers and reducers</a:t>
            </a:r>
          </a:p>
          <a:p>
            <a:pPr lvl="4"/>
            <a:endParaRPr lang="en-US" dirty="0"/>
          </a:p>
          <a:p>
            <a:r>
              <a:rPr lang="en-US" dirty="0" smtClean="0"/>
              <a:t>dangers of too-fine-grained map/reduce tasks</a:t>
            </a:r>
          </a:p>
          <a:p>
            <a:pPr lvl="1"/>
            <a:r>
              <a:rPr lang="en-US" dirty="0" smtClean="0"/>
              <a:t>- O(M*R) state in the master</a:t>
            </a:r>
          </a:p>
          <a:p>
            <a:pPr lvl="1"/>
            <a:r>
              <a:rPr lang="en-US" dirty="0" smtClean="0"/>
              <a:t>- O(M*R) intermediate files</a:t>
            </a:r>
          </a:p>
          <a:p>
            <a:pPr lvl="1"/>
            <a:r>
              <a:rPr lang="en-US" dirty="0" smtClean="0"/>
              <a:t>- output is in O(R)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686</Words>
  <Application>Microsoft Office PowerPoint</Application>
  <PresentationFormat>Widescreen</PresentationFormat>
  <Paragraphs>172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Consolas</vt:lpstr>
      <vt:lpstr>Segoe UI</vt:lpstr>
      <vt:lpstr>Metropolitan</vt:lpstr>
      <vt:lpstr>  CS239-Lecture 2 MapReduce</vt:lpstr>
      <vt:lpstr>Pop Quiz</vt:lpstr>
      <vt:lpstr>Google’s MapReduce (and Hadoop)</vt:lpstr>
      <vt:lpstr>Challenges</vt:lpstr>
      <vt:lpstr>Programming model</vt:lpstr>
      <vt:lpstr>Execution model</vt:lpstr>
      <vt:lpstr>Semantics</vt:lpstr>
      <vt:lpstr>Fault tolerance</vt:lpstr>
      <vt:lpstr>Number of map tasks and reduce tasks</vt:lpstr>
      <vt:lpstr>Optimizations</vt:lpstr>
      <vt:lpstr>Performance</vt:lpstr>
      <vt:lpstr>Implementing joins in MapReduce</vt:lpstr>
      <vt:lpstr>Should Google have used parallel databases instead?</vt:lpstr>
      <vt:lpstr>Programming model: MapReduce vs Relational</vt:lpstr>
      <vt:lpstr>Optimizations</vt:lpstr>
      <vt:lpstr>Performance</vt:lpstr>
      <vt:lpstr>Performance</vt:lpstr>
      <vt:lpstr>Performance</vt:lpstr>
      <vt:lpstr>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2016-03-29T03:05:16Z</dcterms:created>
  <dcterms:modified xsi:type="dcterms:W3CDTF">2016-03-31T22:43:58Z</dcterms:modified>
</cp:coreProperties>
</file>