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40" r:id="rId1"/>
    <p:sldMasterId id="2147483852" r:id="rId2"/>
  </p:sldMasterIdLst>
  <p:notesMasterIdLst>
    <p:notesMasterId r:id="rId26"/>
  </p:notesMasterIdLst>
  <p:sldIdLst>
    <p:sldId id="257" r:id="rId3"/>
    <p:sldId id="316" r:id="rId4"/>
    <p:sldId id="315" r:id="rId5"/>
    <p:sldId id="317" r:id="rId6"/>
    <p:sldId id="29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2093" autoAdjust="0"/>
  </p:normalViewPr>
  <p:slideViewPr>
    <p:cSldViewPr snapToGrid="0">
      <p:cViewPr varScale="1">
        <p:scale>
          <a:sx n="94" d="100"/>
          <a:sy n="94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99C16-8FED-4B05-909D-2B1E950020C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A0EB2-4668-402E-A1CD-96F524FD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5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0745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Pipelining: Multiple operators may be executed in a single process. The pipelined processes are themselves LINQ expressions and can be executed by an existing single-computer LINQ implementation.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Removing redundancy: DryadLINQ removes unnecessary hash or range-partitioning steps.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Eager Aggregation: Since repartitioning datasets is expensive, downstream aggregations are moved in front of partitioning operators where possible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I/O reduction: Where possible, DryadLINQ uses Dryad’s TCP-pipe and in-memory FIFO channels instead of persisting temporary data to files. The system by default compresses data before performing a partitioning, to reduce network traffic. Users can manually override compression settings to balance CPU usage with network load if the optimizer makes a poor decision.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For MapReduce example the mapper and reducer are known to be associative and commutative. Execution plan similar to hand tuned Google one, but was autogenerated</a:t>
            </a:r>
          </a:p>
        </p:txBody>
      </p:sp>
    </p:spTree>
    <p:extLst>
      <p:ext uri="{BB962C8B-B14F-4D97-AF65-F5344CB8AC3E}">
        <p14:creationId xmlns:p14="http://schemas.microsoft.com/office/powerpoint/2010/main" val="4010643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5144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0586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50">
                <a:highlight>
                  <a:srgbClr val="FFFFFF"/>
                </a:highlight>
              </a:rPr>
              <a:t>The query identifies a “gravitational lens” effect by comparing the locations and colors of stars in a large astronomical table, using a three-way Join over two input tables containing 11.8 GBytes and 41.8 GBytes of data, respectively </a:t>
            </a:r>
          </a:p>
        </p:txBody>
      </p:sp>
    </p:spTree>
    <p:extLst>
      <p:ext uri="{BB962C8B-B14F-4D97-AF65-F5344CB8AC3E}">
        <p14:creationId xmlns:p14="http://schemas.microsoft.com/office/powerpoint/2010/main" val="2994965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7072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218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Spark allows simpler expression of ML style algorithms</a:t>
            </a:r>
          </a:p>
        </p:txBody>
      </p:sp>
    </p:spTree>
    <p:extLst>
      <p:ext uri="{BB962C8B-B14F-4D97-AF65-F5344CB8AC3E}">
        <p14:creationId xmlns:p14="http://schemas.microsoft.com/office/powerpoint/2010/main" val="2566802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993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254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goal is to give the programmer the illusion of writing for a single computer and to have the system deal with the complexities that arise from scheduling, distribution, and fault-tolerance.</a:t>
            </a:r>
          </a:p>
        </p:txBody>
      </p:sp>
    </p:spTree>
    <p:extLst>
      <p:ext uri="{BB962C8B-B14F-4D97-AF65-F5344CB8AC3E}">
        <p14:creationId xmlns:p14="http://schemas.microsoft.com/office/powerpoint/2010/main" val="3339440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7776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Step 1. A .NET user application runs. It creates a DryadLINQ expression object. Because of LINQ’ s deferred evaluation (described in Section 3), the actual execution of the expression has not occurred.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Step 2. The application calls ToDryadTable triggering a data-parallel execution. The expression object is handed to DryadLINQ.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Step 3. DryadLINQ compiles the LINQ expression into a distributed Dryad execution plan. It performs: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	(a) the decomposition of the expression into subexpressions, each to be run in a separate Dryad vertex;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	(b) the generation of code and static data for the remote Dryad vertices; 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	(c) the generation of serialization code for the required data types. Section 4 describes these steps in detail.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4. DryadLINQ invokes a custom, DryadLINQ specific, Dryad job manager. The job manager may be executed behind a cluster firewall.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5. The job manager creates the job graph using the plan created in Step 3. It schedules and spawns the vertices as resources become available. See Figure 1.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6. Each Dryad vertex executes a vertex-specific program (created in Step 3b).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7. When the Dryad job completes successfully it writes the data to the output table(s).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8. The job manager process terminates, and it returns control back to DryadLINQ. DryadLINQ creates the localDryadTableobjects encapsulating the out- puts of the execution. These objects may be used as inputs to subsequent expressions in the user program. Data objects within a DryadTable output are fetched to the local context only if explicitly dereferenced.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9.Control returns to the user application. The iterator interface over a DryadTable allows the user to read its contents as .NET objects.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10.The application may generate subsequent DryadLINQ expressions, to be executed by a repetition of Steps 2–9.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319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2065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657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2402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59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6933"/>
            </a:lvl1pPr>
            <a:lvl2pPr lvl="1" algn="ctr">
              <a:spcBef>
                <a:spcPts val="0"/>
              </a:spcBef>
              <a:buSzPct val="100000"/>
              <a:defRPr sz="6933"/>
            </a:lvl2pPr>
            <a:lvl3pPr lvl="2" algn="ctr">
              <a:spcBef>
                <a:spcPts val="0"/>
              </a:spcBef>
              <a:buSzPct val="100000"/>
              <a:defRPr sz="6933"/>
            </a:lvl3pPr>
            <a:lvl4pPr lvl="3" algn="ctr">
              <a:spcBef>
                <a:spcPts val="0"/>
              </a:spcBef>
              <a:buSzPct val="100000"/>
              <a:defRPr sz="6933"/>
            </a:lvl4pPr>
            <a:lvl5pPr lvl="4" algn="ctr">
              <a:spcBef>
                <a:spcPts val="0"/>
              </a:spcBef>
              <a:buSzPct val="100000"/>
              <a:defRPr sz="6933"/>
            </a:lvl5pPr>
            <a:lvl6pPr lvl="5" algn="ctr">
              <a:spcBef>
                <a:spcPts val="0"/>
              </a:spcBef>
              <a:buSzPct val="100000"/>
              <a:defRPr sz="6933"/>
            </a:lvl6pPr>
            <a:lvl7pPr lvl="6" algn="ctr">
              <a:spcBef>
                <a:spcPts val="0"/>
              </a:spcBef>
              <a:buSzPct val="100000"/>
              <a:defRPr sz="6933"/>
            </a:lvl7pPr>
            <a:lvl8pPr lvl="7" algn="ctr">
              <a:spcBef>
                <a:spcPts val="0"/>
              </a:spcBef>
              <a:buSzPct val="100000"/>
              <a:defRPr sz="6933"/>
            </a:lvl8pPr>
            <a:lvl9pPr lvl="8" algn="ctr">
              <a:spcBef>
                <a:spcPts val="0"/>
              </a:spcBef>
              <a:buSzPct val="100000"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518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93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2925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0115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3226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06467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1588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33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2515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6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5392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1698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0053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333" smtClean="0">
                <a:solidFill>
                  <a:schemeClr val="lt2"/>
                </a:solidFill>
              </a:rPr>
              <a:pPr algn="r"/>
              <a:t>‹#›</a:t>
            </a:fld>
            <a:endParaRPr lang="en" sz="1333">
              <a:solidFill>
                <a:schemeClr val="l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74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7512" y="796704"/>
            <a:ext cx="10782300" cy="246254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CS239-Lecture </a:t>
            </a:r>
            <a:r>
              <a:rPr lang="en-US" sz="5400" dirty="0" smtClean="0"/>
              <a:t>3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err="1" smtClean="0"/>
              <a:t>DryadLINQ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4561" y="4134449"/>
            <a:ext cx="9228201" cy="16459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dirty="0" smtClean="0"/>
              <a:t>Madan Musuvathi</a:t>
            </a:r>
          </a:p>
          <a:p>
            <a:pPr algn="ctr"/>
            <a:r>
              <a:rPr lang="en-US" sz="2300" dirty="0" smtClean="0"/>
              <a:t> </a:t>
            </a:r>
            <a:endParaRPr lang="en-US" sz="4000" dirty="0" smtClean="0"/>
          </a:p>
          <a:p>
            <a:pPr algn="ctr"/>
            <a:r>
              <a:rPr lang="en-US" dirty="0" smtClean="0"/>
              <a:t>Visiting Professor, UCLA </a:t>
            </a:r>
          </a:p>
          <a:p>
            <a:pPr algn="ctr"/>
            <a:r>
              <a:rPr lang="en-US" dirty="0" smtClean="0"/>
              <a:t>Principal Researcher, 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3. System Architecture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4736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Enter DryadLINQ (Language INtegrated Query over Dryad Platform)</a:t>
            </a:r>
          </a:p>
          <a:p>
            <a:pPr marL="1219170" lvl="1" indent="-304792">
              <a:buChar char="○"/>
            </a:pPr>
            <a:r>
              <a:rPr lang="en"/>
              <a:t>Declarative/Imperative language in OO .NET C#</a:t>
            </a:r>
          </a:p>
          <a:p>
            <a:pPr marL="609585" indent="-304792">
              <a:buChar char="●"/>
            </a:pPr>
            <a:r>
              <a:rPr lang="en"/>
              <a:t>Dryad handles all distributed system concerns</a:t>
            </a:r>
          </a:p>
          <a:p>
            <a:pPr marL="609585" indent="-304792">
              <a:buChar char="●"/>
            </a:pPr>
            <a:r>
              <a:rPr lang="en"/>
              <a:t>DryadLINQ is a C# compiler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0733" y="1536634"/>
            <a:ext cx="5130800" cy="4925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263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3. Abstractions</a:t>
            </a:r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510767" y="1536633"/>
            <a:ext cx="64164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LINQ common abstraction is iterators over collections of .NET objects</a:t>
            </a:r>
          </a:p>
          <a:p>
            <a:pPr marL="609585" indent="-304792">
              <a:buChar char="●"/>
            </a:pPr>
            <a:r>
              <a:rPr lang="en"/>
              <a:t>System explicitly specifies all functions must be side-effect free</a:t>
            </a:r>
          </a:p>
          <a:p>
            <a:pPr marL="609585" indent="-304792">
              <a:buChar char="●"/>
            </a:pPr>
            <a:r>
              <a:rPr lang="en"/>
              <a:t>Supports annotations for Associative and Homomorphic operations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567" y="1536634"/>
            <a:ext cx="3960500" cy="4930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9870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4. Example Program (Associative)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02800" cy="50964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[Associative] 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static double Add(double x, double y) { return x + y; } 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... 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double total = numbers.Aggregate((x, y) =&gt; Add(x, y)); 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endParaRPr lang="en" sz="1867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341028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4. Example Program (MapReduce)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public static MapReduce( //returns set of Rs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    source, //set of Ts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    mapper, //function from T → Ms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    keySelector, //function from M → K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    reducer //function from (K,Ms) → Rs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    var mapped = source.SelectMany(mapper);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    var groups=mapped.GroupBy(keySelector);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    return groups.SelectMany(reducer);</a:t>
            </a:r>
            <a:br>
              <a:rPr lang="en" sz="1867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867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48571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4. Apply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707200" cy="3137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 dirty="0"/>
              <a:t>For operations that cannot be expressed in LINQ, Apply exists</a:t>
            </a:r>
          </a:p>
          <a:p>
            <a:pPr marL="609585" indent="-304792">
              <a:buChar char="●"/>
            </a:pPr>
            <a:r>
              <a:rPr lang="en" dirty="0"/>
              <a:t>Serializes on particular machine (unless annotations allow otherwise)</a:t>
            </a:r>
          </a:p>
          <a:p>
            <a:pPr marL="609585" indent="-304792">
              <a:buChar char="●"/>
            </a:pPr>
            <a:r>
              <a:rPr lang="en" dirty="0"/>
              <a:t>DryadLINQ will repartition data automatically to match conditions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7199" y="1536632"/>
            <a:ext cx="4661067" cy="211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5321" y="3829195"/>
            <a:ext cx="5422944" cy="2678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15660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5. Implementation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40724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Execution Plan Graph</a:t>
            </a:r>
          </a:p>
          <a:p>
            <a:pPr marL="609585" indent="-304792">
              <a:buChar char="●"/>
            </a:pPr>
            <a:r>
              <a:rPr lang="en"/>
              <a:t>Static optimizations</a:t>
            </a:r>
          </a:p>
          <a:p>
            <a:pPr marL="1219170" lvl="1" indent="-304792">
              <a:buChar char="○"/>
            </a:pPr>
            <a:r>
              <a:rPr lang="en"/>
              <a:t>Pipelining</a:t>
            </a:r>
          </a:p>
          <a:p>
            <a:pPr marL="1219170" lvl="1" indent="-304792">
              <a:buChar char="○"/>
            </a:pPr>
            <a:r>
              <a:rPr lang="en"/>
              <a:t>Removing redundancy</a:t>
            </a:r>
          </a:p>
          <a:p>
            <a:pPr marL="1219170" lvl="1" indent="-304792">
              <a:buChar char="○"/>
            </a:pPr>
            <a:r>
              <a:rPr lang="en"/>
              <a:t>Eager Aggregation</a:t>
            </a:r>
          </a:p>
          <a:p>
            <a:pPr marL="1219170" lvl="1" indent="-304792">
              <a:buChar char="○"/>
            </a:pPr>
            <a:r>
              <a:rPr lang="en"/>
              <a:t>I/O reduction</a:t>
            </a:r>
          </a:p>
          <a:p>
            <a:pPr marL="609585" indent="-304792">
              <a:buChar char="●"/>
            </a:pPr>
            <a:r>
              <a:rPr lang="en"/>
              <a:t>Dynamic</a:t>
            </a:r>
          </a:p>
          <a:p>
            <a:pPr marL="1219170" lvl="1" indent="-304792">
              <a:buChar char="○"/>
            </a:pPr>
            <a:r>
              <a:rPr lang="en"/>
              <a:t>Depending on load and location of data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3500" y="1852083"/>
            <a:ext cx="4978400" cy="3924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9429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4. Leveraging LINQ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LINQ Code at vertices dynamically generated and shipped at runtime</a:t>
            </a:r>
          </a:p>
          <a:p>
            <a:pPr marL="1219170" lvl="1" indent="-304792">
              <a:buChar char="○"/>
            </a:pPr>
            <a:r>
              <a:rPr lang="en"/>
              <a:t>Auto-generated and efficient serialization code</a:t>
            </a:r>
          </a:p>
          <a:p>
            <a:pPr marL="1219170" lvl="1" indent="-304792">
              <a:buChar char="○"/>
            </a:pPr>
            <a:r>
              <a:rPr lang="en"/>
              <a:t>Can inline reference variable values</a:t>
            </a:r>
          </a:p>
          <a:p>
            <a:pPr marL="1219170" lvl="1" indent="-304792">
              <a:buChar char="○"/>
            </a:pPr>
            <a:r>
              <a:rPr lang="en"/>
              <a:t>Access to .NET library code (auto-packaged)</a:t>
            </a:r>
          </a:p>
          <a:p>
            <a:pPr marL="609585" indent="-304792">
              <a:buChar char="●"/>
            </a:pPr>
            <a:r>
              <a:rPr lang="en"/>
              <a:t>May use PLINQ on machine to parallelize further</a:t>
            </a:r>
          </a:p>
          <a:p>
            <a:pPr marL="609585" indent="-304792">
              <a:buChar char="●"/>
            </a:pPr>
            <a:r>
              <a:rPr lang="en"/>
              <a:t>Direct access to SQL if desired through LINQ-to-SQL system</a:t>
            </a:r>
          </a:p>
          <a:p>
            <a:pPr marL="609585" indent="-304792">
              <a:buChar char="●"/>
            </a:pPr>
            <a:r>
              <a:rPr lang="en"/>
              <a:t>LINQ-to-Object allows programs to run locally </a:t>
            </a:r>
          </a:p>
        </p:txBody>
      </p:sp>
    </p:spTree>
    <p:extLst>
      <p:ext uri="{BB962C8B-B14F-4D97-AF65-F5344CB8AC3E}">
        <p14:creationId xmlns:p14="http://schemas.microsoft.com/office/powerpoint/2010/main" val="18085033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4. Debugging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Upon failure vertex and failing inputs are reported to manager</a:t>
            </a:r>
          </a:p>
          <a:p>
            <a:pPr marL="609585" indent="-304792">
              <a:buChar char="●"/>
            </a:pPr>
            <a:r>
              <a:rPr lang="en"/>
              <a:t>DryadLINQ does not seem to support MapReduce style approximates</a:t>
            </a:r>
          </a:p>
          <a:p>
            <a:pPr marL="609585" indent="-304792">
              <a:buChar char="●"/>
            </a:pPr>
            <a:r>
              <a:rPr lang="en"/>
              <a:t>Log collection is simple, log analysis is an open problem</a:t>
            </a:r>
          </a:p>
        </p:txBody>
      </p:sp>
    </p:spTree>
    <p:extLst>
      <p:ext uri="{BB962C8B-B14F-4D97-AF65-F5344CB8AC3E}">
        <p14:creationId xmlns:p14="http://schemas.microsoft.com/office/powerpoint/2010/main" val="37816471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15600" y="436067"/>
            <a:ext cx="11360800" cy="6100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Performance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634800" cy="4251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(Below) Sky server in seconds</a:t>
            </a:r>
          </a:p>
          <a:p>
            <a:pPr marL="609585" indent="-304792">
              <a:buChar char="●"/>
            </a:pPr>
            <a:r>
              <a:rPr lang="en"/>
              <a:t>(top right) Sorting increasing while volume/computer fixed</a:t>
            </a:r>
          </a:p>
          <a:p>
            <a:pPr marL="609585" indent="-304792">
              <a:buChar char="●"/>
            </a:pPr>
            <a:r>
              <a:rPr lang="en"/>
              <a:t>(bottom right) Speed-up compared to number of computers</a:t>
            </a:r>
          </a:p>
          <a:p>
            <a:pPr marL="609585" indent="-304792">
              <a:buChar char="●"/>
            </a:pPr>
            <a:r>
              <a:rPr lang="en"/>
              <a:t>Majority of “performance” focus revolves around small changes required to parallelize </a:t>
            </a:r>
          </a:p>
          <a:p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8499" y="1199667"/>
            <a:ext cx="3544965" cy="250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8499" y="3900099"/>
            <a:ext cx="3544965" cy="2549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44766" y="5252794"/>
            <a:ext cx="2938133" cy="60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09853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Competition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FlumeJava</a:t>
            </a:r>
          </a:p>
          <a:p>
            <a:pPr marL="609585" indent="-304792">
              <a:buChar char="●"/>
            </a:pPr>
            <a:r>
              <a:rPr lang="en"/>
              <a:t>Hadoop</a:t>
            </a:r>
          </a:p>
          <a:p>
            <a:pPr marL="1219170" lvl="1" indent="-304792">
              <a:buChar char="○"/>
            </a:pPr>
            <a:r>
              <a:rPr lang="en"/>
              <a:t>Pig</a:t>
            </a:r>
          </a:p>
          <a:p>
            <a:pPr marL="1219170" lvl="1" indent="-304792">
              <a:buChar char="○"/>
            </a:pPr>
            <a:r>
              <a:rPr lang="en"/>
              <a:t>Hive</a:t>
            </a:r>
          </a:p>
          <a:p>
            <a:pPr marL="609585" indent="-304792">
              <a:buChar char="●"/>
            </a:pPr>
            <a:r>
              <a:rPr lang="en"/>
              <a:t>Spark</a:t>
            </a:r>
          </a:p>
          <a:p>
            <a:pPr marL="609585" indent="-304792">
              <a:buChar char="●"/>
            </a:pPr>
            <a:r>
              <a:rPr lang="en"/>
              <a:t>Map-Reduce-Merge</a:t>
            </a:r>
          </a:p>
          <a:p>
            <a:pPr marL="609585" indent="-304792">
              <a:buChar char="●"/>
            </a:pPr>
            <a:r>
              <a:rPr lang="en"/>
              <a:t>Distributed SQL</a:t>
            </a:r>
          </a:p>
        </p:txBody>
      </p:sp>
    </p:spTree>
    <p:extLst>
      <p:ext uri="{BB962C8B-B14F-4D97-AF65-F5344CB8AC3E}">
        <p14:creationId xmlns:p14="http://schemas.microsoft.com/office/powerpoint/2010/main" val="21226037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Comparison	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No direct performance comparison to competition provided</a:t>
            </a:r>
          </a:p>
          <a:p>
            <a:pPr marL="609585" indent="-304792">
              <a:buChar char="●"/>
            </a:pPr>
            <a:r>
              <a:rPr lang="en"/>
              <a:t>Less portable than competition </a:t>
            </a:r>
          </a:p>
          <a:p>
            <a:pPr marL="609585" indent="-304792">
              <a:buChar char="●"/>
            </a:pPr>
            <a:r>
              <a:rPr lang="en"/>
              <a:t>More flexible programming model than MapReduce, SQL</a:t>
            </a:r>
          </a:p>
          <a:p>
            <a:pPr marL="609585" indent="-304792">
              <a:buChar char="●"/>
            </a:pPr>
            <a:r>
              <a:rPr lang="en"/>
              <a:t>More SQL-esque than Spark</a:t>
            </a:r>
          </a:p>
          <a:p>
            <a:pPr marL="609585" indent="-304792">
              <a:buChar char="●"/>
            </a:pPr>
            <a:r>
              <a:rPr lang="en"/>
              <a:t>Similar model of depending on a separate underlying system for distributed systems concerns</a:t>
            </a:r>
          </a:p>
        </p:txBody>
      </p:sp>
    </p:spTree>
    <p:extLst>
      <p:ext uri="{BB962C8B-B14F-4D97-AF65-F5344CB8AC3E}">
        <p14:creationId xmlns:p14="http://schemas.microsoft.com/office/powerpoint/2010/main" val="19620350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Spark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71808" y="1483624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 sz="1867" dirty="0"/>
              <a:t>Similarities</a:t>
            </a:r>
          </a:p>
          <a:p>
            <a:pPr marL="1219170" lvl="1" indent="-304792">
              <a:buChar char="○"/>
            </a:pPr>
            <a:r>
              <a:rPr lang="en" dirty="0"/>
              <a:t>Language integrations for distributed computations</a:t>
            </a:r>
          </a:p>
          <a:p>
            <a:pPr marL="1219170" lvl="1" indent="-304792">
              <a:buChar char="○"/>
            </a:pPr>
            <a:r>
              <a:rPr lang="en" dirty="0"/>
              <a:t>Leverage underlying language to build iterations,etc (more general structures)</a:t>
            </a:r>
          </a:p>
          <a:p>
            <a:pPr marL="1219170" lvl="1" indent="-304792">
              <a:buChar char="○"/>
            </a:pPr>
            <a:r>
              <a:rPr lang="en" dirty="0"/>
              <a:t>Auto-generates serializations (i.e no handspun ProtoBuf)</a:t>
            </a:r>
          </a:p>
          <a:p>
            <a:pPr marL="609585" indent="-304792">
              <a:buChar char="●"/>
            </a:pPr>
            <a:r>
              <a:rPr lang="en" sz="1867" dirty="0"/>
              <a:t>Differences</a:t>
            </a:r>
          </a:p>
          <a:p>
            <a:pPr marL="1219170" lvl="1" indent="-304792">
              <a:buChar char="○"/>
            </a:pPr>
            <a:r>
              <a:rPr lang="en" dirty="0"/>
              <a:t>More function than declarative</a:t>
            </a:r>
          </a:p>
          <a:p>
            <a:pPr marL="1219170" lvl="1" indent="-304792">
              <a:buChar char="○"/>
            </a:pPr>
            <a:r>
              <a:rPr lang="en" dirty="0"/>
              <a:t>Underlying primitive (RDD) changes execution from DAG to general graph </a:t>
            </a:r>
          </a:p>
          <a:p>
            <a:pPr marL="1219170" lvl="1" indent="-304792">
              <a:buChar char="○"/>
            </a:pPr>
            <a:r>
              <a:rPr lang="en" dirty="0"/>
              <a:t>Shared variables (broadcast/accumulation</a:t>
            </a:r>
            <a:r>
              <a:rPr lang="en" dirty="0" smtClean="0"/>
              <a:t>)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120692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585" indent="-304792">
              <a:buChar char="●"/>
            </a:pPr>
            <a:r>
              <a:rPr lang="en" sz="1867" dirty="0"/>
              <a:t>Analysis</a:t>
            </a:r>
          </a:p>
          <a:p>
            <a:pPr marL="1219170" lvl="1" indent="-304792">
              <a:buChar char="○"/>
            </a:pPr>
            <a:r>
              <a:rPr lang="en" dirty="0"/>
              <a:t>Again hard to perform performance comparison (Spark paper uses much smaller clusters)</a:t>
            </a:r>
          </a:p>
          <a:p>
            <a:pPr marL="1219170" lvl="1" indent="-304792">
              <a:buChar char="○"/>
            </a:pPr>
            <a:r>
              <a:rPr lang="en" dirty="0"/>
              <a:t>From examples Spark seems simpler to use (may have been brainwashed by UCLA PL Profs)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References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423323">
              <a:buChar char="●"/>
            </a:pPr>
            <a:r>
              <a:rPr lang="en" sz="1867"/>
              <a:t>M. Isard, M. Budiu, Y . Y u, A. Birrell, and D. Fetterly . “Dryad: distributed data-parallel programs from sequential building blocks”. In EuroSys ’07, 2007</a:t>
            </a:r>
          </a:p>
          <a:p>
            <a:pPr marL="609585" indent="-423323">
              <a:buChar char="●"/>
            </a:pPr>
            <a:r>
              <a:rPr lang="en" sz="1867"/>
              <a:t>Yang, Hung-chih, et al. "Map-reduce-merge: simplified relational data processing on large clusters." Proceedings of the 2007 ACM SIGMOD international conference on Management of data. ACM, 2007.</a:t>
            </a:r>
          </a:p>
          <a:p>
            <a:pPr marL="609585" indent="-423323">
              <a:buChar char="●"/>
            </a:pPr>
            <a:r>
              <a:rPr lang="en" sz="1867"/>
              <a:t>Yu, Yuan, et al. "DryadLINQ: A System for General-Purpose Distributed Data-Parallel Computing Using a High-Level Language." OSDI. Vol. 8. 2008.</a:t>
            </a:r>
          </a:p>
          <a:p>
            <a:pPr marL="609585" indent="-423323">
              <a:buChar char="●"/>
            </a:pPr>
            <a:r>
              <a:rPr lang="en" sz="1867"/>
              <a:t>Yu, Yuan, et al. Some sample programs written in DryadLINQ. Tech. Rep. MSR-TR-2008-74, Microsoft Research, 2008.</a:t>
            </a:r>
          </a:p>
          <a:p>
            <a:pPr marL="609585" indent="-423323">
              <a:buChar char="●"/>
            </a:pPr>
            <a:r>
              <a:rPr lang="en" sz="1867"/>
              <a:t>Zaharia, Matei, et al. "Resilient distributed datasets: A fault-tolerant abstraction for in-memory cluster computing." Proceedings of the 9th USENIX conference on Networked Systems Design and Implementation. USENIX Association, 2012.</a:t>
            </a:r>
          </a:p>
          <a:p>
            <a:pPr marL="609585" indent="-423323">
              <a:buChar char="●"/>
            </a:pPr>
            <a:r>
              <a:rPr lang="en" sz="1867"/>
              <a:t>Zaharia, Matei, et al. "Spark: Cluster Computing with Working Sets." HotCloud 10 (2010): 10-10.</a:t>
            </a:r>
          </a:p>
        </p:txBody>
      </p:sp>
    </p:spTree>
    <p:extLst>
      <p:ext uri="{BB962C8B-B14F-4D97-AF65-F5344CB8AC3E}">
        <p14:creationId xmlns:p14="http://schemas.microsoft.com/office/powerpoint/2010/main" val="23593045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on 40+ hours</a:t>
            </a:r>
          </a:p>
          <a:p>
            <a:r>
              <a:rPr lang="en-US" dirty="0"/>
              <a:t>f</a:t>
            </a:r>
            <a:r>
              <a:rPr lang="en-US" dirty="0" smtClean="0"/>
              <a:t>lexible </a:t>
            </a:r>
            <a:r>
              <a:rPr lang="en-US" dirty="0" err="1" smtClean="0"/>
              <a:t>wrt</a:t>
            </a:r>
            <a:r>
              <a:rPr lang="en-US" dirty="0" smtClean="0"/>
              <a:t> topics</a:t>
            </a:r>
          </a:p>
          <a:p>
            <a:r>
              <a:rPr lang="en-US" dirty="0"/>
              <a:t>s</a:t>
            </a:r>
            <a:r>
              <a:rPr lang="en-US" dirty="0" smtClean="0"/>
              <a:t>ingle or in groups of 2</a:t>
            </a:r>
          </a:p>
          <a:p>
            <a:r>
              <a:rPr lang="en-US" dirty="0"/>
              <a:t>e</a:t>
            </a:r>
            <a:r>
              <a:rPr lang="en-US" dirty="0" smtClean="0"/>
              <a:t>xamples</a:t>
            </a:r>
          </a:p>
          <a:p>
            <a:pPr lvl="1"/>
            <a:r>
              <a:rPr lang="en-US" dirty="0" smtClean="0"/>
              <a:t>- comprehensive literature survey in an area, identify an open problem, and a method of attack</a:t>
            </a:r>
          </a:p>
          <a:p>
            <a:pPr lvl="1"/>
            <a:r>
              <a:rPr lang="en-US" dirty="0" smtClean="0"/>
              <a:t>- solve a research problem</a:t>
            </a:r>
          </a:p>
          <a:p>
            <a:pPr lvl="1"/>
            <a:r>
              <a:rPr lang="en-US" dirty="0" smtClean="0"/>
              <a:t>- build a system that solves an interesting problem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to class on April 13</a:t>
            </a:r>
          </a:p>
          <a:p>
            <a:r>
              <a:rPr lang="en-US" dirty="0" smtClean="0"/>
              <a:t>1 slide (5 mins)</a:t>
            </a:r>
          </a:p>
          <a:p>
            <a:pPr lvl="1"/>
            <a:r>
              <a:rPr lang="en-US" dirty="0" smtClean="0"/>
              <a:t>Describe the problem </a:t>
            </a:r>
          </a:p>
          <a:p>
            <a:pPr lvl="1"/>
            <a:r>
              <a:rPr lang="en-US" dirty="0" smtClean="0"/>
              <a:t>Explain why it is interesting to solve</a:t>
            </a:r>
          </a:p>
          <a:p>
            <a:pPr lvl="1"/>
            <a:endParaRPr lang="en-US" dirty="0"/>
          </a:p>
          <a:p>
            <a:r>
              <a:rPr lang="en-US" dirty="0" smtClean="0"/>
              <a:t>Get my approval by April 11</a:t>
            </a:r>
          </a:p>
        </p:txBody>
      </p:sp>
    </p:spTree>
    <p:extLst>
      <p:ext uri="{BB962C8B-B14F-4D97-AF65-F5344CB8AC3E}">
        <p14:creationId xmlns:p14="http://schemas.microsoft.com/office/powerpoint/2010/main" val="11761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A </a:t>
            </a:r>
            <a:r>
              <a:rPr lang="en-US" dirty="0" err="1" smtClean="0"/>
              <a:t>DryadTable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smtClean="0"/>
              <a:t> is a sequence of objects of type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key; 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value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;};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smtClean="0"/>
              <a:t> is hash-partitioned by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</a:t>
            </a:r>
            <a:r>
              <a:rPr lang="en-US" dirty="0" smtClean="0"/>
              <a:t> and each partition is sorted by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DryadTable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output </a:t>
            </a:r>
            <a:r>
              <a:rPr lang="en-US" dirty="0" smtClean="0"/>
              <a:t>is computed as</a:t>
            </a:r>
          </a:p>
          <a:p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//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convert (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k,v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to (2*k+1, v+5)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output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input.Select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 =&gt;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Tuple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.Create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*2+1, x.value+5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));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What properties of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output </a:t>
            </a:r>
            <a:r>
              <a:rPr lang="en-US" dirty="0" smtClean="0"/>
              <a:t>can </a:t>
            </a:r>
            <a:r>
              <a:rPr lang="en-US" dirty="0" err="1" smtClean="0"/>
              <a:t>DryadLINQ</a:t>
            </a:r>
            <a:r>
              <a:rPr lang="en-US" dirty="0" smtClean="0"/>
              <a:t> rely on? Why?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00" dirty="0" smtClean="0"/>
              <a:t> </a:t>
            </a:r>
            <a:endParaRPr lang="en-US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en-US" dirty="0" smtClean="0"/>
              <a:t>The </a:t>
            </a:r>
            <a:r>
              <a:rPr lang="en-US" dirty="0" err="1" smtClean="0"/>
              <a:t>DryadTable</a:t>
            </a:r>
            <a:r>
              <a:rPr lang="en-US" dirty="0" smtClean="0"/>
              <a:t> output2 is computed as 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output2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input.Select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 =&gt; 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Tuple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.Create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(x.key%2,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x.value+5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));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What properties of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output2 </a:t>
            </a:r>
            <a:r>
              <a:rPr lang="en-US" dirty="0" smtClean="0"/>
              <a:t>can </a:t>
            </a:r>
            <a:r>
              <a:rPr lang="en-US" dirty="0" err="1" smtClean="0"/>
              <a:t>DryadLINQ</a:t>
            </a:r>
            <a:r>
              <a:rPr lang="en-US" dirty="0" smtClean="0"/>
              <a:t> rely on? Why?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67467" y="276733"/>
            <a:ext cx="11360800" cy="3236800"/>
          </a:xfrm>
          <a:prstGeom prst="rect">
            <a:avLst/>
          </a:prstGeom>
        </p:spPr>
        <p:txBody>
          <a:bodyPr lIns="121900" tIns="121900" rIns="121900" bIns="121900" anchor="b" anchorCtr="0">
            <a:noAutofit/>
          </a:bodyPr>
          <a:lstStyle/>
          <a:p>
            <a:r>
              <a:rPr lang="en" sz="4800"/>
              <a:t>DryadLINQ: A System for General-Purpose Distributed Data-Parallel Computing Using a High-Level Language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67467" y="3651900"/>
            <a:ext cx="11360800" cy="1831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 i="1"/>
              <a:t>CS 239 Paper Presentation</a:t>
            </a:r>
          </a:p>
          <a:p>
            <a:r>
              <a:rPr lang="en"/>
              <a:t>Mickey Sweatt</a:t>
            </a:r>
            <a:br>
              <a:rPr lang="en"/>
            </a:br>
            <a:r>
              <a:rPr lang="en"/>
              <a:t>4/4/2016</a:t>
            </a:r>
          </a:p>
        </p:txBody>
      </p:sp>
    </p:spTree>
    <p:extLst>
      <p:ext uri="{BB962C8B-B14F-4D97-AF65-F5344CB8AC3E}">
        <p14:creationId xmlns:p14="http://schemas.microsoft.com/office/powerpoint/2010/main" val="28818069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Contents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AutoNum type="arabicPeriod"/>
            </a:pPr>
            <a:r>
              <a:rPr lang="en"/>
              <a:t>Motivation</a:t>
            </a:r>
          </a:p>
          <a:p>
            <a:pPr marL="609585" indent="-304792">
              <a:buAutoNum type="arabicPeriod"/>
            </a:pPr>
            <a:r>
              <a:rPr lang="en"/>
              <a:t>Introduction to DryadLINQ</a:t>
            </a:r>
          </a:p>
          <a:p>
            <a:pPr marL="609585" indent="-304792">
              <a:buAutoNum type="arabicPeriod"/>
            </a:pPr>
            <a:r>
              <a:rPr lang="en"/>
              <a:t>System Architecture</a:t>
            </a:r>
          </a:p>
          <a:p>
            <a:pPr marL="609585" indent="-304792">
              <a:buAutoNum type="arabicPeriod"/>
            </a:pPr>
            <a:r>
              <a:rPr lang="en"/>
              <a:t>Programming Model</a:t>
            </a:r>
          </a:p>
          <a:p>
            <a:pPr marL="609585" indent="-304792">
              <a:buAutoNum type="arabicPeriod"/>
            </a:pPr>
            <a:r>
              <a:rPr lang="en"/>
              <a:t>System Implementation Details</a:t>
            </a:r>
          </a:p>
          <a:p>
            <a:pPr marL="609585" indent="-304792">
              <a:buAutoNum type="arabicPeriod"/>
            </a:pPr>
            <a:r>
              <a:rPr lang="en"/>
              <a:t>Performance</a:t>
            </a:r>
          </a:p>
          <a:p>
            <a:pPr marL="609585" indent="-304792">
              <a:buAutoNum type="arabicPeriod"/>
            </a:pPr>
            <a:r>
              <a:rPr lang="en"/>
              <a:t>Comparison</a:t>
            </a:r>
          </a:p>
        </p:txBody>
      </p:sp>
    </p:spTree>
    <p:extLst>
      <p:ext uri="{BB962C8B-B14F-4D97-AF65-F5344CB8AC3E}">
        <p14:creationId xmlns:p14="http://schemas.microsoft.com/office/powerpoint/2010/main" val="30444992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AutoNum type="arabicPeriod"/>
            </a:pPr>
            <a:r>
              <a:rPr lang="en"/>
              <a:t>Motivation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Same initial motivation as MapReduce</a:t>
            </a:r>
          </a:p>
          <a:p>
            <a:pPr marL="1219170" lvl="1" indent="-304792">
              <a:buChar char="○"/>
            </a:pPr>
            <a:r>
              <a:rPr lang="en"/>
              <a:t>Writing distributed computations is hard</a:t>
            </a:r>
          </a:p>
          <a:p>
            <a:pPr marL="1219170" lvl="1" indent="-304792">
              <a:buChar char="○"/>
            </a:pPr>
            <a:r>
              <a:rPr lang="en"/>
              <a:t>Large data sets however require these systems</a:t>
            </a:r>
          </a:p>
          <a:p>
            <a:pPr marL="1219170" lvl="1" indent="-304792">
              <a:buChar char="○"/>
            </a:pPr>
            <a:r>
              <a:rPr lang="en"/>
              <a:t>Build a library to perform distributed computations over commodity hardware </a:t>
            </a:r>
          </a:p>
          <a:p>
            <a:pPr marL="609585" indent="-304792">
              <a:buChar char="●"/>
            </a:pPr>
            <a:r>
              <a:rPr lang="en"/>
              <a:t>MapReduce is too restrictive</a:t>
            </a:r>
          </a:p>
          <a:p>
            <a:pPr marL="1219170" lvl="1" indent="-304792">
              <a:buChar char="○"/>
            </a:pPr>
            <a:r>
              <a:rPr lang="en"/>
              <a:t>No explicit JOIN requires many </a:t>
            </a:r>
            <a:r>
              <a:rPr lang="en" i="1"/>
              <a:t>separate </a:t>
            </a:r>
            <a:r>
              <a:rPr lang="en"/>
              <a:t>reduce jobs preventing many optimizations</a:t>
            </a:r>
          </a:p>
          <a:p>
            <a:pPr marL="609585" indent="-304792">
              <a:buChar char="●"/>
            </a:pPr>
            <a:r>
              <a:rPr lang="en"/>
              <a:t>SQL is too limited</a:t>
            </a:r>
          </a:p>
          <a:p>
            <a:pPr marL="1219170" lvl="1" indent="-304792">
              <a:buChar char="○"/>
            </a:pPr>
            <a:r>
              <a:rPr lang="en"/>
              <a:t>Common concepts like iteration are not expressible </a:t>
            </a:r>
          </a:p>
        </p:txBody>
      </p:sp>
    </p:spTree>
    <p:extLst>
      <p:ext uri="{BB962C8B-B14F-4D97-AF65-F5344CB8AC3E}">
        <p14:creationId xmlns:p14="http://schemas.microsoft.com/office/powerpoint/2010/main" val="7976976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2. Introduction to DryadLINQ</a:t>
            </a:r>
          </a:p>
          <a:p>
            <a:endParaRPr/>
          </a:p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1904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304792">
              <a:buChar char="●"/>
            </a:pPr>
            <a:r>
              <a:rPr lang="en"/>
              <a:t>Context</a:t>
            </a:r>
          </a:p>
          <a:p>
            <a:pPr marL="1219170" lvl="1" indent="-304792">
              <a:buChar char="○"/>
            </a:pPr>
            <a:r>
              <a:rPr lang="en"/>
              <a:t>Many DSLs exist atop Hadoop but they are too restrictive and therefore under optimize</a:t>
            </a:r>
          </a:p>
          <a:p>
            <a:pPr marL="609585" indent="-457189">
              <a:spcAft>
                <a:spcPts val="2133"/>
              </a:spcAft>
              <a:buFont typeface="Arial"/>
              <a:buChar char="●"/>
            </a:pPr>
            <a:r>
              <a:rPr lang="en"/>
              <a:t>Intended for commodity hardware </a:t>
            </a:r>
          </a:p>
          <a:p>
            <a:pPr marL="609585" indent="-304792">
              <a:spcAft>
                <a:spcPts val="2133"/>
              </a:spcAft>
              <a:buChar char="●"/>
            </a:pPr>
            <a:r>
              <a:rPr lang="en"/>
              <a:t>Clusters of hundred of machines</a:t>
            </a:r>
          </a:p>
          <a:p>
            <a:pPr marL="609585" indent="-304792">
              <a:spcAft>
                <a:spcPts val="2133"/>
              </a:spcAft>
              <a:buChar char="●"/>
            </a:pPr>
            <a:r>
              <a:rPr lang="en"/>
              <a:t>Part of .NET ecosystem</a:t>
            </a:r>
          </a:p>
        </p:txBody>
      </p:sp>
    </p:spTree>
    <p:extLst>
      <p:ext uri="{BB962C8B-B14F-4D97-AF65-F5344CB8AC3E}">
        <p14:creationId xmlns:p14="http://schemas.microsoft.com/office/powerpoint/2010/main" val="35342289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1129</Words>
  <Application>Microsoft Office PowerPoint</Application>
  <PresentationFormat>Widescreen</PresentationFormat>
  <Paragraphs>174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Consolas</vt:lpstr>
      <vt:lpstr>Courier New</vt:lpstr>
      <vt:lpstr>Segoe UI</vt:lpstr>
      <vt:lpstr>Metropolitan</vt:lpstr>
      <vt:lpstr>simple-dark-2</vt:lpstr>
      <vt:lpstr>  CS239-Lecture 3 DryadLINQ</vt:lpstr>
      <vt:lpstr>New Schedule</vt:lpstr>
      <vt:lpstr>Course Project</vt:lpstr>
      <vt:lpstr>Project Proposal</vt:lpstr>
      <vt:lpstr>Pop Quiz</vt:lpstr>
      <vt:lpstr>DryadLINQ: A System for General-Purpose Distributed Data-Parallel Computing Using a High-Level Language</vt:lpstr>
      <vt:lpstr>Contents</vt:lpstr>
      <vt:lpstr>Motivation</vt:lpstr>
      <vt:lpstr>2. Introduction to DryadLINQ  </vt:lpstr>
      <vt:lpstr>3. System Architecture </vt:lpstr>
      <vt:lpstr>3. Abstractions   </vt:lpstr>
      <vt:lpstr>4. Example Program (Associative)</vt:lpstr>
      <vt:lpstr>4. Example Program (MapReduce)</vt:lpstr>
      <vt:lpstr>4. Apply</vt:lpstr>
      <vt:lpstr>5. Implementation</vt:lpstr>
      <vt:lpstr>4. Leveraging LINQ</vt:lpstr>
      <vt:lpstr>4. Debugging</vt:lpstr>
      <vt:lpstr>Performance</vt:lpstr>
      <vt:lpstr>Competition</vt:lpstr>
      <vt:lpstr>Comparison </vt:lpstr>
      <vt:lpstr>Spark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2016-03-29T03:05:16Z</dcterms:created>
  <dcterms:modified xsi:type="dcterms:W3CDTF">2016-04-06T02:30:50Z</dcterms:modified>
</cp:coreProperties>
</file>