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1"/>
    <p:sldMasterId id="2147483852" r:id="rId2"/>
    <p:sldMasterId id="2147483864" r:id="rId3"/>
    <p:sldMasterId id="2147483877" r:id="rId4"/>
    <p:sldMasterId id="2147483890" r:id="rId5"/>
    <p:sldMasterId id="2147483903" r:id="rId6"/>
    <p:sldMasterId id="2147483916" r:id="rId7"/>
    <p:sldMasterId id="2147483929" r:id="rId8"/>
  </p:sldMasterIdLst>
  <p:notesMasterIdLst>
    <p:notesMasterId r:id="rId51"/>
  </p:notesMasterIdLst>
  <p:sldIdLst>
    <p:sldId id="257" r:id="rId9"/>
    <p:sldId id="317" r:id="rId10"/>
    <p:sldId id="336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37" r:id="rId49"/>
    <p:sldId id="33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82093" autoAdjust="0"/>
  </p:normalViewPr>
  <p:slideViewPr>
    <p:cSldViewPr snapToGrid="0">
      <p:cViewPr varScale="1">
        <p:scale>
          <a:sx n="94" d="100"/>
          <a:sy n="94" d="100"/>
        </p:scale>
        <p:origin x="12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99C16-8FED-4B05-909D-2B1E950020C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A0EB2-4668-402E-A1CD-96F524FD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main contribution of this</a:t>
            </a:r>
            <a:r>
              <a:rPr lang="en-US" baseline="0" dirty="0" smtClean="0"/>
              <a:t> paper is not just to compute things in memory, but in fact the data sharing abstraction in the form of RDD.</a:t>
            </a:r>
          </a:p>
          <a:p>
            <a:r>
              <a:rPr lang="en-US" baseline="0" dirty="0" smtClean="0"/>
              <a:t>This allows for more efficient fault tolerance since the lost partitions can be computed in parallel through lineage.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694F3-2D5E-D048-959E-84A8235D76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326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694F3-2D5E-D048-959E-84A8235D76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352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Spark = Object-oriented</a:t>
            </a:r>
            <a:r>
              <a:rPr lang="en-US" baseline="0" dirty="0" smtClean="0"/>
              <a:t> programming + Functional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694F3-2D5E-D048-959E-84A8235D76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974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optimize</a:t>
            </a:r>
            <a:r>
              <a:rPr lang="en-US" baseline="0" dirty="0" smtClean="0"/>
              <a:t> the join in Page rank through co-partitioning of links and ranks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694F3-2D5E-D048-959E-84A8235D76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0319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Checkpointing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	Can</a:t>
            </a:r>
            <a:r>
              <a:rPr lang="en-US" baseline="0" dirty="0" smtClean="0"/>
              <a:t> be based on the size of the dataset and the time it took to compute. </a:t>
            </a:r>
          </a:p>
          <a:p>
            <a:r>
              <a:rPr lang="en-US" baseline="0" dirty="0" smtClean="0"/>
              <a:t>For example: If the dataset is small but took a long time to compute then it makes sense to check point.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694F3-2D5E-D048-959E-84A8235D76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995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085-F7BF-6E45-AEF3-B0AEB8E8C2EA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485-02B8-2445-A70B-30A63753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49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085-F7BF-6E45-AEF3-B0AEB8E8C2EA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485-02B8-2445-A70B-30A63753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80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085-F7BF-6E45-AEF3-B0AEB8E8C2EA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485-02B8-2445-A70B-30A63753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03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085-F7BF-6E45-AEF3-B0AEB8E8C2EA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485-02B8-2445-A70B-30A63753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085-F7BF-6E45-AEF3-B0AEB8E8C2EA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485-02B8-2445-A70B-30A63753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085-F7BF-6E45-AEF3-B0AEB8E8C2EA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485-02B8-2445-A70B-30A63753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40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085-F7BF-6E45-AEF3-B0AEB8E8C2EA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485-02B8-2445-A70B-30A63753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6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085-F7BF-6E45-AEF3-B0AEB8E8C2EA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485-02B8-2445-A70B-30A63753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3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085-F7BF-6E45-AEF3-B0AEB8E8C2EA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485-02B8-2445-A70B-30A63753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40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085-F7BF-6E45-AEF3-B0AEB8E8C2EA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485-02B8-2445-A70B-30A63753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74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085-F7BF-6E45-AEF3-B0AEB8E8C2EA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485-02B8-2445-A70B-30A63753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6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835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371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043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0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16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033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562" y="273352"/>
            <a:ext cx="1097212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167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562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190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15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0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230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562" y="368192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072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562" y="368192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336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0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562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634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772637" y="1604514"/>
            <a:ext cx="6645534" cy="3977158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772637" y="1604514"/>
            <a:ext cx="6645534" cy="3977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593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828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081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647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0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537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860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562" y="273352"/>
            <a:ext cx="1097212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117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562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90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182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0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669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562" y="368192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277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562" y="368192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849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0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562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04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2772637" y="1604514"/>
            <a:ext cx="6645534" cy="3977158"/>
          </a:xfrm>
          <a:prstGeom prst="rect">
            <a:avLst/>
          </a:prstGeom>
          <a:ln>
            <a:noFill/>
          </a:ln>
        </p:spPr>
      </p:pic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772637" y="1604514"/>
            <a:ext cx="6645534" cy="3977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208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7060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578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16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0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2352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6918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09562" y="273352"/>
            <a:ext cx="1097212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071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09562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23190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370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3190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49142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9562" y="368192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814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09562" y="368192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9260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0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09562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8060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Picture 112"/>
          <p:cNvPicPr/>
          <p:nvPr/>
        </p:nvPicPr>
        <p:blipFill>
          <a:blip r:embed="rId2"/>
          <a:stretch/>
        </p:blipFill>
        <p:spPr>
          <a:xfrm>
            <a:off x="2772637" y="1604514"/>
            <a:ext cx="6645534" cy="3977158"/>
          </a:xfrm>
          <a:prstGeom prst="rect">
            <a:avLst/>
          </a:prstGeom>
          <a:ln>
            <a:noFill/>
          </a:ln>
        </p:spPr>
      </p:pic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2772637" y="1604514"/>
            <a:ext cx="6645534" cy="3977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421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70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662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544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0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8307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1262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9562" y="273352"/>
            <a:ext cx="1097212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3277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09562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23190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5598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0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2330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562" y="368192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528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9562" y="368192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341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23190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562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7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152"/>
          <p:cNvPicPr/>
          <p:nvPr/>
        </p:nvPicPr>
        <p:blipFill>
          <a:blip r:embed="rId2"/>
          <a:stretch/>
        </p:blipFill>
        <p:spPr>
          <a:xfrm>
            <a:off x="2772637" y="1604514"/>
            <a:ext cx="6645534" cy="3977158"/>
          </a:xfrm>
          <a:prstGeom prst="rect">
            <a:avLst/>
          </a:prstGeom>
          <a:ln>
            <a:noFill/>
          </a:ln>
        </p:spPr>
      </p:pic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2772637" y="1604514"/>
            <a:ext cx="6645534" cy="3977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24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7320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153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2774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0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541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2692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609562" y="273352"/>
            <a:ext cx="1097212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5938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562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23190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6153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23190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2668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09562" y="368192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55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09562" y="368192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726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23190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609562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910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Picture 189"/>
          <p:cNvPicPr/>
          <p:nvPr/>
        </p:nvPicPr>
        <p:blipFill>
          <a:blip r:embed="rId2"/>
          <a:stretch/>
        </p:blipFill>
        <p:spPr>
          <a:xfrm>
            <a:off x="2772637" y="1604514"/>
            <a:ext cx="6645534" cy="3977158"/>
          </a:xfrm>
          <a:prstGeom prst="rect">
            <a:avLst/>
          </a:prstGeom>
          <a:ln>
            <a:noFill/>
          </a:ln>
        </p:spPr>
      </p:pic>
      <p:pic>
        <p:nvPicPr>
          <p:cNvPr id="191" name="Picture 190"/>
          <p:cNvPicPr/>
          <p:nvPr/>
        </p:nvPicPr>
        <p:blipFill>
          <a:blip r:embed="rId2"/>
          <a:stretch/>
        </p:blipFill>
        <p:spPr>
          <a:xfrm>
            <a:off x="2772637" y="1604514"/>
            <a:ext cx="6645534" cy="3977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7789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371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2054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98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23190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1751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7508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609562" y="273352"/>
            <a:ext cx="1097212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02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09562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23190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597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623190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88878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09562" y="368192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05422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09562" y="368192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0001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23190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609562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0406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0" name="Picture 229"/>
          <p:cNvPicPr/>
          <p:nvPr/>
        </p:nvPicPr>
        <p:blipFill>
          <a:blip r:embed="rId2"/>
          <a:stretch/>
        </p:blipFill>
        <p:spPr>
          <a:xfrm>
            <a:off x="2772637" y="1604514"/>
            <a:ext cx="6645534" cy="3977158"/>
          </a:xfrm>
          <a:prstGeom prst="rect">
            <a:avLst/>
          </a:prstGeom>
          <a:ln>
            <a:noFill/>
          </a:ln>
        </p:spPr>
      </p:pic>
      <p:pic>
        <p:nvPicPr>
          <p:cNvPr id="231" name="Picture 230"/>
          <p:cNvPicPr/>
          <p:nvPr/>
        </p:nvPicPr>
        <p:blipFill>
          <a:blip r:embed="rId2"/>
          <a:stretch/>
        </p:blipFill>
        <p:spPr>
          <a:xfrm>
            <a:off x="2772637" y="1604514"/>
            <a:ext cx="6645534" cy="3977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01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B085-F7BF-6E45-AEF3-B0AEB8E8C2EA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B485-02B8-2445-A70B-30A63753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1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2857623"/>
            <a:ext cx="11754536" cy="1142069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92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821" lvl="1" indent="-293933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731" lvl="2" indent="-26127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7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7642" lvl="3" indent="-195955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9552" lvl="4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51462" lvl="5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3373" lvl="6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92076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10" indent="-293933" algn="l" defTabSz="829544" rtl="0" eaLnBrk="1" latinLnBrk="0" hangingPunct="1">
        <a:lnSpc>
          <a:spcPct val="90000"/>
        </a:lnSpc>
        <a:spcBef>
          <a:spcPts val="907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2857623"/>
            <a:ext cx="11754536" cy="1142069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435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821" lvl="1" indent="-293933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731" lvl="2" indent="-26127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7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7642" lvl="3" indent="-195955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9552" lvl="4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51462" lvl="5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3373" lvl="6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84117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10" indent="-293933" algn="l" defTabSz="829544" rtl="0" eaLnBrk="1" latinLnBrk="0" hangingPunct="1">
        <a:lnSpc>
          <a:spcPct val="90000"/>
        </a:lnSpc>
        <a:spcBef>
          <a:spcPts val="907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163293"/>
            <a:ext cx="11754536" cy="1142069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2"/>
          <p:cNvSpPr/>
          <p:nvPr/>
        </p:nvSpPr>
        <p:spPr>
          <a:xfrm>
            <a:off x="9143433" y="6205124"/>
            <a:ext cx="3046505" cy="488898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3"/>
          <p:cNvSpPr/>
          <p:nvPr/>
        </p:nvSpPr>
        <p:spPr>
          <a:xfrm>
            <a:off x="1088504" y="6205124"/>
            <a:ext cx="7835922" cy="488898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4"/>
          <p:cNvSpPr/>
          <p:nvPr/>
        </p:nvSpPr>
        <p:spPr>
          <a:xfrm>
            <a:off x="217701" y="6205124"/>
            <a:ext cx="651796" cy="488898"/>
          </a:xfrm>
          <a:prstGeom prst="rect">
            <a:avLst/>
          </a:prstGeom>
          <a:solidFill>
            <a:srgbClr val="F44336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PlaceHolder 5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435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3698" cy="3976831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3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821" lvl="1" indent="-293933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3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731" lvl="2" indent="-26127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3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7642" lvl="3" indent="-195955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3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9552" lvl="4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3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51462" lvl="5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3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3373" lvl="6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3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3698" cy="3976831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3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821" lvl="1" indent="-293933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3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731" lvl="2" indent="-26127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3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7642" lvl="3" indent="-195955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3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9552" lvl="4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3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51462" lvl="5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3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3373" lvl="6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3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32510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10" indent="-293933" algn="l" defTabSz="829544" rtl="0" eaLnBrk="1" latinLnBrk="0" hangingPunct="1">
        <a:lnSpc>
          <a:spcPct val="90000"/>
        </a:lnSpc>
        <a:spcBef>
          <a:spcPts val="907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163293"/>
            <a:ext cx="11754536" cy="1142069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2"/>
          <p:cNvSpPr/>
          <p:nvPr/>
        </p:nvSpPr>
        <p:spPr>
          <a:xfrm>
            <a:off x="9143433" y="6205124"/>
            <a:ext cx="3046505" cy="488898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3"/>
          <p:cNvSpPr/>
          <p:nvPr/>
        </p:nvSpPr>
        <p:spPr>
          <a:xfrm>
            <a:off x="1088504" y="6205124"/>
            <a:ext cx="7835922" cy="488898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4"/>
          <p:cNvSpPr/>
          <p:nvPr/>
        </p:nvSpPr>
        <p:spPr>
          <a:xfrm>
            <a:off x="217701" y="6205124"/>
            <a:ext cx="651796" cy="488898"/>
          </a:xfrm>
          <a:prstGeom prst="rect">
            <a:avLst/>
          </a:prstGeom>
          <a:solidFill>
            <a:srgbClr val="F44336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PlaceHolder 5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92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821" lvl="1" indent="-293933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731" lvl="2" indent="-26127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7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7642" lvl="3" indent="-195955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9552" lvl="4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51462" lvl="5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3373" lvl="6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2321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10" indent="-293933" algn="l" defTabSz="829544" rtl="0" eaLnBrk="1" latinLnBrk="0" hangingPunct="1">
        <a:lnSpc>
          <a:spcPct val="90000"/>
        </a:lnSpc>
        <a:spcBef>
          <a:spcPts val="907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0" y="2857623"/>
            <a:ext cx="11754536" cy="1142069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PlaceHolder 2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435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821" lvl="1" indent="-293933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731" lvl="2" indent="-26127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7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7642" lvl="3" indent="-195955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9552" lvl="4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51462" lvl="5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3373" lvl="6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32784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10" indent="-293933" algn="l" defTabSz="829544" rtl="0" eaLnBrk="1" latinLnBrk="0" hangingPunct="1">
        <a:lnSpc>
          <a:spcPct val="90000"/>
        </a:lnSpc>
        <a:spcBef>
          <a:spcPts val="907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0" y="163293"/>
            <a:ext cx="11754536" cy="1142069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2"/>
          <p:cNvSpPr/>
          <p:nvPr/>
        </p:nvSpPr>
        <p:spPr>
          <a:xfrm>
            <a:off x="9143433" y="6205124"/>
            <a:ext cx="3046505" cy="488898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3"/>
          <p:cNvSpPr/>
          <p:nvPr/>
        </p:nvSpPr>
        <p:spPr>
          <a:xfrm>
            <a:off x="1088504" y="6205124"/>
            <a:ext cx="7835922" cy="488898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4"/>
          <p:cNvSpPr/>
          <p:nvPr/>
        </p:nvSpPr>
        <p:spPr>
          <a:xfrm>
            <a:off x="217701" y="6205124"/>
            <a:ext cx="651796" cy="488898"/>
          </a:xfrm>
          <a:prstGeom prst="rect">
            <a:avLst/>
          </a:prstGeom>
          <a:solidFill>
            <a:srgbClr val="F44336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PlaceHolder 5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92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97" name="PlaceHolder 6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821" lvl="1" indent="-293933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731" lvl="2" indent="-26127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7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7642" lvl="3" indent="-195955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9552" lvl="4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51462" lvl="5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3373" lvl="6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61530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10" indent="-293933" algn="l" defTabSz="829544" rtl="0" eaLnBrk="1" latinLnBrk="0" hangingPunct="1">
        <a:lnSpc>
          <a:spcPct val="90000"/>
        </a:lnSpc>
        <a:spcBef>
          <a:spcPts val="907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7512" y="796704"/>
            <a:ext cx="10782300" cy="246254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smtClean="0"/>
              <a:t>CS239-Lecture </a:t>
            </a:r>
            <a:r>
              <a:rPr lang="en-US" sz="5400" dirty="0"/>
              <a:t>5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Spark + </a:t>
            </a:r>
            <a:r>
              <a:rPr lang="en-US" sz="5400" dirty="0" err="1" smtClean="0"/>
              <a:t>SparkSQL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4561" y="4134449"/>
            <a:ext cx="9228201" cy="16459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000" dirty="0" smtClean="0"/>
              <a:t>Madan Musuvathi</a:t>
            </a:r>
          </a:p>
          <a:p>
            <a:pPr algn="ctr"/>
            <a:r>
              <a:rPr lang="en-US" sz="2300" dirty="0" smtClean="0"/>
              <a:t> </a:t>
            </a:r>
            <a:endParaRPr lang="en-US" sz="4000" dirty="0" smtClean="0"/>
          </a:p>
          <a:p>
            <a:pPr algn="ctr"/>
            <a:r>
              <a:rPr lang="en-US" dirty="0" smtClean="0"/>
              <a:t>Visiting Professor, UCLA </a:t>
            </a:r>
          </a:p>
          <a:p>
            <a:pPr algn="ctr"/>
            <a:r>
              <a:rPr lang="en-US" dirty="0" smtClean="0"/>
              <a:t>Principal Researcher, Microsoft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</a:t>
            </a:r>
          </a:p>
          <a:p>
            <a:pPr lvl="1"/>
            <a:r>
              <a:rPr lang="en-US" dirty="0" smtClean="0"/>
              <a:t>OO + Functional Programming</a:t>
            </a:r>
          </a:p>
          <a:p>
            <a:pPr lvl="1"/>
            <a:r>
              <a:rPr lang="en-US" dirty="0" smtClean="0"/>
              <a:t>Provides RDD abstraction in API similar to </a:t>
            </a:r>
            <a:r>
              <a:rPr lang="en-US" dirty="0" err="1" smtClean="0"/>
              <a:t>DryadLINQ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65" y="3066111"/>
            <a:ext cx="5448289" cy="3245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929" y="3016331"/>
            <a:ext cx="6952071" cy="3354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2712" y="6311900"/>
            <a:ext cx="248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RDD Operations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Spark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53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&amp; Page Rank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Uses iterative algorithm called Gradient Descent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20x speedup over Hadoop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sz="2200" dirty="0"/>
                  <a:t>Each document sends a contribution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charset="0"/>
                          </a:rPr>
                          <m:t>𝑟</m:t>
                        </m:r>
                      </m:num>
                      <m:den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r – its current rank</a:t>
                </a:r>
              </a:p>
              <a:p>
                <a:pPr lvl="1"/>
                <a:r>
                  <a:rPr lang="en-US" sz="2200" dirty="0"/>
                  <a:t>n – number of neighbors</a:t>
                </a:r>
              </a:p>
              <a:p>
                <a:r>
                  <a:rPr lang="en-US" sz="2200" dirty="0"/>
                  <a:t>Updates it’s rank as: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num>
                      <m:den>
                        <m:r>
                          <a:rPr lang="en-US" sz="2200" i="1">
                            <a:latin typeface="Cambria Math" charset="0"/>
                          </a:rPr>
                          <m:t>𝑁</m:t>
                        </m:r>
                      </m:den>
                    </m:f>
                    <m:r>
                      <a:rPr lang="en-US" sz="2200" i="1">
                        <a:latin typeface="Cambria Math" charset="0"/>
                      </a:rPr>
                      <m:t>+(1−</m:t>
                    </m:r>
                    <m:r>
                      <a:rPr lang="bg-BG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sz="2200" i="1">
                        <a:latin typeface="Cambria Math" charset="0"/>
                      </a:rPr>
                      <m:t>)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58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837407"/>
            <a:ext cx="4828005" cy="2187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236" y="4001294"/>
            <a:ext cx="3860448" cy="2369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236" y="3550424"/>
            <a:ext cx="3726389" cy="3159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5684" y="4377102"/>
            <a:ext cx="2386316" cy="19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Representation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981" y="2339437"/>
            <a:ext cx="4878195" cy="3015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080" y="2337019"/>
            <a:ext cx="4919656" cy="3172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8431" y="1829187"/>
            <a:ext cx="436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Relationship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between RDDs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509313"/>
            <a:ext cx="2584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Each partition of the parent RDD is used by at most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one partition of the child RDD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91501" y="5509313"/>
            <a:ext cx="2162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Multiple child partitions may depend on parent partition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4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49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Spark implemented using 14,000 lines of Scala</a:t>
            </a:r>
          </a:p>
          <a:p>
            <a:r>
              <a:rPr lang="en-US" dirty="0" smtClean="0"/>
              <a:t>Runs on top of </a:t>
            </a:r>
            <a:r>
              <a:rPr lang="en-US" dirty="0" err="1" smtClean="0"/>
              <a:t>Mesos</a:t>
            </a:r>
            <a:r>
              <a:rPr lang="en-US" dirty="0" smtClean="0"/>
              <a:t> cluster manager</a:t>
            </a:r>
          </a:p>
          <a:p>
            <a:r>
              <a:rPr lang="en-US" dirty="0" smtClean="0"/>
              <a:t>Job Scheduler: Similar to Dryad</a:t>
            </a:r>
          </a:p>
          <a:p>
            <a:r>
              <a:rPr lang="en-US" dirty="0" smtClean="0"/>
              <a:t>Takes in to account which partitions of persistent RDDs are in memory</a:t>
            </a:r>
          </a:p>
          <a:p>
            <a:r>
              <a:rPr lang="en-US" dirty="0" smtClean="0"/>
              <a:t>Builds a DAG of stages to execute using lineage graph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696" y="1690688"/>
            <a:ext cx="4824900" cy="3323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1032" y="5284519"/>
            <a:ext cx="378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Stages contains pipelined transformations with narrow dependencies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274629" y="1176802"/>
            <a:ext cx="225631" cy="972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547761" y="1176802"/>
            <a:ext cx="1306286" cy="227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27128" y="857003"/>
            <a:ext cx="259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Shuffle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06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Scheduling</a:t>
            </a:r>
          </a:p>
          <a:p>
            <a:pPr lvl="1"/>
            <a:r>
              <a:rPr lang="en-US" dirty="0" smtClean="0"/>
              <a:t>If a node contains a partition in memory that needs to be processed then task is executed on that node</a:t>
            </a:r>
          </a:p>
          <a:p>
            <a:pPr lvl="1"/>
            <a:r>
              <a:rPr lang="en-US" dirty="0" smtClean="0"/>
              <a:t>If RDD provides preferred locations then the task is sent to the respective node</a:t>
            </a:r>
          </a:p>
          <a:p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If a task fails, it is re-run on another node as long as its stage’s parents are still available</a:t>
            </a:r>
          </a:p>
          <a:p>
            <a:pPr lvl="1"/>
            <a:r>
              <a:rPr lang="en-US" dirty="0" smtClean="0"/>
              <a:t>If some stages become unavailable then, tasks are resubmitted to compute the missing partitions in parallel</a:t>
            </a:r>
          </a:p>
          <a:p>
            <a:pPr lvl="1"/>
            <a:r>
              <a:rPr lang="en-US" dirty="0" smtClean="0"/>
              <a:t>Scheduler failures can be tolerated by replicating the RDD lineage graph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09088" y="6018534"/>
            <a:ext cx="221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About 10Kb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66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Interpreter integration</a:t>
            </a:r>
          </a:p>
          <a:p>
            <a:pPr lvl="1"/>
            <a:r>
              <a:rPr lang="en-US" dirty="0" smtClean="0"/>
              <a:t>Interactive shell similar to Ruby and Python. Extension to SQL</a:t>
            </a:r>
          </a:p>
          <a:p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3 types: in-memory de-serialized java objects, in-memory serialized objects, on-disk</a:t>
            </a:r>
          </a:p>
          <a:p>
            <a:pPr lvl="1"/>
            <a:r>
              <a:rPr lang="en-US" dirty="0" smtClean="0"/>
              <a:t>Default is LRU policy but user can control via “persistence priority”</a:t>
            </a:r>
          </a:p>
          <a:p>
            <a:r>
              <a:rPr lang="en-US" dirty="0" smtClean="0"/>
              <a:t>Support for check pointing</a:t>
            </a:r>
          </a:p>
          <a:p>
            <a:pPr lvl="1"/>
            <a:r>
              <a:rPr lang="en-US" dirty="0" smtClean="0"/>
              <a:t>Useful for RDDs with long lineage graphs containing wide dependencies</a:t>
            </a:r>
          </a:p>
          <a:p>
            <a:pPr lvl="1"/>
            <a:r>
              <a:rPr lang="en-US" dirty="0" smtClean="0"/>
              <a:t>Users are in control (REPLICATE flag)</a:t>
            </a:r>
          </a:p>
          <a:p>
            <a:pPr lvl="1"/>
            <a:r>
              <a:rPr lang="en-US" dirty="0" smtClean="0"/>
              <a:t>For example, PageRank: a loss of partition on rank requires full </a:t>
            </a:r>
            <a:r>
              <a:rPr lang="en-US" dirty="0" err="1" smtClean="0"/>
              <a:t>recomputation</a:t>
            </a:r>
            <a:endParaRPr lang="en-US" dirty="0" smtClean="0"/>
          </a:p>
          <a:p>
            <a:pPr lvl="1"/>
            <a:r>
              <a:rPr lang="en-US" dirty="0" smtClean="0"/>
              <a:t>Tradeoff: Not worthwhile for logistic regression</a:t>
            </a:r>
          </a:p>
          <a:p>
            <a:pPr lvl="1"/>
            <a:r>
              <a:rPr lang="en-US" dirty="0" smtClean="0"/>
              <a:t>Open problem: Determine which RDDs is worth </a:t>
            </a:r>
            <a:r>
              <a:rPr lang="en-US" dirty="0" err="1" smtClean="0"/>
              <a:t>checkpointing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8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(I) – Logistic Regression, K-Means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6191" y="3360073"/>
            <a:ext cx="6159500" cy="3416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58" y="3441350"/>
            <a:ext cx="5493633" cy="2897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793174"/>
            <a:ext cx="10253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Logistic Regression and K-Means was run for 10 iterations on 100GB using 25-100 machines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Hadoop: Vanilla Hadoop 0.20.2 stable release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HadoopBinMem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Converts input data into a low-overhead binary format in the first iteration to eliminate text parsing in later ones and stores it in an in-memory HDFS instance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Spark: The paper’s implementation of RDDs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75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(II) – PageRank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54GB Wikipedia Dump, 10 iterations, graph of 4 million articles</a:t>
            </a:r>
          </a:p>
          <a:p>
            <a:r>
              <a:rPr lang="en-US" dirty="0" smtClean="0"/>
              <a:t>Speedup of 2.4x – 7.4x over Hadoop on 30 – 60 nodes.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55" y="3147951"/>
            <a:ext cx="58039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57" y="3147951"/>
            <a:ext cx="5575300" cy="279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5102" y="5941951"/>
            <a:ext cx="36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Fault Recovery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3849" y="5941951"/>
            <a:ext cx="226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PageRank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04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(III)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13" y="1877509"/>
            <a:ext cx="4834713" cy="2563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913" y="1553472"/>
            <a:ext cx="5451191" cy="288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893" y="4441372"/>
            <a:ext cx="4380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Experiment to test the behavior with insufficient memory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data overflows to disk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Based on the plot above, performance degrades gracefully with less space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7652" y="4358244"/>
            <a:ext cx="59020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Experiments to test Spark’s scalability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Traffic Modeling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10,000 link road network with 600,000 samples of point-to-point trip times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Uses Expectation Maximization algorithm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Twitter Spam Classification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Logistic regression classifier that uses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reduceByKey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to sum gradient vectors in parallel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50 GB training data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3652" y="1580516"/>
            <a:ext cx="209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Insufficient Memory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4984" y="1379095"/>
            <a:ext cx="217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User applications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4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Data Mining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5169" y="2287568"/>
            <a:ext cx="5829298" cy="3603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268" y="1935678"/>
            <a:ext cx="55339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Query 1 TB Wikipedia page view logs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100 m2.4xlarge EC2 instances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 cores and 64GB RAM each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 queries, Total views of: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All pages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Pages with titles exactly matching a given word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Pages with titles partially matching a given word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Spark took 5-7 seconds for queries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Querying as a file from disk took 170s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76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a proposal (2-3 paragraphs) by April 13</a:t>
            </a:r>
          </a:p>
          <a:p>
            <a:pPr lvl="1"/>
            <a:r>
              <a:rPr lang="en-US" dirty="0" smtClean="0"/>
              <a:t>Describe the problem </a:t>
            </a:r>
          </a:p>
          <a:p>
            <a:pPr lvl="1"/>
            <a:r>
              <a:rPr lang="en-US" dirty="0" smtClean="0"/>
              <a:t>Explain why it is interesting to solve</a:t>
            </a:r>
          </a:p>
          <a:p>
            <a:pPr lvl="1"/>
            <a:endParaRPr lang="en-US" dirty="0"/>
          </a:p>
          <a:p>
            <a:r>
              <a:rPr lang="en-US" dirty="0" smtClean="0"/>
              <a:t>Get my approval by </a:t>
            </a:r>
            <a:r>
              <a:rPr lang="en-US" dirty="0" smtClean="0">
                <a:solidFill>
                  <a:srgbClr val="FF0000"/>
                </a:solidFill>
              </a:rPr>
              <a:t>April 11 (today)</a:t>
            </a:r>
          </a:p>
        </p:txBody>
      </p:sp>
    </p:spTree>
    <p:extLst>
      <p:ext uri="{BB962C8B-B14F-4D97-AF65-F5344CB8AC3E}">
        <p14:creationId xmlns:p14="http://schemas.microsoft.com/office/powerpoint/2010/main" val="11761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RDDs can express so far proposed cluster programming models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, </a:t>
            </a:r>
            <a:r>
              <a:rPr lang="en-US" dirty="0" err="1" smtClean="0"/>
              <a:t>DryadLINQ</a:t>
            </a:r>
            <a:r>
              <a:rPr lang="en-US" dirty="0" smtClean="0"/>
              <a:t>, </a:t>
            </a:r>
            <a:r>
              <a:rPr lang="en-US" dirty="0" err="1" smtClean="0"/>
              <a:t>Pregel</a:t>
            </a:r>
            <a:r>
              <a:rPr lang="en-US" dirty="0"/>
              <a:t> </a:t>
            </a:r>
            <a:r>
              <a:rPr lang="en-US" dirty="0" smtClean="0"/>
              <a:t>using 200 line library on top of Spark</a:t>
            </a:r>
          </a:p>
          <a:p>
            <a:r>
              <a:rPr lang="en-US" dirty="0" smtClean="0"/>
              <a:t>Supports interactive data mining and batch stream processing</a:t>
            </a:r>
          </a:p>
          <a:p>
            <a:r>
              <a:rPr lang="en-US" dirty="0" smtClean="0"/>
              <a:t>Another benefit of RDD model is debugging using the lineage information</a:t>
            </a:r>
          </a:p>
          <a:p>
            <a:r>
              <a:rPr lang="en-US" dirty="0" smtClean="0"/>
              <a:t>Spark performs really well because previous frameworks did not provide data sharing abstractions</a:t>
            </a:r>
          </a:p>
          <a:p>
            <a:r>
              <a:rPr lang="en-US" dirty="0" smtClean="0"/>
              <a:t>Coarse-grained transformations allow Spark to recover data efficiently using lineage</a:t>
            </a:r>
          </a:p>
          <a:p>
            <a:r>
              <a:rPr lang="en-US" dirty="0" smtClean="0"/>
              <a:t>Spark is up to 20x faster than Hadoop for iterative applications, 40x for real-world data analytics report and can scan 1TB dataset with 5-7s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err="1" smtClean="0"/>
              <a:t>Zaharia</a:t>
            </a:r>
            <a:r>
              <a:rPr lang="en-US" sz="1500" dirty="0" smtClean="0"/>
              <a:t>, M., Chowdhury, M., Das, T., Dave, A., Ma, J., McCauley, M., ... &amp; </a:t>
            </a:r>
            <a:r>
              <a:rPr lang="en-US" sz="1500" dirty="0" err="1" smtClean="0"/>
              <a:t>Stoica</a:t>
            </a:r>
            <a:r>
              <a:rPr lang="en-US" sz="1500" dirty="0" smtClean="0"/>
              <a:t>, I. (2012, April). Resilient distributed datasets: A fault-tolerant abstraction for in-memory cluster computing. In Proceedings of the 9th USENIX conference on Networked Systems Design and Implementation (pp. 2-2). USENIX Association.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/>
              <a:t>Dean, J., &amp; </a:t>
            </a:r>
            <a:r>
              <a:rPr lang="en-US" sz="1500" dirty="0" err="1" smtClean="0"/>
              <a:t>Ghemawat</a:t>
            </a:r>
            <a:r>
              <a:rPr lang="en-US" sz="1500" dirty="0" smtClean="0"/>
              <a:t>, S. (2008). </a:t>
            </a:r>
            <a:r>
              <a:rPr lang="en-US" sz="1500" dirty="0" err="1" smtClean="0"/>
              <a:t>MapReduce</a:t>
            </a:r>
            <a:r>
              <a:rPr lang="en-US" sz="1500" dirty="0" smtClean="0"/>
              <a:t>: simplified data processing on large clusters. Communications of the ACM, 51(1), 107-113.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/>
              <a:t>G. </a:t>
            </a:r>
            <a:r>
              <a:rPr lang="en-US" sz="1500" dirty="0" err="1" smtClean="0"/>
              <a:t>Malewicz</a:t>
            </a:r>
            <a:r>
              <a:rPr lang="en-US" sz="1500" dirty="0" smtClean="0"/>
              <a:t>, M. H. </a:t>
            </a:r>
            <a:r>
              <a:rPr lang="en-US" sz="1500" dirty="0" err="1" smtClean="0"/>
              <a:t>Austern</a:t>
            </a:r>
            <a:r>
              <a:rPr lang="en-US" sz="1500" dirty="0" smtClean="0"/>
              <a:t>, A. J. Bik, J. C. </a:t>
            </a:r>
            <a:r>
              <a:rPr lang="en-US" sz="1500" dirty="0" err="1" smtClean="0"/>
              <a:t>Dehnert</a:t>
            </a:r>
            <a:r>
              <a:rPr lang="en-US" sz="1500" dirty="0" smtClean="0"/>
              <a:t>, I. Horn, N. </a:t>
            </a:r>
            <a:r>
              <a:rPr lang="en-US" sz="1500" dirty="0" err="1" smtClean="0"/>
              <a:t>Leiser</a:t>
            </a:r>
            <a:r>
              <a:rPr lang="en-US" sz="1500" dirty="0" smtClean="0"/>
              <a:t>, and G. </a:t>
            </a:r>
            <a:r>
              <a:rPr lang="en-US" sz="1500" dirty="0" err="1" smtClean="0"/>
              <a:t>Czajkowski</a:t>
            </a:r>
            <a:r>
              <a:rPr lang="en-US" sz="1500" dirty="0" smtClean="0"/>
              <a:t>. </a:t>
            </a:r>
            <a:r>
              <a:rPr lang="en-US" sz="1500" dirty="0" err="1" smtClean="0"/>
              <a:t>Pregel</a:t>
            </a:r>
            <a:r>
              <a:rPr lang="en-US" sz="1500" dirty="0" smtClean="0"/>
              <a:t>: a system for large-scale graph processing. In SIGMOD, 2010.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/>
              <a:t>Y. Bu, B. Howe, M. </a:t>
            </a:r>
            <a:r>
              <a:rPr lang="en-US" sz="1500" dirty="0" err="1" smtClean="0"/>
              <a:t>Balazinska</a:t>
            </a:r>
            <a:r>
              <a:rPr lang="en-US" sz="1500" dirty="0" smtClean="0"/>
              <a:t>, and M. D. Ernst. </a:t>
            </a:r>
            <a:r>
              <a:rPr lang="en-US" sz="1500" dirty="0" err="1" smtClean="0"/>
              <a:t>HaLoop</a:t>
            </a:r>
            <a:r>
              <a:rPr lang="en-US" sz="1500" dirty="0" smtClean="0"/>
              <a:t>: efficient iterative data processing on large clusters. Proc. VLDB Endow., 3:285–296, September 2010.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/>
              <a:t>Yu, Y., </a:t>
            </a:r>
            <a:r>
              <a:rPr lang="en-US" sz="1500" dirty="0" err="1" smtClean="0"/>
              <a:t>Isard</a:t>
            </a:r>
            <a:r>
              <a:rPr lang="en-US" sz="1500" dirty="0" smtClean="0"/>
              <a:t>, M., </a:t>
            </a:r>
            <a:r>
              <a:rPr lang="en-US" sz="1500" dirty="0" err="1" smtClean="0"/>
              <a:t>Fetterly</a:t>
            </a:r>
            <a:r>
              <a:rPr lang="en-US" sz="1500" dirty="0" smtClean="0"/>
              <a:t>, D., </a:t>
            </a:r>
            <a:r>
              <a:rPr lang="en-US" sz="1500" dirty="0" err="1" smtClean="0"/>
              <a:t>Budiu</a:t>
            </a:r>
            <a:r>
              <a:rPr lang="en-US" sz="1500" dirty="0" smtClean="0"/>
              <a:t>, M., </a:t>
            </a:r>
            <a:r>
              <a:rPr lang="en-US" sz="1500" dirty="0" err="1" smtClean="0"/>
              <a:t>Erlingsson</a:t>
            </a:r>
            <a:r>
              <a:rPr lang="en-US" sz="1500" dirty="0" smtClean="0"/>
              <a:t>, </a:t>
            </a:r>
            <a:r>
              <a:rPr lang="en-US" sz="1500" dirty="0" err="1" smtClean="0"/>
              <a:t>Ú</a:t>
            </a:r>
            <a:r>
              <a:rPr lang="en-US" sz="1500" dirty="0" smtClean="0"/>
              <a:t>., </a:t>
            </a:r>
            <a:r>
              <a:rPr lang="en-US" sz="1500" dirty="0" err="1" smtClean="0"/>
              <a:t>Gunda</a:t>
            </a:r>
            <a:r>
              <a:rPr lang="en-US" sz="1500" dirty="0" smtClean="0"/>
              <a:t>, P. K., &amp; </a:t>
            </a:r>
            <a:r>
              <a:rPr lang="en-US" sz="1500" dirty="0" err="1" smtClean="0"/>
              <a:t>Currey</a:t>
            </a:r>
            <a:r>
              <a:rPr lang="en-US" sz="1500" dirty="0" smtClean="0"/>
              <a:t>, J. (2008, December). </a:t>
            </a:r>
            <a:r>
              <a:rPr lang="en-US" sz="1500" dirty="0" err="1" smtClean="0"/>
              <a:t>DryadLINQ</a:t>
            </a:r>
            <a:r>
              <a:rPr lang="en-US" sz="1500" dirty="0" smtClean="0"/>
              <a:t>: A System for General-Purpose Distributed Data-Parallel Computing Using a High-Level Language. In OSDI(Vol. 8, pp. 1-14).</a:t>
            </a:r>
            <a:endParaRPr lang="en-U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/>
              <a:t>Chambers, C., </a:t>
            </a:r>
            <a:r>
              <a:rPr lang="en-US" sz="1500" dirty="0" err="1" smtClean="0"/>
              <a:t>Raniwala</a:t>
            </a:r>
            <a:r>
              <a:rPr lang="en-US" sz="1500" dirty="0" smtClean="0"/>
              <a:t>, A., Perry, F., Adams, S., Henry, R. R., Bradshaw, R., &amp; </a:t>
            </a:r>
            <a:r>
              <a:rPr lang="en-US" sz="1500" dirty="0" err="1" smtClean="0"/>
              <a:t>Weizenbaum</a:t>
            </a:r>
            <a:r>
              <a:rPr lang="en-US" sz="1500" dirty="0" smtClean="0"/>
              <a:t>, N. (2010, June). </a:t>
            </a:r>
            <a:r>
              <a:rPr lang="en-US" sz="1500" dirty="0" err="1" smtClean="0"/>
              <a:t>FlumeJava</a:t>
            </a:r>
            <a:r>
              <a:rPr lang="en-US" sz="1500" dirty="0" smtClean="0"/>
              <a:t>: easy, efficient data-parallel pipelines. In ACM </a:t>
            </a:r>
            <a:r>
              <a:rPr lang="en-US" sz="1500" dirty="0" err="1" smtClean="0"/>
              <a:t>Sigplan</a:t>
            </a:r>
            <a:r>
              <a:rPr lang="en-US" sz="1500" dirty="0" smtClean="0"/>
              <a:t> Notices (Vol. 45, No. 6, pp. 363-375). ACM.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018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850106" y="302091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Spark SQL: Relational Data Processing in Spark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2013398" y="4245611"/>
            <a:ext cx="8326950" cy="22851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defTabSz="829544"/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Lana Ramjit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defTabSz="829544"/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741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850106" y="302091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Overview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683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850106" y="32658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ctr"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Two Paradigms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1850106" y="1796221"/>
            <a:ext cx="4062723" cy="4244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MapReduce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9221" indent="-199221"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+ </a:t>
            </a:r>
            <a:r>
              <a:rPr lang="en-US" sz="2359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parallelism abstractions make it easy to run distributed computation 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9221" indent="-199221"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+ </a:t>
            </a:r>
            <a:r>
              <a:rPr lang="en-US" sz="2359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flexible, complete</a:t>
            </a: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 </a:t>
            </a:r>
            <a:r>
              <a:rPr lang="en-US" sz="2359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programming language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9221" indent="-199221"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-</a:t>
            </a:r>
            <a:r>
              <a:rPr lang="en-US" sz="2359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programmer responsible for optimizations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9221" indent="-199221"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-</a:t>
            </a:r>
            <a:r>
              <a:rPr lang="en-US" sz="2359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difficult/inefficient for many queries (join)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6117272" y="1796221"/>
            <a:ext cx="4062723" cy="4244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SQL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5955"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+ </a:t>
            </a:r>
            <a:r>
              <a:rPr lang="en-US" sz="2359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Easy for certain operations like filter, join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5955"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+ </a:t>
            </a:r>
            <a:r>
              <a:rPr lang="en-US" sz="2359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Optimizations built-in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5955"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+</a:t>
            </a:r>
            <a:r>
              <a:rPr lang="en-US" sz="2359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 Simple, declarative query statements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5955"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-</a:t>
            </a:r>
            <a:r>
              <a:rPr lang="en-US" sz="2359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must perform ETL on data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5955"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-</a:t>
            </a:r>
            <a:r>
              <a:rPr lang="en-US" sz="2359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doesn't scale well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5955"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-</a:t>
            </a:r>
            <a:r>
              <a:rPr lang="en-US" sz="2359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hard to perform</a:t>
            </a: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 </a:t>
            </a:r>
            <a:r>
              <a:rPr lang="en-US" sz="2359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iteration, row-by-row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8102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1850106" y="32658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What is Spark SQL?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1850106" y="1796221"/>
            <a:ext cx="8326950" cy="4244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Tries to allow users to have the advantages of both without the disadvantages of either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5302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Make it easier to construct a “pipeline” or mix of SQL queries fed into procedural constructs, similar to FlumeJava or DryadLINQ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Transforms SQL operations into RDD operations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Data can be loaded from HDFS 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Stores data in memory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Supports both relational and Spark-style queries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Provides a configurable optimization engine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1413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850106" y="32658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Shark: Spark SQL predecessor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1850106" y="1796221"/>
            <a:ext cx="4062723" cy="4244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91910" lvl="1" indent="-194975" defTabSz="829544"/>
            <a:r>
              <a:rPr lang="en-US" sz="1996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+</a:t>
            </a: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 Extended Hive to run on top of Spark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/>
            <a:r>
              <a:rPr lang="en-US" sz="1996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+</a:t>
            </a: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 Implemented optimizations that are common in RDBMS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/>
            <a:r>
              <a:rPr lang="en-US" sz="1996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- </a:t>
            </a: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only worked with external data stored in HDFS, not on native RDDs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/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-optimizations were limited to those for MapReduce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/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-only usable through forming SQL queries 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Picture 241"/>
          <p:cNvPicPr/>
          <p:nvPr/>
        </p:nvPicPr>
        <p:blipFill>
          <a:blip r:embed="rId2"/>
          <a:stretch/>
        </p:blipFill>
        <p:spPr>
          <a:xfrm>
            <a:off x="6056200" y="1968005"/>
            <a:ext cx="4184213" cy="36655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9219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1850106" y="302091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Features and Constructs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5275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1850106" y="32658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DataFrame API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Picture 244"/>
          <p:cNvPicPr/>
          <p:nvPr/>
        </p:nvPicPr>
        <p:blipFill>
          <a:blip r:embed="rId2"/>
          <a:srcRect r="17468"/>
          <a:stretch/>
        </p:blipFill>
        <p:spPr>
          <a:xfrm>
            <a:off x="1849779" y="2415753"/>
            <a:ext cx="3781533" cy="1094061"/>
          </a:xfrm>
          <a:prstGeom prst="rect">
            <a:avLst/>
          </a:prstGeom>
          <a:ln>
            <a:noFill/>
          </a:ln>
        </p:spPr>
      </p:pic>
      <p:pic>
        <p:nvPicPr>
          <p:cNvPr id="246" name="Picture 245"/>
          <p:cNvPicPr/>
          <p:nvPr/>
        </p:nvPicPr>
        <p:blipFill>
          <a:blip r:embed="rId3"/>
          <a:stretch/>
        </p:blipFill>
        <p:spPr>
          <a:xfrm>
            <a:off x="1849779" y="4755085"/>
            <a:ext cx="4062723" cy="762250"/>
          </a:xfrm>
          <a:prstGeom prst="rect">
            <a:avLst/>
          </a:prstGeom>
          <a:ln>
            <a:noFill/>
          </a:ln>
        </p:spPr>
      </p:pic>
      <p:sp>
        <p:nvSpPr>
          <p:cNvPr id="247" name="CustomShape 2"/>
          <p:cNvSpPr/>
          <p:nvPr/>
        </p:nvSpPr>
        <p:spPr>
          <a:xfrm>
            <a:off x="6117272" y="1796221"/>
            <a:ext cx="4062723" cy="4244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The DataFrame is the main abstraction provided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Conceptually, similar to a table in a relational database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Can be constructed from RDDs, Hive tables, or most structured data files (CSVs, JSON) (top image)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Can run SQL style queries on them (bottom image)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9500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1850106" y="32658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DataFrames cont'd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1850106" y="1796221"/>
            <a:ext cx="8326950" cy="4244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The most compelling features (in my opinion!)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can embed relational style queries inside of a non-declarative language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Allows use of things like loop constructs and conditionals surrounding SQL-style queries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Can access, name, and use intermediate results of those queries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Spark-style lazy-eval allows optimization (more on this later)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Immediate error detection and response despite lazy-evaluation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5924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grades are 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Added a topic on the discussion forum on</a:t>
            </a:r>
          </a:p>
          <a:p>
            <a:pPr lvl="1"/>
            <a:r>
              <a:rPr lang="en-US" dirty="0" smtClean="0"/>
              <a:t>- publicly available large datasets</a:t>
            </a:r>
          </a:p>
          <a:p>
            <a:pPr lvl="1"/>
            <a:r>
              <a:rPr lang="en-US" dirty="0" smtClean="0"/>
              <a:t>- access to AWS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09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1850106" y="32658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Catalyst Optimizer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1850106" y="1796221"/>
            <a:ext cx="8326950" cy="4244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“At its core, Catalyst contains a general library for representing </a:t>
            </a:r>
            <a:r>
              <a:rPr lang="en-US" sz="2359" b="1" i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trees</a:t>
            </a: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 and applying </a:t>
            </a:r>
            <a:r>
              <a:rPr lang="en-US" sz="2359" b="1" i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rules</a:t>
            </a: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 to manipulate them.”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 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Trees consist of nodes, which have a type and 0+ children.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 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defTabSz="829544"/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Rules are functions that transform a tree from one state to another, usually using pattern matching native to functional languages.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5491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1850106" y="32658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Four Stages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1850106" y="1796221"/>
            <a:ext cx="8326950" cy="4244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95955" indent="-195629" defTabSz="829544">
              <a:buClr>
                <a:srgbClr val="000000"/>
              </a:buClr>
              <a:buFont typeface="Liberation Serif"/>
              <a:buAutoNum type="arabicParenR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 Analysis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195629" defTabSz="829544"/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Takes a query, finds the matching relation from the Catalog, performs type matching, and resolves aliases 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5629" defTabSz="829544">
              <a:buClr>
                <a:srgbClr val="000000"/>
              </a:buClr>
              <a:buFont typeface="Liberation Serif"/>
              <a:buAutoNum type="arabicParenR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 Logical optimization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195629" defTabSz="829544"/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Performs basic rule-based optimization to transform the tree (for example, simplifying a boolean expression)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5629" defTabSz="829544">
              <a:buClr>
                <a:srgbClr val="000000"/>
              </a:buClr>
              <a:buFont typeface="Liberation Serif"/>
              <a:buAutoNum type="arabicParenR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 Physical planning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195629" defTabSz="829544"/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generates plans based on the physical layout of the data and the costs of those plans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5629" defTabSz="829544">
              <a:buClr>
                <a:srgbClr val="000000"/>
              </a:buClr>
              <a:buFont typeface="Liberation Serif"/>
              <a:buAutoNum type="arabicParenR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 Code Generation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195629" defTabSz="829544"/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uses quasiquotes to generate Java bytecode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8395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850106" y="32658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Query Planning Diagram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5" name="Picture 254"/>
          <p:cNvPicPr/>
          <p:nvPr/>
        </p:nvPicPr>
        <p:blipFill>
          <a:blip r:embed="rId2"/>
          <a:srcRect l="4362" r="5627"/>
          <a:stretch/>
        </p:blipFill>
        <p:spPr>
          <a:xfrm>
            <a:off x="1683547" y="2149913"/>
            <a:ext cx="8895862" cy="28896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633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1850106" y="32658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Analytics Features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1850106" y="1796221"/>
            <a:ext cx="8326950" cy="4244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Can infer a schema from semi-structured data (neat!)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Passes over data, finds the most specific but sufficient Spark SQL data-type that covers all instances of a field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Find all instances of field, find largest matching data type, and set that as the “type” of that column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MLLib added a DataFrame API for ML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Created a user-defined type to represent vectors (not sure why this wasn't an original type)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Had the incidental effect of introducing cross-compatibility across all Spark languages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4929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1850106" y="302091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Performance and Evaluation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6843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1850106" y="32658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Performance: SQL Queries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1850106" y="1796221"/>
            <a:ext cx="8326950" cy="4244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SQL Query Performance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Use AMPLab big data benchmark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Four queries which perform scans, aggregation, joins and a MapReduce job that uses a UDF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First three queries have multiple parameters that increase selectivity such that query 1b is more selective than 1a and 1c is more selective than 1b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Compared against Impala and Shark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Competitive performance, overall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1207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260"/>
          <p:cNvPicPr/>
          <p:nvPr/>
        </p:nvPicPr>
        <p:blipFill>
          <a:blip r:embed="rId2"/>
          <a:stretch/>
        </p:blipFill>
        <p:spPr>
          <a:xfrm>
            <a:off x="2309612" y="1815489"/>
            <a:ext cx="7519304" cy="35441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035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61"/>
          <p:cNvPicPr/>
          <p:nvPr/>
        </p:nvPicPr>
        <p:blipFill>
          <a:blip r:embed="rId2"/>
          <a:stretch/>
        </p:blipFill>
        <p:spPr>
          <a:xfrm>
            <a:off x="2029075" y="1490536"/>
            <a:ext cx="7814210" cy="44673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3061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1850106" y="32658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Comparison against Spark + SQL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4" name="Picture 263"/>
          <p:cNvPicPr/>
          <p:nvPr/>
        </p:nvPicPr>
        <p:blipFill>
          <a:blip r:embed="rId2"/>
          <a:stretch/>
        </p:blipFill>
        <p:spPr>
          <a:xfrm>
            <a:off x="1680281" y="1647951"/>
            <a:ext cx="4401719" cy="4216545"/>
          </a:xfrm>
          <a:prstGeom prst="rect">
            <a:avLst/>
          </a:prstGeom>
          <a:ln>
            <a:noFill/>
          </a:ln>
        </p:spPr>
      </p:pic>
      <p:sp>
        <p:nvSpPr>
          <p:cNvPr id="265" name="CustomShape 2"/>
          <p:cNvSpPr/>
          <p:nvPr/>
        </p:nvSpPr>
        <p:spPr>
          <a:xfrm>
            <a:off x="6117272" y="1796221"/>
            <a:ext cx="4062723" cy="4244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Compared against applications that intermingle relational and procedural programming in a pipeline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Two stage pipeline: query followed by a computation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2X performance improvement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0932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1850106" y="32658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Issues? Improvements?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1850106" y="1796221"/>
            <a:ext cx="8326950" cy="4244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Extensible optimization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Cool in theory! But having written a compiler using a functional language...doesn't seem useful for the average programmer.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I didn't find Catalyst's method of adding rules intuitive and still find it a bit confusing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Evaluation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Found the spark + sql evaluation method lacking—wanted a better comparison against larger pipelines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Choosing two separate engines felt like a straw-man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Would also be interested in a “softer” usability report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1421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Resilient Distributed Datasets: A Fault-Tolerant Abstraction for In-Memory Cluster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2059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Zaharia</a:t>
            </a:r>
            <a:r>
              <a:rPr lang="en-US" sz="4400" b="1" dirty="0" smtClean="0"/>
              <a:t> et al.</a:t>
            </a:r>
          </a:p>
          <a:p>
            <a:r>
              <a:rPr lang="en-US" sz="3600" dirty="0" smtClean="0"/>
              <a:t>Presented by Manoj Reddy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60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850106" y="326586"/>
            <a:ext cx="8490242" cy="81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defTabSz="829544"/>
            <a:r>
              <a:rPr lang="en-US" sz="2903" b="1" kern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Comparison to Dryad-LINQ, FlumeJava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1850106" y="1796221"/>
            <a:ext cx="8326950" cy="4244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If pipeline optimization and language-integrated relational queries sound familiar, that's because it is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Comparison of performance?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Does SparkSQL do anything new?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The DataFrame abstraction is novel—DryadLINQ works on C# objects.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Iteration via Spark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lvl="1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Offers immediate feedback on type and compilation errors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indent="-194975" defTabSz="82954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b="1" kern="0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Other?</a:t>
            </a:r>
            <a:endParaRPr lang="en-US" sz="1633" kern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5852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DataFrames</a:t>
            </a:r>
            <a:r>
              <a:rPr lang="en-US" dirty="0" smtClean="0"/>
              <a:t> API</a:t>
            </a:r>
          </a:p>
          <a:p>
            <a:pPr lvl="1"/>
            <a:r>
              <a:rPr lang="en-US" dirty="0" smtClean="0"/>
              <a:t>- relational interface</a:t>
            </a:r>
          </a:p>
          <a:p>
            <a:pPr lvl="1"/>
            <a:r>
              <a:rPr lang="en-US" dirty="0" smtClean="0"/>
              <a:t>- associate schemas with RDDs</a:t>
            </a:r>
          </a:p>
          <a:p>
            <a:pPr lvl="1"/>
            <a:r>
              <a:rPr lang="en-US" dirty="0" smtClean="0"/>
              <a:t>- lazy evaluation (unlike R &amp; Python)</a:t>
            </a:r>
          </a:p>
          <a:p>
            <a:pPr lvl="1"/>
            <a:r>
              <a:rPr lang="en-US" dirty="0" smtClean="0"/>
              <a:t>- columnar format </a:t>
            </a:r>
          </a:p>
          <a:p>
            <a:endParaRPr lang="en-US" dirty="0"/>
          </a:p>
          <a:p>
            <a:r>
              <a:rPr lang="en-US" dirty="0" smtClean="0"/>
              <a:t>Catalyst optimizer</a:t>
            </a:r>
          </a:p>
          <a:p>
            <a:pPr lvl="1"/>
            <a:r>
              <a:rPr lang="en-US" dirty="0" smtClean="0"/>
              <a:t>- use Scala’s pattern matching feature to write tree transformation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65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4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i="1" dirty="0" err="1" smtClean="0"/>
              <a:t>MapReduce</a:t>
            </a:r>
            <a:r>
              <a:rPr lang="en-US" i="1" dirty="0" smtClean="0"/>
              <a:t>, </a:t>
            </a:r>
            <a:r>
              <a:rPr lang="en-US" i="1" dirty="0" err="1" smtClean="0"/>
              <a:t>Pregel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Dryad</a:t>
            </a:r>
            <a:r>
              <a:rPr lang="en-US" dirty="0" smtClean="0"/>
              <a:t> popular for large-scale data analytics</a:t>
            </a:r>
          </a:p>
          <a:p>
            <a:pPr lvl="1" algn="just"/>
            <a:r>
              <a:rPr lang="en-US" dirty="0" smtClean="0"/>
              <a:t>Users write high-level operators</a:t>
            </a:r>
          </a:p>
          <a:p>
            <a:pPr lvl="1" algn="just"/>
            <a:r>
              <a:rPr lang="en-US" dirty="0" smtClean="0"/>
              <a:t>Need not worry about parallelization and fault tolerance</a:t>
            </a:r>
          </a:p>
          <a:p>
            <a:pPr lvl="1" algn="just"/>
            <a:r>
              <a:rPr lang="en-US" dirty="0" smtClean="0"/>
              <a:t>Issues:</a:t>
            </a:r>
          </a:p>
          <a:p>
            <a:pPr lvl="2" algn="just"/>
            <a:r>
              <a:rPr lang="en-US" dirty="0" smtClean="0"/>
              <a:t>Do not leverage distributed memory</a:t>
            </a:r>
          </a:p>
          <a:p>
            <a:pPr lvl="2" algn="just"/>
            <a:r>
              <a:rPr lang="en-US" dirty="0"/>
              <a:t>Bottleneck: Data replication, disk I/O and </a:t>
            </a:r>
            <a:r>
              <a:rPr lang="en-US" dirty="0" smtClean="0"/>
              <a:t>serialization</a:t>
            </a:r>
          </a:p>
          <a:p>
            <a:pPr lvl="2" algn="just"/>
            <a:r>
              <a:rPr lang="en-US" dirty="0" smtClean="0"/>
              <a:t>Support </a:t>
            </a:r>
            <a:r>
              <a:rPr lang="en-US" dirty="0"/>
              <a:t>only specific computation </a:t>
            </a:r>
            <a:r>
              <a:rPr lang="en-US" dirty="0" smtClean="0"/>
              <a:t>patterns</a:t>
            </a:r>
          </a:p>
          <a:p>
            <a:pPr algn="just"/>
            <a:r>
              <a:rPr lang="en-US" dirty="0" smtClean="0"/>
              <a:t>Inefficient for iterative ML and graph algorithms</a:t>
            </a:r>
          </a:p>
          <a:p>
            <a:pPr lvl="1" algn="just"/>
            <a:r>
              <a:rPr lang="en-US" dirty="0" smtClean="0"/>
              <a:t>Keeping data in memory can improve performance by orders of magnitude</a:t>
            </a:r>
          </a:p>
          <a:p>
            <a:pPr algn="just"/>
            <a:r>
              <a:rPr lang="en-US" dirty="0" smtClean="0"/>
              <a:t>Interactive data mining: Run multiple ad-hoc queries on the same subset of data</a:t>
            </a:r>
          </a:p>
        </p:txBody>
      </p:sp>
    </p:spTree>
    <p:extLst>
      <p:ext uri="{BB962C8B-B14F-4D97-AF65-F5344CB8AC3E}">
        <p14:creationId xmlns:p14="http://schemas.microsoft.com/office/powerpoint/2010/main" val="15971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Resilient Distributed Datasets (RDDs)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RDD is a read-only, partitioned collection of records</a:t>
            </a:r>
          </a:p>
          <a:p>
            <a:r>
              <a:rPr lang="en-US" dirty="0" smtClean="0"/>
              <a:t>Created through deterministic transformations on either:</a:t>
            </a:r>
          </a:p>
          <a:p>
            <a:pPr lvl="1"/>
            <a:r>
              <a:rPr lang="en-US" dirty="0" smtClean="0"/>
              <a:t>Data in stable storage</a:t>
            </a:r>
          </a:p>
          <a:p>
            <a:pPr lvl="1"/>
            <a:r>
              <a:rPr lang="en-US" dirty="0" smtClean="0"/>
              <a:t>Other RDDs</a:t>
            </a:r>
          </a:p>
          <a:p>
            <a:r>
              <a:rPr lang="en-US" dirty="0" smtClean="0"/>
              <a:t>Transformations include: </a:t>
            </a:r>
            <a:r>
              <a:rPr lang="en-US" i="1" dirty="0" smtClean="0"/>
              <a:t>map, filter &amp; join</a:t>
            </a:r>
          </a:p>
          <a:p>
            <a:r>
              <a:rPr lang="en-US" dirty="0" smtClean="0"/>
              <a:t>RDDs do not need to be materialized at all times</a:t>
            </a:r>
          </a:p>
          <a:p>
            <a:pPr lvl="1"/>
            <a:r>
              <a:rPr lang="en-US" dirty="0" smtClean="0"/>
              <a:t>Lazy computation</a:t>
            </a:r>
          </a:p>
          <a:p>
            <a:pPr lvl="1"/>
            <a:r>
              <a:rPr lang="en-US" dirty="0" smtClean="0"/>
              <a:t>RDDs can be derived by computing the partitions through lineage</a:t>
            </a:r>
          </a:p>
          <a:p>
            <a:r>
              <a:rPr lang="en-US" dirty="0" smtClean="0"/>
              <a:t>Persistence: Users can specify a storage strategy for RDDs</a:t>
            </a:r>
          </a:p>
          <a:p>
            <a:r>
              <a:rPr lang="en-US" dirty="0" smtClean="0"/>
              <a:t>Partitioning: Useful for placement optimizations </a:t>
            </a:r>
          </a:p>
          <a:p>
            <a:pPr lvl="1"/>
            <a:r>
              <a:rPr lang="en-US" dirty="0" smtClean="0"/>
              <a:t>Join 2 RDDs that are co-partitioned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238281" y="581981"/>
            <a:ext cx="1424065" cy="248728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70627" y="988020"/>
            <a:ext cx="959371" cy="396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70626" y="2418021"/>
            <a:ext cx="959371" cy="396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70626" y="1709464"/>
            <a:ext cx="959371" cy="396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950311" y="3069268"/>
            <a:ext cx="202371" cy="69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08156" y="3781054"/>
            <a:ext cx="96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RDD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26639" y="3231233"/>
            <a:ext cx="112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Partitions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773587" y="1384180"/>
            <a:ext cx="654883" cy="1913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769841" y="1995488"/>
            <a:ext cx="635987" cy="1302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769841" y="2693358"/>
            <a:ext cx="635987" cy="592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RDD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814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RDDs, writes are only possible through </a:t>
            </a:r>
            <a:r>
              <a:rPr lang="en-US" sz="2400" b="1" dirty="0" smtClean="0"/>
              <a:t>coarse-grained</a:t>
            </a:r>
            <a:r>
              <a:rPr lang="en-US" sz="2000" dirty="0" smtClean="0"/>
              <a:t> transformations</a:t>
            </a:r>
          </a:p>
          <a:p>
            <a:r>
              <a:rPr lang="en-US" sz="2000" dirty="0" smtClean="0"/>
              <a:t>More efficient fault tolerance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37" y="2320276"/>
            <a:ext cx="6176435" cy="45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RDD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RDDs best suited for batch applications </a:t>
            </a:r>
          </a:p>
          <a:p>
            <a:pPr lvl="1"/>
            <a:r>
              <a:rPr lang="en-US" dirty="0" smtClean="0"/>
              <a:t>Apply the same operation to all elements in a dataset</a:t>
            </a:r>
          </a:p>
          <a:p>
            <a:r>
              <a:rPr lang="en-US" dirty="0" smtClean="0"/>
              <a:t>Useful for efficiently recovering lost partitions using lineage graph</a:t>
            </a:r>
          </a:p>
          <a:p>
            <a:pPr lvl="1"/>
            <a:r>
              <a:rPr lang="en-US" dirty="0" smtClean="0"/>
              <a:t>Avoids logging large amounts of data</a:t>
            </a:r>
          </a:p>
          <a:p>
            <a:r>
              <a:rPr lang="en-US" dirty="0" smtClean="0"/>
              <a:t>Not suitable for asynchronous fine grained updates to shared state</a:t>
            </a:r>
          </a:p>
          <a:p>
            <a:pPr lvl="1"/>
            <a:r>
              <a:rPr lang="en-US" dirty="0" smtClean="0"/>
              <a:t>Storage system for web application</a:t>
            </a:r>
          </a:p>
          <a:p>
            <a:pPr lvl="1"/>
            <a:r>
              <a:rPr lang="en-US" dirty="0" smtClean="0"/>
              <a:t>Incremental web crawler</a:t>
            </a:r>
          </a:p>
          <a:p>
            <a:r>
              <a:rPr lang="en-US" dirty="0" smtClean="0"/>
              <a:t>Databases such as </a:t>
            </a:r>
            <a:r>
              <a:rPr lang="en-US" dirty="0" err="1" smtClean="0"/>
              <a:t>RAMCloud</a:t>
            </a:r>
            <a:r>
              <a:rPr lang="en-US" dirty="0" smtClean="0"/>
              <a:t>, Percolator and Piccolo more suitable</a:t>
            </a:r>
          </a:p>
          <a:p>
            <a:pPr lvl="1"/>
            <a:r>
              <a:rPr lang="en-US" dirty="0" smtClean="0"/>
              <a:t>Perform traditional update logging and data check-pointing</a:t>
            </a:r>
          </a:p>
        </p:txBody>
      </p:sp>
    </p:spTree>
    <p:extLst>
      <p:ext uri="{BB962C8B-B14F-4D97-AF65-F5344CB8AC3E}">
        <p14:creationId xmlns:p14="http://schemas.microsoft.com/office/powerpoint/2010/main" val="36787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565" y="255588"/>
            <a:ext cx="4470400" cy="287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501" y="1931988"/>
            <a:ext cx="5600700" cy="119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374" y="3235325"/>
            <a:ext cx="6172200" cy="27813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888177" y="2101932"/>
            <a:ext cx="564324" cy="190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010" y="2046588"/>
            <a:ext cx="160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Stored in HDFS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894361" y="2684492"/>
            <a:ext cx="564324" cy="190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172" y="2553200"/>
            <a:ext cx="1603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Stored in memory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888177" y="5081328"/>
            <a:ext cx="564324" cy="190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009" y="4240282"/>
            <a:ext cx="16031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Pipeline filter and map and send a set of tasks to compute them on nodes containing partitions of errors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64118" y="3822492"/>
            <a:ext cx="238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Count and Collect are actions</a:t>
            </a:r>
          </a:p>
        </p:txBody>
      </p:sp>
      <p:cxnSp>
        <p:nvCxnSpPr>
          <p:cNvPr id="4" name="Straight Arrow Connector 3"/>
          <p:cNvCxnSpPr>
            <a:stCxn id="16" idx="1"/>
          </p:cNvCxnSpPr>
          <p:nvPr/>
        </p:nvCxnSpPr>
        <p:spPr>
          <a:xfrm flipH="1" flipV="1">
            <a:off x="7210269" y="3927423"/>
            <a:ext cx="1753849" cy="218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6" idx="1"/>
          </p:cNvCxnSpPr>
          <p:nvPr/>
        </p:nvCxnSpPr>
        <p:spPr>
          <a:xfrm flipH="1">
            <a:off x="4751882" y="4145658"/>
            <a:ext cx="4212236" cy="1580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7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lnDef>
      <a:spPr>
        <a:ln w="28575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1929</Words>
  <Application>Microsoft Office PowerPoint</Application>
  <PresentationFormat>Widescreen</PresentationFormat>
  <Paragraphs>288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42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DejaVu Sans</vt:lpstr>
      <vt:lpstr>Liberation Serif</vt:lpstr>
      <vt:lpstr>Segoe UI</vt:lpstr>
      <vt:lpstr>Source Sans Pro Black</vt:lpstr>
      <vt:lpstr>Source Sans Pro Light</vt:lpstr>
      <vt:lpstr>Source Sans Pro Semibold</vt:lpstr>
      <vt:lpstr>Symbol</vt:lpstr>
      <vt:lpstr>Wingdings</vt:lpstr>
      <vt:lpstr>Metropolitan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  CS239-Lecture 5 Spark + SparkSQL</vt:lpstr>
      <vt:lpstr>Project Proposal</vt:lpstr>
      <vt:lpstr>Other announcements</vt:lpstr>
      <vt:lpstr>Resilient Distributed Datasets: A Fault-Tolerant Abstraction for In-Memory Cluster Computing</vt:lpstr>
      <vt:lpstr>Motivation</vt:lpstr>
      <vt:lpstr>Resilient Distributed Datasets (RDDs)</vt:lpstr>
      <vt:lpstr>Advantages of RDD Model</vt:lpstr>
      <vt:lpstr>Disadvantages of RDD model</vt:lpstr>
      <vt:lpstr>Example</vt:lpstr>
      <vt:lpstr>Spark</vt:lpstr>
      <vt:lpstr>Logistic Regression &amp; Page Rank</vt:lpstr>
      <vt:lpstr>RDD Representation</vt:lpstr>
      <vt:lpstr>Implementation (I)</vt:lpstr>
      <vt:lpstr>Implementation (II)</vt:lpstr>
      <vt:lpstr>Implementation (III)</vt:lpstr>
      <vt:lpstr>Evaluation (I) – Logistic Regression, K-Means</vt:lpstr>
      <vt:lpstr>Evaluation (II) – PageRank </vt:lpstr>
      <vt:lpstr>Evaluation (III)</vt:lpstr>
      <vt:lpstr>Interactive Data Mining</vt:lpstr>
      <vt:lpstr>Conclusion</vt:lpstr>
      <vt:lpstr>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Spark SQL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2016-03-29T03:05:16Z</dcterms:created>
  <dcterms:modified xsi:type="dcterms:W3CDTF">2016-04-13T14:24:33Z</dcterms:modified>
</cp:coreProperties>
</file>