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1"/>
    <p:sldMasterId id="2147483864" r:id="rId2"/>
    <p:sldMasterId id="2147483873" r:id="rId3"/>
  </p:sldMasterIdLst>
  <p:notesMasterIdLst>
    <p:notesMasterId r:id="rId86"/>
  </p:notesMasterIdLst>
  <p:sldIdLst>
    <p:sldId id="257" r:id="rId4"/>
    <p:sldId id="317" r:id="rId5"/>
    <p:sldId id="396" r:id="rId6"/>
    <p:sldId id="397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  <p:sldId id="388" r:id="rId47"/>
    <p:sldId id="389" r:id="rId48"/>
    <p:sldId id="390" r:id="rId49"/>
    <p:sldId id="391" r:id="rId50"/>
    <p:sldId id="392" r:id="rId51"/>
    <p:sldId id="393" r:id="rId52"/>
    <p:sldId id="394" r:id="rId53"/>
    <p:sldId id="395" r:id="rId54"/>
    <p:sldId id="398" r:id="rId55"/>
    <p:sldId id="399" r:id="rId56"/>
    <p:sldId id="400" r:id="rId57"/>
    <p:sldId id="401" r:id="rId58"/>
    <p:sldId id="402" r:id="rId59"/>
    <p:sldId id="403" r:id="rId60"/>
    <p:sldId id="404" r:id="rId61"/>
    <p:sldId id="405" r:id="rId62"/>
    <p:sldId id="406" r:id="rId63"/>
    <p:sldId id="407" r:id="rId64"/>
    <p:sldId id="408" r:id="rId65"/>
    <p:sldId id="409" r:id="rId66"/>
    <p:sldId id="410" r:id="rId67"/>
    <p:sldId id="411" r:id="rId68"/>
    <p:sldId id="412" r:id="rId69"/>
    <p:sldId id="413" r:id="rId70"/>
    <p:sldId id="414" r:id="rId71"/>
    <p:sldId id="415" r:id="rId72"/>
    <p:sldId id="416" r:id="rId73"/>
    <p:sldId id="417" r:id="rId74"/>
    <p:sldId id="418" r:id="rId75"/>
    <p:sldId id="419" r:id="rId76"/>
    <p:sldId id="420" r:id="rId77"/>
    <p:sldId id="421" r:id="rId78"/>
    <p:sldId id="422" r:id="rId79"/>
    <p:sldId id="423" r:id="rId80"/>
    <p:sldId id="424" r:id="rId81"/>
    <p:sldId id="425" r:id="rId82"/>
    <p:sldId id="426" r:id="rId83"/>
    <p:sldId id="427" r:id="rId84"/>
    <p:sldId id="428" r:id="rId8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2093" autoAdjust="0"/>
  </p:normalViewPr>
  <p:slideViewPr>
    <p:cSldViewPr snapToGrid="0">
      <p:cViewPr varScale="1">
        <p:scale>
          <a:sx n="94" d="100"/>
          <a:sy n="94" d="100"/>
        </p:scale>
        <p:origin x="12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slide" Target="slides/slide81.xml"/><Relationship Id="rId89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commentAuthors" Target="commentAuthor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9C16-8FED-4B05-909D-2B1E950020CB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A0EB2-4668-402E-A1CD-96F524FD1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5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A0EB2-4668-402E-A1CD-96F524FD16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66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</a:t>
            </a:r>
            <a:r>
              <a:rPr lang="en-US" baseline="0" dirty="0" smtClean="0"/>
              <a:t> have figure 4 showing that in-memory and on-disk query time is not affected too much after eliminate all disk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6623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they used a very rough estimate to claim</a:t>
            </a:r>
            <a:r>
              <a:rPr lang="en-US" baseline="0" dirty="0" smtClean="0"/>
              <a:t> that disk I/O of Google smaller. and Microsoft’s workload is even smaller. Do not reflect tail behavior, do not include additional I/O use.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rough estimation assume that input data is read one from disk, intermediate data is written once and read once, the output data is written to disk three times.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92209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some work load there are 2X improvement</a:t>
            </a:r>
            <a:r>
              <a:rPr lang="en-US" baseline="0" dirty="0" smtClean="0"/>
              <a:t> in CPU time.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the author doesn’t give for a chunk of data, the proportion of time spent in I/O and serialization. It’s possible that </a:t>
            </a:r>
            <a:r>
              <a:rPr lang="en-US" baseline="0" dirty="0" err="1" smtClean="0"/>
              <a:t>serialzation</a:t>
            </a:r>
            <a:r>
              <a:rPr lang="en-US" baseline="0" dirty="0" smtClean="0"/>
              <a:t> costs lots of CPU time, but it’s way smaller than I/O time.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970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prior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work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claims that percent of job time spent in shuffle (quo: 16% jobs spent more than 75%), this is not sufficient. In fact </a:t>
            </a:r>
            <a:r>
              <a:rPr lang="en-US" altLang="zh-CN" baseline="0" dirty="0" err="1" smtClean="0"/>
              <a:t>num</a:t>
            </a:r>
            <a:r>
              <a:rPr lang="en-US" altLang="zh-CN" baseline="0" dirty="0" smtClean="0"/>
              <a:t> of jobs != execution time (performance). That 16% jobs only 1% of the total time taken by all jobs and 0.3% of the total bytes send across network.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5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Past</a:t>
            </a:r>
            <a:r>
              <a:rPr lang="zh-CN" altLang="en-US" dirty="0" smtClean="0"/>
              <a:t> </a:t>
            </a:r>
            <a:r>
              <a:rPr lang="en-US" altLang="zh-CN" dirty="0" smtClean="0"/>
              <a:t>work demonstrates</a:t>
            </a:r>
            <a:r>
              <a:rPr lang="en-US" altLang="zh-CN" baseline="0" dirty="0" smtClean="0"/>
              <a:t> that struggler could be significant bottleneck. Characterized some are due to data skew, but does not characterize what causes some tasks to take longer than others.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Inverse progress rate is used to let analysis be agonistic to input data skew (but we will check output data skew later)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median improvement from eliminating stragglers is 5-10% for the big data benchmark and TPC-DS workloads. Lower for production work loads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0318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</a:t>
            </a:r>
            <a:r>
              <a:rPr lang="en-US" baseline="0" dirty="0" smtClean="0"/>
              <a:t> frameworks have optimized struggler at framework level. Spark </a:t>
            </a:r>
            <a:r>
              <a:rPr lang="en-US" altLang="zh-CN" baseline="0" dirty="0" smtClean="0"/>
              <a:t>breaks jobs into many more tasks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(user </a:t>
            </a:r>
            <a:r>
              <a:rPr lang="en-US" altLang="zh-CN" baseline="0" dirty="0" err="1" smtClean="0"/>
              <a:t>explictily</a:t>
            </a:r>
            <a:r>
              <a:rPr lang="en-US" altLang="zh-CN" baseline="0" dirty="0" smtClean="0"/>
              <a:t> program), with its task assign protocol (speculative execution, run a new copy of slow task in parallel ), struggler will be mitigated.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328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Straggler causes vary across workloads and even within queries for a particular workload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For some queries, most strugglers can be attributed to HDFS, some can be attributed to garbage collection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fact</a:t>
            </a:r>
            <a:r>
              <a:rPr lang="en-US" baseline="0" dirty="0" smtClean="0"/>
              <a:t> that some straggler tasks are caused by long times spent blocked on disk does not necessarily imply that overall, eliminating time blocked on disk would yield a large improvement in job completion time (end-to-end performance)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causes like output size and running before code has been </a:t>
            </a:r>
            <a:r>
              <a:rPr lang="en-US" baseline="0" dirty="0" err="1" smtClean="0"/>
              <a:t>jitted</a:t>
            </a:r>
            <a:r>
              <a:rPr lang="en-US" baseline="0" dirty="0" smtClean="0"/>
              <a:t> cannot be mitigated.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662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Spark falls</a:t>
            </a:r>
            <a:r>
              <a:rPr lang="en-US" baseline="0" dirty="0" smtClean="0"/>
              <a:t> into </a:t>
            </a:r>
            <a:r>
              <a:rPr lang="en-US" baseline="0" dirty="0" err="1" smtClean="0"/>
              <a:t>MapReduce</a:t>
            </a:r>
            <a:r>
              <a:rPr lang="en-US" baseline="0" dirty="0" smtClean="0"/>
              <a:t> paradigm but uses advanced data abstraction (in memory RDD), language support(Scala), task pipelining(DAG). </a:t>
            </a:r>
            <a:endParaRPr lang="zh-CN" altLang="en-US" baseline="0" dirty="0" smtClean="0"/>
          </a:p>
          <a:p>
            <a:endParaRPr lang="zh-CN" altLang="en-US" baseline="0" dirty="0" smtClean="0"/>
          </a:p>
          <a:p>
            <a:r>
              <a:rPr lang="en-US" altLang="zh-CN" dirty="0" smtClean="0"/>
              <a:t>partitions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14785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They</a:t>
            </a:r>
            <a:r>
              <a:rPr lang="en-US" baseline="0" dirty="0" smtClean="0"/>
              <a:t> are not true.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9350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07130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Thoroughly</a:t>
            </a:r>
            <a:r>
              <a:rPr lang="en-US" baseline="0" dirty="0" smtClean="0"/>
              <a:t> represents frequent used operations on Spark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Company traces are used for sanity check and prove that our high-level takeaways are compatible with production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896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kayousterhout.github.io</a:t>
            </a:r>
            <a:r>
              <a:rPr lang="en-US" dirty="0" smtClean="0"/>
              <a:t>/trace-analysis/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5991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Blocked</a:t>
            </a:r>
            <a:r>
              <a:rPr lang="en-US" baseline="0" dirty="0" smtClean="0"/>
              <a:t> time analysis provides a single, easy to understand number to characterize the importance of disk and network use.</a:t>
            </a:r>
          </a:p>
          <a:p>
            <a:r>
              <a:rPr lang="en-US" baseline="0" dirty="0" smtClean="0"/>
              <a:t>Lacks sophistication and generality of general purpose distributed systems performance analysis tools.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[5]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Performance Debugging for Distributed Systems of Black Boxes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uses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from RPC messages to infer inter-call causality; the other uses signal-processing techniques. Our algorithms can ascribe delay to specific nodes on specific causal paths. Unlike previous approaches to similar problems, our approach requires no modifications to applications, middleware, or messages.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Not black-box, requires adding instrumentation within the application.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599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Easy</a:t>
            </a:r>
            <a:r>
              <a:rPr lang="en-US" baseline="0" dirty="0" smtClean="0"/>
              <a:t> to misunderstand here: simulate original, we get for benchmark 7%, production 27%. The reason why production is higher is not because task gap, it’s because of stage gap per updated SQL plan. This is not in this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61721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two</a:t>
            </a:r>
            <a:r>
              <a:rPr lang="en-US" baseline="0" dirty="0" smtClean="0"/>
              <a:t> remote disks ? Might be typo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we claim disk I/O is not important, exaggeration in measuring disk I/O only strengthens our claim.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558F9-FFD4-A747-A223-E9F271E73327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9451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 algn="l">
              <a:defRPr b="0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34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16364"/>
            <a:ext cx="10972800" cy="5954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932545"/>
            <a:ext cx="10972800" cy="31936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57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51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27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903" y="1767851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6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410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0ED334-3B92-F343-B44D-63270FB12163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B3FBF1A-1C89-4A41-8525-EF154E73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54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AE039-B45E-D244-B80C-AC2B3997C977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75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C4CD-B6D2-1F41-8EEA-348C90047ED9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196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7BE6-1DF0-124A-A115-7D872A152A6A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36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EF6B0-F336-4B49-B3AD-8CEE6DF69E13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36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35803-FDF2-6F4F-81F6-922E9EA9F5C9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4629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122F8-88BB-1542-941F-EA70A5E23964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296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B76A-4B2C-BB46-B9FD-226BB4A4AC27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06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9C34F-5A91-EA47-85E2-4B87F9418CEB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56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FF002-464B-674D-B34D-EF15347B27E7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1727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6ED8-2D67-494D-A475-CC74CE68BE12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2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8DC50-3636-004E-AE62-E08DA46D8468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0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4/13/2016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"/>
            <a:ext cx="12201296" cy="223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1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6696-AA64-934B-8CCB-0B3DA1F7C75F}" type="datetime1">
              <a:rPr lang="en-US" smtClean="0"/>
              <a:t>4/13/2016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4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9.png"/><Relationship Id="rId5" Type="http://schemas.microsoft.com/office/2007/relationships/hdphoto" Target="../media/hdphoto1.wdp"/><Relationship Id="rId4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7512" y="796704"/>
            <a:ext cx="10782300" cy="24625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CS239-Lecture </a:t>
            </a:r>
            <a:r>
              <a:rPr lang="en-US" sz="5400" dirty="0"/>
              <a:t>6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Performance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4561" y="4134449"/>
            <a:ext cx="9228201" cy="164592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4000" dirty="0" smtClean="0"/>
              <a:t>Madan Musuvathi</a:t>
            </a:r>
          </a:p>
          <a:p>
            <a:pPr algn="ctr"/>
            <a:r>
              <a:rPr lang="en-US" sz="2300" dirty="0" smtClean="0"/>
              <a:t> </a:t>
            </a:r>
            <a:endParaRPr lang="en-US" sz="4000" dirty="0" smtClean="0"/>
          </a:p>
          <a:p>
            <a:pPr algn="ctr"/>
            <a:r>
              <a:rPr lang="en-US" dirty="0" smtClean="0"/>
              <a:t>Visiting Professor, UCLA </a:t>
            </a:r>
          </a:p>
          <a:p>
            <a:pPr algn="ctr"/>
            <a:r>
              <a:rPr lang="en-US" dirty="0" smtClean="0"/>
              <a:t>Principal Researcher, Microsoft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63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Outliers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10036387" cy="1951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800"/>
              </a:spcAft>
            </a:pPr>
            <a:r>
              <a:rPr lang="en-US" altLang="zh-CN" sz="2667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</a:rPr>
              <a:t>Three categories of root causes</a:t>
            </a:r>
          </a:p>
          <a:p>
            <a:pPr marL="457189" indent="-457189" defTabSz="1219170">
              <a:lnSpc>
                <a:spcPts val="3467"/>
              </a:lnSpc>
              <a:buFont typeface="Arial" charset="0"/>
              <a:buChar char="•"/>
            </a:pPr>
            <a:r>
              <a:rPr lang="en-US" altLang="zh-CN" sz="2667" kern="0">
                <a:latin typeface="微软雅黑" charset="0"/>
                <a:ea typeface="微软雅黑" charset="0"/>
              </a:rPr>
              <a:t>machine characteristics</a:t>
            </a:r>
          </a:p>
          <a:p>
            <a:pPr marL="457189" indent="-457189" defTabSz="1219170">
              <a:lnSpc>
                <a:spcPts val="3467"/>
              </a:lnSpc>
              <a:buFont typeface="Arial" charset="0"/>
              <a:buChar char="•"/>
            </a:pPr>
            <a:r>
              <a:rPr lang="en-US" altLang="zh-CN" sz="2667" kern="0">
                <a:latin typeface="微软雅黑" charset="0"/>
                <a:ea typeface="微软雅黑" charset="0"/>
              </a:rPr>
              <a:t>network characteristics</a:t>
            </a:r>
          </a:p>
          <a:p>
            <a:pPr marL="457189" indent="-457189" defTabSz="1219170">
              <a:lnSpc>
                <a:spcPts val="3467"/>
              </a:lnSpc>
              <a:buFont typeface="Arial" charset="0"/>
              <a:buChar char="•"/>
            </a:pPr>
            <a:r>
              <a:rPr lang="en-US" altLang="zh-CN" sz="2667" kern="0">
                <a:latin typeface="微软雅黑" charset="0"/>
                <a:ea typeface="微软雅黑" charset="0"/>
              </a:rPr>
              <a:t>imbalance in work due to MapReduce specification</a:t>
            </a:r>
          </a:p>
        </p:txBody>
      </p:sp>
    </p:spTree>
    <p:extLst>
      <p:ext uri="{BB962C8B-B14F-4D97-AF65-F5344CB8AC3E}">
        <p14:creationId xmlns:p14="http://schemas.microsoft.com/office/powerpoint/2010/main" val="109816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Outliers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10036387" cy="295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spcAft>
                <a:spcPts val="1600"/>
              </a:spcAft>
            </a:pPr>
            <a:r>
              <a:rPr lang="en-US" altLang="zh-CN" sz="2667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</a:rPr>
              <a:t>Current outlier mitigation in MapReduce</a:t>
            </a:r>
          </a:p>
          <a:p>
            <a:pPr marL="457189" indent="-457189" defTabSz="1219170">
              <a:lnSpc>
                <a:spcPts val="3467"/>
              </a:lnSpc>
              <a:buFont typeface="Arial" charset="0"/>
              <a:buChar char="•"/>
            </a:pPr>
            <a:r>
              <a:rPr lang="en-US" altLang="zh-CN" sz="2667" kern="0">
                <a:latin typeface="微软雅黑" charset="0"/>
                <a:ea typeface="微软雅黑" charset="0"/>
              </a:rPr>
              <a:t>focus only on duplicating tasks</a:t>
            </a:r>
          </a:p>
          <a:p>
            <a:pPr marL="457189" indent="-457189" defTabSz="1219170">
              <a:lnSpc>
                <a:spcPts val="3467"/>
              </a:lnSpc>
              <a:buFont typeface="Arial" charset="0"/>
              <a:buChar char="•"/>
            </a:pPr>
            <a:r>
              <a:rPr lang="en-US" altLang="zh-CN" sz="2667" kern="0">
                <a:latin typeface="微软雅黑" charset="0"/>
                <a:ea typeface="微软雅黑" charset="0"/>
              </a:rPr>
              <a:t>no protection against data loss induced recomputation</a:t>
            </a:r>
          </a:p>
          <a:p>
            <a:pPr marL="457189" indent="-457189" defTabSz="1219170">
              <a:lnSpc>
                <a:spcPts val="3467"/>
              </a:lnSpc>
              <a:buFont typeface="Arial" charset="0"/>
              <a:buChar char="•"/>
            </a:pPr>
            <a:r>
              <a:rPr lang="en-US" altLang="zh-CN" sz="2667" kern="0">
                <a:latin typeface="微软雅黑" charset="0"/>
                <a:ea typeface="微软雅黑" charset="0"/>
              </a:rPr>
              <a:t>no protection against network congestion induced outliers</a:t>
            </a:r>
          </a:p>
          <a:p>
            <a:pPr marL="457189" indent="-457189" defTabSz="1219170">
              <a:lnSpc>
                <a:spcPts val="3467"/>
              </a:lnSpc>
              <a:buFont typeface="Arial" charset="0"/>
              <a:buChar char="•"/>
            </a:pPr>
            <a:r>
              <a:rPr lang="en-US" altLang="zh-CN" sz="2667" kern="0">
                <a:latin typeface="微软雅黑" charset="0"/>
                <a:ea typeface="微软雅黑" charset="0"/>
              </a:rPr>
              <a:t>......</a:t>
            </a:r>
          </a:p>
        </p:txBody>
      </p:sp>
    </p:spTree>
    <p:extLst>
      <p:ext uri="{BB962C8B-B14F-4D97-AF65-F5344CB8AC3E}">
        <p14:creationId xmlns:p14="http://schemas.microsoft.com/office/powerpoint/2010/main" val="1084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63793"/>
            <a:ext cx="922782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Mantri </a:t>
            </a: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--cause aware and resource aware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4973" y="2574714"/>
            <a:ext cx="9118600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Restarting outlier tasks cognizant of resource constraints and work imbalances</a:t>
            </a:r>
          </a:p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Network-aware placement of tasks</a:t>
            </a:r>
          </a:p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Protecting output of tasks based on a cost-bene</a:t>
            </a: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fi</a:t>
            </a: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t analysis</a:t>
            </a:r>
          </a:p>
        </p:txBody>
      </p:sp>
    </p:spTree>
    <p:extLst>
      <p:ext uri="{BB962C8B-B14F-4D97-AF65-F5344CB8AC3E}">
        <p14:creationId xmlns:p14="http://schemas.microsoft.com/office/powerpoint/2010/main" val="6150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7582747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Introduction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Outlier Problem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Mantri Design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Evaludation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2204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4855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 smtClean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Phase 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level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4973" y="2574714"/>
            <a:ext cx="9118600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413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Settings for a phase:</a:t>
            </a:r>
          </a:p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n: the number of tasks in a phase</a:t>
            </a:r>
          </a:p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s: the number of slots in a phase</a:t>
            </a:r>
          </a:p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t</a:t>
            </a:r>
            <a:r>
              <a:rPr lang="en-US" altLang="zh-CN" sz="2400" kern="0" baseline="-25000">
                <a:latin typeface="微软雅黑" charset="0"/>
                <a:ea typeface="微软雅黑" charset="0"/>
              </a:rPr>
              <a:t>i</a:t>
            </a: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: the completion time of task i</a:t>
            </a:r>
          </a:p>
        </p:txBody>
      </p:sp>
    </p:spTree>
    <p:extLst>
      <p:ext uri="{BB962C8B-B14F-4D97-AF65-F5344CB8AC3E}">
        <p14:creationId xmlns:p14="http://schemas.microsoft.com/office/powerpoint/2010/main" val="22559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4855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smtClean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Phase 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level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4973" y="2574714"/>
            <a:ext cx="9118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413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The completion time of task i can be affected by multiple factors, which can be represented by a function:</a:t>
            </a:r>
          </a:p>
          <a:p>
            <a:pPr algn="ctr" defTabSz="1219170">
              <a:lnSpc>
                <a:spcPts val="3413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t</a:t>
            </a:r>
            <a:r>
              <a:rPr lang="en-US" altLang="zh-CN" sz="2400" kern="0" baseline="-25000">
                <a:latin typeface="微软雅黑" charset="0"/>
                <a:ea typeface="微软雅黑" charset="0"/>
              </a:rPr>
              <a:t>i</a:t>
            </a: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 = f(datasize, code,machine, network)</a:t>
            </a:r>
          </a:p>
          <a:p>
            <a:pPr algn="ctr" defTabSz="1219170">
              <a:lnSpc>
                <a:spcPts val="3413"/>
              </a:lnSpc>
            </a:pPr>
            <a:endParaRPr lang="en-US" altLang="zh-CN" sz="2400" kern="0">
              <a:solidFill>
                <a:sysClr val="windowText" lastClr="000000"/>
              </a:solidFill>
              <a:latin typeface="微软雅黑" charset="0"/>
              <a:ea typeface="微软雅黑" charset="0"/>
            </a:endParaRPr>
          </a:p>
          <a:p>
            <a:pPr defTabSz="1219170">
              <a:lnSpc>
                <a:spcPts val="3413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The  phase completion time can be represented by:</a:t>
            </a:r>
          </a:p>
          <a:p>
            <a:pPr algn="ctr" defTabSz="1219170">
              <a:lnSpc>
                <a:spcPts val="3413"/>
              </a:lnSpc>
            </a:pPr>
            <a:endParaRPr lang="en-US" altLang="zh-CN" sz="2400" kern="0">
              <a:solidFill>
                <a:sysClr val="windowText" lastClr="000000"/>
              </a:solidFill>
              <a:latin typeface="微软雅黑" charset="0"/>
              <a:ea typeface="微软雅黑" charset="0"/>
            </a:endParaRPr>
          </a:p>
        </p:txBody>
      </p:sp>
      <p:graphicFrame>
        <p:nvGraphicFramePr>
          <p:cNvPr id="5" name="对象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09814" y="4950460"/>
          <a:ext cx="2009140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1143000" imgH="520700" progId="Equation.KSEE3">
                  <p:embed/>
                </p:oleObj>
              </mc:Choice>
              <mc:Fallback>
                <p:oleObj r:id="rId3" imgW="1143000" imgH="520700" progId="Equation.KSEE3">
                  <p:embed/>
                  <p:pic>
                    <p:nvPicPr>
                      <p:cNvPr id="5" name="对象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9814" y="4950460"/>
                        <a:ext cx="2009140" cy="69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5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4855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 smtClean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Phase 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level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4973" y="2574713"/>
            <a:ext cx="9118600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413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So the goal is to make t</a:t>
            </a:r>
            <a:r>
              <a:rPr lang="en-US" altLang="zh-CN" sz="2400" kern="0" baseline="-25000">
                <a:latin typeface="微软雅黑" charset="0"/>
                <a:ea typeface="微软雅黑" charset="0"/>
              </a:rPr>
              <a:t>p</a:t>
            </a: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 close to        ! </a:t>
            </a:r>
          </a:p>
        </p:txBody>
      </p:sp>
      <p:graphicFrame>
        <p:nvGraphicFramePr>
          <p:cNvPr id="2" name="对象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919894" y="2574713"/>
          <a:ext cx="474133" cy="69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355600" imgH="520700" progId="Equation.KSEE3">
                  <p:embed/>
                </p:oleObj>
              </mc:Choice>
              <mc:Fallback>
                <p:oleObj r:id="rId3" imgW="355600" imgH="520700" progId="Equation.KSEE3">
                  <p:embed/>
                  <p:pic>
                    <p:nvPicPr>
                      <p:cNvPr id="2" name="对象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19894" y="2574713"/>
                        <a:ext cx="474133" cy="69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893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4855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 smtClean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Job 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level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35753" y="2849033"/>
            <a:ext cx="9936480" cy="220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  <a:sym typeface="+mn-ea"/>
              </a:rPr>
              <a:t>An outlier in an early phase, by delaying when tasks that use its output may start, has cumulative e</a:t>
            </a: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  <a:sym typeface="+mn-ea"/>
              </a:rPr>
              <a:t>ffe</a:t>
            </a: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  <a:sym typeface="+mn-ea"/>
              </a:rPr>
              <a:t>cts on the job.</a:t>
            </a:r>
            <a:endParaRPr lang="zh-CN" altLang="en-US" sz="2400" kern="0">
              <a:solidFill>
                <a:sysClr val="windowText" lastClr="000000"/>
              </a:solidFill>
              <a:latin typeface="微软雅黑" charset="0"/>
              <a:ea typeface="微软雅黑" charset="0"/>
            </a:endParaRPr>
          </a:p>
          <a:p>
            <a:pPr marL="380990" indent="-380990" defTabSz="1219170">
              <a:lnSpc>
                <a:spcPts val="3413"/>
              </a:lnSpc>
              <a:buFont typeface="Arial" charset="0"/>
              <a:buChar char="•"/>
            </a:pP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Dependency across phases also leads to outliers when task output is lost and needs to be recomputed</a:t>
            </a:r>
          </a:p>
          <a:p>
            <a:pPr marL="380990" indent="-380990" defTabSz="1219170">
              <a:buFont typeface="Arial" charset="0"/>
              <a:buChar char="•"/>
            </a:pPr>
            <a:endParaRPr lang="zh-CN" altLang="en-US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Example 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job from the production cluster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67" y="2390987"/>
            <a:ext cx="8455660" cy="415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0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Prevalence of outliers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77240" y="2224194"/>
            <a:ext cx="918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400" kern="0">
                <a:solidFill>
                  <a:sysClr val="windowText" lastClr="000000"/>
                </a:solidFill>
              </a:rPr>
              <a:t>Prevalence of outliers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1" y="2224193"/>
            <a:ext cx="11796607" cy="40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7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/>
              <a:t>p</a:t>
            </a:r>
            <a:r>
              <a:rPr lang="en-US" dirty="0" smtClean="0"/>
              <a:t>roposal due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a proposal (2-3 paragraphs) by </a:t>
            </a:r>
            <a:r>
              <a:rPr lang="en-US" dirty="0" smtClean="0">
                <a:solidFill>
                  <a:srgbClr val="FF0000"/>
                </a:solidFill>
              </a:rPr>
              <a:t>April 13</a:t>
            </a:r>
          </a:p>
          <a:p>
            <a:pPr lvl="1"/>
            <a:r>
              <a:rPr lang="en-US" dirty="0" smtClean="0"/>
              <a:t>Describe the problem </a:t>
            </a:r>
          </a:p>
          <a:p>
            <a:pPr lvl="1"/>
            <a:r>
              <a:rPr lang="en-US" dirty="0" smtClean="0"/>
              <a:t>Explain why it is interesting to solve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1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Causes of outliers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4400" y="2269913"/>
            <a:ext cx="975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W</a:t>
            </a: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hether a task</a:t>
            </a: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's</a:t>
            </a:r>
            <a:r>
              <a:rPr lang="zh-CN" altLang="en-US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 runtime can be explained by the amount of data it processes or reads across the network</a:t>
            </a: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?</a:t>
            </a:r>
          </a:p>
          <a:p>
            <a:pPr defTabSz="1219170"/>
            <a:endParaRPr lang="en-US" altLang="zh-CN" sz="2400" kern="0">
              <a:solidFill>
                <a:sysClr val="windowText" lastClr="000000"/>
              </a:solidFill>
              <a:latin typeface="微软雅黑" charset="0"/>
              <a:ea typeface="微软雅黑" charset="0"/>
            </a:endParaRPr>
          </a:p>
          <a:p>
            <a:pPr algn="ctr" defTabSz="1219170"/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workload imbalance or poor placement</a:t>
            </a:r>
          </a:p>
          <a:p>
            <a:pPr algn="ctr" defTabSz="1219170"/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vs</a:t>
            </a:r>
          </a:p>
          <a:p>
            <a:pPr algn="ctr" defTabSz="1219170"/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resource contention or problematic machines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69913"/>
            <a:ext cx="9563947" cy="397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Causes of outliers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753" y="2452793"/>
            <a:ext cx="97536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Data skew</a:t>
            </a:r>
          </a:p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Crossrack traffic</a:t>
            </a:r>
          </a:p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Bad and busy machines</a:t>
            </a:r>
          </a:p>
        </p:txBody>
      </p:sp>
    </p:spTree>
    <p:extLst>
      <p:ext uri="{BB962C8B-B14F-4D97-AF65-F5344CB8AC3E}">
        <p14:creationId xmlns:p14="http://schemas.microsoft.com/office/powerpoint/2010/main" val="343624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Data skew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753" y="2452794"/>
            <a:ext cx="9753600" cy="246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68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Why data size varies across tasks in a phase?</a:t>
            </a:r>
          </a:p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scheduling each additional task has overhead at the job manager</a:t>
            </a:r>
          </a:p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Network bandwidth</a:t>
            </a:r>
          </a:p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poor coding practice</a:t>
            </a:r>
          </a:p>
        </p:txBody>
      </p:sp>
    </p:spTree>
    <p:extLst>
      <p:ext uri="{BB962C8B-B14F-4D97-AF65-F5344CB8AC3E}">
        <p14:creationId xmlns:p14="http://schemas.microsoft.com/office/powerpoint/2010/main" val="2772759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Crossrack traffic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753" y="2452794"/>
            <a:ext cx="9753600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ts val="3680"/>
              </a:lnSpc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Lead to outliers in two ways</a:t>
            </a:r>
          </a:p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in phases where moving data across racks is avoidable (through locality constraints), a task that ends up in a disadvantageous network location runs slower than others</a:t>
            </a:r>
          </a:p>
          <a:p>
            <a:pPr marL="380990" indent="-380990" defTabSz="1219170">
              <a:lnSpc>
                <a:spcPts val="3680"/>
              </a:lnSpc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in phases where moving data across racks is unavoidable, not accounting for the competition among tasks within the phase (self-interference) leads to outliers</a:t>
            </a:r>
          </a:p>
        </p:txBody>
      </p:sp>
    </p:spTree>
    <p:extLst>
      <p:ext uri="{BB962C8B-B14F-4D97-AF65-F5344CB8AC3E}">
        <p14:creationId xmlns:p14="http://schemas.microsoft.com/office/powerpoint/2010/main" val="465231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Crossrack traffic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4" y="2338494"/>
            <a:ext cx="10090573" cy="431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14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Bad and busy machines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514" y="2655147"/>
            <a:ext cx="5626100" cy="40005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792133" y="1656081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400" kern="0">
                <a:solidFill>
                  <a:sysClr val="windowText" lastClr="000000"/>
                </a:solidFill>
              </a:rPr>
              <a:t>---Recomputation</a:t>
            </a:r>
          </a:p>
        </p:txBody>
      </p:sp>
    </p:spTree>
    <p:extLst>
      <p:ext uri="{BB962C8B-B14F-4D97-AF65-F5344CB8AC3E}">
        <p14:creationId xmlns:p14="http://schemas.microsoft.com/office/powerpoint/2010/main" val="1707200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Bad and busy machines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92133" y="1656081"/>
            <a:ext cx="384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400" kern="0">
                <a:solidFill>
                  <a:sysClr val="windowText" lastClr="000000"/>
                </a:solidFill>
              </a:rPr>
              <a:t>---spikes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73" y="2147147"/>
            <a:ext cx="9072880" cy="452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86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Impacts of outliersad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14" y="2147147"/>
            <a:ext cx="6677660" cy="449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820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7582747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Introduction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Outlier Problem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Mantri Design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Evaludation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67369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General solution outliers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1" y="2662768"/>
            <a:ext cx="11012593" cy="342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Row Store vs Column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438400"/>
            <a:ext cx="10753725" cy="2983865"/>
          </a:xfrm>
        </p:spPr>
        <p:txBody>
          <a:bodyPr/>
          <a:lstStyle/>
          <a:p>
            <a:r>
              <a:rPr lang="en-US" dirty="0" smtClean="0"/>
              <a:t>Two ways to represent a set of </a:t>
            </a:r>
            <a:r>
              <a:rPr lang="en-US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Employee</a:t>
            </a:r>
            <a:r>
              <a:rPr lang="en-US" dirty="0" smtClean="0"/>
              <a:t>s</a:t>
            </a:r>
          </a:p>
          <a:p>
            <a:r>
              <a:rPr lang="en-US" dirty="0" smtClean="0"/>
              <a:t>array of </a:t>
            </a:r>
            <a:r>
              <a:rPr lang="en-US" dirty="0" err="1" smtClean="0"/>
              <a:t>struct</a:t>
            </a:r>
            <a:r>
              <a:rPr lang="en-US" dirty="0" smtClean="0"/>
              <a:t> (row storage):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/>
              <a:t>s</a:t>
            </a:r>
            <a:r>
              <a:rPr lang="en-US" dirty="0" err="1" smtClean="0"/>
              <a:t>truct</a:t>
            </a:r>
            <a:r>
              <a:rPr lang="en-US" dirty="0" smtClean="0"/>
              <a:t> of arrays (col storage):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32073" y="1788400"/>
            <a:ext cx="7149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Employee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</a:t>
            </a:r>
            <a:r>
              <a:rPr lang="en-US" dirty="0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name;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age;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salary;};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4635" y="3356943"/>
            <a:ext cx="2970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Employee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employees;</a:t>
            </a:r>
          </a:p>
        </p:txBody>
      </p:sp>
      <p:sp>
        <p:nvSpPr>
          <p:cNvPr id="6" name="Rectangle 5"/>
          <p:cNvSpPr/>
          <p:nvPr/>
        </p:nvSpPr>
        <p:spPr>
          <a:xfrm>
            <a:off x="952875" y="4765872"/>
            <a:ext cx="23374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names;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ages;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 smtClean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 salaries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7441" y="3829661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358642" y="3829660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069842" y="3828071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781041" y="3828072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492242" y="3828071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7203442" y="3826482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7914641" y="3826483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8625842" y="3826482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9337042" y="3826481"/>
            <a:ext cx="711200" cy="415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4358642" y="4796437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069842" y="4796437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5781041" y="4794848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4358640" y="5369463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5069840" y="5369463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5781040" y="5367874"/>
            <a:ext cx="711200" cy="4188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4358641" y="5914024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5069841" y="5914024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24" name="Rectangle 23"/>
          <p:cNvSpPr/>
          <p:nvPr/>
        </p:nvSpPr>
        <p:spPr>
          <a:xfrm>
            <a:off x="5781040" y="5912435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9698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Resource aware restart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--simple example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980" y="2372361"/>
            <a:ext cx="791464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921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Resource aware restart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--Algorithm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74" y="2253827"/>
            <a:ext cx="8059420" cy="436118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34400" y="2864273"/>
            <a:ext cx="3337560" cy="26782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1867" kern="0">
                <a:solidFill>
                  <a:sysClr val="windowText" lastClr="000000"/>
                </a:solidFill>
              </a:rPr>
              <a:t>t</a:t>
            </a:r>
            <a:r>
              <a:rPr lang="en-US" altLang="zh-CN" sz="1867" kern="0" baseline="-25000"/>
              <a:t>rem</a:t>
            </a:r>
            <a:r>
              <a:rPr lang="en-US" altLang="zh-CN" sz="1867" kern="0">
                <a:solidFill>
                  <a:sysClr val="windowText" lastClr="000000"/>
                </a:solidFill>
              </a:rPr>
              <a:t>: estimates for remaining time to finish</a:t>
            </a:r>
          </a:p>
          <a:p>
            <a:pPr defTabSz="1219170"/>
            <a:r>
              <a:rPr lang="en-US" altLang="zh-CN" sz="1867" kern="0">
                <a:solidFill>
                  <a:sysClr val="windowText" lastClr="000000"/>
                </a:solidFill>
              </a:rPr>
              <a:t>t</a:t>
            </a:r>
            <a:r>
              <a:rPr lang="en-US" altLang="zh-CN" sz="1867" kern="0" baseline="-25000"/>
              <a:t>new</a:t>
            </a:r>
            <a:r>
              <a:rPr lang="en-US" altLang="zh-CN" sz="1867" kern="0">
                <a:solidFill>
                  <a:sysClr val="windowText" lastClr="000000"/>
                </a:solidFill>
              </a:rPr>
              <a:t>: predicted completion time of a new copy of the task</a:t>
            </a:r>
          </a:p>
          <a:p>
            <a:pPr defTabSz="1219170"/>
            <a:r>
              <a:rPr lang="en-US" altLang="zh-CN" sz="1867" kern="0">
                <a:solidFill>
                  <a:sysClr val="windowText" lastClr="000000"/>
                </a:solidFill>
                <a:latin typeface="Arial" charset="0"/>
              </a:rPr>
              <a:t>∆: </a:t>
            </a:r>
            <a:r>
              <a:rPr lang="en-US" altLang="zh-CN" sz="1867" kern="0">
                <a:solidFill>
                  <a:sysClr val="windowText" lastClr="000000"/>
                </a:solidFill>
              </a:rPr>
              <a:t>tasks progress report interval</a:t>
            </a:r>
          </a:p>
          <a:p>
            <a:pPr defTabSz="1219170"/>
            <a:r>
              <a:rPr lang="zh-CN" altLang="en-US" sz="1867" kern="0">
                <a:solidFill>
                  <a:sysClr val="windowText" lastClr="000000"/>
                </a:solidFill>
              </a:rPr>
              <a:t>γ</a:t>
            </a:r>
            <a:r>
              <a:rPr lang="en-US" altLang="zh-CN" sz="1867" kern="0">
                <a:solidFill>
                  <a:sysClr val="windowText" lastClr="000000"/>
                </a:solidFill>
              </a:rPr>
              <a:t>: maximum times of reduplication</a:t>
            </a:r>
          </a:p>
          <a:p>
            <a:pPr defTabSz="1219170"/>
            <a:r>
              <a:rPr lang="en-US" altLang="zh-CN" sz="1867" kern="0">
                <a:solidFill>
                  <a:sysClr val="windowText" lastClr="000000"/>
                </a:solidFill>
              </a:rPr>
              <a:t>c: currently running copies</a:t>
            </a:r>
          </a:p>
          <a:p>
            <a:pPr defTabSz="1219170"/>
            <a:endParaRPr lang="en-US" altLang="zh-CN" sz="186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1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Network aware placement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2480" y="2361354"/>
            <a:ext cx="9171093" cy="382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667" b="1" kern="0">
                <a:solidFill>
                  <a:sysClr val="windowText" lastClr="000000"/>
                </a:solidFill>
              </a:rPr>
              <a:t>Settings:</a:t>
            </a:r>
          </a:p>
          <a:p>
            <a:pPr defTabSz="1219170"/>
            <a:r>
              <a:rPr lang="en-US" altLang="zh-CN" sz="2400" kern="0">
                <a:solidFill>
                  <a:sysClr val="windowText" lastClr="000000"/>
                </a:solidFill>
              </a:rPr>
              <a:t>I</a:t>
            </a:r>
            <a:r>
              <a:rPr lang="en-US" altLang="zh-CN" sz="2400" kern="0" baseline="-25000"/>
              <a:t>n,r</a:t>
            </a:r>
            <a:r>
              <a:rPr lang="en-US" altLang="zh-CN" sz="2400" kern="0"/>
              <a:t>: specify the size of input in each rack for each of the tasks</a:t>
            </a:r>
          </a:p>
          <a:p>
            <a:pPr defTabSz="1219170"/>
            <a:r>
              <a:rPr lang="en-US" altLang="zh-CN" sz="2400" kern="0"/>
              <a:t>d</a:t>
            </a:r>
            <a:r>
              <a:rPr lang="en-US" altLang="zh-CN" sz="2400" kern="0" baseline="-25000"/>
              <a:t>u,i</a:t>
            </a:r>
            <a:r>
              <a:rPr lang="en-US" altLang="zh-CN" sz="2400" kern="0"/>
              <a:t>, d</a:t>
            </a:r>
            <a:r>
              <a:rPr lang="en-US" altLang="zh-CN" sz="2400" kern="0" baseline="-25000"/>
              <a:t>v,i</a:t>
            </a:r>
            <a:r>
              <a:rPr lang="en-US" altLang="zh-CN" sz="2400" kern="0"/>
              <a:t>: the data to be moved out (on the uplink) and read in (on the downlink) on the i</a:t>
            </a:r>
            <a:r>
              <a:rPr lang="en-US" altLang="zh-CN" sz="2400" kern="0" baseline="-25000"/>
              <a:t>th</a:t>
            </a:r>
            <a:r>
              <a:rPr lang="en-US" altLang="zh-CN" sz="2400" kern="0"/>
              <a:t> rack</a:t>
            </a:r>
          </a:p>
          <a:p>
            <a:pPr defTabSz="1219170"/>
            <a:r>
              <a:rPr lang="en-US" altLang="zh-CN" sz="2400" kern="0"/>
              <a:t>b</a:t>
            </a:r>
            <a:r>
              <a:rPr lang="en-US" altLang="zh-CN" sz="2400" kern="0" baseline="-25000"/>
              <a:t>u,i</a:t>
            </a:r>
            <a:r>
              <a:rPr lang="en-US" altLang="zh-CN" sz="2400" kern="0"/>
              <a:t>, b</a:t>
            </a:r>
            <a:r>
              <a:rPr lang="en-US" altLang="zh-CN" sz="2400" kern="0" baseline="-25000"/>
              <a:t>d,i</a:t>
            </a:r>
            <a:r>
              <a:rPr lang="en-US" altLang="zh-CN" sz="2400" kern="0"/>
              <a:t>: the corresponding available bandwidths for </a:t>
            </a:r>
            <a:r>
              <a:rPr lang="en-US" altLang="zh-CN" sz="2400" kern="0">
                <a:solidFill>
                  <a:sysClr val="windowText" lastClr="000000"/>
                </a:solidFill>
                <a:sym typeface="+mn-ea"/>
              </a:rPr>
              <a:t>d</a:t>
            </a:r>
            <a:r>
              <a:rPr lang="en-US" altLang="zh-CN" sz="2400" kern="0" baseline="-25000">
                <a:solidFill>
                  <a:sysClr val="windowText" lastClr="000000"/>
                </a:solidFill>
                <a:sym typeface="+mn-ea"/>
              </a:rPr>
              <a:t>u,i</a:t>
            </a:r>
            <a:r>
              <a:rPr lang="en-US" altLang="zh-CN" sz="2400" kern="0">
                <a:solidFill>
                  <a:sysClr val="windowText" lastClr="000000"/>
                </a:solidFill>
                <a:sym typeface="+mn-ea"/>
              </a:rPr>
              <a:t>, d</a:t>
            </a:r>
            <a:r>
              <a:rPr lang="en-US" altLang="zh-CN" sz="2400" kern="0" baseline="-25000">
                <a:solidFill>
                  <a:sysClr val="windowText" lastClr="000000"/>
                </a:solidFill>
                <a:sym typeface="+mn-ea"/>
              </a:rPr>
              <a:t>v,i</a:t>
            </a:r>
          </a:p>
          <a:p>
            <a:pPr defTabSz="1219170"/>
            <a:r>
              <a:rPr lang="en-US" altLang="zh-CN" sz="2400" kern="0"/>
              <a:t>c</a:t>
            </a:r>
            <a:r>
              <a:rPr lang="en-US" altLang="zh-CN" sz="2400" kern="0" baseline="-25000"/>
              <a:t>2i-1</a:t>
            </a:r>
            <a:r>
              <a:rPr lang="en-US" altLang="zh-CN" sz="2400" kern="0"/>
              <a:t>: </a:t>
            </a:r>
            <a:r>
              <a:rPr lang="en-US" altLang="zh-CN" sz="2400" kern="0">
                <a:solidFill>
                  <a:sysClr val="windowText" lastClr="000000"/>
                </a:solidFill>
                <a:sym typeface="+mn-ea"/>
              </a:rPr>
              <a:t>d</a:t>
            </a:r>
            <a:r>
              <a:rPr lang="en-US" altLang="zh-CN" sz="2400" kern="0" baseline="-25000">
                <a:solidFill>
                  <a:sysClr val="windowText" lastClr="000000"/>
                </a:solidFill>
                <a:sym typeface="+mn-ea"/>
              </a:rPr>
              <a:t>u,i</a:t>
            </a:r>
            <a:r>
              <a:rPr lang="en-US" altLang="zh-CN" sz="2400" kern="0">
                <a:sym typeface="+mn-ea"/>
              </a:rPr>
              <a:t>/</a:t>
            </a:r>
            <a:r>
              <a:rPr lang="en-US" altLang="zh-CN" sz="2400" kern="0">
                <a:solidFill>
                  <a:sysClr val="windowText" lastClr="000000"/>
                </a:solidFill>
                <a:sym typeface="+mn-ea"/>
              </a:rPr>
              <a:t>b</a:t>
            </a:r>
            <a:r>
              <a:rPr lang="en-US" altLang="zh-CN" sz="2400" kern="0" baseline="-25000">
                <a:solidFill>
                  <a:sysClr val="windowText" lastClr="000000"/>
                </a:solidFill>
                <a:sym typeface="+mn-ea"/>
              </a:rPr>
              <a:t>u,i</a:t>
            </a:r>
          </a:p>
          <a:p>
            <a:pPr defTabSz="1219170"/>
            <a:r>
              <a:rPr lang="en-US" altLang="zh-CN" sz="2400" kern="0">
                <a:sym typeface="+mn-ea"/>
              </a:rPr>
              <a:t>c</a:t>
            </a:r>
            <a:r>
              <a:rPr lang="en-US" altLang="zh-CN" sz="2400" kern="0" baseline="-25000">
                <a:sym typeface="+mn-ea"/>
              </a:rPr>
              <a:t>2i</a:t>
            </a:r>
            <a:r>
              <a:rPr lang="en-US" altLang="zh-CN" sz="2400" kern="0">
                <a:sym typeface="+mn-ea"/>
              </a:rPr>
              <a:t>: </a:t>
            </a:r>
            <a:r>
              <a:rPr lang="en-US" altLang="zh-CN" sz="2400" kern="0">
                <a:solidFill>
                  <a:sysClr val="windowText" lastClr="000000"/>
                </a:solidFill>
                <a:sym typeface="+mn-ea"/>
              </a:rPr>
              <a:t>d</a:t>
            </a:r>
            <a:r>
              <a:rPr lang="en-US" altLang="zh-CN" sz="2400" kern="0" baseline="-25000">
                <a:solidFill>
                  <a:sysClr val="windowText" lastClr="000000"/>
                </a:solidFill>
                <a:sym typeface="+mn-ea"/>
              </a:rPr>
              <a:t>v,i</a:t>
            </a:r>
            <a:r>
              <a:rPr lang="en-US" altLang="zh-CN" sz="2400" kern="0">
                <a:sym typeface="+mn-ea"/>
              </a:rPr>
              <a:t>/</a:t>
            </a:r>
            <a:r>
              <a:rPr lang="en-US" altLang="zh-CN" sz="2400" kern="0">
                <a:solidFill>
                  <a:sysClr val="windowText" lastClr="000000"/>
                </a:solidFill>
                <a:sym typeface="+mn-ea"/>
              </a:rPr>
              <a:t>b</a:t>
            </a:r>
            <a:r>
              <a:rPr lang="en-US" altLang="zh-CN" sz="2400" kern="0" baseline="-25000">
                <a:solidFill>
                  <a:sysClr val="windowText" lastClr="000000"/>
                </a:solidFill>
                <a:sym typeface="+mn-ea"/>
              </a:rPr>
              <a:t>d,i</a:t>
            </a:r>
          </a:p>
          <a:p>
            <a:pPr defTabSz="1219170"/>
            <a:endParaRPr lang="en-US" altLang="zh-CN" sz="2400" kern="0">
              <a:sym typeface="+mn-ea"/>
            </a:endParaRPr>
          </a:p>
          <a:p>
            <a:pPr defTabSz="1219170"/>
            <a:r>
              <a:rPr lang="en-US" altLang="zh-CN" sz="2400" kern="0">
                <a:sym typeface="+mn-ea"/>
              </a:rPr>
              <a:t>Based on the settings, we can calculate the total data transfer time, which we aim to minimize!</a:t>
            </a:r>
          </a:p>
        </p:txBody>
      </p:sp>
    </p:spTree>
    <p:extLst>
      <p:ext uri="{BB962C8B-B14F-4D97-AF65-F5344CB8AC3E}">
        <p14:creationId xmlns:p14="http://schemas.microsoft.com/office/powerpoint/2010/main" val="1671400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Network aware placement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92480" y="2788073"/>
            <a:ext cx="9171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400" kern="0">
                <a:sym typeface="+mn-ea"/>
              </a:rPr>
              <a:t>Notes:</a:t>
            </a:r>
          </a:p>
          <a:p>
            <a:pPr marL="380990" indent="-380990" defTabSz="1219170">
              <a:buFont typeface="Arial" charset="0"/>
              <a:buChar char="•"/>
            </a:pPr>
            <a:r>
              <a:rPr lang="en-US" altLang="zh-CN" sz="2400" kern="0">
                <a:sym typeface="+mn-ea"/>
              </a:rPr>
              <a:t>For bandwidths, use </a:t>
            </a:r>
            <a:r>
              <a:rPr lang="en-US" altLang="zh-CN" sz="2400" b="1" i="1" kern="0">
                <a:sym typeface="+mn-ea"/>
              </a:rPr>
              <a:t>Start</a:t>
            </a:r>
            <a:r>
              <a:rPr lang="en-US" altLang="zh-CN" sz="2400" kern="0">
                <a:sym typeface="+mn-ea"/>
              </a:rPr>
              <a:t> and </a:t>
            </a:r>
            <a:r>
              <a:rPr lang="en-US" altLang="zh-CN" sz="2400" b="1" i="1" kern="0">
                <a:sym typeface="+mn-ea"/>
              </a:rPr>
              <a:t>Equal</a:t>
            </a:r>
            <a:r>
              <a:rPr lang="en-US" altLang="zh-CN" sz="2400" kern="0">
                <a:sym typeface="+mn-ea"/>
              </a:rPr>
              <a:t> to estimate</a:t>
            </a:r>
          </a:p>
          <a:p>
            <a:pPr marL="380990" indent="-380990" defTabSz="1219170">
              <a:buFont typeface="Arial" charset="0"/>
              <a:buChar char="•"/>
            </a:pPr>
            <a:r>
              <a:rPr lang="en-US" altLang="zh-CN" sz="2400" kern="0">
                <a:sym typeface="+mn-ea"/>
              </a:rPr>
              <a:t>For phases other than reduce, Mantri complements the Cosmos policy of placing a task close to its data</a:t>
            </a:r>
          </a:p>
        </p:txBody>
      </p:sp>
    </p:spTree>
    <p:extLst>
      <p:ext uri="{BB962C8B-B14F-4D97-AF65-F5344CB8AC3E}">
        <p14:creationId xmlns:p14="http://schemas.microsoft.com/office/powerpoint/2010/main" val="806832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Avoiding Recomputation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7634" y="2544234"/>
            <a:ext cx="50571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400" kern="0">
                <a:sym typeface="+mn-ea"/>
              </a:rPr>
              <a:t>Mantri protects against interim data loss by replicating task output. </a:t>
            </a:r>
          </a:p>
          <a:p>
            <a:pPr defTabSz="1219170"/>
            <a:r>
              <a:rPr lang="en-US" altLang="zh-CN" sz="2400" kern="0">
                <a:sym typeface="+mn-ea"/>
              </a:rPr>
              <a:t>It acts early by replicating those outputswhose cost to recompute exceeds the cost to replicate.</a:t>
            </a:r>
          </a:p>
          <a:p>
            <a:pPr defTabSz="1219170"/>
            <a:endParaRPr lang="en-US" altLang="zh-CN" sz="2400" kern="0">
              <a:sym typeface="+mn-ea"/>
            </a:endParaRPr>
          </a:p>
          <a:p>
            <a:pPr defTabSz="1219170"/>
            <a:r>
              <a:rPr lang="en-US" altLang="zh-CN" sz="2400" kern="0">
                <a:sym typeface="+mn-ea"/>
              </a:rPr>
              <a:t>The time to repeat the tast is t</a:t>
            </a:r>
            <a:r>
              <a:rPr lang="en-US" altLang="zh-CN" sz="2400" kern="0" baseline="-25000">
                <a:sym typeface="+mn-ea"/>
              </a:rPr>
              <a:t>redo</a:t>
            </a:r>
          </a:p>
          <a:p>
            <a:pPr defTabSz="1219170"/>
            <a:r>
              <a:rPr lang="en-US" altLang="zh-CN" sz="2400" kern="0">
                <a:sym typeface="+mn-ea"/>
              </a:rPr>
              <a:t>Mantri estimates the cost to recompute as the product of the probability that the output will be lost and the time to repeat the task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053" y="2446868"/>
            <a:ext cx="6664960" cy="379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97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Avoiding Recomputation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754" y="2437554"/>
            <a:ext cx="10298853" cy="3826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667" kern="0">
                <a:sym typeface="+mn-ea"/>
              </a:rPr>
              <a:t>Effective situations</a:t>
            </a:r>
          </a:p>
          <a:p>
            <a:pPr marL="380990" indent="-380990" defTabSz="1219170">
              <a:buFont typeface="Arial" charset="0"/>
              <a:buChar char="•"/>
            </a:pPr>
            <a:r>
              <a:rPr lang="en-US" altLang="zh-CN" sz="2400" kern="0">
                <a:sym typeface="+mn-ea"/>
              </a:rPr>
              <a:t>when the cumulative cost of not replicating many successive tasks builds up</a:t>
            </a:r>
          </a:p>
          <a:p>
            <a:pPr marL="380990" indent="-380990" defTabSz="1219170">
              <a:buFont typeface="Arial" charset="0"/>
              <a:buChar char="•"/>
            </a:pPr>
            <a:r>
              <a:rPr lang="en-US" altLang="zh-CN" sz="2400" kern="0">
                <a:sym typeface="+mn-ea"/>
              </a:rPr>
              <a:t>when tasks ran on very flaky machines (high r</a:t>
            </a:r>
            <a:r>
              <a:rPr lang="en-US" altLang="zh-CN" sz="2400" kern="0" baseline="-25000">
                <a:sym typeface="+mn-ea"/>
              </a:rPr>
              <a:t>i</a:t>
            </a:r>
            <a:r>
              <a:rPr lang="en-US" altLang="zh-CN" sz="2400" kern="0">
                <a:sym typeface="+mn-ea"/>
              </a:rPr>
              <a:t>)</a:t>
            </a:r>
          </a:p>
          <a:p>
            <a:pPr marL="380990" indent="-380990" defTabSz="1219170">
              <a:buFont typeface="Arial" charset="0"/>
              <a:buChar char="•"/>
            </a:pPr>
            <a:r>
              <a:rPr lang="en-US" altLang="zh-CN" sz="2400" kern="0">
                <a:sym typeface="+mn-ea"/>
              </a:rPr>
              <a:t>when the output is so small that replicating it would cost little (low t</a:t>
            </a:r>
            <a:r>
              <a:rPr lang="en-US" altLang="zh-CN" sz="2400" kern="0" baseline="-25000">
                <a:sym typeface="+mn-ea"/>
              </a:rPr>
              <a:t>rep</a:t>
            </a:r>
            <a:r>
              <a:rPr lang="en-US" altLang="zh-CN" sz="2400" kern="0">
                <a:sym typeface="+mn-ea"/>
              </a:rPr>
              <a:t>)</a:t>
            </a:r>
          </a:p>
          <a:p>
            <a:pPr marL="380990" indent="-380990" defTabSz="1219170">
              <a:buFont typeface="Arial" charset="0"/>
              <a:buChar char="•"/>
            </a:pPr>
            <a:endParaRPr lang="en-US" altLang="zh-CN" sz="2400" kern="0">
              <a:sym typeface="+mn-ea"/>
            </a:endParaRPr>
          </a:p>
          <a:p>
            <a:pPr defTabSz="1219170"/>
            <a:r>
              <a:rPr lang="en-US" altLang="zh-CN" sz="2400" kern="0">
                <a:sym typeface="+mn-ea"/>
              </a:rPr>
              <a:t>To avoid excessive replication, Mantri limits the amount of data replicated to 10%of the data processed by the job</a:t>
            </a:r>
          </a:p>
          <a:p>
            <a:pPr defTabSz="1219170"/>
            <a:endParaRPr lang="en-US" altLang="zh-CN" sz="2400" kern="0">
              <a:sym typeface="+mn-ea"/>
            </a:endParaRPr>
          </a:p>
          <a:p>
            <a:pPr defTabSz="1219170"/>
            <a:r>
              <a:rPr lang="en-US" altLang="zh-CN" sz="2400" kern="0">
                <a:sym typeface="+mn-ea"/>
              </a:rPr>
              <a:t>Mantri proactively recomputes tasks whose output and replicas, if any, have been lost</a:t>
            </a:r>
          </a:p>
        </p:txBody>
      </p:sp>
    </p:spTree>
    <p:extLst>
      <p:ext uri="{BB962C8B-B14F-4D97-AF65-F5344CB8AC3E}">
        <p14:creationId xmlns:p14="http://schemas.microsoft.com/office/powerpoint/2010/main" val="2977528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Data aware task ordering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5754" y="2437554"/>
            <a:ext cx="10298853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667" kern="0">
                <a:sym typeface="+mn-ea"/>
              </a:rPr>
              <a:t>Mantri improves job completion time by scheduling tasks in a phase in descending order of their input size.</a:t>
            </a:r>
          </a:p>
        </p:txBody>
      </p:sp>
      <p:sp>
        <p:nvSpPr>
          <p:cNvPr id="3" name="TextBox 10"/>
          <p:cNvSpPr txBox="1"/>
          <p:nvPr/>
        </p:nvSpPr>
        <p:spPr>
          <a:xfrm>
            <a:off x="735754" y="3607647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Estimation of t</a:t>
            </a:r>
            <a:r>
              <a:rPr lang="en-US" sz="3200" b="1" i="1" kern="0" baseline="-25000" dirty="0">
                <a:latin typeface="+mj-lt"/>
                <a:cs typeface="Akzidenz-Grotesk Std Regular"/>
              </a:rPr>
              <a:t>rem</a:t>
            </a:r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 and t</a:t>
            </a:r>
            <a:r>
              <a:rPr lang="en-US" sz="3200" b="1" i="1" kern="0" baseline="-25000" dirty="0">
                <a:latin typeface="+mj-lt"/>
                <a:cs typeface="Akzidenz-Grotesk Std Regular"/>
              </a:rPr>
              <a:t>new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735754" y="4567767"/>
            <a:ext cx="9227820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t</a:t>
            </a:r>
            <a:r>
              <a:rPr lang="en-US" sz="2667" i="1" kern="0" baseline="-25000" dirty="0">
                <a:latin typeface="+mj-lt"/>
                <a:cs typeface="Akzidenz-Grotesk Std Regular"/>
              </a:rPr>
              <a:t>rem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 = t</a:t>
            </a:r>
            <a:r>
              <a:rPr lang="en-US" sz="2667" i="1" kern="0" baseline="-25000" dirty="0">
                <a:latin typeface="+mj-lt"/>
                <a:cs typeface="Akzidenz-Grotesk Std Regular"/>
              </a:rPr>
              <a:t>elapsed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 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  <a:sym typeface="+mn-ea"/>
              </a:rPr>
              <a:t>∗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 d / d</a:t>
            </a:r>
            <a:r>
              <a:rPr lang="en-US" sz="2667" i="1" kern="0" baseline="-25000" dirty="0">
                <a:latin typeface="+mj-lt"/>
                <a:cs typeface="Akzidenz-Grotesk Std Regular"/>
              </a:rPr>
              <a:t>read 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+ t</a:t>
            </a:r>
            <a:r>
              <a:rPr lang="en-US" sz="2667" i="1" kern="0" baseline="-25000" dirty="0">
                <a:latin typeface="+mj-lt"/>
                <a:cs typeface="Akzidenz-Grotesk Std Regular"/>
              </a:rPr>
              <a:t>wrapup</a:t>
            </a:r>
          </a:p>
          <a:p>
            <a:pPr defTabSz="1219170"/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t</a:t>
            </a:r>
            <a:r>
              <a:rPr lang="en-US" sz="2667" i="1" kern="0" baseline="-25000" dirty="0">
                <a:latin typeface="+mj-lt"/>
                <a:cs typeface="Akzidenz-Grotesk Std Regular"/>
              </a:rPr>
              <a:t>new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 = processRate ∗ locationFactor ∗ d + schedLag</a:t>
            </a:r>
          </a:p>
        </p:txBody>
      </p:sp>
    </p:spTree>
    <p:extLst>
      <p:ext uri="{BB962C8B-B14F-4D97-AF65-F5344CB8AC3E}">
        <p14:creationId xmlns:p14="http://schemas.microsoft.com/office/powerpoint/2010/main" val="2188316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7582747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Introduction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Outlier Problem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Mantri Design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Evaludation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6694978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--Jobs in the wild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14" y="2373207"/>
            <a:ext cx="9267613" cy="410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037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--straggler mitigation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14" y="2147147"/>
            <a:ext cx="9973733" cy="425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8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Column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875280"/>
            <a:ext cx="10753725" cy="2902585"/>
          </a:xfrm>
        </p:spPr>
        <p:txBody>
          <a:bodyPr/>
          <a:lstStyle/>
          <a:p>
            <a:r>
              <a:rPr lang="en-US" dirty="0" smtClean="0"/>
              <a:t>Better cache locality (?)</a:t>
            </a:r>
          </a:p>
          <a:p>
            <a:r>
              <a:rPr lang="en-US" dirty="0" smtClean="0"/>
              <a:t>Better encoding</a:t>
            </a:r>
          </a:p>
          <a:p>
            <a:r>
              <a:rPr lang="en-US" dirty="0" smtClean="0"/>
              <a:t>Ability to utilize SIMD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9198" y="2160911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5740399" y="2160910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451599" y="2159321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162798" y="2159322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873999" y="2159321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8585199" y="2157732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9296398" y="2157733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0007599" y="2157732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10718799" y="2157731"/>
            <a:ext cx="711200" cy="4156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8585198" y="3197217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9296398" y="3197217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10007597" y="3195628"/>
            <a:ext cx="711200" cy="417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8585196" y="3770243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9296396" y="3770243"/>
            <a:ext cx="711200" cy="4172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10007596" y="3768654"/>
            <a:ext cx="711200" cy="41880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age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8585197" y="4314804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9296397" y="4314804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10007596" y="4313215"/>
            <a:ext cx="711200" cy="41721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/>
              <a:t>sal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75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--Placement of tasks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53" y="2598421"/>
            <a:ext cx="9916160" cy="36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811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--Straggler mitigation comparison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498513"/>
            <a:ext cx="5499947" cy="3627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047" y="2498514"/>
            <a:ext cx="5388187" cy="36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93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--early action on straggler is non-trivial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81" y="2530687"/>
            <a:ext cx="9131300" cy="36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176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--Mantri vs NoSkew, NoSkew+ChopTail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14" y="2629747"/>
            <a:ext cx="9696873" cy="347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01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--placement performance comparison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20" y="2467187"/>
            <a:ext cx="6370320" cy="393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07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--Mantri vs Dryad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860" y="2351194"/>
            <a:ext cx="6031653" cy="41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511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92278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--Mantri vs IdealRecompute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1" y="2335954"/>
            <a:ext cx="6562513" cy="412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49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--contributions from replication and pre-computation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287" y="2394373"/>
            <a:ext cx="6783493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886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Evaluation</a:t>
            </a:r>
            <a:r>
              <a:rPr lang="en-US" sz="2667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--Replication vs IdealReduce, precomputation consumption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54" y="2490894"/>
            <a:ext cx="9453033" cy="35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061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7582747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Introduction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Outlier Problem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Mantri Design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Evaludation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8013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8"/>
            <a:ext cx="12201960" cy="68628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513" y="2030400"/>
            <a:ext cx="5840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600" kern="0" dirty="0">
                <a:solidFill>
                  <a:schemeClr val="bg1"/>
                </a:solidFill>
                <a:latin typeface="Akzidenz-Grotesk Std Regular"/>
                <a:cs typeface="Akzidenz-Grotesk Std Regular"/>
              </a:rPr>
              <a:t>CS239 Presentation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2795" y="2851870"/>
            <a:ext cx="8465779" cy="11430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lnSpc>
                <a:spcPct val="80000"/>
              </a:lnSpc>
            </a:pPr>
            <a:r>
              <a:rPr lang="en-US" sz="4267" kern="0" dirty="0">
                <a:solidFill>
                  <a:schemeClr val="bg1"/>
                </a:solidFill>
                <a:latin typeface="Mongolian Baiti" charset="0"/>
                <a:cs typeface="Akzidenz-Grotesk Std Regular"/>
              </a:rPr>
              <a:t>Reining in the Outliers </a:t>
            </a:r>
          </a:p>
          <a:p>
            <a:pPr defTabSz="1219170">
              <a:lnSpc>
                <a:spcPct val="80000"/>
              </a:lnSpc>
            </a:pPr>
            <a:r>
              <a:rPr lang="en-US" sz="4267" kern="0" dirty="0">
                <a:solidFill>
                  <a:schemeClr val="bg1"/>
                </a:solidFill>
                <a:latin typeface="Mongolian Baiti" charset="0"/>
                <a:cs typeface="Akzidenz-Grotesk Std Regular"/>
              </a:rPr>
              <a:t>in Map-Reduce Clusters using Mantri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8762" y="4463439"/>
            <a:ext cx="584035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133" kern="0" dirty="0">
                <a:solidFill>
                  <a:schemeClr val="bg1"/>
                </a:solidFill>
                <a:latin typeface="Akzidenz-Grotesk Std Regular"/>
                <a:cs typeface="Akzidenz-Grotesk Std Regular"/>
              </a:rPr>
              <a:t>Lei	Ding</a:t>
            </a:r>
          </a:p>
        </p:txBody>
      </p:sp>
    </p:spTree>
    <p:extLst>
      <p:ext uri="{BB962C8B-B14F-4D97-AF65-F5344CB8AC3E}">
        <p14:creationId xmlns:p14="http://schemas.microsoft.com/office/powerpoint/2010/main" val="6655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754" y="1533314"/>
            <a:ext cx="11315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1219170"/>
            <a:r>
              <a:rPr lang="en-US" sz="3200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Conclusion</a:t>
            </a:r>
            <a:endParaRPr lang="en-US" sz="2667" i="1" kern="0" dirty="0">
              <a:solidFill>
                <a:sysClr val="windowText" lastClr="000000"/>
              </a:solidFill>
              <a:latin typeface="+mj-lt"/>
              <a:cs typeface="Akzidenz-Grotesk Std Regular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6893" y="2589953"/>
            <a:ext cx="1013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buFont typeface="Arial" charset="0"/>
              <a:buChar char="•"/>
            </a:pPr>
            <a:r>
              <a:rPr lang="zh-CN" altLang="en-US" sz="2400" kern="0">
                <a:solidFill>
                  <a:sysClr val="windowText" lastClr="000000"/>
                </a:solidFill>
              </a:rPr>
              <a:t>Mantri delivers e</a:t>
            </a:r>
            <a:r>
              <a:rPr lang="en-US" altLang="zh-CN" sz="2400" kern="0">
                <a:solidFill>
                  <a:sysClr val="windowText" lastClr="000000"/>
                </a:solidFill>
              </a:rPr>
              <a:t>ffe</a:t>
            </a:r>
            <a:r>
              <a:rPr lang="zh-CN" altLang="en-US" sz="2400" kern="0">
                <a:solidFill>
                  <a:sysClr val="windowText" lastClr="000000"/>
                </a:solidFill>
              </a:rPr>
              <a:t>ctive mitigation of outliers in MapReduce networks. </a:t>
            </a:r>
          </a:p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  <a:p>
            <a:pPr marL="380990" indent="-380990" defTabSz="1219170">
              <a:buFont typeface="Arial" charset="0"/>
              <a:buChar char="•"/>
            </a:pPr>
            <a:r>
              <a:rPr lang="en-US" altLang="zh-CN" sz="2400" kern="0">
                <a:solidFill>
                  <a:sysClr val="windowText" lastClr="000000"/>
                </a:solidFill>
              </a:rPr>
              <a:t>The </a:t>
            </a:r>
            <a:r>
              <a:rPr lang="zh-CN" altLang="en-US" sz="2400" kern="0">
                <a:solidFill>
                  <a:sysClr val="windowText" lastClr="000000"/>
                </a:solidFill>
              </a:rPr>
              <a:t>root of Mantri</a:t>
            </a:r>
            <a:r>
              <a:rPr lang="en-US" altLang="zh-CN" sz="2400" kern="0">
                <a:solidFill>
                  <a:sysClr val="windowText" lastClr="000000"/>
                </a:solidFill>
              </a:rPr>
              <a:t>'</a:t>
            </a:r>
            <a:r>
              <a:rPr lang="zh-CN" altLang="en-US" sz="2400" kern="0">
                <a:solidFill>
                  <a:sysClr val="windowText" lastClr="000000"/>
                </a:solidFill>
              </a:rPr>
              <a:t>s advantage lies in integrating static knowledge of job structure and dynamically available progress reports into a uni</a:t>
            </a:r>
            <a:r>
              <a:rPr lang="en-US" altLang="zh-CN" sz="2400" kern="0">
                <a:solidFill>
                  <a:sysClr val="windowText" lastClr="000000"/>
                </a:solidFill>
              </a:rPr>
              <a:t>f</a:t>
            </a:r>
            <a:r>
              <a:rPr lang="zh-CN" altLang="en-US" sz="2400" kern="0">
                <a:solidFill>
                  <a:sysClr val="windowText" lastClr="000000"/>
                </a:solidFill>
              </a:rPr>
              <a:t>ed framework that identi</a:t>
            </a:r>
            <a:r>
              <a:rPr lang="en-US" altLang="zh-CN" sz="2400" kern="0">
                <a:solidFill>
                  <a:sysClr val="windowText" lastClr="000000"/>
                </a:solidFill>
              </a:rPr>
              <a:t>fi</a:t>
            </a:r>
            <a:r>
              <a:rPr lang="zh-CN" altLang="en-US" sz="2400" kern="0">
                <a:solidFill>
                  <a:sysClr val="windowText" lastClr="000000"/>
                </a:solidFill>
              </a:rPr>
              <a:t>es outliers early, applies cause-speci</a:t>
            </a:r>
            <a:r>
              <a:rPr lang="en-US" altLang="zh-CN" sz="2400" kern="0">
                <a:solidFill>
                  <a:sysClr val="windowText" lastClr="000000"/>
                </a:solidFill>
              </a:rPr>
              <a:t>fi</a:t>
            </a:r>
            <a:r>
              <a:rPr lang="zh-CN" altLang="en-US" sz="2400" kern="0">
                <a:solidFill>
                  <a:sysClr val="windowText" lastClr="000000"/>
                </a:solidFill>
              </a:rPr>
              <a:t>c mitigation and does so only if the bene</a:t>
            </a:r>
            <a:r>
              <a:rPr lang="en-US" altLang="zh-CN" sz="2400" kern="0">
                <a:solidFill>
                  <a:sysClr val="windowText" lastClr="000000"/>
                </a:solidFill>
              </a:rPr>
              <a:t>fi</a:t>
            </a:r>
            <a:r>
              <a:rPr lang="zh-CN" altLang="en-US" sz="2400" kern="0">
                <a:solidFill>
                  <a:sysClr val="windowText" lastClr="000000"/>
                </a:solidFill>
              </a:rPr>
              <a:t>t is higher than the cost.</a:t>
            </a:r>
          </a:p>
        </p:txBody>
      </p:sp>
    </p:spTree>
    <p:extLst>
      <p:ext uri="{BB962C8B-B14F-4D97-AF65-F5344CB8AC3E}">
        <p14:creationId xmlns:p14="http://schemas.microsoft.com/office/powerpoint/2010/main" val="9187039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23360" y="3008745"/>
            <a:ext cx="10972800" cy="319361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5333" b="1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63702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Making sense of Performance in Data Analytics Frameworks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Chunnan Yao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222" y="4429919"/>
            <a:ext cx="2438400" cy="127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9567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Recap:MapReduce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320042" y="2268120"/>
            <a:ext cx="230276" cy="2721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604747" y="2268120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9452" y="2268120"/>
            <a:ext cx="230276" cy="272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77984" y="2268120"/>
            <a:ext cx="230276" cy="2721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0841" y="2268120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75251" y="2268120"/>
            <a:ext cx="230276" cy="272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01240" y="2268120"/>
            <a:ext cx="230276" cy="2721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89298" y="2268120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86563" y="2268119"/>
            <a:ext cx="230276" cy="272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542360" y="3819202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823712" y="3819201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11768" y="3819200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94095" y="2645717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01240" y="2645717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14844" y="2645717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3712" y="4149853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11768" y="4149853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50318" y="4149850"/>
            <a:ext cx="230276" cy="27214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46845" y="3819199"/>
            <a:ext cx="230276" cy="272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36578" y="3819199"/>
            <a:ext cx="230276" cy="272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817259" y="4149849"/>
            <a:ext cx="230276" cy="27214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90848" y="3819198"/>
            <a:ext cx="230276" cy="2721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695649" y="3819198"/>
            <a:ext cx="230276" cy="2721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547429" y="4132152"/>
            <a:ext cx="230276" cy="27214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3" name="Straight Arrow Connector 42"/>
          <p:cNvCxnSpPr>
            <a:stCxn id="16" idx="2"/>
            <a:endCxn id="37" idx="0"/>
          </p:cNvCxnSpPr>
          <p:nvPr/>
        </p:nvCxnSpPr>
        <p:spPr>
          <a:xfrm>
            <a:off x="1435180" y="2540263"/>
            <a:ext cx="2070806" cy="127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9" idx="2"/>
            <a:endCxn id="38" idx="0"/>
          </p:cNvCxnSpPr>
          <p:nvPr/>
        </p:nvCxnSpPr>
        <p:spPr>
          <a:xfrm>
            <a:off x="2393122" y="2540263"/>
            <a:ext cx="1417665" cy="127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2" idx="2"/>
            <a:endCxn id="39" idx="0"/>
          </p:cNvCxnSpPr>
          <p:nvPr/>
        </p:nvCxnSpPr>
        <p:spPr>
          <a:xfrm>
            <a:off x="3416378" y="2540263"/>
            <a:ext cx="246189" cy="159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7" idx="2"/>
            <a:endCxn id="25" idx="0"/>
          </p:cNvCxnSpPr>
          <p:nvPr/>
        </p:nvCxnSpPr>
        <p:spPr>
          <a:xfrm flipH="1">
            <a:off x="1657498" y="2540263"/>
            <a:ext cx="62387" cy="1278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1"/>
            <a:endCxn id="26" idx="0"/>
          </p:cNvCxnSpPr>
          <p:nvPr/>
        </p:nvCxnSpPr>
        <p:spPr>
          <a:xfrm flipH="1">
            <a:off x="1938850" y="2404192"/>
            <a:ext cx="931991" cy="1415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8" idx="2"/>
            <a:endCxn id="27" idx="0"/>
          </p:cNvCxnSpPr>
          <p:nvPr/>
        </p:nvCxnSpPr>
        <p:spPr>
          <a:xfrm flipH="1">
            <a:off x="2226906" y="2917860"/>
            <a:ext cx="482327" cy="901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3" idx="2"/>
            <a:endCxn id="33" idx="0"/>
          </p:cNvCxnSpPr>
          <p:nvPr/>
        </p:nvCxnSpPr>
        <p:spPr>
          <a:xfrm flipH="1">
            <a:off x="1665456" y="2540263"/>
            <a:ext cx="2038980" cy="16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29" idx="2"/>
            <a:endCxn id="31" idx="0"/>
          </p:cNvCxnSpPr>
          <p:nvPr/>
        </p:nvCxnSpPr>
        <p:spPr>
          <a:xfrm flipH="1">
            <a:off x="1938850" y="2917860"/>
            <a:ext cx="1477528" cy="1231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30" idx="2"/>
            <a:endCxn id="32" idx="0"/>
          </p:cNvCxnSpPr>
          <p:nvPr/>
        </p:nvCxnSpPr>
        <p:spPr>
          <a:xfrm flipH="1">
            <a:off x="2226906" y="2917860"/>
            <a:ext cx="1503076" cy="1231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8" idx="2"/>
            <a:endCxn id="34" idx="0"/>
          </p:cNvCxnSpPr>
          <p:nvPr/>
        </p:nvCxnSpPr>
        <p:spPr>
          <a:xfrm>
            <a:off x="2004590" y="2540263"/>
            <a:ext cx="757393" cy="127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21" idx="2"/>
            <a:endCxn id="35" idx="0"/>
          </p:cNvCxnSpPr>
          <p:nvPr/>
        </p:nvCxnSpPr>
        <p:spPr>
          <a:xfrm>
            <a:off x="2690389" y="2540263"/>
            <a:ext cx="361327" cy="127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24" idx="2"/>
            <a:endCxn id="36" idx="0"/>
          </p:cNvCxnSpPr>
          <p:nvPr/>
        </p:nvCxnSpPr>
        <p:spPr>
          <a:xfrm flipH="1">
            <a:off x="2932397" y="2540262"/>
            <a:ext cx="1069304" cy="16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ounded Rectangle 75"/>
          <p:cNvSpPr/>
          <p:nvPr/>
        </p:nvSpPr>
        <p:spPr>
          <a:xfrm>
            <a:off x="1230193" y="2132048"/>
            <a:ext cx="950993" cy="890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218119" y="2123134"/>
            <a:ext cx="950993" cy="890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236400" y="2132048"/>
            <a:ext cx="950993" cy="8908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3313477" y="3744969"/>
            <a:ext cx="704561" cy="7918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514962" y="3744969"/>
            <a:ext cx="743239" cy="7719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455518" y="3712849"/>
            <a:ext cx="968097" cy="8716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789888" y="1794206"/>
            <a:ext cx="3597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Bottleneck?</a:t>
            </a:r>
            <a:endParaRPr kumimoji="0" lang="en-US" sz="5400" b="1" i="0" u="none" strike="noStrike" kern="0" cap="none" spc="0" normalizeH="0" baseline="0" noProof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872" y="2738301"/>
            <a:ext cx="1838524" cy="1838524"/>
          </a:xfrm>
          <a:prstGeom prst="rect">
            <a:avLst/>
          </a:prstGeom>
        </p:spPr>
      </p:pic>
      <p:sp>
        <p:nvSpPr>
          <p:cNvPr id="95" name="Rounded Rectangle 94"/>
          <p:cNvSpPr/>
          <p:nvPr/>
        </p:nvSpPr>
        <p:spPr>
          <a:xfrm>
            <a:off x="517585" y="3178440"/>
            <a:ext cx="4272303" cy="334553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556059" y="1709731"/>
            <a:ext cx="2904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0" cap="none" spc="0" normalizeH="0" baseline="0" noProof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network</a:t>
            </a:r>
            <a:r>
              <a:rPr kumimoji="0" lang="en-US" sz="5400" b="1" i="0" u="none" strike="noStrike" kern="0" cap="none" spc="0" normalizeH="0" baseline="0" noProof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?</a:t>
            </a:r>
            <a:endParaRPr kumimoji="0" lang="en-US" sz="5400" b="1" i="0" u="none" strike="noStrike" kern="0" cap="none" spc="0" normalizeH="0" baseline="0" noProof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90858" y="3679318"/>
            <a:ext cx="4350789" cy="297557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621066" y="2772696"/>
            <a:ext cx="2762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d</a:t>
            </a: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isk I/O?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1359404" y="3608783"/>
            <a:ext cx="1115827" cy="1135745"/>
          </a:xfrm>
          <a:prstGeom prst="roundRect">
            <a:avLst/>
          </a:prstGeom>
          <a:noFill/>
          <a:ln w="76200">
            <a:solidFill>
              <a:schemeClr val="accent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472245" y="3786998"/>
            <a:ext cx="30599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struggler?</a:t>
            </a:r>
            <a:endParaRPr kumimoji="0" lang="en-US" sz="54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664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5" grpId="0" animBg="1"/>
      <p:bldP spid="96" grpId="0"/>
      <p:bldP spid="97" grpId="0" animBg="1"/>
      <p:bldP spid="98" grpId="0"/>
      <p:bldP spid="99" grpId="0" animBg="1"/>
      <p:bldP spid="10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Tons of previous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30+ previous work mentioned</a:t>
            </a:r>
            <a:endParaRPr lang="zh-CN" altLang="en-US" dirty="0" smtClean="0"/>
          </a:p>
          <a:p>
            <a:r>
              <a:rPr lang="en-US" dirty="0" smtClean="0"/>
              <a:t>Focus on network, disk I/O or </a:t>
            </a:r>
            <a:r>
              <a:rPr lang="en-US" dirty="0" err="1" smtClean="0"/>
              <a:t>strugger</a:t>
            </a:r>
            <a:r>
              <a:rPr lang="en-US" dirty="0" smtClean="0"/>
              <a:t> optimization.</a:t>
            </a:r>
          </a:p>
          <a:p>
            <a:r>
              <a:rPr lang="en-US" dirty="0" smtClean="0"/>
              <a:t>Paper from SIGCOMM, NSDI, Hadoop Summit, SIGMOD, </a:t>
            </a:r>
            <a:r>
              <a:rPr lang="is-IS" dirty="0" smtClean="0"/>
              <a:t>…..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12" y="4281999"/>
            <a:ext cx="6535698" cy="1362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10" y="3924173"/>
            <a:ext cx="6896100" cy="135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63123"/>
            <a:ext cx="6769100" cy="1371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780013"/>
            <a:ext cx="983029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0" cap="none" spc="0" normalizeH="0" baseline="0" noProof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</a:rPr>
              <a:t>Not true</a:t>
            </a:r>
            <a:endParaRPr kumimoji="0" lang="en-US" sz="19900" b="1" i="0" u="none" strike="noStrike" kern="0" cap="none" spc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92" y="2616610"/>
            <a:ext cx="1789508" cy="17895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194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of this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</a:t>
            </a:r>
          </a:p>
          <a:p>
            <a:pPr lvl="1"/>
            <a:r>
              <a:rPr lang="en-US" dirty="0" smtClean="0"/>
              <a:t>At most 2%</a:t>
            </a:r>
          </a:p>
          <a:p>
            <a:r>
              <a:rPr lang="en-US" dirty="0" smtClean="0"/>
              <a:t>Disk I/O </a:t>
            </a:r>
          </a:p>
          <a:p>
            <a:pPr lvl="1"/>
            <a:r>
              <a:rPr lang="en-US" dirty="0" smtClean="0"/>
              <a:t>At most 19%</a:t>
            </a:r>
          </a:p>
          <a:p>
            <a:r>
              <a:rPr lang="en-US" dirty="0" smtClean="0"/>
              <a:t>Strugglers</a:t>
            </a:r>
          </a:p>
          <a:p>
            <a:pPr lvl="1"/>
            <a:r>
              <a:rPr lang="en-US" dirty="0" smtClean="0"/>
              <a:t>At most 10%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785" y="622704"/>
            <a:ext cx="810404" cy="810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04259" y="2570520"/>
            <a:ext cx="44470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CPU TIME !</a:t>
            </a:r>
            <a:endParaRPr kumimoji="0" lang="en-US" sz="72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788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Problems of previous work 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</a:t>
            </a:r>
          </a:p>
          <a:p>
            <a:r>
              <a:rPr lang="en-US" dirty="0" smtClean="0"/>
              <a:t>Future direction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030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previous work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" y="1962533"/>
            <a:ext cx="4986504" cy="2529127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5172197" y="2519391"/>
            <a:ext cx="816429" cy="465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61177" y="2985046"/>
            <a:ext cx="14964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network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optimization</a:t>
            </a:r>
            <a:endParaRPr kumimoji="0" lang="en-US" sz="20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937" y="1828065"/>
            <a:ext cx="5001773" cy="266359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670827" y="5950486"/>
            <a:ext cx="110479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Engineer</a:t>
            </a:r>
            <a:endParaRPr kumimoji="0" lang="en-US" sz="20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9482" y="17509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11168" y="17509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7131" y="17571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72312" y="17509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7692" y="169068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20108" y="17227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03850" y="17099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38564" y="16639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20465" y="1663991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0 0 0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685045" y="16437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119542" y="16342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499565" y="163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1" name="Rounded Rectangular Callout 30"/>
          <p:cNvSpPr/>
          <p:nvPr/>
        </p:nvSpPr>
        <p:spPr>
          <a:xfrm>
            <a:off x="4428194" y="4580392"/>
            <a:ext cx="2202581" cy="968686"/>
          </a:xfrm>
          <a:prstGeom prst="wedgeRoundRectCallout">
            <a:avLst>
              <a:gd name="adj1" fmla="val -89839"/>
              <a:gd name="adj2" fmla="val 488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alleviated 35% network load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/>
              </a:rPr>
              <a:t>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4" b="97031" l="9961" r="89844">
                        <a14:foregroundMark x1="14746" y1="24063" x2="17090" y2="22656"/>
                        <a14:foregroundMark x1="37988" y1="2344" x2="37988" y2="2344"/>
                        <a14:foregroundMark x1="79785" y1="20313" x2="79785" y2="20313"/>
                        <a14:foregroundMark x1="44824" y1="97031" x2="44824" y2="97031"/>
                        <a14:foregroundMark x1="15332" y1="91875" x2="15332" y2="91875"/>
                        <a14:foregroundMark x1="26270" y1="25469" x2="26270" y2="25469"/>
                        <a14:foregroundMark x1="59863" y1="21719" x2="59863" y2="21719"/>
                        <a14:foregroundMark x1="69238" y1="32500" x2="69238" y2="32500"/>
                        <a14:foregroundMark x1="50977" y1="49063" x2="50977" y2="49063"/>
                        <a14:foregroundMark x1="47461" y1="45625" x2="47461" y2="45625"/>
                        <a14:foregroundMark x1="23047" y1="34375" x2="23047" y2="34375"/>
                        <a14:foregroundMark x1="17090" y1="34375" x2="17090" y2="34375"/>
                        <a14:foregroundMark x1="33301" y1="12188" x2="33301" y2="12188"/>
                        <a14:foregroundMark x1="40430" y1="9844" x2="40430" y2="9844"/>
                        <a14:foregroundMark x1="57129" y1="5156" x2="57129" y2="5156"/>
                        <a14:foregroundMark x1="60059" y1="13594" x2="60059" y2="13594"/>
                        <a14:foregroundMark x1="62207" y1="12344" x2="62207" y2="12344"/>
                        <a14:foregroundMark x1="70313" y1="15000" x2="70313" y2="15000"/>
                        <a14:foregroundMark x1="67871" y1="11719" x2="67871" y2="11719"/>
                        <a14:foregroundMark x1="61523" y1="6719" x2="61523" y2="6719"/>
                        <a14:foregroundMark x1="59277" y1="6250" x2="59277" y2="6250"/>
                        <a14:foregroundMark x1="47754" y1="3750" x2="47754" y2="3750"/>
                        <a14:foregroundMark x1="45117" y1="5938" x2="45117" y2="5938"/>
                        <a14:foregroundMark x1="45703" y1="8750" x2="45703" y2="8750"/>
                        <a14:foregroundMark x1="30078" y1="12969" x2="30078" y2="12969"/>
                        <a14:foregroundMark x1="53613" y1="84063" x2="53613" y2="84063"/>
                        <a14:foregroundMark x1="54883" y1="80156" x2="54883" y2="80156"/>
                        <a14:foregroundMark x1="42383" y1="84688" x2="42383" y2="84688"/>
                        <a14:foregroundMark x1="35742" y1="89063" x2="35742" y2="89063"/>
                        <a14:foregroundMark x1="25879" y1="87813" x2="25879" y2="87813"/>
                        <a14:foregroundMark x1="37988" y1="80781" x2="37988" y2="80781"/>
                        <a14:foregroundMark x1="41113" y1="80781" x2="41113" y2="80781"/>
                        <a14:foregroundMark x1="26563" y1="17031" x2="26563" y2="17031"/>
                        <a14:foregroundMark x1="37988" y1="14375" x2="37988" y2="14375"/>
                        <a14:foregroundMark x1="37402" y1="17344" x2="37402" y2="17344"/>
                        <a14:foregroundMark x1="49512" y1="14063" x2="49512" y2="14063"/>
                        <a14:foregroundMark x1="51172" y1="12656" x2="51172" y2="12656"/>
                        <a14:foregroundMark x1="52637" y1="8594" x2="52637" y2="8594"/>
                        <a14:foregroundMark x1="51563" y1="4063" x2="51563" y2="4063"/>
                        <a14:foregroundMark x1="37109" y1="6719" x2="37109" y2="6719"/>
                        <a14:foregroundMark x1="16309" y1="29063" x2="16309" y2="29063"/>
                        <a14:foregroundMark x1="17969" y1="32344" x2="17969" y2="32344"/>
                        <a14:foregroundMark x1="16699" y1="40781" x2="16699" y2="40781"/>
                        <a14:foregroundMark x1="16699" y1="38750" x2="16699" y2="38750"/>
                        <a14:foregroundMark x1="80371" y1="28281" x2="80371" y2="28281"/>
                        <a14:foregroundMark x1="83203" y1="47656" x2="83203" y2="47656"/>
                        <a14:foregroundMark x1="70313" y1="26094" x2="70313" y2="26094"/>
                        <a14:foregroundMark x1="68066" y1="29063" x2="68066" y2="29063"/>
                        <a14:foregroundMark x1="77637" y1="27344" x2="77637" y2="27344"/>
                        <a14:foregroundMark x1="84082" y1="34688" x2="84082" y2="34688"/>
                        <a14:backgroundMark x1="75098" y1="7500" x2="75098" y2="7500"/>
                        <a14:backgroundMark x1="71582" y1="78125" x2="71582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57" y="4697007"/>
            <a:ext cx="2127750" cy="1329844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8312419" y="1654558"/>
            <a:ext cx="0" cy="205869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401847" y="1705954"/>
            <a:ext cx="0" cy="205869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957529" y="1848657"/>
            <a:ext cx="0" cy="205869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833024" y="1875354"/>
            <a:ext cx="0" cy="2058694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775" y="4555894"/>
            <a:ext cx="1732048" cy="1577472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7967577" y="6016662"/>
            <a:ext cx="6607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Boss</a:t>
            </a:r>
            <a:endParaRPr kumimoji="0" lang="en-US" sz="20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9770812" y="4373014"/>
            <a:ext cx="2065159" cy="1147468"/>
          </a:xfrm>
          <a:prstGeom prst="wedgeRoundRectCallout">
            <a:avLst>
              <a:gd name="adj1" fmla="val -92537"/>
              <a:gd name="adj2" fmla="val 87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Wait, my response time is the same!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57529" y="1575122"/>
            <a:ext cx="8082982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End-to-end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performance</a:t>
            </a:r>
            <a:endParaRPr kumimoji="0" lang="en-US" sz="11500" b="1" i="0" u="none" strike="noStrike" kern="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616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8" grpId="0"/>
      <p:bldP spid="26" grpId="0"/>
      <p:bldP spid="27" grpId="0"/>
      <p:bldP spid="28" grpId="0"/>
      <p:bldP spid="29" grpId="0"/>
      <p:bldP spid="30" grpId="0"/>
      <p:bldP spid="31" grpId="0" animBg="1"/>
      <p:bldP spid="42" grpId="0"/>
      <p:bldP spid="43" grpId="0" animBg="1"/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Callout 2 (Accent Bar) 11"/>
          <p:cNvSpPr/>
          <p:nvPr/>
        </p:nvSpPr>
        <p:spPr>
          <a:xfrm>
            <a:off x="8624889" y="1175658"/>
            <a:ext cx="2857500" cy="1472974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8110"/>
              <a:gd name="adj6" fmla="val -563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previous work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690688"/>
            <a:ext cx="6564086" cy="33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00510" y="2250377"/>
            <a:ext cx="6564086" cy="33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385" y="2849223"/>
            <a:ext cx="6564086" cy="33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9570" y="3430816"/>
            <a:ext cx="5452716" cy="305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012409"/>
            <a:ext cx="6564086" cy="33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4529" y="4616002"/>
            <a:ext cx="4429465" cy="327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8029" y="5219595"/>
            <a:ext cx="2781831" cy="3913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596" y="1253488"/>
            <a:ext cx="2658147" cy="134819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2318657" y="1502229"/>
            <a:ext cx="48986" cy="4327071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ultiply 14"/>
          <p:cNvSpPr/>
          <p:nvPr/>
        </p:nvSpPr>
        <p:spPr>
          <a:xfrm>
            <a:off x="2969589" y="2170512"/>
            <a:ext cx="457200" cy="58159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5283994" y="2173913"/>
            <a:ext cx="457200" cy="581593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45927" y="2849223"/>
            <a:ext cx="418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Same task, different bottlenecks.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2770241" y="5961056"/>
            <a:ext cx="855896" cy="462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64428" y="5677482"/>
            <a:ext cx="516500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chemeClr val="accent4"/>
                </a:solidFill>
                <a:effectLst/>
                <a:uLnTx/>
                <a:uFillTx/>
              </a:rPr>
              <a:t>Fine-grained instrumentation</a:t>
            </a:r>
            <a:endParaRPr kumimoji="0" lang="en-US" sz="3200" b="1" i="0" u="none" strike="noStrike" kern="0" cap="none" spc="0" normalizeH="0" baseline="0" noProof="0" dirty="0">
              <a:ln/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89860" y="6190237"/>
            <a:ext cx="39141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/>
                <a:solidFill>
                  <a:schemeClr val="accent4"/>
                </a:solidFill>
                <a:effectLst/>
                <a:uLnTx/>
                <a:uFillTx/>
              </a:rPr>
              <a:t>Blocked-time Analysis</a:t>
            </a:r>
            <a:endParaRPr kumimoji="0" lang="en-US" sz="3200" b="1" i="0" u="none" strike="noStrike" kern="0" cap="none" spc="0" normalizeH="0" baseline="0" noProof="0" dirty="0">
              <a:ln/>
              <a:solidFill>
                <a:schemeClr val="accent4"/>
              </a:solidFill>
              <a:effectLst/>
              <a:uLnTx/>
              <a:uFillTx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67699" y="3818881"/>
            <a:ext cx="4180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Many tasks, unique performance profile.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267699" y="4781821"/>
            <a:ext cx="418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Stage time counts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385" y="1502229"/>
            <a:ext cx="0" cy="432707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764596" y="1350411"/>
            <a:ext cx="0" cy="4327071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5000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/>
      <p:bldP spid="18" grpId="0" animBg="1"/>
      <p:bldP spid="20" grpId="0"/>
      <p:bldP spid="21" grpId="0"/>
      <p:bldP spid="22" grpId="0"/>
      <p:bldP spid="2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of previous work </a:t>
            </a:r>
          </a:p>
          <a:p>
            <a:r>
              <a:rPr lang="en-US" b="1" dirty="0" smtClean="0"/>
              <a:t>Methodology</a:t>
            </a:r>
          </a:p>
          <a:p>
            <a:pPr lvl="1"/>
            <a:r>
              <a:rPr lang="en-US" b="1" dirty="0" smtClean="0"/>
              <a:t>Workloads</a:t>
            </a:r>
          </a:p>
          <a:p>
            <a:pPr lvl="1"/>
            <a:r>
              <a:rPr lang="en-US" b="1" dirty="0" smtClean="0"/>
              <a:t>Blocked time analysis</a:t>
            </a:r>
          </a:p>
          <a:p>
            <a:pPr lvl="1"/>
            <a:r>
              <a:rPr lang="en-US" b="1" dirty="0" smtClean="0"/>
              <a:t>Simulation</a:t>
            </a:r>
          </a:p>
          <a:p>
            <a:r>
              <a:rPr lang="en-US" dirty="0" smtClean="0"/>
              <a:t>Result</a:t>
            </a:r>
          </a:p>
          <a:p>
            <a:r>
              <a:rPr lang="en-US" dirty="0" smtClean="0"/>
              <a:t>Future direction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717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7582747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Introduction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Outlier Problem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Mantri Design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Evaludation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3988059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- Workloads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Workload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queries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Cluster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BDB (in-mem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clumnar</a:t>
                      </a:r>
                      <a:r>
                        <a:rPr lang="en-US" baseline="0" dirty="0" smtClean="0"/>
                        <a:t> cache &amp;  on disk HDFS)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cores (5 machines)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GB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TPC-DS (in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memory)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cores (20 machines)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 GB (200 GB </a:t>
                      </a:r>
                      <a:r>
                        <a:rPr lang="en-US" baseline="0" dirty="0" smtClean="0"/>
                        <a:t>in mem)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TPC-DS (on disk)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 cores (20 machines)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 GB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Production (</a:t>
                      </a:r>
                      <a:r>
                        <a:rPr lang="en-US" dirty="0" err="1" smtClean="0"/>
                        <a:t>databricks</a:t>
                      </a:r>
                      <a:r>
                        <a:rPr lang="en-US" dirty="0" smtClean="0"/>
                        <a:t>. In-mem</a:t>
                      </a:r>
                      <a:r>
                        <a:rPr lang="en-US" baseline="0" dirty="0" smtClean="0"/>
                        <a:t>; on disk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 cores (9 machines)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Tens of GB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Course-grained company traces (Facebook,</a:t>
                      </a:r>
                      <a:r>
                        <a:rPr lang="en-US" baseline="0" dirty="0" smtClean="0"/>
                        <a:t> Google, Microsoft)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Thousands of jobs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Thousands</a:t>
                      </a:r>
                      <a:r>
                        <a:rPr lang="en-US" baseline="0" dirty="0" smtClean="0"/>
                        <a:t> of machines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/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5541962"/>
            <a:ext cx="874611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To simulate data queries: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SQL, join, PR, ETL, data mining, business-intelligence-style  </a:t>
            </a:r>
            <a:endParaRPr kumimoji="0" lang="en-US" sz="28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070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- workloads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Scalability of results ?</a:t>
            </a:r>
          </a:p>
          <a:p>
            <a:pPr lvl="1"/>
            <a:r>
              <a:rPr lang="en-US" dirty="0" smtClean="0"/>
              <a:t>Not fatal (TPC-DS cluster scalability test)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87" y="2662350"/>
            <a:ext cx="7562226" cy="344851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334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– Blocked 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Instrumentation</a:t>
            </a:r>
          </a:p>
          <a:p>
            <a:pPr lvl="1"/>
            <a:r>
              <a:rPr lang="en-US" dirty="0" smtClean="0"/>
              <a:t>Add detailed logging to Spark run-time application code</a:t>
            </a:r>
          </a:p>
          <a:p>
            <a:pPr lvl="1"/>
            <a:r>
              <a:rPr lang="en-US" dirty="0" smtClean="0"/>
              <a:t>Construct detailed task profile.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5" y="3124835"/>
            <a:ext cx="11779624" cy="960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3" y="1362725"/>
            <a:ext cx="11177127" cy="50715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93" y="1310916"/>
            <a:ext cx="9179813" cy="48660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62525" y="6434317"/>
            <a:ext cx="5128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From: http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://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kayousterhout.github.io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/trace-analysis/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3922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Blocked Time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Blocked Time Analysis (per task)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2279529"/>
            <a:ext cx="7175500" cy="20574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378793" y="4894270"/>
            <a:ext cx="1180382" cy="724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4334730"/>
            <a:ext cx="2971800" cy="1841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4574" y="4787892"/>
            <a:ext cx="434760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Best-case scenario of possible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job completion time 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optimization</a:t>
            </a:r>
            <a:endParaRPr kumimoji="0" lang="en-US" sz="24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0200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–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Simulation (per stage)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48" y="2356496"/>
            <a:ext cx="11085903" cy="24296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048" y="4835208"/>
            <a:ext cx="793781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Aim: find an upper bound of optimization</a:t>
            </a:r>
            <a:endParaRPr kumimoji="0" lang="en-US" sz="3600" b="0" i="0" u="none" strike="noStrike" kern="0" cap="none" spc="0" normalizeH="0" baseline="0" noProof="0" dirty="0" smtClean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Don’t care: stage pause, data locality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 of previous work </a:t>
            </a:r>
          </a:p>
          <a:p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Workloads</a:t>
            </a:r>
          </a:p>
          <a:p>
            <a:pPr lvl="1"/>
            <a:r>
              <a:rPr lang="en-US" dirty="0" smtClean="0"/>
              <a:t>Blocked time analysis</a:t>
            </a:r>
          </a:p>
          <a:p>
            <a:pPr lvl="1"/>
            <a:r>
              <a:rPr lang="en-US" dirty="0" smtClean="0"/>
              <a:t>Simulation</a:t>
            </a:r>
          </a:p>
          <a:p>
            <a:r>
              <a:rPr lang="en-US" b="1" dirty="0" smtClean="0"/>
              <a:t>Result</a:t>
            </a:r>
          </a:p>
          <a:p>
            <a:r>
              <a:rPr lang="en-US" dirty="0" smtClean="0"/>
              <a:t>Future direction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23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– Disk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Blocked  Analysis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</a:t>
            </a:r>
            <a:r>
              <a:rPr lang="zh-CN" altLang="en-US" dirty="0" smtClean="0"/>
              <a:t> </a:t>
            </a:r>
            <a:r>
              <a:rPr lang="en-US" altLang="zh-CN" dirty="0" smtClean="0"/>
              <a:t>Accessory Analysis</a:t>
            </a:r>
            <a:endParaRPr lang="en-US" dirty="0" smtClean="0"/>
          </a:p>
          <a:p>
            <a:r>
              <a:rPr lang="en-US" dirty="0" smtClean="0"/>
              <a:t>Sanity-checking</a:t>
            </a:r>
          </a:p>
          <a:p>
            <a:r>
              <a:rPr lang="en-US" dirty="0" smtClean="0"/>
              <a:t>Why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72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Disk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Blocked Analysis</a:t>
            </a:r>
          </a:p>
          <a:p>
            <a:pPr lvl="1"/>
            <a:r>
              <a:rPr lang="en-US" u="sng" dirty="0" smtClean="0"/>
              <a:t>Which part of disk I/O will block the task ?</a:t>
            </a:r>
          </a:p>
          <a:p>
            <a:pPr lvl="1"/>
            <a:r>
              <a:rPr lang="en-US" dirty="0" smtClean="0"/>
              <a:t>Reading input data from disk</a:t>
            </a:r>
          </a:p>
          <a:p>
            <a:pPr lvl="1"/>
            <a:r>
              <a:rPr lang="en-US" dirty="0" smtClean="0"/>
              <a:t>Writing shuffle data to disk (Spark also does this)</a:t>
            </a:r>
          </a:p>
          <a:p>
            <a:pPr lvl="1"/>
            <a:r>
              <a:rPr lang="en-US" dirty="0" smtClean="0"/>
              <a:t>Reading shuffle data from remote (coupled with network; upper bound)</a:t>
            </a:r>
          </a:p>
          <a:p>
            <a:pPr lvl="1"/>
            <a:r>
              <a:rPr lang="en-US" dirty="0" smtClean="0"/>
              <a:t>Writing output data to disk (local or remote)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7189" y="4756378"/>
            <a:ext cx="105089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Contain approximations that exaggerate disk I/O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=&gt; Upper bound</a:t>
            </a:r>
            <a:r>
              <a:rPr kumimoji="0" lang="en-US" sz="4000" b="1" i="0" u="none" strike="noStrike" kern="0" cap="none" spc="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</a:rPr>
              <a:t> </a:t>
            </a:r>
            <a:endParaRPr kumimoji="0" lang="en-US" sz="4000" b="1" i="0" u="none" strike="noStrike" kern="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44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Disk I/O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2636"/>
            <a:ext cx="7168265" cy="49601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06" y="1690688"/>
            <a:ext cx="2051717" cy="3116141"/>
          </a:xfrm>
          <a:prstGeom prst="rect">
            <a:avLst/>
          </a:prstGeom>
        </p:spPr>
      </p:pic>
      <p:sp>
        <p:nvSpPr>
          <p:cNvPr id="6" name="Line Callout 2 5"/>
          <p:cNvSpPr/>
          <p:nvPr/>
        </p:nvSpPr>
        <p:spPr>
          <a:xfrm>
            <a:off x="2538548" y="2391875"/>
            <a:ext cx="914400" cy="612648"/>
          </a:xfrm>
          <a:prstGeom prst="borderCallout2">
            <a:avLst>
              <a:gd name="adj1" fmla="val 47953"/>
              <a:gd name="adj2" fmla="val 102536"/>
              <a:gd name="adj3" fmla="val 47952"/>
              <a:gd name="adj4" fmla="val 176812"/>
              <a:gd name="adj5" fmla="val 240204"/>
              <a:gd name="adj6" fmla="val 2041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19%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22332" y="2475317"/>
            <a:ext cx="1360227" cy="651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Shuffle to disk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452948" y="3126641"/>
            <a:ext cx="1649497" cy="1131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02445" y="3126641"/>
            <a:ext cx="0" cy="11314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7" idx="2"/>
          </p:cNvCxnSpPr>
          <p:nvPr/>
        </p:nvCxnSpPr>
        <p:spPr>
          <a:xfrm flipH="1" flipV="1">
            <a:off x="5102446" y="3126641"/>
            <a:ext cx="1649497" cy="122699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306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Disk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Accessory Analysis</a:t>
            </a:r>
          </a:p>
          <a:p>
            <a:pPr lvl="1"/>
            <a:r>
              <a:rPr lang="en-US" dirty="0" smtClean="0"/>
              <a:t>Cluster configuration</a:t>
            </a:r>
          </a:p>
          <a:p>
            <a:pPr lvl="2"/>
            <a:r>
              <a:rPr lang="en-US" dirty="0" smtClean="0"/>
              <a:t>Smaller [# disks] / [# CPU cores], larger block time</a:t>
            </a:r>
          </a:p>
          <a:p>
            <a:pPr lvl="2"/>
            <a:r>
              <a:rPr lang="en-US" dirty="0" smtClean="0"/>
              <a:t>This paper: 1:4. Way smaller than common practice. </a:t>
            </a:r>
          </a:p>
          <a:p>
            <a:pPr lvl="2"/>
            <a:r>
              <a:rPr lang="en-US" dirty="0" smtClean="0"/>
              <a:t>Upper bound !</a:t>
            </a:r>
          </a:p>
          <a:p>
            <a:pPr lvl="1"/>
            <a:r>
              <a:rPr lang="en-US" dirty="0" smtClean="0"/>
              <a:t>Disk/CPU utilization</a:t>
            </a:r>
          </a:p>
          <a:p>
            <a:pPr lvl="2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More CPU bounded than I/O bounded 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3577563"/>
            <a:ext cx="5456071" cy="2734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538" y="4632960"/>
            <a:ext cx="1649741" cy="167894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221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7582747" cy="317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ysClr val="windowText" lastClr="000000"/>
                </a:solidFill>
                <a:latin typeface="微软雅黑" charset="0"/>
                <a:ea typeface="微软雅黑" charset="0"/>
              </a:rPr>
              <a:t>Introduction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Outlier Problem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Mantri Design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Evaludation</a:t>
            </a:r>
          </a:p>
          <a:p>
            <a:pPr marL="380990" indent="-380990" defTabSz="121917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667" kern="0">
                <a:solidFill>
                  <a:schemeClr val="bg1">
                    <a:lumMod val="85000"/>
                  </a:schemeClr>
                </a:solidFill>
                <a:latin typeface="微软雅黑" charset="0"/>
                <a:ea typeface="微软雅黑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6048750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</a:t>
            </a:r>
            <a:r>
              <a:rPr lang="en-US" dirty="0" smtClean="0"/>
              <a:t>Disk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Sanity checking: What if the workloads are unusually CPU bound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" y="2397601"/>
            <a:ext cx="7956636" cy="39142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794836" y="2397601"/>
            <a:ext cx="301063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No.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Our workloads are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c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omparable with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 Facebook traces. </a:t>
            </a:r>
            <a:endParaRPr kumimoji="0" lang="en-US" sz="28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98" y="4280842"/>
            <a:ext cx="1981200" cy="1828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679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Disk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the result are different from previous work?</a:t>
            </a:r>
            <a:endParaRPr lang="zh-CN" altLang="en-US" dirty="0" smtClean="0"/>
          </a:p>
          <a:p>
            <a:pPr lvl="1"/>
            <a:r>
              <a:rPr lang="en-US" dirty="0" smtClean="0"/>
              <a:t>Today’s frameworks often store </a:t>
            </a:r>
            <a:r>
              <a:rPr lang="en-US" b="1" dirty="0" smtClean="0"/>
              <a:t>compressed</a:t>
            </a:r>
            <a:r>
              <a:rPr lang="en-US" dirty="0" smtClean="0"/>
              <a:t> data</a:t>
            </a:r>
          </a:p>
          <a:p>
            <a:pPr lvl="1"/>
            <a:r>
              <a:rPr lang="en-US" dirty="0" smtClean="0"/>
              <a:t>Data must be </a:t>
            </a:r>
            <a:r>
              <a:rPr lang="en-US" b="1" dirty="0" smtClean="0"/>
              <a:t>de-serialized</a:t>
            </a:r>
            <a:r>
              <a:rPr lang="en-US" dirty="0" smtClean="0"/>
              <a:t> from a byte buffer to Java object</a:t>
            </a:r>
          </a:p>
          <a:p>
            <a:pPr lvl="1"/>
            <a:r>
              <a:rPr lang="en-US" dirty="0" smtClean="0"/>
              <a:t>Choice of higher-level language (Scala, Java)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3"/>
          <a:stretch/>
        </p:blipFill>
        <p:spPr>
          <a:xfrm>
            <a:off x="2848610" y="3558540"/>
            <a:ext cx="6007100" cy="329946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778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– Network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Blocked Analysis</a:t>
            </a:r>
          </a:p>
          <a:p>
            <a:r>
              <a:rPr lang="en-US" dirty="0" smtClean="0"/>
              <a:t>Sanity-checking</a:t>
            </a:r>
          </a:p>
          <a:p>
            <a:r>
              <a:rPr lang="en-US" dirty="0" smtClean="0"/>
              <a:t>Why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20" y="1690688"/>
            <a:ext cx="2298700" cy="3810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00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Network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Blocked Analysis</a:t>
            </a:r>
          </a:p>
          <a:p>
            <a:pPr lvl="1"/>
            <a:r>
              <a:rPr lang="en-US" dirty="0" smtClean="0"/>
              <a:t>What time should be included in network I/O?</a:t>
            </a:r>
          </a:p>
          <a:p>
            <a:pPr lvl="2"/>
            <a:r>
              <a:rPr lang="en-US" dirty="0" smtClean="0"/>
              <a:t>Read shuffle data over network</a:t>
            </a:r>
          </a:p>
          <a:p>
            <a:pPr lvl="2"/>
            <a:r>
              <a:rPr lang="en-US" dirty="0" smtClean="0"/>
              <a:t>Write output data to remote machines</a:t>
            </a:r>
          </a:p>
          <a:p>
            <a:pPr lvl="2"/>
            <a:r>
              <a:rPr lang="en-US" dirty="0" smtClean="0"/>
              <a:t>Disk and network I/O are interlaced =&gt; upper bound!</a:t>
            </a:r>
          </a:p>
          <a:p>
            <a:pPr lvl="1"/>
            <a:r>
              <a:rPr lang="en-US" dirty="0" smtClean="0"/>
              <a:t>No more than 2% performance boost due to optimization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981926"/>
            <a:ext cx="4582755" cy="2876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58" y="4498023"/>
            <a:ext cx="1649741" cy="167894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8291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Network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Sanity checking: is our workload unusually network-light 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466" y="1436031"/>
            <a:ext cx="1158452" cy="10693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8412"/>
            <a:ext cx="4336977" cy="30810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88" y="2821612"/>
            <a:ext cx="5562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5699432"/>
            <a:ext cx="4411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Production workloads doesn’t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have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dramatically different network requirements.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0217" y="5658000"/>
            <a:ext cx="5101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Data analysis often centers around aggregating data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derive a business conclusion.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97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– Network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the result are different from previous work</a:t>
            </a:r>
            <a:r>
              <a:rPr lang="en-US" dirty="0" smtClean="0"/>
              <a:t>?</a:t>
            </a:r>
          </a:p>
          <a:p>
            <a:pPr lvl="1"/>
            <a:r>
              <a:rPr lang="en-US" altLang="zh-CN" dirty="0" smtClean="0"/>
              <a:t>Many papers have used workloads with ratios of shuffled data to input data of 1 or more. Not representative.</a:t>
            </a:r>
          </a:p>
          <a:p>
            <a:pPr lvl="1"/>
            <a:r>
              <a:rPr lang="en-US" altLang="zh-CN" dirty="0" smtClean="0"/>
              <a:t>Only heuristically estimated network I/O instead of adding fine-grained instruments to measure it. </a:t>
            </a:r>
          </a:p>
          <a:p>
            <a:pPr lvl="1"/>
            <a:r>
              <a:rPr lang="en-US" altLang="zh-CN" dirty="0" smtClean="0"/>
              <a:t>Ignored framework overhead. </a:t>
            </a:r>
            <a:endParaRPr lang="zh-CN" alt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4112804"/>
            <a:ext cx="5588000" cy="23241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378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- Straggler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Blocked Analysis</a:t>
            </a:r>
          </a:p>
          <a:p>
            <a:r>
              <a:rPr lang="en-US" dirty="0" smtClean="0"/>
              <a:t>Why ?</a:t>
            </a:r>
          </a:p>
          <a:p>
            <a:r>
              <a:rPr lang="en-US" dirty="0" smtClean="0"/>
              <a:t>Understanding stragglers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890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- Straggler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Blocked Time Analysis</a:t>
            </a:r>
          </a:p>
          <a:p>
            <a:pPr lvl="1"/>
            <a:r>
              <a:rPr lang="en-US" dirty="0" smtClean="0"/>
              <a:t>Inverse progress rate 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task</a:t>
            </a:r>
            <a:r>
              <a:rPr lang="en-US" dirty="0" smtClean="0"/>
              <a:t> /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input</a:t>
            </a:r>
            <a:r>
              <a:rPr lang="en-US" dirty="0" smtClean="0"/>
              <a:t> </a:t>
            </a:r>
            <a:r>
              <a:rPr lang="en-US" baseline="-25000" dirty="0" smtClean="0"/>
              <a:t>data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Replace tasks that is slower than median progress rate with the median progress rate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46" y="3491067"/>
            <a:ext cx="6160218" cy="306584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4951141" y="4817328"/>
            <a:ext cx="758283" cy="1203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6096001" y="4817327"/>
            <a:ext cx="795453" cy="10259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523571" y="4817327"/>
            <a:ext cx="210015" cy="12039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071839" y="4817327"/>
            <a:ext cx="267117" cy="11376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412280" y="4482792"/>
            <a:ext cx="96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5-10%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2926" y="4586494"/>
            <a:ext cx="894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lower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80260" y="4944457"/>
            <a:ext cx="0" cy="474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802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- Straggler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the result are different from previous work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Previous work may focus on improving bad straggler mitigation algorithms, not straggler themselves.</a:t>
            </a:r>
          </a:p>
          <a:p>
            <a:pPr lvl="1"/>
            <a:r>
              <a:rPr lang="en-US" dirty="0" smtClean="0"/>
              <a:t>Framework differences. </a:t>
            </a:r>
          </a:p>
          <a:p>
            <a:pPr lvl="2"/>
            <a:r>
              <a:rPr lang="en-US" dirty="0" smtClean="0"/>
              <a:t>Spark has much lower task launch overhead than Hadoop. </a:t>
            </a:r>
          </a:p>
          <a:p>
            <a:pPr lvl="2"/>
            <a:r>
              <a:rPr lang="en-US" dirty="0" smtClean="0"/>
              <a:t>Spark break jobs into many more tasks and run each job (stage) in multiple task waves.</a:t>
            </a:r>
          </a:p>
          <a:p>
            <a:pPr lvl="2"/>
            <a:r>
              <a:rPr lang="en-US" dirty="0" smtClean="0"/>
              <a:t>Healthier machine run more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0058400" cy="41346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2127" y="6154973"/>
            <a:ext cx="98398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Sited from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https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://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github.com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jaceklaskowski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/mastering-apache-spark-book/blob/master/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spark-taskschedulerimpl.adoc#speculative-execution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2795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- Straggler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strugglers</a:t>
            </a:r>
          </a:p>
          <a:p>
            <a:pPr lvl="1"/>
            <a:r>
              <a:rPr lang="en-US" dirty="0" smtClean="0"/>
              <a:t>A straggler as caused by X if it would not have been considered a straggler had X taken zero time for all of the tasks in the stage</a:t>
            </a:r>
          </a:p>
          <a:p>
            <a:r>
              <a:rPr lang="en-US" dirty="0" smtClean="0"/>
              <a:t>Case study: EC2 instances from ext3 to ext4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64" y="3447773"/>
            <a:ext cx="11548317" cy="23488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1448" y="5953533"/>
            <a:ext cx="113214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Struggler causes vary across workloads and </a:t>
            </a:r>
            <a:r>
              <a:rPr kumimoji="0" lang="en-US" sz="2400" b="0" i="0" u="none" strike="noStrike" kern="0" cap="none" spc="0" normalizeH="0" baseline="0" noProof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</a:rPr>
              <a:t>even within queries for a particular workload </a:t>
            </a:r>
            <a:endParaRPr kumimoji="0" lang="en-US" sz="2400" b="0" i="0" u="none" strike="noStrike" kern="0" cap="none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935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mapredu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34" y="1780541"/>
            <a:ext cx="7788487" cy="49487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椭圆 3"/>
          <p:cNvSpPr/>
          <p:nvPr/>
        </p:nvSpPr>
        <p:spPr>
          <a:xfrm>
            <a:off x="3605954" y="3619501"/>
            <a:ext cx="999913" cy="828887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882727" y="3776981"/>
            <a:ext cx="328507" cy="4478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4882727" y="3948008"/>
            <a:ext cx="328507" cy="2633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6935893" y="4211320"/>
            <a:ext cx="882227" cy="579120"/>
          </a:xfrm>
          <a:prstGeom prst="ellipse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tint val="100000"/>
                        <a:shade val="100000"/>
                        <a:satMod val="130000"/>
                      </a:schemeClr>
                    </a:gs>
                    <a:gs pos="100000">
                      <a:schemeClr val="accent1">
                        <a:tint val="50000"/>
                        <a:shade val="100000"/>
                        <a:satMod val="350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219170"/>
            <a:endParaRPr lang="zh-CN" altLang="en-US" sz="2400" kern="0">
              <a:solidFill>
                <a:sysClr val="windowText" lastClr="00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7813" y="1507914"/>
            <a:ext cx="245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400" kern="0">
                <a:solidFill>
                  <a:sysClr val="windowText" lastClr="000000"/>
                </a:solidFill>
                <a:latin typeface="Mongolian Baiti" charset="0"/>
              </a:rPr>
              <a:t>Thinking...</a:t>
            </a:r>
          </a:p>
        </p:txBody>
      </p:sp>
    </p:spTree>
    <p:extLst>
      <p:ext uri="{BB962C8B-B14F-4D97-AF65-F5344CB8AC3E}">
        <p14:creationId xmlns:p14="http://schemas.microsoft.com/office/powerpoint/2010/main" val="20775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blocked time analysis using instrumentation in Spark</a:t>
            </a:r>
          </a:p>
          <a:p>
            <a:r>
              <a:rPr lang="en-US" dirty="0" smtClean="0"/>
              <a:t>Provide detailed performance study of three workloads. Proved jobs are often not bottlenecked on I/O, network performance</a:t>
            </a:r>
          </a:p>
          <a:p>
            <a:r>
              <a:rPr lang="en-US" dirty="0" smtClean="0"/>
              <a:t>Many causes of strugglers can be identified. </a:t>
            </a:r>
          </a:p>
          <a:p>
            <a:r>
              <a:rPr lang="en-US" dirty="0" smtClean="0"/>
              <a:t>Not the last word on performance of analytics frameworks.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66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4817"/>
            <a:ext cx="10515600" cy="4242146"/>
          </a:xfrm>
        </p:spPr>
        <p:txBody>
          <a:bodyPr>
            <a:normAutofit/>
          </a:bodyPr>
          <a:lstStyle/>
          <a:p>
            <a:r>
              <a:rPr lang="en-US" dirty="0" smtClean="0"/>
              <a:t>Author think</a:t>
            </a:r>
          </a:p>
          <a:p>
            <a:pPr lvl="1"/>
            <a:r>
              <a:rPr lang="en-US" dirty="0" smtClean="0"/>
              <a:t>Performance understandability should be first-class concern in system design</a:t>
            </a:r>
          </a:p>
          <a:p>
            <a:pPr lvl="1"/>
            <a:r>
              <a:rPr lang="en-US" dirty="0" smtClean="0"/>
              <a:t>Unveil performance factors facilitates performance optimization</a:t>
            </a:r>
          </a:p>
          <a:p>
            <a:r>
              <a:rPr lang="en-US" dirty="0" smtClean="0"/>
              <a:t>I think</a:t>
            </a:r>
          </a:p>
          <a:p>
            <a:pPr lvl="1"/>
            <a:r>
              <a:rPr lang="en-US" dirty="0" smtClean="0"/>
              <a:t>More workloads</a:t>
            </a:r>
          </a:p>
          <a:p>
            <a:pPr lvl="1"/>
            <a:r>
              <a:rPr lang="en-US" dirty="0" smtClean="0"/>
              <a:t>Larger scale</a:t>
            </a:r>
          </a:p>
          <a:p>
            <a:pPr lvl="1"/>
            <a:r>
              <a:rPr lang="en-US" dirty="0" smtClean="0"/>
              <a:t>More frameworks (</a:t>
            </a:r>
            <a:r>
              <a:rPr lang="en-US" dirty="0" err="1" smtClean="0"/>
              <a:t>OpenMP</a:t>
            </a:r>
            <a:r>
              <a:rPr lang="en-US" dirty="0" smtClean="0"/>
              <a:t>, MPI, </a:t>
            </a:r>
            <a:r>
              <a:rPr lang="en-US" dirty="0" err="1" smtClean="0"/>
              <a:t>GraphLab</a:t>
            </a:r>
            <a:r>
              <a:rPr lang="en-US" dirty="0" smtClean="0"/>
              <a:t>, </a:t>
            </a:r>
            <a:r>
              <a:rPr lang="en-US" dirty="0" err="1" smtClean="0"/>
              <a:t>Pregel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More combined analysis (will network + </a:t>
            </a:r>
            <a:r>
              <a:rPr lang="en-US" dirty="0" err="1" smtClean="0"/>
              <a:t>cpu</a:t>
            </a:r>
            <a:r>
              <a:rPr lang="en-US" dirty="0" smtClean="0"/>
              <a:t> make a difference ?)</a:t>
            </a:r>
          </a:p>
          <a:p>
            <a:pPr lvl="1"/>
            <a:r>
              <a:rPr lang="en-US" dirty="0" smtClean="0"/>
              <a:t>Balance academia and industry</a:t>
            </a:r>
            <a:r>
              <a:rPr lang="en-US" dirty="0"/>
              <a:t> </a:t>
            </a:r>
            <a:r>
              <a:rPr lang="en-US" dirty="0" smtClean="0"/>
              <a:t>(when to focus and when to see the whole picture).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427259" y="5967323"/>
            <a:ext cx="1257300" cy="5943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46020" y="5879783"/>
            <a:ext cx="70344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</a:rPr>
              <a:t>End-to-end performance !</a:t>
            </a:r>
            <a:endParaRPr kumimoji="0" lang="en-US" sz="4400" b="1" i="0" u="none" strike="noStrike" kern="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uLnTx/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512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22" y="3707785"/>
            <a:ext cx="2438400" cy="127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78076" y="2647295"/>
            <a:ext cx="30896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</a:rPr>
              <a:t>Thank you</a:t>
            </a:r>
            <a:endParaRPr kumimoji="0" lang="en-US" sz="5400" b="0" i="0" u="none" strike="noStrike" kern="0" cap="none" spc="0" normalizeH="0" baseline="0" noProof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AB73BC-B049-4115-A692-8D63A059BFB8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831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35857" y="1563977"/>
            <a:ext cx="4383023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3733" b="1" i="1" kern="0" dirty="0">
                <a:solidFill>
                  <a:sysClr val="windowText" lastClr="000000"/>
                </a:solidFill>
                <a:latin typeface="+mj-lt"/>
                <a:cs typeface="Akzidenz-Grotesk Std Regular"/>
              </a:rPr>
              <a:t>Outliers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8980" y="2434167"/>
            <a:ext cx="10036387" cy="29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altLang="zh-CN" sz="2667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charset="0"/>
                <a:ea typeface="微软雅黑" charset="0"/>
              </a:rPr>
              <a:t>The causes for outliers:</a:t>
            </a:r>
          </a:p>
          <a:p>
            <a:pPr defTabSz="1219170"/>
            <a:r>
              <a:rPr lang="en-US" altLang="zh-CN" sz="2667" kern="0">
                <a:latin typeface="微软雅黑" charset="0"/>
                <a:ea typeface="微软雅黑" charset="0"/>
              </a:rPr>
              <a:t>1. runtime contention for processor, memory and other resources</a:t>
            </a:r>
          </a:p>
          <a:p>
            <a:pPr defTabSz="1219170"/>
            <a:r>
              <a:rPr lang="en-US" altLang="zh-CN" sz="2667" kern="0">
                <a:latin typeface="微软雅黑" charset="0"/>
                <a:ea typeface="微软雅黑" charset="0"/>
              </a:rPr>
              <a:t>2. disk failures</a:t>
            </a:r>
          </a:p>
          <a:p>
            <a:pPr defTabSz="1219170"/>
            <a:r>
              <a:rPr lang="en-US" altLang="zh-CN" sz="2667" kern="0">
                <a:latin typeface="微软雅黑" charset="0"/>
                <a:ea typeface="微软雅黑" charset="0"/>
              </a:rPr>
              <a:t>3. varying bandwidth</a:t>
            </a:r>
          </a:p>
          <a:p>
            <a:pPr defTabSz="1219170"/>
            <a:r>
              <a:rPr lang="en-US" altLang="zh-CN" sz="2667" kern="0">
                <a:latin typeface="微软雅黑" charset="0"/>
                <a:ea typeface="微软雅黑" charset="0"/>
              </a:rPr>
              <a:t>4. congestion along network paths</a:t>
            </a:r>
          </a:p>
          <a:p>
            <a:pPr defTabSz="1219170"/>
            <a:r>
              <a:rPr lang="en-US" altLang="zh-CN" sz="2667" kern="0">
                <a:latin typeface="微软雅黑" charset="0"/>
                <a:ea typeface="微软雅黑" charset="0"/>
              </a:rPr>
              <a:t>5. imbalance in task workload</a:t>
            </a:r>
          </a:p>
        </p:txBody>
      </p:sp>
    </p:spTree>
    <p:extLst>
      <p:ext uri="{BB962C8B-B14F-4D97-AF65-F5344CB8AC3E}">
        <p14:creationId xmlns:p14="http://schemas.microsoft.com/office/powerpoint/2010/main" val="69164092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>
    <a:lnDef>
      <a:spPr>
        <a:ln w="28575"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UNEX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0</TotalTime>
  <Words>3355</Words>
  <Application>Microsoft Office PowerPoint</Application>
  <PresentationFormat>Widescreen</PresentationFormat>
  <Paragraphs>519</Paragraphs>
  <Slides>82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8" baseType="lpstr">
      <vt:lpstr>微软雅黑</vt:lpstr>
      <vt:lpstr>宋体</vt:lpstr>
      <vt:lpstr>Akzidenz-Grotesk Std Regular</vt:lpstr>
      <vt:lpstr>Arial</vt:lpstr>
      <vt:lpstr>Calibri</vt:lpstr>
      <vt:lpstr>Calibri Light</vt:lpstr>
      <vt:lpstr>Consolas</vt:lpstr>
      <vt:lpstr>等线</vt:lpstr>
      <vt:lpstr>Helvetica</vt:lpstr>
      <vt:lpstr>Mongolian Baiti</vt:lpstr>
      <vt:lpstr>Segoe UI</vt:lpstr>
      <vt:lpstr>Wingdings</vt:lpstr>
      <vt:lpstr>Metropolitan</vt:lpstr>
      <vt:lpstr>UNEX_PPT_Template</vt:lpstr>
      <vt:lpstr>Office Theme</vt:lpstr>
      <vt:lpstr>Equation.KSEE3</vt:lpstr>
      <vt:lpstr>  CS239-Lecture 6 Performance</vt:lpstr>
      <vt:lpstr>Project proposal due today</vt:lpstr>
      <vt:lpstr>Row Store vs Column Store</vt:lpstr>
      <vt:lpstr>Advantages of Column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Making sense of Performance in Data Analytics Frameworks</vt:lpstr>
      <vt:lpstr>Recap:MapReduce</vt:lpstr>
      <vt:lpstr>Tons of previous works</vt:lpstr>
      <vt:lpstr>Findings of this paper</vt:lpstr>
      <vt:lpstr>Outline</vt:lpstr>
      <vt:lpstr>Problems of previous work </vt:lpstr>
      <vt:lpstr>Problems of previous work</vt:lpstr>
      <vt:lpstr>Outline</vt:lpstr>
      <vt:lpstr>Methodology - Workloads</vt:lpstr>
      <vt:lpstr>Methodology - workloads</vt:lpstr>
      <vt:lpstr>Methodology – Blocked Time Analysis</vt:lpstr>
      <vt:lpstr>Methodology – Blocked Time Analysis</vt:lpstr>
      <vt:lpstr>Methodology – Simulation</vt:lpstr>
      <vt:lpstr>Outline</vt:lpstr>
      <vt:lpstr>Result – Disk I/O</vt:lpstr>
      <vt:lpstr>Result – Disk I/O</vt:lpstr>
      <vt:lpstr>Result – Disk I/O</vt:lpstr>
      <vt:lpstr>Result – Disk I/O</vt:lpstr>
      <vt:lpstr>Result – Disk I/O</vt:lpstr>
      <vt:lpstr>Result – Disk I/O</vt:lpstr>
      <vt:lpstr>Result – Network I/O</vt:lpstr>
      <vt:lpstr>Result – Network I/O</vt:lpstr>
      <vt:lpstr>Result – Network I/O</vt:lpstr>
      <vt:lpstr>Result – Network I/O</vt:lpstr>
      <vt:lpstr>Result - Straggler</vt:lpstr>
      <vt:lpstr>Result - Straggler</vt:lpstr>
      <vt:lpstr>Result - Straggler</vt:lpstr>
      <vt:lpstr>Result - Straggler</vt:lpstr>
      <vt:lpstr>Summarize</vt:lpstr>
      <vt:lpstr>Future direction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2016-03-29T03:05:16Z</dcterms:created>
  <dcterms:modified xsi:type="dcterms:W3CDTF">2016-04-13T22:05:59Z</dcterms:modified>
</cp:coreProperties>
</file>