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1"/>
    <p:sldMasterId id="2147483864" r:id="rId2"/>
    <p:sldMasterId id="2147483873" r:id="rId3"/>
    <p:sldMasterId id="2147483885" r:id="rId4"/>
  </p:sldMasterIdLst>
  <p:notesMasterIdLst>
    <p:notesMasterId r:id="rId43"/>
  </p:notesMasterIdLst>
  <p:sldIdLst>
    <p:sldId id="257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59" r:id="rId36"/>
    <p:sldId id="460" r:id="rId37"/>
    <p:sldId id="461" r:id="rId38"/>
    <p:sldId id="462" r:id="rId39"/>
    <p:sldId id="463" r:id="rId40"/>
    <p:sldId id="464" r:id="rId41"/>
    <p:sldId id="46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2093" autoAdjust="0"/>
  </p:normalViewPr>
  <p:slideViewPr>
    <p:cSldViewPr snapToGrid="0">
      <p:cViewPr varScale="1">
        <p:scale>
          <a:sx n="94" d="100"/>
          <a:sy n="94" d="100"/>
        </p:scale>
        <p:origin x="12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99C16-8FED-4B05-909D-2B1E950020C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A0EB2-4668-402E-A1CD-96F524FD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8331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State</a:t>
            </a:r>
            <a:r>
              <a:rPr lang="en-US" baseline="0" dirty="0" err="1" smtClean="0"/>
              <a:t>ful</a:t>
            </a:r>
            <a:r>
              <a:rPr lang="en-US" baseline="0" dirty="0" smtClean="0"/>
              <a:t> :  Computations relies on order and number of rows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247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7389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Why are if(p) and if(impr &gt;  maximpr) not marked as filtering statements?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032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Assumption is that the reducer is running a loop over all the collected rows one by one without any manupulation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434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7751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6792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Case 1 - &gt;  For optimizations, I/O is lower for column reduction than smart cut but time is greater than smart cut.  </a:t>
            </a:r>
          </a:p>
          <a:p>
            <a:r>
              <a:rPr lang="en-US">
                <a:latin typeface="Calibri"/>
              </a:rPr>
              <a:t>Ans: Instructions moved across in smart cut are computationally expensive and making them run on parallel make it faster.  </a:t>
            </a:r>
          </a:p>
          <a:p>
            <a:r>
              <a:rPr lang="en-US">
                <a:latin typeface="Calibri"/>
              </a:rPr>
              <a:t/>
            </a:r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6960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898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901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154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785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5363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0947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511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Commonly occur due to code reuse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945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didn't we removed url ?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FF17B-6333-4660-90BA-BE2E45A75F4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51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6364"/>
            <a:ext cx="10972800" cy="595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32545"/>
            <a:ext cx="10972800" cy="31936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5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1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7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03" y="176785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41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5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124A4-88CF-4699-8917-6D3B8AA9DA84}" type="slidenum">
              <a:rPr lang="es-ES" altLang="zh-CN"/>
              <a:pPr/>
              <a:t>‹#›</a:t>
            </a:fld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193582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42A7E-A2C6-4889-9348-9E2C046E1AEB}" type="slidenum">
              <a:rPr lang="es-ES" altLang="zh-CN"/>
              <a:pPr/>
              <a:t>‹#›</a:t>
            </a:fld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2107441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A66BF-E1DB-4777-8BBD-972B368CFFF3}" type="slidenum">
              <a:rPr lang="es-ES" altLang="zh-CN"/>
              <a:pPr/>
              <a:t>‹#›</a:t>
            </a:fld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3557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32ED4-3177-4F9D-8691-4B81F43529F3}" type="slidenum">
              <a:rPr lang="es-ES" altLang="zh-CN"/>
              <a:pPr/>
              <a:t>‹#›</a:t>
            </a:fld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2701396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2D6B2-7594-4420-A616-AF220506209F}" type="slidenum">
              <a:rPr lang="es-ES" altLang="zh-CN"/>
              <a:pPr/>
              <a:t>‹#›</a:t>
            </a:fld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4254986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F0AC9-1D80-493F-8309-2FF372D35C81}" type="slidenum">
              <a:rPr lang="es-ES" altLang="zh-CN"/>
              <a:pPr/>
              <a:t>‹#›</a:t>
            </a:fld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1156942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E40A8-D2F0-4107-8B1A-1A1D5F2F80EA}" type="slidenum">
              <a:rPr lang="es-ES" altLang="zh-CN"/>
              <a:pPr/>
              <a:t>‹#›</a:t>
            </a:fld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48793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1D6F5-2FD9-4BBA-8D68-D1410B4532DA}" type="slidenum">
              <a:rPr lang="es-ES" altLang="zh-CN"/>
              <a:pPr/>
              <a:t>‹#›</a:t>
            </a:fld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2817670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DC140-3173-4557-9925-4131BA1E73E9}" type="slidenum">
              <a:rPr lang="es-ES" altLang="zh-CN"/>
              <a:pPr/>
              <a:t>‹#›</a:t>
            </a:fld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224289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8B59-BE96-4E90-BA96-20AF6D082CF9}" type="slidenum">
              <a:rPr lang="es-ES" altLang="zh-CN"/>
              <a:pPr/>
              <a:t>‹#›</a:t>
            </a:fld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253786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459F4-60EC-40C6-93E4-1EFD9E3B8CCA}" type="slidenum">
              <a:rPr lang="es-ES" altLang="zh-CN"/>
              <a:pPr/>
              <a:t>‹#›</a:t>
            </a:fld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768897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845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69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757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6"/>
            <a:ext cx="4937760" cy="40233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71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67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39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19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F1FA7AC5-6045-4418-8E60-F4878873447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8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3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0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"/>
            <a:ext cx="12201296" cy="22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Haga clic para modificar el estilo de texto del patrón</a:t>
            </a:r>
          </a:p>
          <a:p>
            <a:pPr lvl="1"/>
            <a:r>
              <a:rPr lang="es-ES" altLang="zh-CN" smtClean="0"/>
              <a:t>Segundo nivel</a:t>
            </a:r>
          </a:p>
          <a:p>
            <a:pPr lvl="2"/>
            <a:r>
              <a:rPr lang="es-ES" altLang="zh-CN" smtClean="0"/>
              <a:t>Tercer nivel</a:t>
            </a:r>
          </a:p>
          <a:p>
            <a:pPr lvl="3"/>
            <a:r>
              <a:rPr lang="es-ES" altLang="zh-CN" smtClean="0"/>
              <a:t>Cuarto nivel</a:t>
            </a:r>
          </a:p>
          <a:p>
            <a:pPr lvl="4"/>
            <a:r>
              <a:rPr lang="es-ES" altLang="zh-CN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endParaRPr lang="es-E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s-E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BCF7D079-8E4B-4E81-A608-DFD0B665245E}" type="slidenum">
              <a:rPr lang="es-ES" altLang="zh-CN"/>
              <a:pPr/>
              <a:t>‹#›</a:t>
            </a:fld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370470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7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.png"/><Relationship Id="rId3" Type="http://schemas.openxmlformats.org/officeDocument/2006/relationships/image" Target="../media/image260.png"/><Relationship Id="rId7" Type="http://schemas.openxmlformats.org/officeDocument/2006/relationships/image" Target="../media/image34.png"/><Relationship Id="rId12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0" Type="http://schemas.openxmlformats.org/officeDocument/2006/relationships/image" Target="../media/image33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dl.acm.org/citation.cfm?id=1979444" TargetMode="External"/><Relationship Id="rId13" Type="http://schemas.openxmlformats.org/officeDocument/2006/relationships/hyperlink" Target="https://www.cs.cmu.edu/~muli/file/parameter_server_osdi14.pdf" TargetMode="External"/><Relationship Id="rId3" Type="http://schemas.openxmlformats.org/officeDocument/2006/relationships/hyperlink" Target="http://research.microsoft.com/en-us/um/people/srikanth/data/quickr_sigmod16.pdf" TargetMode="External"/><Relationship Id="rId7" Type="http://schemas.openxmlformats.org/officeDocument/2006/relationships/hyperlink" Target="http://sigops.org/sosp/sosp15/current/2015-Monterey/093-teixeira-online.pdf" TargetMode="External"/><Relationship Id="rId12" Type="http://schemas.openxmlformats.org/officeDocument/2006/relationships/hyperlink" Target="http://static.googleusercontent.com/media/research.google.com/en/%20/archive/large_deep_networks_nips2012.pdf" TargetMode="External"/><Relationship Id="rId2" Type="http://schemas.openxmlformats.org/officeDocument/2006/relationships/hyperlink" Target="http://dl.acm.org/citation.cfm?id=24653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mpa.cs.washington.edu/papers/grappa-usenix-2015.pdf" TargetMode="External"/><Relationship Id="rId11" Type="http://schemas.openxmlformats.org/officeDocument/2006/relationships/hyperlink" Target="http://www.read.seas.harvard.edu/~kohler/pubs/herman16type-aware.pdf" TargetMode="External"/><Relationship Id="rId5" Type="http://schemas.openxmlformats.org/officeDocument/2006/relationships/hyperlink" Target="http://www.frankmcsherry.org/assets/COST.pdf" TargetMode="External"/><Relationship Id="rId10" Type="http://schemas.openxmlformats.org/officeDocument/2006/relationships/hyperlink" Target="http://research.microsoft.com/pubs/255848/SOSP15-paper227-alternate-final-version.pdf" TargetMode="External"/><Relationship Id="rId4" Type="http://schemas.openxmlformats.org/officeDocument/2006/relationships/hyperlink" Target="http://vldb.org/pvldb/vol5/p716_yuchenglow_vldb2012.pdf" TargetMode="External"/><Relationship Id="rId9" Type="http://schemas.openxmlformats.org/officeDocument/2006/relationships/hyperlink" Target="http://www.cidrdb.org/cidr2013/Papers/CIDR13_Paper28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3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7512" y="796704"/>
            <a:ext cx="10782300" cy="246254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CS239-Lecture </a:t>
            </a:r>
            <a:r>
              <a:rPr lang="en-US" sz="5400" dirty="0"/>
              <a:t>7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UDF Optimizations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4561" y="4134449"/>
            <a:ext cx="9228201" cy="16459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000" dirty="0" smtClean="0"/>
              <a:t>Madan Musuvathi</a:t>
            </a:r>
          </a:p>
          <a:p>
            <a:pPr algn="ctr"/>
            <a:r>
              <a:rPr lang="en-US" sz="2300" dirty="0" smtClean="0"/>
              <a:t> </a:t>
            </a:r>
            <a:endParaRPr lang="en-US" sz="4000" dirty="0" smtClean="0"/>
          </a:p>
          <a:p>
            <a:pPr algn="ctr"/>
            <a:r>
              <a:rPr lang="en-US" dirty="0" smtClean="0"/>
              <a:t>Visiting Professor, UCLA </a:t>
            </a:r>
          </a:p>
          <a:p>
            <a:pPr algn="ctr"/>
            <a:r>
              <a:rPr lang="en-US" dirty="0" smtClean="0"/>
              <a:t>Principal Researcher, Microsoft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Reorder!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6419056" cy="6766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en-US" altLang="zh-C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altLang="zh-C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6419056" cy="67667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75520" y="2204864"/>
                <a:ext cx="7992888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800" kern="0" dirty="0">
                  <a:solidFill>
                    <a:schemeClr val="bg1"/>
                  </a:solidFill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→⊥→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→⊥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→⊥</m:t>
                      </m:r>
                    </m:oMath>
                  </m:oMathPara>
                </a14:m>
                <a:endParaRPr lang="en-US" altLang="zh-CN" sz="2800" kern="0" dirty="0">
                  <a:solidFill>
                    <a:schemeClr val="bg1"/>
                  </a:solidFill>
                </a:endParaRPr>
              </a:p>
              <a:p>
                <a:pPr defTabSz="914400"/>
                <a:endParaRPr lang="zh-CN" altLang="en-US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2204864"/>
                <a:ext cx="7992888" cy="1231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19536" y="3140968"/>
                <a:ext cx="7344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kern="0">
                            <a:solidFill>
                              <a:schemeClr val="bg1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zh-CN" sz="2800" i="1" kern="0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800" kern="0" dirty="0">
                    <a:solidFill>
                      <a:schemeClr val="bg1"/>
                    </a:solidFill>
                  </a:rPr>
                  <a:t> is better!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3140968"/>
                <a:ext cx="7344816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 bwMode="auto">
              <a:xfrm>
                <a:off x="1919536" y="3789040"/>
                <a:ext cx="8640960" cy="1584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defTabSz="9144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altLang="zh-CN" i="1" kern="0">
                          <a:solidFill>
                            <a:schemeClr val="bg1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CN" i="1" kern="0">
                          <a:solidFill>
                            <a:schemeClr val="bg1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altLang="zh-CN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CN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en-US" altLang="zh-CN" kern="0" dirty="0">
                  <a:solidFill>
                    <a:schemeClr val="bg1"/>
                  </a:solidFill>
                </a:endParaRPr>
              </a:p>
              <a:p>
                <a:pPr marL="0" indent="0" defTabSz="9144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800" kern="0" dirty="0">
                  <a:solidFill>
                    <a:schemeClr val="bg1"/>
                  </a:solidFill>
                </a:endParaRPr>
              </a:p>
              <a:p>
                <a:pPr marL="0" indent="0" defTabSz="914400">
                  <a:buNone/>
                </a:pPr>
                <a:r>
                  <a:rPr lang="en-US" altLang="zh-CN" sz="2800" kern="0" dirty="0">
                    <a:solidFill>
                      <a:srgbClr val="FFC000"/>
                    </a:solidFill>
                  </a:rPr>
                  <a:t>Wrong answer!</a:t>
                </a:r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9536" y="3789040"/>
                <a:ext cx="8640960" cy="1584176"/>
              </a:xfrm>
              <a:prstGeom prst="rect">
                <a:avLst/>
              </a:prstGeom>
              <a:blipFill>
                <a:blip r:embed="rId5"/>
                <a:stretch>
                  <a:fillRect l="-1482" b="-69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>
                <a:spLocks/>
              </p:cNvSpPr>
              <p:nvPr/>
            </p:nvSpPr>
            <p:spPr bwMode="auto">
              <a:xfrm>
                <a:off x="1919536" y="5373217"/>
                <a:ext cx="8507288" cy="820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defTabSz="914400">
                  <a:buNone/>
                </a:pPr>
                <a:r>
                  <a:rPr lang="en-US" altLang="zh-CN" kern="0" dirty="0">
                    <a:solidFill>
                      <a:srgbClr val="FFC000"/>
                    </a:solidFill>
                  </a:rPr>
                  <a:t>We don’t have any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srgbClr val="FFC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srgbClr val="FFC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srgbClr val="FFC000"/>
                    </a:solidFill>
                  </a:rPr>
                  <a:t>! </a:t>
                </a:r>
                <a:endParaRPr lang="zh-CN" altLang="en-US" kern="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9536" y="5373217"/>
                <a:ext cx="8507288" cy="820687"/>
              </a:xfrm>
              <a:prstGeom prst="rect">
                <a:avLst/>
              </a:prstGeom>
              <a:blipFill>
                <a:blip r:embed="rId6"/>
                <a:stretch>
                  <a:fillRect l="-1864" t="-9630" r="-2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63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Review Example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919536" y="1484784"/>
                <a:ext cx="6707088" cy="254888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CN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altLang="zh-CN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altLang="zh-CN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altLang="zh-CN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altLang="zh-CN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⊥, </m:t>
                              </m:r>
                              <m:r>
                                <a:rPr lang="en-US" altLang="zh-CN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altLang="zh-CN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9536" y="1484784"/>
                <a:ext cx="6707088" cy="25488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1504" y="3769876"/>
                <a:ext cx="79928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8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3769876"/>
                <a:ext cx="799288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 txBox="1">
                <a:spLocks/>
              </p:cNvSpPr>
              <p:nvPr/>
            </p:nvSpPr>
            <p:spPr bwMode="auto">
              <a:xfrm>
                <a:off x="1919536" y="4437112"/>
                <a:ext cx="8640960" cy="1584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defTabSz="9144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altLang="zh-CN" i="1" kern="0">
                          <a:solidFill>
                            <a:schemeClr val="bg1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CN" i="1" kern="0">
                          <a:solidFill>
                            <a:schemeClr val="bg1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altLang="zh-CN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CN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en-US" altLang="zh-CN" kern="0" dirty="0">
                  <a:solidFill>
                    <a:schemeClr val="bg1"/>
                  </a:solidFill>
                </a:endParaRPr>
              </a:p>
              <a:p>
                <a:pPr marL="0" indent="0" defTabSz="9144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800" kern="0" dirty="0">
                  <a:solidFill>
                    <a:schemeClr val="bg1"/>
                  </a:solidFill>
                </a:endParaRPr>
              </a:p>
              <a:p>
                <a:pPr marL="0" indent="0" defTabSz="914400">
                  <a:buNone/>
                </a:pPr>
                <a:r>
                  <a:rPr lang="en-US" altLang="zh-CN" sz="2800" kern="0" dirty="0">
                    <a:solidFill>
                      <a:srgbClr val="FFC000"/>
                    </a:solidFill>
                  </a:rPr>
                  <a:t>Wrong answer!</a:t>
                </a:r>
              </a:p>
            </p:txBody>
          </p:sp>
        </mc:Choice>
        <mc:Fallback xmlns=""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9536" y="4437112"/>
                <a:ext cx="8640960" cy="1584176"/>
              </a:xfrm>
              <a:prstGeom prst="rect">
                <a:avLst/>
              </a:prstGeom>
              <a:blipFill>
                <a:blip r:embed="rId4"/>
                <a:stretch>
                  <a:fillRect l="-1482" b="-6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>
            <a:off x="3215680" y="1196753"/>
            <a:ext cx="6984776" cy="2573123"/>
            <a:chOff x="1691680" y="1196752"/>
            <a:chExt cx="6984776" cy="2573123"/>
          </a:xfrm>
        </p:grpSpPr>
        <p:sp>
          <p:nvSpPr>
            <p:cNvPr id="6" name="矩形 5"/>
            <p:cNvSpPr/>
            <p:nvPr/>
          </p:nvSpPr>
          <p:spPr>
            <a:xfrm>
              <a:off x="1691680" y="2717232"/>
              <a:ext cx="504056" cy="1052643"/>
            </a:xfrm>
            <a:prstGeom prst="rect">
              <a:avLst/>
            </a:prstGeom>
            <a:noFill/>
            <a:ln w="50800" cmpd="sng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436096" y="1196752"/>
              <a:ext cx="3240360" cy="1296144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sz="3200" kern="0" dirty="0">
                  <a:solidFill>
                    <a:srgbClr val="FFC000"/>
                  </a:solidFill>
                </a:rPr>
                <a:t>Problem!!!!!</a:t>
              </a:r>
              <a:endParaRPr lang="zh-CN" altLang="en-US" sz="3200" kern="0" dirty="0">
                <a:solidFill>
                  <a:srgbClr val="FFC000"/>
                </a:solidFill>
              </a:endParaRPr>
            </a:p>
          </p:txBody>
        </p:sp>
        <p:cxnSp>
          <p:nvCxnSpPr>
            <p:cNvPr id="11" name="直接箭头连接符 10"/>
            <p:cNvCxnSpPr>
              <a:stCxn id="6" idx="3"/>
              <a:endCxn id="9" idx="3"/>
            </p:cNvCxnSpPr>
            <p:nvPr/>
          </p:nvCxnSpPr>
          <p:spPr>
            <a:xfrm flipV="1">
              <a:off x="2195736" y="2303080"/>
              <a:ext cx="3714900" cy="940474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940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Conditions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0"/>
                <a:ext cx="8229600" cy="21168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</a:rPr>
                  <a:t>Global record: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</a:rPr>
                  <a:t>Read set: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zh-CN" alt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– all attributes that might influence the operator’s output.</a:t>
                </a:r>
              </a:p>
              <a:p>
                <a:pPr marL="0" indent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</a:rPr>
                  <a:t>Write set: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zh-CN" alt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– all attributes whose values change after the operator.</a:t>
                </a:r>
              </a:p>
              <a:p>
                <a:pPr marL="0" indent="0">
                  <a:buNone/>
                </a:pPr>
                <a:endParaRPr lang="en-US" altLang="zh-C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8229600" cy="2116832"/>
              </a:xfrm>
              <a:blipFill>
                <a:blip r:embed="rId2"/>
                <a:stretch>
                  <a:fillRect l="-1111" t="-2017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19536" y="3717032"/>
                <a:ext cx="8496944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zh-CN" altLang="en-US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zh-CN" altLang="en-US" sz="24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3717032"/>
                <a:ext cx="8496944" cy="507960"/>
              </a:xfrm>
              <a:prstGeom prst="rect">
                <a:avLst/>
              </a:prstGeom>
              <a:blipFill>
                <a:blip r:embed="rId3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91544" y="429309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400" kern="0" dirty="0">
                <a:solidFill>
                  <a:schemeClr val="bg1"/>
                </a:solidFill>
              </a:rPr>
              <a:t>Conflict – one attribute appears in both operators’ write set or in one operator’s read set and in another’s write set.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3552" y="5124094"/>
                <a:ext cx="48965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ker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zh-CN" sz="3200" b="1" i="1" ker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3200" b="1" i="1" kern="0">
                        <a:solidFill>
                          <a:srgbClr val="FFC000"/>
                        </a:solidFill>
                        <a:latin typeface="Cambria Math"/>
                      </a:rPr>
                      <m:t> &amp; </m:t>
                    </m:r>
                    <m:sSub>
                      <m:sSubPr>
                        <m:ctrlPr>
                          <a:rPr lang="en-US" altLang="zh-CN" sz="3200" b="1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ker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zh-CN" sz="3200" b="1" i="1" ker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zh-CN" altLang="en-US" sz="3200" b="1" kern="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zh-CN" sz="3200" b="1" kern="0" dirty="0">
                    <a:solidFill>
                      <a:srgbClr val="FFC000"/>
                    </a:solidFill>
                  </a:rPr>
                  <a:t>Conflict!!!</a:t>
                </a:r>
                <a:endParaRPr lang="zh-CN" altLang="en-US" sz="3200" b="1" kern="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5124094"/>
                <a:ext cx="4896544" cy="584775"/>
              </a:xfrm>
              <a:prstGeom prst="rect">
                <a:avLst/>
              </a:prstGeom>
              <a:blipFill>
                <a:blip r:embed="rId4"/>
                <a:stretch>
                  <a:fillRect t="-1368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1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Condition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3247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chemeClr val="bg1"/>
                    </a:solidFill>
                  </a:rPr>
                  <a:t>ROC Condition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CN" alt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1324744"/>
              </a:xfrm>
              <a:blipFill>
                <a:blip r:embed="rId2"/>
                <a:stretch>
                  <a:fillRect l="-1852" t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1" descr="C:\Users\Administrator\AppData\Roaming\Tencent\Users\275126850\QQ\WinTemp\RichOle\ZTUQM~(S(TDRS3$`HA[3J.png"/>
          <p:cNvSpPr>
            <a:spLocks noChangeAspect="1" noChangeArrowheads="1"/>
          </p:cNvSpPr>
          <p:nvPr/>
        </p:nvSpPr>
        <p:spPr bwMode="auto">
          <a:xfrm>
            <a:off x="15240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kern="0">
              <a:solidFill>
                <a:sysClr val="windowText" lastClr="000000"/>
              </a:solidFill>
            </a:endParaRPr>
          </a:p>
        </p:txBody>
      </p:sp>
      <p:pic>
        <p:nvPicPr>
          <p:cNvPr id="2049" name="Picture 1" descr="C:\Users\Administrator\AppData\Roaming\Tencent\Users\275126850\QQ\WinTemp\RichOle\X}Q6QBL66M))KAQG1H5PC_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3256902"/>
            <a:ext cx="8145921" cy="103619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9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Example 2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90080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𝑅𝑒𝑑𝑢𝑐𝑒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𝑒𝑚𝑖𝑡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𝑎𝑙𝑙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𝑜𝑑𝑑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𝑣𝑎𝑙𝑢𝑒𝑠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𝑎𝑛𝑑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𝑐𝑎𝑙𝑐𝑢𝑙𝑎𝑡𝑒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𝑡h𝑒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𝑠𝑢𝑚𝑠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𝑢𝑠𝑖𝑛𝑔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𝑎𝑠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𝑘𝑒𝑦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zh-CN" sz="2800" i="1" dirty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𝑎𝑛𝑑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𝑎𝑝𝑝𝑒𝑛𝑑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𝑎𝑠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𝑡h𝑒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𝑠𝑢𝑚</m:t>
                      </m:r>
                    </m:oMath>
                  </m:oMathPara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190080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 1" descr="C:\Users\Administrator\AppData\Roaming\Tencent\Users\275126850\QQ\WinTemp\RichOle\$V9[FW@PWV366LKKQP8DT{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429000"/>
            <a:ext cx="6537074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AppData\Roaming\Tencent\Users\275126850\QQ\WinTemp\RichOle\Y6$@3EW0DK)BJPDB84$Q%Q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869160"/>
            <a:ext cx="6537075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19536" y="4377422"/>
                <a:ext cx="5184576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zh-CN" altLang="en-US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zh-CN" altLang="en-US" sz="24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4377422"/>
                <a:ext cx="5184576" cy="491738"/>
              </a:xfrm>
              <a:prstGeom prst="rect">
                <a:avLst/>
              </a:prstGeom>
              <a:blipFill>
                <a:blip r:embed="rId5"/>
                <a:stretch>
                  <a:fillRect l="-353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/>
          <p:cNvSpPr/>
          <p:nvPr/>
        </p:nvSpPr>
        <p:spPr>
          <a:xfrm>
            <a:off x="7320136" y="4077072"/>
            <a:ext cx="3096344" cy="940008"/>
          </a:xfrm>
          <a:prstGeom prst="ellipse">
            <a:avLst/>
          </a:prstGeom>
          <a:solidFill>
            <a:srgbClr val="FFC000">
              <a:alpha val="47059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kern="0" dirty="0">
                <a:solidFill>
                  <a:schemeClr val="bg1"/>
                </a:solidFill>
              </a:rPr>
              <a:t>ROC Holds!</a:t>
            </a:r>
            <a:endParaRPr lang="zh-CN" alt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Condition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0"/>
                <a:ext cx="8229600" cy="19728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</a:rPr>
                  <a:t>KGP condition</a:t>
                </a:r>
              </a:p>
              <a:p>
                <a:pPr marL="0" indent="0">
                  <a:buNone/>
                </a:pPr>
                <a:r>
                  <a:rPr lang="en-US" altLang="zh-CN" sz="2800" dirty="0">
                    <a:solidFill>
                      <a:schemeClr val="bg1"/>
                    </a:solidFill>
                  </a:rPr>
                  <a:t>	function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, when applied to a set of records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 with the same value for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, either emits or filters all these records.	 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8229600" cy="1972816"/>
              </a:xfrm>
              <a:blipFill>
                <a:blip r:embed="rId2"/>
                <a:stretch>
                  <a:fillRect l="-1481" t="-3406" b="-8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" name="Picture 1" descr="C:\Users\Administrator\AppData\Roaming\Tencent\Users\275126850\QQ\WinTemp\RichOle\WNL3TU97OPWGHV)EN0W}8M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645024"/>
            <a:ext cx="7751484" cy="1656184"/>
          </a:xfrm>
          <a:prstGeom prst="rect">
            <a:avLst/>
          </a:prstGeom>
          <a:ln>
            <a:noFill/>
          </a:ln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1544" y="528320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800" kern="0" dirty="0">
                <a:solidFill>
                  <a:schemeClr val="bg1"/>
                </a:solidFill>
              </a:rPr>
              <a:t>Together with ROC &amp; KGP, we can determine almost all UDFs whether they can be reordered!</a:t>
            </a:r>
            <a:endParaRPr lang="zh-CN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4" name="AutoShape 1" descr="C:\Users\Administrator\AppData\Roaming\Tencent\Users\275126850\QQ\WinTemp\RichOle\ZTUQM~(S(TDRS3$`HA[3J.png"/>
          <p:cNvSpPr>
            <a:spLocks noChangeAspect="1" noChangeArrowheads="1"/>
          </p:cNvSpPr>
          <p:nvPr/>
        </p:nvSpPr>
        <p:spPr bwMode="auto">
          <a:xfrm>
            <a:off x="15240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5" name="AutoShape 2" descr="C:\Users\Administrator\AppData\Roaming\Tencent\Users\275126850\QQ\WinTemp\RichOle\ZTUQM~(S(TDRS3$`HA[3J.png"/>
          <p:cNvSpPr>
            <a:spLocks noChangeAspect="1" noChangeArrowheads="1"/>
          </p:cNvSpPr>
          <p:nvPr/>
        </p:nvSpPr>
        <p:spPr bwMode="auto">
          <a:xfrm>
            <a:off x="1676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" name="AutoShape 3" descr="C:\Users\Administrator\AppData\Roaming\Tencent\Users\275126850\QQ\WinTemp\RichOle\ZTUQM~(S(TDRS3$`HA[3J.png"/>
          <p:cNvSpPr>
            <a:spLocks noChangeAspect="1" noChangeArrowheads="1"/>
          </p:cNvSpPr>
          <p:nvPr/>
        </p:nvSpPr>
        <p:spPr bwMode="auto">
          <a:xfrm>
            <a:off x="1828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" name="AutoShape 4" descr="C:\Users\Administrator\AppData\Roaming\Tencent\Users\275126850\QQ\WinTemp\RichOle\ZTUQM~(S(TDRS3$`HA[3J.png"/>
          <p:cNvSpPr>
            <a:spLocks noChangeAspect="1" noChangeArrowheads="1"/>
          </p:cNvSpPr>
          <p:nvPr/>
        </p:nvSpPr>
        <p:spPr bwMode="auto">
          <a:xfrm>
            <a:off x="1981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9" name="AutoShape 5" descr="C:\Users\Administrator\AppData\Roaming\Tencent\Users\275126850\QQ\WinTemp\RichOle\ZTUQM~(S(TDRS3$`HA[3J.png"/>
          <p:cNvSpPr>
            <a:spLocks noChangeAspect="1" noChangeArrowheads="1"/>
          </p:cNvSpPr>
          <p:nvPr/>
        </p:nvSpPr>
        <p:spPr bwMode="auto">
          <a:xfrm>
            <a:off x="2133600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" name="AutoShape 1" descr="C:\Users\Administrator\AppData\Roaming\Tencent\Users\275126850\QQ\WinTemp\RichOle\ZTUQM~(S(TDRS3$`HA[3J.png"/>
          <p:cNvSpPr>
            <a:spLocks noChangeAspect="1" noChangeArrowheads="1"/>
          </p:cNvSpPr>
          <p:nvPr/>
        </p:nvSpPr>
        <p:spPr bwMode="auto">
          <a:xfrm>
            <a:off x="2286000" y="76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AutoShape 2" descr="C:\Users\Administrator\AppData\Roaming\Tencent\Users\275126850\QQ\WinTemp\RichOle\ZTUQM~(S(TDRS3$`HA[3J.png"/>
          <p:cNvSpPr>
            <a:spLocks noChangeAspect="1" noChangeArrowheads="1"/>
          </p:cNvSpPr>
          <p:nvPr/>
        </p:nvSpPr>
        <p:spPr bwMode="auto">
          <a:xfrm>
            <a:off x="2438400" y="91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kern="0">
              <a:solidFill>
                <a:sysClr val="windowText" lastClr="000000"/>
              </a:solidFill>
            </a:endParaRPr>
          </a:p>
        </p:txBody>
      </p:sp>
      <p:pic>
        <p:nvPicPr>
          <p:cNvPr id="1027" name="Picture 3" descr="C:\Users\Administrator\AppData\Roaming\Tencent\Users\275126850\QQ\WinTemp\RichOle\{A~Q%MFP($YX91XL2GJZDI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146176"/>
            <a:ext cx="7751485" cy="1570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851284" y="16024"/>
                <a:ext cx="8229600" cy="1684784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𝐶𝑟𝑜𝑠𝑠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altLang="zh-CN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𝑀𝑎𝑡𝑐h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altLang="zh-CN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n-US" altLang="zh-CN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</m:d>
                      <m:r>
                        <a:rPr lang="en-US" altLang="zh-CN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CN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CN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𝑖𝑓𝑓</m:t>
                      </m:r>
                      <m:r>
                        <a:rPr lang="en-US" altLang="zh-CN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altLang="zh-CN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CN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CN" alt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1284" y="16024"/>
                <a:ext cx="8229600" cy="16847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1" descr="C:\Users\Administrator\AppData\Roaming\Tencent\Users\275126850\QQ\WinTemp\RichOle\ZTUQM~(S(TDRS3$`HA[3J.png"/>
          <p:cNvSpPr>
            <a:spLocks noChangeAspect="1" noChangeArrowheads="1"/>
          </p:cNvSpPr>
          <p:nvPr/>
        </p:nvSpPr>
        <p:spPr bwMode="auto">
          <a:xfrm>
            <a:off x="15240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487488" y="1681967"/>
            <a:ext cx="5237856" cy="4625621"/>
            <a:chOff x="-36512" y="1700808"/>
            <a:chExt cx="5237856" cy="46256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79512" y="1700808"/>
                  <a:ext cx="4104456" cy="589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i="1" ker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𝑀𝑎𝑡𝑐h</m:t>
                            </m:r>
                          </m:e>
                          <m:sub>
                            <m:r>
                              <a:rPr lang="en-US" altLang="zh-CN" sz="2800" i="1" ker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 ker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𝑀𝑎𝑡𝑐h</m:t>
                                </m:r>
                              </m:e>
                              <m:sub>
                                <m:r>
                                  <a:rPr lang="en-US" altLang="zh-CN" sz="2800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altLang="zh-CN" sz="2800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 sz="2800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altLang="zh-CN" sz="2800" i="1" ker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2800" i="1" ker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d>
                      </m:oMath>
                    </m:oMathPara>
                  </a14:m>
                  <a:endParaRPr lang="en-US" altLang="zh-CN" sz="2800" kern="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1700808"/>
                  <a:ext cx="4104456" cy="58907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组合 22"/>
            <p:cNvGrpSpPr/>
            <p:nvPr/>
          </p:nvGrpSpPr>
          <p:grpSpPr>
            <a:xfrm>
              <a:off x="-36512" y="2276872"/>
              <a:ext cx="5237856" cy="3312368"/>
              <a:chOff x="251520" y="2492896"/>
              <a:chExt cx="5237856" cy="33123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304800" y="2492896"/>
                    <a:ext cx="5040560" cy="5342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i="1" ker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𝑀𝑎𝑡𝑐h</m:t>
                              </m:r>
                            </m:e>
                            <m:sub>
                              <m: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𝑀𝑎𝑝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2400" i="1" ker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 ker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altLang="zh-CN" sz="2400" i="1" ker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oMath>
                      </m:oMathPara>
                    </a14:m>
                    <a:endParaRPr lang="en-US" altLang="zh-CN" sz="2400" kern="0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2492896"/>
                    <a:ext cx="5040560" cy="53424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95536" y="3036781"/>
                    <a:ext cx="4896544" cy="5346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i="1" ker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𝑀𝑎𝑝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𝑀𝑎𝑝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2400" i="1" ker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 ker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altLang="zh-CN" sz="2400" i="1" ker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oMath>
                      </m:oMathPara>
                    </a14:m>
                    <a:endParaRPr lang="en-US" altLang="zh-CN" sz="2400" kern="0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536" y="3036781"/>
                    <a:ext cx="4896544" cy="53469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95536" y="3613358"/>
                    <a:ext cx="4896544" cy="6450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i="1" ker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𝑀𝑎𝑝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𝑀𝑎𝑝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2400" i="1" ker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 ker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altLang="zh-CN" sz="2400" i="1" ker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altLang="zh-CN" sz="2400" kern="0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536" y="3613358"/>
                    <a:ext cx="4896544" cy="6450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95536" y="4117414"/>
                    <a:ext cx="4896544" cy="6450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i="1" ker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𝑀𝑎𝑝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𝑀𝑎𝑝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2400" i="1" ker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 ker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altLang="zh-CN" sz="2400" i="1" ker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altLang="zh-CN" sz="2400" kern="0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536" y="4117414"/>
                    <a:ext cx="4896544" cy="6450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95536" y="4581128"/>
                    <a:ext cx="4968552" cy="6450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i="1" ker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𝑀𝑎𝑝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𝑀𝑎𝑝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2400" i="1" ker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 ker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altLang="zh-CN" sz="2400" i="1" ker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altLang="zh-CN" sz="2400" kern="0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536" y="4581128"/>
                    <a:ext cx="4968552" cy="645048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1520" y="5160216"/>
                    <a:ext cx="5237856" cy="6450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i="1" ker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𝑀𝑎𝑝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altLang="zh-CN" sz="2400" i="1" ker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𝑀𝑎𝑡𝑐h</m:t>
                                  </m:r>
                                </m:e>
                                <m:sub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altLang="zh-CN" sz="2400" i="1" ker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altLang="zh-CN" sz="2400" kern="0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520" y="5160216"/>
                    <a:ext cx="5237856" cy="645048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79512" y="5589240"/>
                  <a:ext cx="4104456" cy="737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i="1" ker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𝑀𝑎𝑡𝑐h</m:t>
                            </m:r>
                          </m:e>
                          <m:sub>
                            <m:r>
                              <a:rPr lang="en-US" altLang="zh-CN" sz="2800" i="1" ker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 ker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ker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altLang="zh-CN" sz="2800" i="1" ker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𝑀𝑎𝑡𝑐h</m:t>
                                </m:r>
                              </m:e>
                              <m:sub>
                                <m:r>
                                  <a:rPr lang="en-US" altLang="zh-CN" sz="2800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800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en-US" altLang="zh-CN" sz="2800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 sz="2800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altLang="zh-CN" sz="2800" kern="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5589240"/>
                  <a:ext cx="4104456" cy="73718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/>
          <p:cNvGrpSpPr/>
          <p:nvPr/>
        </p:nvGrpSpPr>
        <p:grpSpPr>
          <a:xfrm>
            <a:off x="6096000" y="3645024"/>
            <a:ext cx="3528392" cy="489248"/>
            <a:chOff x="4572000" y="3645024"/>
            <a:chExt cx="3528392" cy="489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/>
                <p:cNvSpPr/>
                <p:nvPr/>
              </p:nvSpPr>
              <p:spPr>
                <a:xfrm>
                  <a:off x="4962193" y="3645024"/>
                  <a:ext cx="3138199" cy="461665"/>
                </a:xfrm>
                <a:prstGeom prst="rect">
                  <a:avLst/>
                </a:prstGeom>
                <a:solidFill>
                  <a:srgbClr val="0C788E">
                    <a:alpha val="61000"/>
                  </a:srgbClr>
                </a:solidFill>
              </p:spPr>
              <p:txBody>
                <a:bodyPr wrap="square">
                  <a:spAutoFit/>
                </a:bodyPr>
                <a:lstStyle/>
                <a:p>
                  <a:pPr algn="ctr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𝑹𝑶𝑪</m:t>
                        </m:r>
                        <m:r>
                          <a:rPr lang="en-US" altLang="zh-CN" sz="2400" b="1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CN" sz="2400" b="1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𝑪𝒐𝒏𝒅𝒊𝒕𝒊𝒐𝒏</m:t>
                        </m:r>
                      </m:oMath>
                    </m:oMathPara>
                  </a14:m>
                  <a:endParaRPr lang="zh-CN" altLang="en-US" sz="2400" b="1" kern="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矩形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193" y="3645024"/>
                  <a:ext cx="3138199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右大括号 30"/>
            <p:cNvSpPr/>
            <p:nvPr/>
          </p:nvSpPr>
          <p:spPr>
            <a:xfrm>
              <a:off x="4572000" y="3645024"/>
              <a:ext cx="216024" cy="489248"/>
            </a:xfrm>
            <a:prstGeom prst="rightBrac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1" y="2996953"/>
            <a:ext cx="3570247" cy="1763771"/>
            <a:chOff x="4572000" y="2996952"/>
            <a:chExt cx="3570247" cy="17637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4962193" y="2996952"/>
                  <a:ext cx="3138199" cy="539635"/>
                </a:xfrm>
                <a:prstGeom prst="rect">
                  <a:avLst/>
                </a:prstGeom>
                <a:solidFill>
                  <a:srgbClr val="0C788E">
                    <a:alpha val="61000"/>
                  </a:srgbClr>
                </a:solidFill>
              </p:spPr>
              <p:txBody>
                <a:bodyPr wrap="square">
                  <a:spAutoFit/>
                </a:bodyPr>
                <a:lstStyle/>
                <a:p>
                  <a:pPr algn="ctr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2400" b="1" i="1" ker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1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𝑹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CN" sz="2400" b="1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kern="0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altLang="zh-CN" sz="2400" b="1" i="1" kern="0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altLang="zh-CN" sz="2400" b="1" i="1" ker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altLang="zh-CN" sz="2400" b="1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en-US" altLang="zh-CN" sz="2400" b="1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1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altLang="zh-CN" sz="2400" b="1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  <m:r>
                          <a:rPr lang="en-US" altLang="zh-CN" sz="2400" b="1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zh-CN" altLang="en-US" sz="2400" b="1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𝝓</m:t>
                        </m:r>
                      </m:oMath>
                    </m:oMathPara>
                  </a14:m>
                  <a:endParaRPr lang="zh-CN" altLang="en-US" sz="2400" b="1" kern="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193" y="2996952"/>
                  <a:ext cx="3138199" cy="53963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矩形 42"/>
                <p:cNvSpPr/>
                <p:nvPr/>
              </p:nvSpPr>
              <p:spPr>
                <a:xfrm>
                  <a:off x="5004048" y="4221088"/>
                  <a:ext cx="3138199" cy="539635"/>
                </a:xfrm>
                <a:prstGeom prst="rect">
                  <a:avLst/>
                </a:prstGeom>
                <a:solidFill>
                  <a:srgbClr val="0C788E">
                    <a:alpha val="61000"/>
                  </a:srgbClr>
                </a:solidFill>
              </p:spPr>
              <p:txBody>
                <a:bodyPr wrap="square">
                  <a:spAutoFit/>
                </a:bodyPr>
                <a:lstStyle/>
                <a:p>
                  <a:pPr algn="ctr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2400" b="1" i="1" ker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1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𝑹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CN" sz="2400" b="1" i="1" ker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kern="0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𝒈</m:t>
                                    </m:r>
                                  </m:e>
                                  <m:sup>
                                    <m:r>
                                      <a:rPr lang="en-US" altLang="zh-CN" sz="2400" b="1" i="1" kern="0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altLang="zh-CN" sz="2400" b="1" i="1" ker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altLang="zh-CN" sz="2400" b="1" i="1" ker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en-US" altLang="zh-CN" sz="2400" b="1" i="1" kern="0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𝒈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1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altLang="zh-CN" sz="2400" b="1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𝑹</m:t>
                        </m:r>
                        <m:r>
                          <a:rPr lang="en-US" altLang="zh-CN" sz="2400" b="1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zh-CN" altLang="en-US" sz="2400" b="1" i="1" ker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𝝓</m:t>
                        </m:r>
                      </m:oMath>
                    </m:oMathPara>
                  </a14:m>
                  <a:endParaRPr lang="zh-CN" altLang="en-US" sz="2400" b="1" kern="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矩形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4221088"/>
                  <a:ext cx="3138199" cy="53963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右大括号 6"/>
            <p:cNvSpPr/>
            <p:nvPr/>
          </p:nvSpPr>
          <p:spPr>
            <a:xfrm>
              <a:off x="4572000" y="2996952"/>
              <a:ext cx="216024" cy="539635"/>
            </a:xfrm>
            <a:prstGeom prst="rightBrac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右大括号 31"/>
            <p:cNvSpPr/>
            <p:nvPr/>
          </p:nvSpPr>
          <p:spPr>
            <a:xfrm>
              <a:off x="4572000" y="4235896"/>
              <a:ext cx="216024" cy="489248"/>
            </a:xfrm>
            <a:prstGeom prst="rightBrac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4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Implementation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5" name="Picture 1" descr="C:\Users\Administrator\AppData\Roaming\Tencent\Users\275126850\QQ\WinTemp\RichOle\W_ODPM]S2O}RFFPZJ8)X25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780928"/>
            <a:ext cx="6939562" cy="345638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43672" y="1556793"/>
                <a:ext cx="5688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altLang="zh-CN" sz="2400" kern="0" dirty="0">
                    <a:solidFill>
                      <a:srgbClr val="FFC000"/>
                    </a:solidFill>
                  </a:rPr>
                  <a:t>Read set 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$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≔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𝑔𝑒𝑡𝐹𝑖𝑒𝑙𝑑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($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𝑖𝑟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sz="2400" i="1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2" y="1556793"/>
                <a:ext cx="5688632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/>
          <p:cNvSpPr/>
          <p:nvPr/>
        </p:nvSpPr>
        <p:spPr>
          <a:xfrm>
            <a:off x="2783632" y="3068960"/>
            <a:ext cx="3024336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51584" y="1916833"/>
                <a:ext cx="75608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altLang="zh-CN" sz="2400" kern="0" dirty="0">
                    <a:solidFill>
                      <a:srgbClr val="FFC000"/>
                    </a:solidFill>
                  </a:rPr>
                  <a:t>Write set 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$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𝑜𝑟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𝑛𝑒𝑤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𝑂𝑢𝑡𝑝𝑢𝑡𝑅𝑒𝑐𝑜𝑟𝑑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($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𝑖𝑟</m:t>
                    </m:r>
                    <m:r>
                      <a:rPr lang="en-US" altLang="zh-CN" sz="2400" i="1" ker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kern="0" dirty="0">
                    <a:solidFill>
                      <a:schemeClr val="bg1"/>
                    </a:solidFill>
                  </a:rPr>
                  <a:t>,</a:t>
                </a:r>
                <a:endParaRPr lang="zh-CN" altLang="en-US" sz="2400" kern="0" dirty="0">
                  <a:solidFill>
                    <a:schemeClr val="bg1"/>
                  </a:solidFill>
                </a:endParaRPr>
              </a:p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𝑠𝑒𝑡𝐹𝑖𝑒𝑙𝑑</m:t>
                      </m:r>
                      <m:d>
                        <m:dPr>
                          <m:ctrlP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$</m:t>
                          </m:r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𝑜𝑟</m:t>
                          </m:r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,$</m:t>
                          </m:r>
                          <m:r>
                            <a:rPr lang="en-US" altLang="zh-CN" sz="24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CN" sz="2400" i="1" ker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zh-CN" altLang="en-US" sz="24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1916833"/>
                <a:ext cx="7560840" cy="830997"/>
              </a:xfrm>
              <a:prstGeom prst="rect">
                <a:avLst/>
              </a:prstGeom>
              <a:blipFill>
                <a:blip r:embed="rId4"/>
                <a:stretch>
                  <a:fillRect t="-5109" b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2783632" y="5157192"/>
            <a:ext cx="6480720" cy="432048"/>
            <a:chOff x="1259632" y="5157192"/>
            <a:chExt cx="6480720" cy="432048"/>
          </a:xfrm>
        </p:grpSpPr>
        <p:sp>
          <p:nvSpPr>
            <p:cNvPr id="8" name="椭圆 7"/>
            <p:cNvSpPr/>
            <p:nvPr/>
          </p:nvSpPr>
          <p:spPr>
            <a:xfrm>
              <a:off x="1259632" y="5157192"/>
              <a:ext cx="3024336" cy="43204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716016" y="5157192"/>
              <a:ext cx="3024336" cy="43204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9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Enumeration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Administrator\AppData\Roaming\Tencent\Users\275126850\QQ\WinTemp\RichOle\@1_90721~O76E}EU}$5QF%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80" y="260649"/>
            <a:ext cx="5953125" cy="6429375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5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Evaluation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1612776"/>
          </a:xfrm>
        </p:spPr>
        <p:txBody>
          <a:bodyPr/>
          <a:lstStyle/>
          <a:p>
            <a:r>
              <a:rPr lang="en-US" altLang="zh-CN" sz="2800" dirty="0">
                <a:solidFill>
                  <a:schemeClr val="bg1"/>
                </a:solidFill>
              </a:rPr>
              <a:t>Relational Online Analysis Processing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Text mining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Non-relational Clickstream Processing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063552" y="3573016"/>
            <a:ext cx="3528392" cy="2376264"/>
          </a:xfrm>
          <a:prstGeom prst="roundRect">
            <a:avLst/>
          </a:prstGeom>
          <a:solidFill>
            <a:srgbClr val="FFC000">
              <a:alpha val="34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b="1" kern="0" dirty="0">
                <a:solidFill>
                  <a:sysClr val="windowText" lastClr="000000"/>
                </a:solidFill>
              </a:rPr>
              <a:t>New Model:</a:t>
            </a:r>
          </a:p>
          <a:p>
            <a:pPr algn="ctr" defTabSz="914400"/>
            <a:r>
              <a:rPr lang="en-US" altLang="zh-CN" sz="2400" i="1" kern="0" dirty="0">
                <a:solidFill>
                  <a:sysClr val="windowText" lastClr="000000"/>
                </a:solidFill>
              </a:rPr>
              <a:t>Static Code Analysis, Enumeration</a:t>
            </a:r>
            <a:endParaRPr lang="zh-CN" altLang="en-US" sz="2400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384032" y="3573016"/>
            <a:ext cx="3528392" cy="2376264"/>
          </a:xfrm>
          <a:prstGeom prst="roundRect">
            <a:avLst/>
          </a:prstGeom>
          <a:solidFill>
            <a:srgbClr val="FFC000">
              <a:alpha val="34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b="1" kern="0" dirty="0">
                <a:solidFill>
                  <a:schemeClr val="bg1"/>
                </a:solidFill>
              </a:rPr>
              <a:t>Cost Model: </a:t>
            </a:r>
          </a:p>
          <a:p>
            <a:pPr algn="ctr" defTabSz="914400"/>
            <a:r>
              <a:rPr lang="en-US" altLang="zh-CN" sz="2400" i="1" kern="0" dirty="0">
                <a:solidFill>
                  <a:schemeClr val="bg1"/>
                </a:solidFill>
              </a:rPr>
              <a:t>Network IO, Disk IO, CPU Cost</a:t>
            </a:r>
            <a:endParaRPr lang="zh-CN" altLang="en-US" sz="2400" i="1" kern="0" dirty="0">
              <a:solidFill>
                <a:schemeClr val="bg1"/>
              </a:solidFill>
            </a:endParaRPr>
          </a:p>
        </p:txBody>
      </p:sp>
      <p:cxnSp>
        <p:nvCxnSpPr>
          <p:cNvPr id="8" name="直接箭头连接符 7"/>
          <p:cNvCxnSpPr>
            <a:stCxn id="5" idx="3"/>
            <a:endCxn id="6" idx="1"/>
          </p:cNvCxnSpPr>
          <p:nvPr/>
        </p:nvCxnSpPr>
        <p:spPr>
          <a:xfrm>
            <a:off x="5591944" y="4761148"/>
            <a:ext cx="792088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09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58" y="499533"/>
            <a:ext cx="10855841" cy="60625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Schedule update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435206"/>
              </p:ext>
            </p:extLst>
          </p:nvPr>
        </p:nvGraphicFramePr>
        <p:xfrm>
          <a:off x="499730" y="1213530"/>
          <a:ext cx="11536325" cy="5049046"/>
        </p:xfrm>
        <a:graphic>
          <a:graphicData uri="http://schemas.openxmlformats.org/drawingml/2006/table">
            <a:tbl>
              <a:tblPr/>
              <a:tblGrid>
                <a:gridCol w="695221">
                  <a:extLst>
                    <a:ext uri="{9D8B030D-6E8A-4147-A177-3AD203B41FA5}">
                      <a16:colId xmlns:a16="http://schemas.microsoft.com/office/drawing/2014/main" val="3509667123"/>
                    </a:ext>
                  </a:extLst>
                </a:gridCol>
                <a:gridCol w="9022937">
                  <a:extLst>
                    <a:ext uri="{9D8B030D-6E8A-4147-A177-3AD203B41FA5}">
                      <a16:colId xmlns:a16="http://schemas.microsoft.com/office/drawing/2014/main" val="382611081"/>
                    </a:ext>
                  </a:extLst>
                </a:gridCol>
                <a:gridCol w="1818167">
                  <a:extLst>
                    <a:ext uri="{9D8B030D-6E8A-4147-A177-3AD203B41FA5}">
                      <a16:colId xmlns:a16="http://schemas.microsoft.com/office/drawing/2014/main" val="3432941713"/>
                    </a:ext>
                  </a:extLst>
                </a:gridCol>
              </a:tblGrid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Approximation</a:t>
                      </a:r>
                      <a:endParaRPr lang="en-US" sz="1600" dirty="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3785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</a:rPr>
                        <a:t>May 2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Guest Lecture Andy </a:t>
                      </a:r>
                      <a:r>
                        <a:rPr lang="en-US" sz="1600" b="1" dirty="0" err="1">
                          <a:effectLst/>
                        </a:rPr>
                        <a:t>Konwinski</a:t>
                      </a:r>
                      <a:r>
                        <a:rPr lang="en-US" sz="1600" b="1" dirty="0">
                          <a:effectLst/>
                        </a:rPr>
                        <a:t> of </a:t>
                      </a:r>
                      <a:r>
                        <a:rPr lang="en-US" sz="1600" b="1" dirty="0" err="1">
                          <a:effectLst/>
                        </a:rPr>
                        <a:t>Databricks</a:t>
                      </a:r>
                      <a:endParaRPr lang="en-US" sz="1600" dirty="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277650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</a:rPr>
                        <a:t>May 4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a)</a:t>
                      </a:r>
                      <a:r>
                        <a:rPr lang="en-US" sz="1600" b="0" i="0" dirty="0">
                          <a:effectLst/>
                          <a:latin typeface="Times New Roman" panose="02020603050405020304" pitchFamily="18" charset="0"/>
                        </a:rPr>
                        <a:t>       </a:t>
                      </a:r>
                      <a:r>
                        <a:rPr lang="en-US" sz="1600" u="sng" strike="noStrike" dirty="0" err="1">
                          <a:solidFill>
                            <a:srgbClr val="536895"/>
                          </a:solidFill>
                          <a:effectLst/>
                          <a:hlinkClick r:id="rId2"/>
                        </a:rPr>
                        <a:t>BlinkDB</a:t>
                      </a:r>
                      <a:r>
                        <a:rPr lang="en-US" sz="1600" u="sng" strike="noStrike" dirty="0">
                          <a:solidFill>
                            <a:srgbClr val="536895"/>
                          </a:solidFill>
                          <a:effectLst/>
                          <a:hlinkClick r:id="rId2"/>
                        </a:rPr>
                        <a:t>: Queries with Bounded Errors and Bounded Response Times on Very Large Data</a:t>
                      </a:r>
                      <a:endParaRPr lang="en-US" sz="1600" dirty="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Zhaoxing Bu</a:t>
                      </a: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846834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b)</a:t>
                      </a:r>
                      <a:r>
                        <a:rPr lang="en-US" sz="1600" b="0" i="0" dirty="0">
                          <a:effectLst/>
                          <a:latin typeface="Times New Roman" panose="02020603050405020304" pitchFamily="18" charset="0"/>
                        </a:rPr>
                        <a:t>      </a:t>
                      </a:r>
                      <a:r>
                        <a:rPr lang="en-US" sz="1600" u="sng" strike="noStrike" dirty="0" err="1">
                          <a:solidFill>
                            <a:srgbClr val="536895"/>
                          </a:solidFill>
                          <a:effectLst/>
                          <a:hlinkClick r:id="rId3"/>
                        </a:rPr>
                        <a:t>Quickr</a:t>
                      </a:r>
                      <a:r>
                        <a:rPr lang="en-US" sz="1600" u="sng" strike="noStrike" dirty="0">
                          <a:solidFill>
                            <a:srgbClr val="536895"/>
                          </a:solidFill>
                          <a:effectLst/>
                          <a:hlinkClick r:id="rId3"/>
                        </a:rPr>
                        <a:t>: Lazily Approximating Complex </a:t>
                      </a:r>
                      <a:r>
                        <a:rPr lang="en-US" sz="1600" u="sng" strike="noStrike" dirty="0" err="1">
                          <a:solidFill>
                            <a:srgbClr val="536895"/>
                          </a:solidFill>
                          <a:effectLst/>
                          <a:hlinkClick r:id="rId3"/>
                        </a:rPr>
                        <a:t>AdHoc</a:t>
                      </a:r>
                      <a:r>
                        <a:rPr lang="en-US" sz="1600" u="sng" strike="noStrike" dirty="0">
                          <a:solidFill>
                            <a:srgbClr val="536895"/>
                          </a:solidFill>
                          <a:effectLst/>
                          <a:hlinkClick r:id="rId3"/>
                        </a:rPr>
                        <a:t> Queries in </a:t>
                      </a:r>
                      <a:r>
                        <a:rPr lang="en-US" sz="1600" u="sng" strike="noStrike" dirty="0" err="1">
                          <a:solidFill>
                            <a:srgbClr val="536895"/>
                          </a:solidFill>
                          <a:effectLst/>
                          <a:hlinkClick r:id="rId3"/>
                        </a:rPr>
                        <a:t>BigData</a:t>
                      </a:r>
                      <a:r>
                        <a:rPr lang="en-US" sz="1600" u="sng" strike="noStrike" dirty="0">
                          <a:solidFill>
                            <a:srgbClr val="536895"/>
                          </a:solidFill>
                          <a:effectLst/>
                          <a:hlinkClick r:id="rId3"/>
                        </a:rPr>
                        <a:t> Clusters</a:t>
                      </a:r>
                      <a:endParaRPr lang="en-US" sz="1600" dirty="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Qi Zhao</a:t>
                      </a: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035035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Graph Analytics</a:t>
                      </a:r>
                      <a:endParaRPr lang="en-US" sz="1600" dirty="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61109"/>
                  </a:ext>
                </a:extLst>
              </a:tr>
              <a:tr h="39123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</a:rPr>
                        <a:t>May 9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a)</a:t>
                      </a:r>
                      <a:r>
                        <a:rPr lang="en-US" sz="1600" b="0" i="0" dirty="0">
                          <a:effectLst/>
                          <a:latin typeface="Times New Roman" panose="02020603050405020304" pitchFamily="18" charset="0"/>
                        </a:rPr>
                        <a:t>       </a:t>
                      </a:r>
                      <a:r>
                        <a:rPr lang="en-US" sz="1600" u="sng" strike="noStrike" dirty="0">
                          <a:solidFill>
                            <a:srgbClr val="536895"/>
                          </a:solidFill>
                          <a:effectLst/>
                          <a:hlinkClick r:id="rId4"/>
                        </a:rPr>
                        <a:t>Distributed </a:t>
                      </a:r>
                      <a:r>
                        <a:rPr lang="en-US" sz="1600" u="sng" strike="noStrike" dirty="0" err="1">
                          <a:solidFill>
                            <a:srgbClr val="536895"/>
                          </a:solidFill>
                          <a:effectLst/>
                          <a:hlinkClick r:id="rId4"/>
                        </a:rPr>
                        <a:t>GraphLab</a:t>
                      </a:r>
                      <a:r>
                        <a:rPr lang="en-US" sz="1600" u="sng" strike="noStrike" dirty="0">
                          <a:solidFill>
                            <a:srgbClr val="536895"/>
                          </a:solidFill>
                          <a:effectLst/>
                          <a:hlinkClick r:id="rId4"/>
                        </a:rPr>
                        <a:t>: A Framework for Machine Learning and Data Mining in the Cloud</a:t>
                      </a:r>
                      <a:endParaRPr lang="en-US" sz="1600" dirty="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Tushar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Sudhakar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Jee</a:t>
                      </a:r>
                      <a:endParaRPr lang="en-US" sz="1400" dirty="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01314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b)</a:t>
                      </a:r>
                      <a:r>
                        <a:rPr lang="en-US" sz="1600" b="0" i="0">
                          <a:effectLst/>
                          <a:latin typeface="Times New Roman" panose="02020603050405020304" pitchFamily="18" charset="0"/>
                        </a:rPr>
                        <a:t>      </a:t>
                      </a:r>
                      <a:r>
                        <a:rPr lang="en-US" sz="1600" u="sng" strike="noStrike">
                          <a:solidFill>
                            <a:srgbClr val="536895"/>
                          </a:solidFill>
                          <a:effectLst/>
                          <a:hlinkClick r:id="rId5"/>
                        </a:rPr>
                        <a:t>Scalability! But at what COST?</a:t>
                      </a:r>
                      <a:endParaRPr lang="en-US" sz="160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Zhouyihai Ding</a:t>
                      </a: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240322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</a:rPr>
                        <a:t>May 11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a)</a:t>
                      </a:r>
                      <a:r>
                        <a:rPr lang="en-US" sz="1600" b="0" i="0" dirty="0">
                          <a:effectLst/>
                          <a:latin typeface="Times New Roman" panose="02020603050405020304" pitchFamily="18" charset="0"/>
                        </a:rPr>
                        <a:t>       </a:t>
                      </a:r>
                      <a:r>
                        <a:rPr lang="en-US" sz="1600" u="sng" strike="noStrike" dirty="0">
                          <a:solidFill>
                            <a:srgbClr val="536895"/>
                          </a:solidFill>
                          <a:effectLst/>
                          <a:hlinkClick r:id="rId6"/>
                        </a:rPr>
                        <a:t>Latency-Tolerant Software Distributed Shared Memory</a:t>
                      </a:r>
                      <a:endParaRPr lang="en-US" sz="1600" dirty="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David Hong</a:t>
                      </a: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690752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b)</a:t>
                      </a:r>
                      <a:r>
                        <a:rPr lang="en-US" sz="1600" b="0" i="0" dirty="0">
                          <a:effectLst/>
                          <a:latin typeface="Times New Roman" panose="02020603050405020304" pitchFamily="18" charset="0"/>
                        </a:rPr>
                        <a:t>      </a:t>
                      </a:r>
                      <a:r>
                        <a:rPr lang="en-US" sz="1600" u="sng" strike="noStrike" dirty="0">
                          <a:solidFill>
                            <a:srgbClr val="536895"/>
                          </a:solidFill>
                          <a:effectLst/>
                          <a:hlinkClick r:id="rId7"/>
                        </a:rPr>
                        <a:t>Arabesque: A System for Distributed Graph Mining</a:t>
                      </a:r>
                      <a:endParaRPr lang="en-US" sz="1600" dirty="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Yushu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Qin</a:t>
                      </a: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894261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Curation &amp; Transactions</a:t>
                      </a:r>
                      <a:endParaRPr lang="en-US" sz="160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052677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</a:rPr>
                        <a:t>May 16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a)</a:t>
                      </a:r>
                      <a:r>
                        <a:rPr lang="en-US" sz="1600" b="0" i="0" dirty="0">
                          <a:effectLst/>
                          <a:latin typeface="Times New Roman" panose="02020603050405020304" pitchFamily="18" charset="0"/>
                        </a:rPr>
                        <a:t>       </a:t>
                      </a:r>
                      <a:r>
                        <a:rPr lang="en-US" sz="1600" u="sng" strike="noStrike" dirty="0">
                          <a:solidFill>
                            <a:srgbClr val="536895"/>
                          </a:solidFill>
                          <a:effectLst/>
                          <a:hlinkClick r:id="rId8"/>
                        </a:rPr>
                        <a:t>Wrangler: Interactive Visual Speciﬁcation of Data Transformation Scripts</a:t>
                      </a:r>
                      <a:endParaRPr lang="en-US" sz="1600" dirty="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Sakshi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Goplani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560435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b)</a:t>
                      </a:r>
                      <a:r>
                        <a:rPr lang="en-US" sz="1600" b="0" i="0">
                          <a:effectLst/>
                          <a:latin typeface="Times New Roman" panose="02020603050405020304" pitchFamily="18" charset="0"/>
                        </a:rPr>
                        <a:t>      </a:t>
                      </a:r>
                      <a:r>
                        <a:rPr lang="en-US" sz="1600" u="sng" strike="noStrike">
                          <a:solidFill>
                            <a:srgbClr val="536895"/>
                          </a:solidFill>
                          <a:effectLst/>
                          <a:hlinkClick r:id="rId9"/>
                        </a:rPr>
                        <a:t>Data Curation at Scale: The Data Tamer System</a:t>
                      </a:r>
                      <a:endParaRPr lang="en-US" sz="160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Saswat Padhi</a:t>
                      </a: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957839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</a:rPr>
                        <a:t>May 18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a)</a:t>
                      </a:r>
                      <a:r>
                        <a:rPr lang="en-US" sz="1600" b="0" i="0" dirty="0">
                          <a:effectLst/>
                          <a:latin typeface="Times New Roman" panose="02020603050405020304" pitchFamily="18" charset="0"/>
                        </a:rPr>
                        <a:t>       </a:t>
                      </a:r>
                      <a:r>
                        <a:rPr lang="en-US" sz="1600" u="sng" strike="noStrike" dirty="0">
                          <a:solidFill>
                            <a:srgbClr val="536895"/>
                          </a:solidFill>
                          <a:effectLst/>
                          <a:hlinkClick r:id="rId10"/>
                        </a:rPr>
                        <a:t>No compromises: distributed transactions with consistency, availability, and performance</a:t>
                      </a:r>
                      <a:endParaRPr lang="en-US" sz="1600" dirty="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Lun</a:t>
                      </a:r>
                      <a:r>
                        <a:rPr lang="en-US" sz="1400" dirty="0">
                          <a:effectLst/>
                        </a:rPr>
                        <a:t> Liu</a:t>
                      </a: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59883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b)</a:t>
                      </a:r>
                      <a:r>
                        <a:rPr lang="en-US" sz="1600" b="0" i="0" dirty="0">
                          <a:effectLst/>
                          <a:latin typeface="Times New Roman" panose="02020603050405020304" pitchFamily="18" charset="0"/>
                        </a:rPr>
                        <a:t>      </a:t>
                      </a:r>
                      <a:r>
                        <a:rPr lang="en-US" sz="1600" u="sng" strike="noStrike" dirty="0">
                          <a:solidFill>
                            <a:srgbClr val="536895"/>
                          </a:solidFill>
                          <a:effectLst/>
                          <a:hlinkClick r:id="rId11"/>
                        </a:rPr>
                        <a:t>Type-Aware Transactions for Faster Concurrent Code</a:t>
                      </a:r>
                      <a:endParaRPr lang="en-US" sz="1600" dirty="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Nisarg</a:t>
                      </a:r>
                      <a:r>
                        <a:rPr lang="en-US" sz="1400" dirty="0">
                          <a:effectLst/>
                        </a:rPr>
                        <a:t> Shah</a:t>
                      </a: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340452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Large Scale Machine Learning + Project Presentations</a:t>
                      </a:r>
                      <a:endParaRPr lang="en-US" sz="1600" dirty="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354619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</a:rPr>
                        <a:t>May 23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a)</a:t>
                      </a:r>
                      <a:r>
                        <a:rPr lang="en-US" sz="1600" b="0" i="0" dirty="0">
                          <a:effectLst/>
                          <a:latin typeface="Times New Roman" panose="02020603050405020304" pitchFamily="18" charset="0"/>
                        </a:rPr>
                        <a:t>       </a:t>
                      </a:r>
                      <a:r>
                        <a:rPr lang="en-US" sz="1600" u="sng" strike="noStrike" dirty="0">
                          <a:solidFill>
                            <a:srgbClr val="536895"/>
                          </a:solidFill>
                          <a:effectLst/>
                          <a:hlinkClick r:id="rId12"/>
                        </a:rPr>
                        <a:t>Large Scale Distributed Deep Networks</a:t>
                      </a:r>
                      <a:endParaRPr lang="en-US" sz="1600" dirty="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Liqiang Yu</a:t>
                      </a: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680919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b)</a:t>
                      </a:r>
                      <a:r>
                        <a:rPr lang="en-US" sz="1600" b="0" i="0" dirty="0">
                          <a:effectLst/>
                          <a:latin typeface="Times New Roman" panose="02020603050405020304" pitchFamily="18" charset="0"/>
                        </a:rPr>
                        <a:t>      </a:t>
                      </a:r>
                      <a:r>
                        <a:rPr lang="en-US" sz="1600" u="sng" strike="noStrike" dirty="0">
                          <a:solidFill>
                            <a:srgbClr val="536895"/>
                          </a:solidFill>
                          <a:effectLst/>
                          <a:hlinkClick r:id="rId13"/>
                        </a:rPr>
                        <a:t>Scaling Distributed Machine Learning with the Parameter Server</a:t>
                      </a:r>
                      <a:endParaRPr lang="en-US" sz="1600" dirty="0">
                        <a:effectLst/>
                      </a:endParaRP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Hao Chen</a:t>
                      </a: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493434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</a:rPr>
                        <a:t>May 25</a:t>
                      </a:r>
                      <a:endParaRPr lang="en-US" sz="1400">
                        <a:effectLst/>
                      </a:endParaRPr>
                    </a:p>
                  </a:txBody>
                  <a:tcPr marL="29015" marR="29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Project Presentations</a:t>
                      </a: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29015" marR="2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992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0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Evaluation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5" name="Picture 1" descr="C:\Users\Administrator\AppData\Roaming\Tencent\Users\275126850\QQ\WinTemp\RichOle\L55`18(2U1(FAMFAMVLPS0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30" y="1556792"/>
            <a:ext cx="6797034" cy="468052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AppData\Roaming\Tencent\Users\275126850\QQ\WinTemp\RichOle\J8`(R3~DGM96BCW0EGYF]%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1858516"/>
            <a:ext cx="7510403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AppData\Roaming\Tencent\Users\275126850\QQ\WinTemp\RichOle\0SZ)E)@{V2{Z9HIBFRS`5S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30" y="1556792"/>
            <a:ext cx="6510305" cy="3442692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AppData\Roaming\Tencent\Users\275126850\QQ\WinTemp\RichOle\IW~5L6BGEK1_~P[S2AXEU)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42" y="2924944"/>
            <a:ext cx="7815913" cy="3312320"/>
          </a:xfrm>
          <a:prstGeom prst="rect">
            <a:avLst/>
          </a:prstGeom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Administrator\AppData\Roaming\Tencent\Users\275126850\QQ\WinTemp\RichOle\%N63OMZ8_7EBXMW1P4C%EY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41" y="1896802"/>
            <a:ext cx="7239000" cy="40005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2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Future Work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bg1"/>
                </a:solidFill>
              </a:rPr>
              <a:t>Enumeration costs time</a:t>
            </a:r>
          </a:p>
          <a:p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To identify beneficial </a:t>
            </a:r>
            <a:r>
              <a:rPr lang="en-US" altLang="zh-CN" sz="2800" dirty="0" err="1">
                <a:solidFill>
                  <a:schemeClr val="bg1"/>
                </a:solidFill>
              </a:rPr>
              <a:t>reorderings</a:t>
            </a:r>
            <a:endParaRPr lang="en-US" altLang="zh-CN" sz="2800" dirty="0">
              <a:solidFill>
                <a:schemeClr val="bg1"/>
              </a:solidFill>
            </a:endParaRPr>
          </a:p>
          <a:p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Wider range of optimizations</a:t>
            </a:r>
          </a:p>
          <a:p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Semantic information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623810"/>
            <a:ext cx="4517504" cy="2901535"/>
          </a:xfrm>
          <a:prstGeom prst="ellipse">
            <a:avLst/>
          </a:prstGeom>
          <a:ln>
            <a:noFill/>
          </a:ln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2078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Spotting Code Optimization in Data Parallel Pipelines through </a:t>
            </a:r>
            <a:r>
              <a:rPr lang="en-US" sz="3200" dirty="0" err="1"/>
              <a:t>PeriSCOPE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Muhammad </a:t>
            </a:r>
            <a:r>
              <a:rPr lang="en-US" sz="1800" dirty="0" err="1"/>
              <a:t>ALi</a:t>
            </a:r>
            <a:r>
              <a:rPr lang="en-US" sz="1800" dirty="0"/>
              <a:t> </a:t>
            </a:r>
            <a:r>
              <a:rPr lang="en-US" sz="1800" dirty="0" err="1"/>
              <a:t>Gulzar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670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lvl="1"/>
            <a:r>
              <a:rPr lang="en-US" sz="2400" dirty="0"/>
              <a:t> Introduction</a:t>
            </a:r>
          </a:p>
          <a:p>
            <a:pPr lvl="1"/>
            <a:r>
              <a:rPr lang="en-US" sz="2400" dirty="0"/>
              <a:t> Running Example</a:t>
            </a:r>
          </a:p>
          <a:p>
            <a:pPr lvl="1"/>
            <a:r>
              <a:rPr lang="en-US" sz="2400" dirty="0"/>
              <a:t> Optimizations using </a:t>
            </a:r>
            <a:r>
              <a:rPr lang="en-US" sz="2400" dirty="0" err="1"/>
              <a:t>PeriSCOPE</a:t>
            </a:r>
            <a:endParaRPr lang="en-US" sz="2400" dirty="0"/>
          </a:p>
          <a:p>
            <a:pPr lvl="2"/>
            <a:r>
              <a:rPr lang="en-US" sz="2000" dirty="0"/>
              <a:t>Column Reduction</a:t>
            </a:r>
          </a:p>
          <a:p>
            <a:pPr lvl="2"/>
            <a:r>
              <a:rPr lang="en-US" sz="2000" dirty="0"/>
              <a:t>Early Filtering</a:t>
            </a:r>
          </a:p>
          <a:p>
            <a:pPr lvl="2"/>
            <a:r>
              <a:rPr lang="en-US" sz="2000" dirty="0"/>
              <a:t>Smart Cut</a:t>
            </a:r>
          </a:p>
          <a:p>
            <a:pPr lvl="1"/>
            <a:r>
              <a:rPr lang="en-US" sz="2400" dirty="0"/>
              <a:t>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Shuffling is Expensive</a:t>
            </a:r>
          </a:p>
        </p:txBody>
      </p:sp>
      <p:pic>
        <p:nvPicPr>
          <p:cNvPr id="7" name="Content Placeholder 6" descr="Screen Shot 2016-04-16 at 7.23.32 PM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08588" y="2008556"/>
            <a:ext cx="5020811" cy="3440806"/>
          </a:xfrm>
        </p:spPr>
      </p:pic>
    </p:spTree>
    <p:extLst>
      <p:ext uri="{BB962C8B-B14F-4D97-AF65-F5344CB8AC3E}">
        <p14:creationId xmlns:p14="http://schemas.microsoft.com/office/powerpoint/2010/main" val="15392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Disconnect b/w Pipeline and Code Optimizers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6722" y="1846265"/>
            <a:ext cx="6084993" cy="4022725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1800" dirty="0"/>
              <a:t> </a:t>
            </a:r>
            <a:r>
              <a:rPr lang="en-US" sz="1800" b="1" dirty="0"/>
              <a:t>Pipeline Optimizers</a:t>
            </a:r>
          </a:p>
          <a:p>
            <a:pPr lvl="1"/>
            <a:r>
              <a:rPr lang="en-US" dirty="0"/>
              <a:t>  Logical optimizers work on high level pipeline topology</a:t>
            </a:r>
          </a:p>
          <a:p>
            <a:pPr lvl="1"/>
            <a:r>
              <a:rPr lang="en-US" dirty="0"/>
              <a:t>  Unable to consider procedural code (black box) while </a:t>
            </a:r>
            <a:r>
              <a:rPr lang="en-US" dirty="0" smtClean="0"/>
              <a:t>optimizing</a:t>
            </a:r>
            <a:endParaRPr lang="en-US" dirty="0"/>
          </a:p>
          <a:p>
            <a:r>
              <a:rPr lang="en-US" sz="1800" b="1" dirty="0"/>
              <a:t> Compiler Optimizations</a:t>
            </a:r>
          </a:p>
          <a:p>
            <a:pPr lvl="1"/>
            <a:r>
              <a:rPr lang="en-US" dirty="0"/>
              <a:t> Works only on user defined functions</a:t>
            </a:r>
          </a:p>
          <a:p>
            <a:pPr lvl="1"/>
            <a:r>
              <a:rPr lang="en-US" dirty="0"/>
              <a:t> Unaware of the pipeline -&gt; No inter-stage </a:t>
            </a:r>
            <a:r>
              <a:rPr lang="en-US" dirty="0" smtClean="0"/>
              <a:t>optimizations</a:t>
            </a:r>
            <a:endParaRPr lang="en-US" dirty="0"/>
          </a:p>
          <a:p>
            <a:r>
              <a:rPr lang="en-US" sz="1800" b="1" dirty="0"/>
              <a:t>Manual Optimizations </a:t>
            </a:r>
          </a:p>
          <a:p>
            <a:pPr lvl="1"/>
            <a:r>
              <a:rPr lang="en-US" dirty="0"/>
              <a:t>Tedious</a:t>
            </a:r>
          </a:p>
          <a:p>
            <a:pPr lvl="1"/>
            <a:r>
              <a:rPr lang="en-US" dirty="0"/>
              <a:t>Error-</a:t>
            </a:r>
            <a:r>
              <a:rPr lang="en-US" dirty="0" smtClean="0"/>
              <a:t>prone</a:t>
            </a:r>
            <a:endParaRPr lang="en-US" dirty="0"/>
          </a:p>
          <a:p>
            <a:r>
              <a:rPr lang="en-US" sz="1800" dirty="0">
                <a:solidFill>
                  <a:srgbClr val="1CADE4"/>
                </a:solidFill>
                <a:latin typeface="Calibri" charset="0"/>
              </a:rPr>
              <a:t> </a:t>
            </a:r>
            <a:r>
              <a:rPr lang="en-US" sz="1800" dirty="0">
                <a:latin typeface="Calibri" charset="0"/>
              </a:rPr>
              <a:t>Spark, MapReduce </a:t>
            </a:r>
            <a:r>
              <a:rPr lang="en-US" sz="1800" dirty="0" err="1">
                <a:latin typeface="Calibri" charset="0"/>
              </a:rPr>
              <a:t>etc</a:t>
            </a:r>
            <a:r>
              <a:rPr lang="en-US" sz="1800" dirty="0">
                <a:latin typeface="Calibri" charset="0"/>
              </a:rPr>
              <a:t> , being unaware of the UDFs, apply only   logical optimizations on the workflow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47574" y="3591586"/>
            <a:ext cx="1760539" cy="927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8385" y="3711202"/>
            <a:ext cx="277754" cy="344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3033" y="3790523"/>
            <a:ext cx="277754" cy="344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80189" y="3711202"/>
            <a:ext cx="277754" cy="344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55223" y="3923199"/>
            <a:ext cx="277754" cy="344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47574" y="2150290"/>
            <a:ext cx="1760539" cy="927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58385" y="2263261"/>
            <a:ext cx="277754" cy="34400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50521" y="2710811"/>
            <a:ext cx="277754" cy="34400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80189" y="2263261"/>
            <a:ext cx="277754" cy="34400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55223" y="2608819"/>
            <a:ext cx="277754" cy="34400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577540" y="2588029"/>
            <a:ext cx="153185" cy="22485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734887" y="2339847"/>
            <a:ext cx="940945" cy="5871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058939" y="2797285"/>
            <a:ext cx="193071" cy="5425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575211" y="2670957"/>
            <a:ext cx="133241" cy="14064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06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 descr="Screen Shot 2016-04-16 at 7.53.47 PM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7289" t="-51" r="102" b="51"/>
          <a:stretch>
            <a:fillRect/>
          </a:stretch>
        </p:blipFill>
        <p:spPr>
          <a:xfrm>
            <a:off x="2146324" y="2365901"/>
            <a:ext cx="4255759" cy="2406380"/>
          </a:xfrm>
        </p:spPr>
      </p:pic>
      <p:cxnSp>
        <p:nvCxnSpPr>
          <p:cNvPr id="7" name="Curved Connector 6"/>
          <p:cNvCxnSpPr/>
          <p:nvPr/>
        </p:nvCxnSpPr>
        <p:spPr>
          <a:xfrm flipV="1">
            <a:off x="4910782" y="3212645"/>
            <a:ext cx="921404" cy="684866"/>
          </a:xfrm>
          <a:prstGeom prst="curvedConnector3">
            <a:avLst>
              <a:gd name="adj1" fmla="val 122973"/>
            </a:avLst>
          </a:prstGeom>
          <a:ln>
            <a:headEnd type="none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77705" y="4964115"/>
            <a:ext cx="6962967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 defTabSz="914400"/>
            <a:r>
              <a:rPr lang="en-US" kern="0" dirty="0">
                <a:solidFill>
                  <a:sysClr val="windowText" lastClr="000000"/>
                </a:solidFill>
              </a:rPr>
              <a:t>If filter </a:t>
            </a:r>
            <a:r>
              <a:rPr lang="en-US" kern="0" dirty="0" err="1">
                <a:solidFill>
                  <a:sysClr val="windowText" lastClr="000000"/>
                </a:solidFill>
                <a:latin typeface="Courier New"/>
              </a:rPr>
              <a:t>GetLength</a:t>
            </a:r>
            <a:r>
              <a:rPr lang="en-US" kern="0" dirty="0">
                <a:solidFill>
                  <a:sysClr val="windowText" lastClr="000000"/>
                </a:solidFill>
                <a:latin typeface="Courier New"/>
              </a:rPr>
              <a:t>(query) &gt; 4</a:t>
            </a:r>
            <a:r>
              <a:rPr lang="en-US" kern="0" dirty="0">
                <a:solidFill>
                  <a:sysClr val="windowText" lastClr="000000"/>
                </a:solidFill>
              </a:rPr>
              <a:t> was written in the procedural code </a:t>
            </a:r>
            <a:r>
              <a:rPr lang="en-US" kern="0" dirty="0" err="1">
                <a:solidFill>
                  <a:sysClr val="windowText" lastClr="000000"/>
                </a:solidFill>
                <a:latin typeface="Courier New"/>
              </a:rPr>
              <a:t>PScoreReducer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 then this optimization could not be performed</a:t>
            </a:r>
            <a:r>
              <a:rPr lang="en-US" kern="0" dirty="0">
                <a:solidFill>
                  <a:sysClr val="windowText" lastClr="000000"/>
                </a:solidFill>
                <a:latin typeface="Courier New"/>
              </a:rPr>
              <a:t> </a:t>
            </a:r>
          </a:p>
        </p:txBody>
      </p:sp>
      <p:pic>
        <p:nvPicPr>
          <p:cNvPr id="9" name="Picture 8" descr="Screen Shot 2016-04-16 at 9.04.0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081" y="2560908"/>
            <a:ext cx="3157360" cy="19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PeriSCOPE</a:t>
            </a:r>
            <a:r>
              <a:rPr lang="en-US" sz="4000" dirty="0"/>
              <a:t> --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6723" y="1846265"/>
            <a:ext cx="5340722" cy="4022725"/>
          </a:xfrm>
        </p:spPr>
        <p:txBody>
          <a:bodyPr vert="horz" lIns="0" tIns="45720" rIns="0" bIns="45720" rtlCol="0" anchor="t">
            <a:normAutofit/>
          </a:bodyPr>
          <a:lstStyle/>
          <a:p>
            <a:pPr lvl="1"/>
            <a:r>
              <a:rPr lang="en-US" dirty="0">
                <a:latin typeface="Calibri" charset="0"/>
              </a:rPr>
              <a:t> Optimizes procedural code  of SCOOPE </a:t>
            </a:r>
            <a:r>
              <a:rPr lang="en-US" dirty="0" smtClean="0">
                <a:latin typeface="Calibri" charset="0"/>
              </a:rPr>
              <a:t>programs</a:t>
            </a:r>
          </a:p>
          <a:p>
            <a:pPr lvl="1"/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 Connects data-flow of the program to the high-level </a:t>
            </a:r>
            <a:r>
              <a:rPr lang="en-US" dirty="0" smtClean="0">
                <a:latin typeface="Calibri" charset="0"/>
              </a:rPr>
              <a:t>pipeline</a:t>
            </a:r>
          </a:p>
          <a:p>
            <a:pPr lvl="1"/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 Searches for code candidates susceptible to </a:t>
            </a:r>
            <a:r>
              <a:rPr lang="en-US" dirty="0" smtClean="0">
                <a:latin typeface="Calibri" charset="0"/>
              </a:rPr>
              <a:t>optimizations</a:t>
            </a:r>
          </a:p>
          <a:p>
            <a:pPr lvl="1"/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Three core optimizations:</a:t>
            </a:r>
          </a:p>
          <a:p>
            <a:pPr lvl="2"/>
            <a:r>
              <a:rPr lang="en-US" sz="1800" dirty="0">
                <a:latin typeface="Calibri" charset="0"/>
              </a:rPr>
              <a:t>Column reduction</a:t>
            </a:r>
          </a:p>
          <a:p>
            <a:pPr lvl="2"/>
            <a:r>
              <a:rPr lang="en-US" sz="1800" dirty="0">
                <a:latin typeface="Calibri" charset="0"/>
              </a:rPr>
              <a:t>Early filtering</a:t>
            </a:r>
          </a:p>
          <a:p>
            <a:pPr lvl="2"/>
            <a:r>
              <a:rPr lang="en-US" sz="1800" dirty="0">
                <a:latin typeface="Calibri" charset="0"/>
              </a:rPr>
              <a:t>Smart cut</a:t>
            </a:r>
          </a:p>
        </p:txBody>
      </p:sp>
      <p:pic>
        <p:nvPicPr>
          <p:cNvPr id="5" name="Picture 4" descr="Screen Shot 2016-04-16 at 11.28.42 PM.png"/>
          <p:cNvPicPr>
            <a:picLocks noChangeAspect="1"/>
          </p:cNvPicPr>
          <p:nvPr/>
        </p:nvPicPr>
        <p:blipFill rotWithShape="1">
          <a:blip r:embed="rId3"/>
          <a:srcRect l="10728" t="8042" r="12921" b="6431"/>
          <a:stretch/>
        </p:blipFill>
        <p:spPr>
          <a:xfrm>
            <a:off x="7687446" y="2447258"/>
            <a:ext cx="2751759" cy="375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Running Example</a:t>
            </a:r>
          </a:p>
        </p:txBody>
      </p:sp>
      <p:pic>
        <p:nvPicPr>
          <p:cNvPr id="4" name="Content Placeholder 3" descr="Screen Shot 2016-04-16 at 7.53.47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6672" t="-5" r="-2" b="5"/>
          <a:stretch>
            <a:fillRect/>
          </a:stretch>
        </p:blipFill>
        <p:spPr>
          <a:xfrm>
            <a:off x="1524000" y="2398714"/>
            <a:ext cx="4942922" cy="2494966"/>
          </a:xfrm>
        </p:spPr>
      </p:pic>
      <p:pic>
        <p:nvPicPr>
          <p:cNvPr id="5" name="Picture 4" descr="Screen Shot 2016-04-16 at 9.11.0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0" y="1898454"/>
            <a:ext cx="4429335" cy="44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Column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 Problem </a:t>
            </a:r>
          </a:p>
          <a:p>
            <a:pPr lvl="1"/>
            <a:r>
              <a:rPr lang="en-US" dirty="0"/>
              <a:t>  </a:t>
            </a:r>
            <a:r>
              <a:rPr lang="en-US" sz="1700" dirty="0"/>
              <a:t>Unused column in data parallel programs consume high network I/O</a:t>
            </a:r>
          </a:p>
          <a:p>
            <a:pPr lvl="1"/>
            <a:r>
              <a:rPr lang="en-US" sz="1700" dirty="0">
                <a:latin typeface="Calibri" charset="0"/>
              </a:rPr>
              <a:t>  Well established concept i.e</a:t>
            </a:r>
            <a:r>
              <a:rPr lang="en-US" sz="1700" i="1" dirty="0">
                <a:latin typeface="Calibri" charset="0"/>
              </a:rPr>
              <a:t>. Early Projection</a:t>
            </a:r>
            <a:r>
              <a:rPr lang="en-US" sz="1700" dirty="0">
                <a:latin typeface="Calibri" charset="0"/>
              </a:rPr>
              <a:t> and also applied on procedural code (UDFs) [</a:t>
            </a:r>
            <a:r>
              <a:rPr lang="en-US" sz="1700" dirty="0" err="1">
                <a:latin typeface="Calibri" charset="0"/>
              </a:rPr>
              <a:t>Manimal</a:t>
            </a:r>
            <a:r>
              <a:rPr lang="en-US" sz="1700" dirty="0">
                <a:latin typeface="Calibri" charset="0"/>
              </a:rPr>
              <a:t> '11]</a:t>
            </a:r>
          </a:p>
          <a:p>
            <a:pPr lvl="1"/>
            <a:endParaRPr lang="en-US" sz="1700" dirty="0">
              <a:latin typeface="Calibri" charset="0"/>
            </a:endParaRPr>
          </a:p>
          <a:p>
            <a:r>
              <a:rPr lang="en-US" dirty="0"/>
              <a:t> Solution by </a:t>
            </a:r>
            <a:r>
              <a:rPr lang="en-US" dirty="0" err="1"/>
              <a:t>PeriSCOPE</a:t>
            </a:r>
            <a:endParaRPr lang="en-US" dirty="0"/>
          </a:p>
          <a:p>
            <a:pPr lvl="1"/>
            <a:r>
              <a:rPr lang="en-US" sz="2000" dirty="0"/>
              <a:t>  </a:t>
            </a:r>
            <a:r>
              <a:rPr lang="en-US" sz="1700" dirty="0"/>
              <a:t>Analyze dependency between input and output columns of all operators</a:t>
            </a:r>
          </a:p>
          <a:p>
            <a:pPr lvl="1"/>
            <a:r>
              <a:rPr lang="en-US" sz="1700" dirty="0"/>
              <a:t>  Remove unused columns and </a:t>
            </a:r>
            <a:r>
              <a:rPr lang="en-US" sz="1700" b="1" dirty="0"/>
              <a:t>associated computations </a:t>
            </a:r>
          </a:p>
          <a:p>
            <a:pPr lvl="1"/>
            <a:endParaRPr lang="en-US" sz="1700" dirty="0"/>
          </a:p>
          <a:p>
            <a:r>
              <a:rPr lang="en-US" sz="2200" dirty="0"/>
              <a:t> Limitation in </a:t>
            </a:r>
            <a:r>
              <a:rPr lang="en-US" sz="2200" dirty="0" err="1"/>
              <a:t>PeriSCOPE's</a:t>
            </a:r>
            <a:r>
              <a:rPr lang="en-US" sz="2200" dirty="0"/>
              <a:t> column reduction</a:t>
            </a:r>
          </a:p>
          <a:p>
            <a:pPr lvl="1"/>
            <a:r>
              <a:rPr lang="en-US" sz="2000" dirty="0"/>
              <a:t>  </a:t>
            </a:r>
            <a:r>
              <a:rPr lang="en-US" sz="1600" dirty="0"/>
              <a:t> No column reduction can be applied if the column name is unresolved</a:t>
            </a:r>
          </a:p>
        </p:txBody>
      </p:sp>
      <p:pic>
        <p:nvPicPr>
          <p:cNvPr id="4" name="Picture 3" descr="Screen Shot 2016-04-16 at 9.25.46 PM.png"/>
          <p:cNvPicPr>
            <a:picLocks noChangeAspect="1"/>
          </p:cNvPicPr>
          <p:nvPr/>
        </p:nvPicPr>
        <p:blipFill>
          <a:blip r:embed="rId3"/>
          <a:srcRect l="18" t="152" r="-18" b="14922"/>
          <a:stretch>
            <a:fillRect/>
          </a:stretch>
        </p:blipFill>
        <p:spPr>
          <a:xfrm>
            <a:off x="3526412" y="5615984"/>
            <a:ext cx="5303528" cy="35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your paper well before the presentation (ideally, at least a week before)</a:t>
            </a:r>
          </a:p>
          <a:p>
            <a:pPr lvl="1"/>
            <a:r>
              <a:rPr lang="en-US" dirty="0" smtClean="0"/>
              <a:t>- consult with me on the difficult parts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assume everyone has read the paper</a:t>
            </a:r>
          </a:p>
          <a:p>
            <a:pPr lvl="1"/>
            <a:r>
              <a:rPr lang="en-US" dirty="0" smtClean="0"/>
              <a:t>- your goal is to quickly summarize the paper</a:t>
            </a:r>
          </a:p>
          <a:p>
            <a:pPr lvl="1"/>
            <a:r>
              <a:rPr lang="en-US" dirty="0" smtClean="0"/>
              <a:t>- bring out the key points for discussion in the class</a:t>
            </a:r>
          </a:p>
          <a:p>
            <a:pPr lvl="1"/>
            <a:r>
              <a:rPr lang="en-US" dirty="0" smtClean="0"/>
              <a:t>- cull insights about the topic by reading related work</a:t>
            </a:r>
          </a:p>
          <a:p>
            <a:pPr lvl="4"/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lan on 15-20 minute talk with 25 minutes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0"/>
            <a:ext cx="7543800" cy="1263678"/>
          </a:xfrm>
        </p:spPr>
        <p:txBody>
          <a:bodyPr>
            <a:normAutofit/>
          </a:bodyPr>
          <a:lstStyle/>
          <a:p>
            <a:r>
              <a:rPr lang="en-US" sz="4000" dirty="0"/>
              <a:t>Column Reduction in Example </a:t>
            </a:r>
          </a:p>
        </p:txBody>
      </p:sp>
      <p:pic>
        <p:nvPicPr>
          <p:cNvPr id="4" name="Picture 3" descr="Screen Shot 2016-04-16 at 9.11.0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786" y="1233682"/>
            <a:ext cx="4261176" cy="4994344"/>
          </a:xfrm>
          <a:prstGeom prst="rect">
            <a:avLst/>
          </a:prstGeom>
        </p:spPr>
      </p:pic>
      <p:pic>
        <p:nvPicPr>
          <p:cNvPr id="5" name="Content Placeholder 3" descr="Screen Shot 2016-04-16 at 7.53.47 PM.png"/>
          <p:cNvPicPr>
            <a:picLocks noChangeAspect="1"/>
          </p:cNvPicPr>
          <p:nvPr/>
        </p:nvPicPr>
        <p:blipFill>
          <a:blip r:embed="rId4"/>
          <a:srcRect l="6672" t="-5" r="-2" b="5"/>
          <a:stretch>
            <a:fillRect/>
          </a:stretch>
        </p:blipFill>
        <p:spPr>
          <a:xfrm>
            <a:off x="1663551" y="1262618"/>
            <a:ext cx="4660963" cy="248031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896938" y="2478079"/>
            <a:ext cx="526562" cy="14149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93951" y="1543933"/>
            <a:ext cx="526562" cy="14149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610537" y="4985364"/>
            <a:ext cx="1750702" cy="885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6-04-16 at 9.27.2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750" y="3747976"/>
            <a:ext cx="3781799" cy="227203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7096450" y="4429860"/>
            <a:ext cx="1750702" cy="885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845843" y="5167761"/>
            <a:ext cx="408959" cy="146799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92680" y="4677532"/>
            <a:ext cx="317562" cy="277681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876628" y="4738764"/>
            <a:ext cx="548291" cy="146799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846928" y="4318813"/>
            <a:ext cx="568196" cy="146799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352047" y="1839758"/>
            <a:ext cx="705704" cy="12379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2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Code 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lvl="1"/>
            <a:r>
              <a:rPr lang="en-US" sz="2000" dirty="0"/>
              <a:t>  Moving code from user defined functions across stages</a:t>
            </a:r>
          </a:p>
          <a:p>
            <a:pPr lvl="1"/>
            <a:r>
              <a:rPr lang="en-US" sz="2000" dirty="0"/>
              <a:t>  Goal is to reduce the number and size of inter stage rows.  </a:t>
            </a:r>
          </a:p>
          <a:p>
            <a:pPr lvl="1"/>
            <a:r>
              <a:rPr lang="en-US" sz="2000" dirty="0"/>
              <a:t>  Program correctness has to be maintained --- Safe Code Motion</a:t>
            </a:r>
          </a:p>
          <a:p>
            <a:pPr lvl="1"/>
            <a:r>
              <a:rPr lang="en-US" sz="2000" dirty="0"/>
              <a:t>  Safety Rules</a:t>
            </a:r>
          </a:p>
          <a:p>
            <a:pPr lvl="3"/>
            <a:r>
              <a:rPr lang="en-US" sz="2000" dirty="0"/>
              <a:t>  </a:t>
            </a:r>
            <a:r>
              <a:rPr lang="en-US" sz="1800" dirty="0"/>
              <a:t>Rule 1: Must not move statement if it generates shuffle-key column </a:t>
            </a:r>
          </a:p>
          <a:p>
            <a:pPr lvl="3"/>
            <a:r>
              <a:rPr lang="en-US" sz="1800" dirty="0"/>
              <a:t>  Rule 2: Must  not move </a:t>
            </a:r>
            <a:r>
              <a:rPr lang="en-US" sz="1800" dirty="0" err="1"/>
              <a:t>stateful</a:t>
            </a:r>
            <a:r>
              <a:rPr lang="en-US" sz="1800" dirty="0"/>
              <a:t> statement across shuffle</a:t>
            </a:r>
          </a:p>
          <a:p>
            <a:pPr lvl="3"/>
            <a:r>
              <a:rPr lang="en-US" sz="1800" dirty="0"/>
              <a:t>  Rule 3: Must not filtering statement if it is, or is reachable from , a </a:t>
            </a:r>
            <a:r>
              <a:rPr lang="en-US" sz="1800" dirty="0" err="1"/>
              <a:t>stateful</a:t>
            </a:r>
            <a:r>
              <a:rPr lang="en-US" sz="1800" dirty="0"/>
              <a:t> statement</a:t>
            </a:r>
          </a:p>
          <a:p>
            <a:pPr lvl="1"/>
            <a:r>
              <a:rPr lang="en-US" sz="2000" dirty="0"/>
              <a:t> Perform loop dependency analysis to confront dependencies in different iterations of loop </a:t>
            </a:r>
          </a:p>
        </p:txBody>
      </p:sp>
    </p:spTree>
    <p:extLst>
      <p:ext uri="{BB962C8B-B14F-4D97-AF65-F5344CB8AC3E}">
        <p14:creationId xmlns:p14="http://schemas.microsoft.com/office/powerpoint/2010/main" val="42395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Early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lvl="1"/>
            <a:r>
              <a:rPr lang="en-US" dirty="0"/>
              <a:t>  Filtering earlier reduces the I/O burden on </a:t>
            </a:r>
            <a:r>
              <a:rPr lang="en-US" dirty="0" smtClean="0"/>
              <a:t>shuffling</a:t>
            </a:r>
          </a:p>
          <a:p>
            <a:pPr lvl="1"/>
            <a:r>
              <a:rPr lang="en-US" dirty="0" smtClean="0"/>
              <a:t>  </a:t>
            </a:r>
            <a:r>
              <a:rPr lang="en-US" dirty="0"/>
              <a:t>Similar to </a:t>
            </a:r>
            <a:r>
              <a:rPr lang="en-US" i="1" dirty="0"/>
              <a:t>Early Selection</a:t>
            </a:r>
            <a:endParaRPr lang="en-US" dirty="0"/>
          </a:p>
          <a:p>
            <a:pPr lvl="1"/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dirty="0" smtClean="0"/>
              <a:t>Related </a:t>
            </a:r>
            <a:r>
              <a:rPr lang="en-US" dirty="0"/>
              <a:t>works [</a:t>
            </a:r>
            <a:r>
              <a:rPr lang="en-US" dirty="0" err="1">
                <a:latin typeface="Calibri" charset="0"/>
              </a:rPr>
              <a:t>Manimal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etc</a:t>
            </a:r>
            <a:r>
              <a:rPr lang="en-US" dirty="0"/>
              <a:t>] perform the same optimization—but can not rewrite </a:t>
            </a:r>
            <a:r>
              <a:rPr lang="en-US" dirty="0" smtClean="0"/>
              <a:t>UDFs</a:t>
            </a:r>
            <a:endParaRPr lang="en-US" dirty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How ?</a:t>
            </a:r>
          </a:p>
          <a:p>
            <a:pPr lvl="1"/>
            <a:r>
              <a:rPr lang="en-US" dirty="0"/>
              <a:t>  First UDF after shuffling is analyzed for filtering statements</a:t>
            </a:r>
          </a:p>
          <a:p>
            <a:pPr lvl="1"/>
            <a:r>
              <a:rPr lang="en-US" dirty="0"/>
              <a:t>  </a:t>
            </a:r>
            <a:r>
              <a:rPr lang="en-US" dirty="0" err="1"/>
              <a:t>Stateful</a:t>
            </a:r>
            <a:r>
              <a:rPr lang="en-US" dirty="0"/>
              <a:t> filtering statements are removed</a:t>
            </a:r>
          </a:p>
          <a:p>
            <a:pPr lvl="1"/>
            <a:r>
              <a:rPr lang="en-US" dirty="0"/>
              <a:t>  Backward slice to collect the filter and the statements that can affect it</a:t>
            </a:r>
          </a:p>
          <a:p>
            <a:pPr lvl="1"/>
            <a:r>
              <a:rPr lang="en-US" dirty="0" smtClean="0"/>
              <a:t>  Removal </a:t>
            </a:r>
            <a:r>
              <a:rPr lang="en-US" dirty="0"/>
              <a:t>and addition of code slice into appropriate earlier location (Rewriting UDFs)</a:t>
            </a:r>
          </a:p>
        </p:txBody>
      </p:sp>
    </p:spTree>
    <p:extLst>
      <p:ext uri="{BB962C8B-B14F-4D97-AF65-F5344CB8AC3E}">
        <p14:creationId xmlns:p14="http://schemas.microsoft.com/office/powerpoint/2010/main" val="16450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Early Filtering --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Screen Shot 2016-04-16 at 9.11.0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415" y="1794829"/>
            <a:ext cx="4635242" cy="4439064"/>
          </a:xfrm>
          <a:prstGeom prst="rect">
            <a:avLst/>
          </a:prstGeom>
        </p:spPr>
      </p:pic>
      <p:pic>
        <p:nvPicPr>
          <p:cNvPr id="5" name="Picture 4" descr="Screen Shot 2016-04-16 at 10.49.59 PM.png"/>
          <p:cNvPicPr>
            <a:picLocks noChangeAspect="1"/>
          </p:cNvPicPr>
          <p:nvPr/>
        </p:nvPicPr>
        <p:blipFill rotWithShape="1">
          <a:blip r:embed="rId4"/>
          <a:srcRect l="15023" r="14570"/>
          <a:stretch/>
        </p:blipFill>
        <p:spPr>
          <a:xfrm>
            <a:off x="7161812" y="1798288"/>
            <a:ext cx="3251510" cy="456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Smart 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lvl="1"/>
            <a:r>
              <a:rPr lang="en-US" dirty="0"/>
              <a:t>  </a:t>
            </a:r>
            <a:r>
              <a:rPr lang="en-US" dirty="0" smtClean="0"/>
              <a:t>Minimize </a:t>
            </a:r>
            <a:r>
              <a:rPr lang="en-US" dirty="0"/>
              <a:t>cross stage data flow</a:t>
            </a:r>
          </a:p>
          <a:p>
            <a:pPr lvl="1"/>
            <a:r>
              <a:rPr lang="en-US" dirty="0" smtClean="0"/>
              <a:t>  Similar </a:t>
            </a:r>
            <a:r>
              <a:rPr lang="en-US" dirty="0"/>
              <a:t>to combiners but more fine grained – instruction level </a:t>
            </a:r>
          </a:p>
          <a:p>
            <a:pPr marL="201168" lvl="1" indent="0">
              <a:buNone/>
            </a:pPr>
            <a:endParaRPr lang="en-US" dirty="0"/>
          </a:p>
          <a:p>
            <a:r>
              <a:rPr lang="en-US" sz="1800" dirty="0"/>
              <a:t> How ?</a:t>
            </a:r>
          </a:p>
          <a:p>
            <a:pPr lvl="1"/>
            <a:r>
              <a:rPr lang="en-US" dirty="0"/>
              <a:t>Move row-local computations </a:t>
            </a:r>
            <a:r>
              <a:rPr lang="en-US" dirty="0" smtClean="0"/>
              <a:t>upstream </a:t>
            </a:r>
            <a:r>
              <a:rPr lang="en-US" dirty="0"/>
              <a:t>to leverage </a:t>
            </a:r>
            <a:r>
              <a:rPr lang="en-US" dirty="0" smtClean="0"/>
              <a:t>parallelism </a:t>
            </a:r>
          </a:p>
          <a:p>
            <a:pPr lvl="1"/>
            <a:r>
              <a:rPr lang="en-US" dirty="0" smtClean="0"/>
              <a:t>Builds </a:t>
            </a:r>
            <a:r>
              <a:rPr lang="en-US" dirty="0"/>
              <a:t>a data dependency graph  -- Vertices are instructions, Edges are RAW </a:t>
            </a:r>
            <a:endParaRPr lang="en-US" dirty="0" smtClean="0"/>
          </a:p>
          <a:p>
            <a:pPr lvl="1"/>
            <a:r>
              <a:rPr lang="en-US" dirty="0" smtClean="0"/>
              <a:t>Edge </a:t>
            </a:r>
            <a:r>
              <a:rPr lang="en-US" dirty="0"/>
              <a:t>weight is name and size of the dependent variable</a:t>
            </a:r>
          </a:p>
          <a:p>
            <a:pPr lvl="1"/>
            <a:r>
              <a:rPr lang="en-US" dirty="0" smtClean="0"/>
              <a:t>Applies </a:t>
            </a:r>
            <a:r>
              <a:rPr lang="en-US" dirty="0"/>
              <a:t>a minimum cut algorithm (one directional, same variables are counted once)</a:t>
            </a:r>
          </a:p>
        </p:txBody>
      </p:sp>
    </p:spTree>
    <p:extLst>
      <p:ext uri="{BB962C8B-B14F-4D97-AF65-F5344CB8AC3E}">
        <p14:creationId xmlns:p14="http://schemas.microsoft.com/office/powerpoint/2010/main" val="1731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Smart Cut -- Example</a:t>
            </a:r>
          </a:p>
        </p:txBody>
      </p:sp>
      <p:pic>
        <p:nvPicPr>
          <p:cNvPr id="5" name="Content Placeholder 4" descr="Screen Shot 2016-04-16 at 11.23.11 PM.pn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7471"/>
          <a:stretch/>
        </p:blipFill>
        <p:spPr>
          <a:xfrm>
            <a:off x="6050832" y="2288762"/>
            <a:ext cx="4376445" cy="3245994"/>
          </a:xfrm>
        </p:spPr>
      </p:pic>
      <p:pic>
        <p:nvPicPr>
          <p:cNvPr id="6" name="Picture 5" descr="Screen Shot 2016-04-16 at 11.25.2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550" y="2414520"/>
            <a:ext cx="4627188" cy="26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 Optimization coverage evaluation on 28K jobs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Nature and type of jobs are not clear </a:t>
            </a:r>
          </a:p>
          <a:p>
            <a:endParaRPr lang="en-US" dirty="0"/>
          </a:p>
        </p:txBody>
      </p:sp>
      <p:pic>
        <p:nvPicPr>
          <p:cNvPr id="4" name="Picture 3" descr="Screen Shot 2016-04-16 at 11.32.0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777" y="2564554"/>
            <a:ext cx="3497036" cy="15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 Performance improvements 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I/O reduction at shuffling phase </a:t>
            </a:r>
          </a:p>
          <a:p>
            <a:endParaRPr lang="en-US" dirty="0"/>
          </a:p>
        </p:txBody>
      </p:sp>
      <p:pic>
        <p:nvPicPr>
          <p:cNvPr id="4" name="Picture 3" descr="Screen Shot 2016-04-16 at 11.33.4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476" y="3629781"/>
            <a:ext cx="1057275" cy="850900"/>
          </a:xfrm>
          <a:prstGeom prst="rect">
            <a:avLst/>
          </a:prstGeom>
        </p:spPr>
      </p:pic>
      <p:pic>
        <p:nvPicPr>
          <p:cNvPr id="5" name="Picture 4" descr="Screen Shot 2016-04-16 at 11.33.4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454" y="4390249"/>
            <a:ext cx="6491901" cy="1908953"/>
          </a:xfrm>
          <a:prstGeom prst="rect">
            <a:avLst/>
          </a:prstGeom>
        </p:spPr>
      </p:pic>
      <p:pic>
        <p:nvPicPr>
          <p:cNvPr id="6" name="Picture 5" descr="Screen Shot 2016-04-16 at 11.33.33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207" y="2166940"/>
            <a:ext cx="6398801" cy="16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lvl="1"/>
            <a:r>
              <a:rPr lang="en-US" dirty="0"/>
              <a:t>  Intelligent tool to perform optimizations from within UDFs.</a:t>
            </a:r>
          </a:p>
          <a:p>
            <a:pPr lvl="1"/>
            <a:r>
              <a:rPr lang="en-US" dirty="0"/>
              <a:t>  Not platform specific – Can be generalized to other frameworks</a:t>
            </a:r>
          </a:p>
          <a:p>
            <a:pPr lvl="1"/>
            <a:r>
              <a:rPr lang="en-US" dirty="0"/>
              <a:t>  Early filtering and column reduction is already well established optimizations in Databases</a:t>
            </a:r>
          </a:p>
          <a:p>
            <a:pPr lvl="1"/>
            <a:r>
              <a:rPr lang="en-US" dirty="0"/>
              <a:t>  Column reduction can only be applied only to columnar data engines</a:t>
            </a:r>
          </a:p>
          <a:p>
            <a:pPr lvl="1"/>
            <a:r>
              <a:rPr lang="en-US" dirty="0"/>
              <a:t>  In the context of Spark, users are bound to use specific APIs designed for filters. Early filtering is not needed.</a:t>
            </a:r>
          </a:p>
        </p:txBody>
      </p:sp>
    </p:spTree>
    <p:extLst>
      <p:ext uri="{BB962C8B-B14F-4D97-AF65-F5344CB8AC3E}">
        <p14:creationId xmlns:p14="http://schemas.microsoft.com/office/powerpoint/2010/main" val="604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The State of California recently decided to charge sales taxes on Amazon shipments to California residents. The following query calculates the additional taxes incurred by this change:</a:t>
            </a:r>
          </a:p>
          <a:p>
            <a:pPr lvl="4"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purchases: a set of (</a:t>
            </a:r>
            <a:r>
              <a:rPr lang="en-US" dirty="0" err="1" smtClean="0"/>
              <a:t>user_id</a:t>
            </a:r>
            <a:r>
              <a:rPr lang="en-US" dirty="0" smtClean="0"/>
              <a:t>, </a:t>
            </a:r>
            <a:r>
              <a:rPr lang="en-US" dirty="0" err="1" smtClean="0"/>
              <a:t>purchased_product</a:t>
            </a:r>
            <a:r>
              <a:rPr lang="en-US" dirty="0" smtClean="0"/>
              <a:t>, </a:t>
            </a:r>
            <a:r>
              <a:rPr lang="en-US" dirty="0" err="1" smtClean="0"/>
              <a:t>price_before_taxes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addresses: a set of (</a:t>
            </a:r>
            <a:r>
              <a:rPr lang="en-US" dirty="0" err="1" smtClean="0"/>
              <a:t>user_id</a:t>
            </a:r>
            <a:r>
              <a:rPr lang="en-US" dirty="0" smtClean="0"/>
              <a:t>, address, </a:t>
            </a:r>
            <a:r>
              <a:rPr lang="en-US" dirty="0" err="1" smtClean="0"/>
              <a:t>zipcode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 = join(purchases, addresses, </a:t>
            </a:r>
            <a:r>
              <a:rPr lang="en-US" dirty="0" err="1" smtClean="0"/>
              <a:t>purchases.user_id</a:t>
            </a:r>
            <a:r>
              <a:rPr lang="en-US" dirty="0" smtClean="0"/>
              <a:t> == </a:t>
            </a:r>
            <a:r>
              <a:rPr lang="en-US" dirty="0" err="1" smtClean="0"/>
              <a:t>addresses.user_id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/>
              <a:t>B</a:t>
            </a:r>
            <a:r>
              <a:rPr lang="en-US" dirty="0" smtClean="0"/>
              <a:t> = reduce(A, </a:t>
            </a:r>
            <a:r>
              <a:rPr lang="en-US" dirty="0" err="1" smtClean="0"/>
              <a:t>user_id</a:t>
            </a:r>
            <a:r>
              <a:rPr lang="en-US" dirty="0" smtClean="0"/>
              <a:t>, sum(</a:t>
            </a:r>
            <a:r>
              <a:rPr lang="en-US" dirty="0" err="1" smtClean="0"/>
              <a:t>price_before_taxes</a:t>
            </a:r>
            <a:r>
              <a:rPr lang="en-US" dirty="0" smtClean="0"/>
              <a:t>))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 = filter(B, </a:t>
            </a:r>
            <a:r>
              <a:rPr lang="en-US" dirty="0" err="1" smtClean="0"/>
              <a:t>if_in_california</a:t>
            </a:r>
            <a:r>
              <a:rPr lang="en-US" dirty="0" smtClean="0"/>
              <a:t>(</a:t>
            </a:r>
            <a:r>
              <a:rPr lang="en-US" dirty="0" err="1" smtClean="0"/>
              <a:t>zipcode</a:t>
            </a:r>
            <a:r>
              <a:rPr lang="en-US" dirty="0" smtClean="0"/>
              <a:t>))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Output C</a:t>
            </a:r>
          </a:p>
          <a:p>
            <a:pPr lvl="3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Name two optimizations that you can perform on this query. Justify why these optimizations will produce a faster plan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67830" y="1772816"/>
            <a:ext cx="7344594" cy="2376264"/>
          </a:xfrm>
        </p:spPr>
        <p:txBody>
          <a:bodyPr/>
          <a:lstStyle/>
          <a:p>
            <a:r>
              <a:rPr lang="es-ES" altLang="zh-CN" b="1" dirty="0" smtClean="0">
                <a:solidFill>
                  <a:schemeClr val="bg1"/>
                </a:solidFill>
                <a:ea typeface="宋体" charset="-122"/>
              </a:rPr>
              <a:t>Opening the Black Boxes in Data Flow Optimization</a:t>
            </a:r>
            <a:endParaRPr lang="es-ES" altLang="zh-CN" b="1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1774825" y="5517232"/>
            <a:ext cx="489743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14400"/>
            <a:r>
              <a:rPr lang="es-UY" sz="2400" b="1" kern="0" dirty="0">
                <a:solidFill>
                  <a:schemeClr val="bg1"/>
                </a:solidFill>
              </a:rPr>
              <a:t>Yi Ding</a:t>
            </a:r>
            <a:r>
              <a:rPr lang="es-UY" sz="2000" b="1" kern="0" dirty="0">
                <a:solidFill>
                  <a:schemeClr val="bg1"/>
                </a:solidFill>
              </a:rPr>
              <a:t/>
            </a:r>
            <a:br>
              <a:rPr lang="es-UY" sz="2000" b="1" kern="0" dirty="0">
                <a:solidFill>
                  <a:schemeClr val="bg1"/>
                </a:solidFill>
              </a:rPr>
            </a:br>
            <a:r>
              <a:rPr lang="es-UY" sz="2000" kern="0" dirty="0">
                <a:solidFill>
                  <a:schemeClr val="bg1"/>
                </a:solidFill>
              </a:rPr>
              <a:t>ydinglavender@ucla.edu</a:t>
            </a:r>
            <a:endParaRPr lang="es-ES" altLang="zh-CN" sz="2000" kern="0" dirty="0">
              <a:solidFill>
                <a:schemeClr val="bg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5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914"/>
            <a:ext cx="8229600" cy="98107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Overview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i="1" dirty="0" smtClean="0">
                <a:solidFill>
                  <a:schemeClr val="bg1"/>
                </a:solidFill>
                <a:latin typeface="Kozuka Mincho Pro H" pitchFamily="18" charset="-128"/>
                <a:ea typeface="Kozuka Mincho Pro H" pitchFamily="18" charset="-128"/>
              </a:rPr>
              <a:t>What is a Black Box?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	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</a:rPr>
              <a:t>User Define Functions!</a:t>
            </a:r>
          </a:p>
          <a:p>
            <a:pPr marL="0" indent="0">
              <a:buNone/>
            </a:pPr>
            <a:endParaRPr lang="en-US" altLang="zh-CN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i="1" dirty="0">
                <a:solidFill>
                  <a:schemeClr val="bg1"/>
                </a:solidFill>
                <a:latin typeface="Kozuka Mincho Pro H" pitchFamily="18" charset="-128"/>
                <a:ea typeface="Kozuka Mincho Pro H" pitchFamily="18" charset="-128"/>
              </a:rPr>
              <a:t>What does “open” mean?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	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</a:rPr>
              <a:t>Static Code Analysis!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</a:rPr>
              <a:t>No Knowledge of Algebraic Properties!</a:t>
            </a:r>
            <a:endParaRPr lang="zh-CN" altLang="zh-CN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914"/>
            <a:ext cx="8229600" cy="98107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Background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>
                <a:solidFill>
                  <a:schemeClr val="bg1"/>
                </a:solidFill>
              </a:rPr>
              <a:t>Stratosphere: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chemeClr val="bg1"/>
                </a:solidFill>
              </a:rPr>
              <a:t>	</a:t>
            </a:r>
            <a:r>
              <a:rPr lang="en-US" altLang="zh-CN" sz="2800" dirty="0" err="1">
                <a:solidFill>
                  <a:schemeClr val="bg1"/>
                </a:solidFill>
              </a:rPr>
              <a:t>Nephele</a:t>
            </a:r>
            <a:r>
              <a:rPr lang="en-US" altLang="zh-CN" sz="2800" dirty="0">
                <a:solidFill>
                  <a:schemeClr val="bg1"/>
                </a:solidFill>
              </a:rPr>
              <a:t> engine + PACT complier</a:t>
            </a:r>
          </a:p>
          <a:p>
            <a:pPr marL="0" indent="0">
              <a:buNone/>
            </a:pPr>
            <a:endParaRPr lang="en-US" altLang="zh-CN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35560" y="2852936"/>
              <a:ext cx="7989928" cy="14581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085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814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86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solidFill>
                                <a:schemeClr val="tx1"/>
                              </a:solidFill>
                            </a:rPr>
                            <a:t>PACT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9849" marR="119849" marT="59924" marB="5992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solidFill>
                                <a:schemeClr val="tx1"/>
                              </a:solidFill>
                            </a:rPr>
                            <a:t>Map-Reduce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9849" marR="119849" marT="59924" marB="5992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6054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>
                              <a:solidFill>
                                <a:schemeClr val="tx1"/>
                              </a:solidFill>
                            </a:rPr>
                            <a:t>Map,</a:t>
                          </a:r>
                          <a:r>
                            <a:rPr lang="en-US" altLang="zh-CN" sz="2000" baseline="0" dirty="0" smtClean="0">
                              <a:solidFill>
                                <a:schemeClr val="tx1"/>
                              </a:solidFill>
                            </a:rPr>
                            <a:t> Reduce, Cross, Match, </a:t>
                          </a:r>
                          <a:r>
                            <a:rPr lang="en-US" altLang="zh-CN" sz="2000" baseline="0" dirty="0" err="1" smtClean="0">
                              <a:solidFill>
                                <a:schemeClr val="tx1"/>
                              </a:solidFill>
                            </a:rPr>
                            <a:t>CoGroup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9849" marR="119849" marT="59924" marB="5992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>
                              <a:solidFill>
                                <a:schemeClr val="tx1"/>
                              </a:solidFill>
                            </a:rPr>
                            <a:t>Map, Reduce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9849" marR="119849" marT="59924" marB="5992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6054">
                    <a:tc>
                      <a:txBody>
                        <a:bodyPr/>
                        <a:lstStyle/>
                        <a:p>
                          <a:r>
                            <a:rPr lang="en-US" altLang="zh-CN" sz="200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Arbitrary acyclic data flow graphs</a:t>
                          </a:r>
                          <a:endParaRPr lang="zh-CN" altLang="en-US" sz="2000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9849" marR="119849" marT="59924" marB="5992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>
                              <a:solidFill>
                                <a:schemeClr val="tx1"/>
                              </a:solidFill>
                            </a:rPr>
                            <a:t>Map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altLang="zh-CN" sz="2000" dirty="0" smtClean="0">
                              <a:solidFill>
                                <a:schemeClr val="tx1"/>
                              </a:solidFill>
                            </a:rPr>
                            <a:t>Reduce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9849" marR="119849" marT="59924" marB="5992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35560" y="2852936"/>
              <a:ext cx="7989928" cy="14581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085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814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86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solidFill>
                                <a:schemeClr val="tx1"/>
                              </a:solidFill>
                            </a:rPr>
                            <a:t>PACT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9849" marR="119849" marT="59924" marB="5992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solidFill>
                                <a:schemeClr val="tx1"/>
                              </a:solidFill>
                            </a:rPr>
                            <a:t>Map-Reduce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9849" marR="119849" marT="59924" marB="5992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6054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>
                              <a:solidFill>
                                <a:schemeClr val="tx1"/>
                              </a:solidFill>
                            </a:rPr>
                            <a:t>Map,</a:t>
                          </a:r>
                          <a:r>
                            <a:rPr lang="en-US" altLang="zh-CN" sz="2000" baseline="0" dirty="0" smtClean="0">
                              <a:solidFill>
                                <a:schemeClr val="tx1"/>
                              </a:solidFill>
                            </a:rPr>
                            <a:t> Reduce, Cross, Match, </a:t>
                          </a:r>
                          <a:r>
                            <a:rPr lang="en-US" altLang="zh-CN" sz="2000" baseline="0" dirty="0" err="1" smtClean="0">
                              <a:solidFill>
                                <a:schemeClr val="tx1"/>
                              </a:solidFill>
                            </a:rPr>
                            <a:t>CoGroup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9849" marR="119849" marT="59924" marB="5992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>
                              <a:solidFill>
                                <a:schemeClr val="tx1"/>
                              </a:solidFill>
                            </a:rPr>
                            <a:t>Map, Reduce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9849" marR="119849" marT="59924" marB="5992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6054">
                    <a:tc>
                      <a:txBody>
                        <a:bodyPr/>
                        <a:lstStyle/>
                        <a:p>
                          <a:r>
                            <a:rPr lang="en-US" altLang="zh-CN" sz="200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Arbitrary acyclic data flow graphs</a:t>
                          </a:r>
                          <a:endParaRPr lang="zh-CN" altLang="en-US" sz="2000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9849" marR="119849" marT="59924" marB="5992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849" marR="119849" marT="59924" marB="5992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6577" t="-206250" r="-360" b="-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2135560" y="4653137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800" kern="0" dirty="0">
                <a:solidFill>
                  <a:schemeClr val="bg1"/>
                </a:solidFill>
              </a:rPr>
              <a:t>Operator: Second-Order Function + First-Order 	       User-Defined Function(UDF).</a:t>
            </a:r>
            <a:endParaRPr lang="zh-CN" alt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Background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05538" y="2023497"/>
            <a:ext cx="8266927" cy="3612848"/>
            <a:chOff x="481537" y="2023497"/>
            <a:chExt cx="8266927" cy="3612848"/>
          </a:xfrm>
        </p:grpSpPr>
        <p:pic>
          <p:nvPicPr>
            <p:cNvPr id="1025" name="Picture 1" descr="C:\Users\Administrator\AppData\Roaming\Tencent\Users\275126850\QQ\WinTemp\RichOle\1B4L05D6Y@WMHPR7O_L0_09.pn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409" y="2023497"/>
              <a:ext cx="5627182" cy="675964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AppData\Roaming\Tencent\Users\275126850\QQ\WinTemp\RichOle\F8%LQO]]}]02[SCKTS]G%[4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94" y="2653999"/>
              <a:ext cx="8259370" cy="664981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AppData\Roaming\Tencent\Users\275126850\QQ\WinTemp\RichOle\JIOC3$T2WM_@~P[QT91~N{3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37" y="3276075"/>
              <a:ext cx="8266927" cy="656981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dministrator\AppData\Roaming\Tencent\Users\275126850\QQ\WinTemp\RichOle\C}$]1OG8`X[N0JMOLB}`~SQ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37" y="3933056"/>
              <a:ext cx="8266927" cy="71549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Administrator\AppData\Roaming\Tencent\Users\275126850\QQ\WinTemp\RichOle\$W6ZT$B3[NG4NVP)00AY@84.png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94" y="4634316"/>
              <a:ext cx="8259370" cy="1002029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90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Example 1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6707088" cy="304799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altLang="zh-CN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en-US" altLang="zh-C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altLang="zh-C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altLang="zh-CN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altLang="zh-CN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𝑀𝑎𝑝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altLang="zh-C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6707088" cy="3047999"/>
              </a:xfrm>
              <a:blipFill>
                <a:blip r:embed="rId2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91544" y="4790182"/>
                <a:ext cx="7992888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800" kern="0" dirty="0">
                  <a:solidFill>
                    <a:schemeClr val="bg1"/>
                  </a:solidFill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→⊥</m:t>
                      </m:r>
                      <m:sSub>
                        <m:sSubPr>
                          <m:ctrlP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 ker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800" i="1" ker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→⊥</m:t>
                      </m:r>
                    </m:oMath>
                  </m:oMathPara>
                </a14:m>
                <a:endParaRPr lang="en-US" altLang="zh-CN" sz="2800" kern="0" dirty="0">
                  <a:solidFill>
                    <a:schemeClr val="bg1"/>
                  </a:solidFill>
                </a:endParaRPr>
              </a:p>
              <a:p>
                <a:pPr defTabSz="914400"/>
                <a:endParaRPr lang="zh-CN" altLang="en-US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4790182"/>
                <a:ext cx="7992888" cy="1231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0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lnDef>
      <a:spPr>
        <a:ln w="28575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UNEX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1145</Words>
  <Application>Microsoft Office PowerPoint</Application>
  <PresentationFormat>Widescreen</PresentationFormat>
  <Paragraphs>310</Paragraphs>
  <Slides>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宋体</vt:lpstr>
      <vt:lpstr>Arial</vt:lpstr>
      <vt:lpstr>Calibri</vt:lpstr>
      <vt:lpstr>Calibri Light</vt:lpstr>
      <vt:lpstr>Cambria Math</vt:lpstr>
      <vt:lpstr>Courier New</vt:lpstr>
      <vt:lpstr>Helvetica</vt:lpstr>
      <vt:lpstr>Kozuka Mincho Pro H</vt:lpstr>
      <vt:lpstr>Segoe UI</vt:lpstr>
      <vt:lpstr>Times New Roman</vt:lpstr>
      <vt:lpstr>Metropolitan</vt:lpstr>
      <vt:lpstr>UNEX_PPT_Template</vt:lpstr>
      <vt:lpstr>Diseño predeterminado</vt:lpstr>
      <vt:lpstr>Retrospect</vt:lpstr>
      <vt:lpstr>  CS239-Lecture 7 UDF Optimizations</vt:lpstr>
      <vt:lpstr>Schedule update</vt:lpstr>
      <vt:lpstr>Paper presentations</vt:lpstr>
      <vt:lpstr>Pop Quiz</vt:lpstr>
      <vt:lpstr>Opening the Black Boxes in Data Flow Optimization</vt:lpstr>
      <vt:lpstr>Overview</vt:lpstr>
      <vt:lpstr>Background</vt:lpstr>
      <vt:lpstr>Background</vt:lpstr>
      <vt:lpstr>Example 1</vt:lpstr>
      <vt:lpstr>Reorder!</vt:lpstr>
      <vt:lpstr>Review Example</vt:lpstr>
      <vt:lpstr>Conditions</vt:lpstr>
      <vt:lpstr>Condition</vt:lpstr>
      <vt:lpstr>Example 2</vt:lpstr>
      <vt:lpstr>Condition</vt:lpstr>
      <vt:lpstr>PowerPoint Presentation</vt:lpstr>
      <vt:lpstr>Implementation</vt:lpstr>
      <vt:lpstr>Enumeration</vt:lpstr>
      <vt:lpstr>Evaluation</vt:lpstr>
      <vt:lpstr>Evaluation</vt:lpstr>
      <vt:lpstr>Future Work</vt:lpstr>
      <vt:lpstr>Spotting Code Optimization in Data Parallel Pipelines through PeriSCOPE</vt:lpstr>
      <vt:lpstr>Outline</vt:lpstr>
      <vt:lpstr>Data Shuffling is Expensive</vt:lpstr>
      <vt:lpstr>Disconnect b/w Pipeline and Code Optimizers</vt:lpstr>
      <vt:lpstr>Example</vt:lpstr>
      <vt:lpstr>PeriSCOPE -- Overview</vt:lpstr>
      <vt:lpstr>Running Example</vt:lpstr>
      <vt:lpstr>Column Reduction</vt:lpstr>
      <vt:lpstr>Column Reduction in Example </vt:lpstr>
      <vt:lpstr>Code Motion </vt:lpstr>
      <vt:lpstr>Early Filtering</vt:lpstr>
      <vt:lpstr>Early Filtering -- Example</vt:lpstr>
      <vt:lpstr>Smart Cut</vt:lpstr>
      <vt:lpstr>Smart Cut -- Example</vt:lpstr>
      <vt:lpstr>Evaluation</vt:lpstr>
      <vt:lpstr>Case Study</vt:lpstr>
      <vt:lpstr>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2016-03-29T03:05:16Z</dcterms:created>
  <dcterms:modified xsi:type="dcterms:W3CDTF">2016-04-20T13:57:08Z</dcterms:modified>
</cp:coreProperties>
</file>