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1"/>
    <p:sldMasterId id="2147483864" r:id="rId2"/>
    <p:sldMasterId id="2147483873" r:id="rId3"/>
    <p:sldMasterId id="2147483885" r:id="rId4"/>
  </p:sldMasterIdLst>
  <p:notesMasterIdLst>
    <p:notesMasterId r:id="rId33"/>
  </p:notesMasterIdLst>
  <p:sldIdLst>
    <p:sldId id="257" r:id="rId5"/>
    <p:sldId id="431"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2093" autoAdjust="0"/>
  </p:normalViewPr>
  <p:slideViewPr>
    <p:cSldViewPr snapToGrid="0">
      <p:cViewPr varScale="1">
        <p:scale>
          <a:sx n="94" d="100"/>
          <a:sy n="94" d="100"/>
        </p:scale>
        <p:origin x="12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99C16-8FED-4B05-909D-2B1E950020CB}" type="datetimeFigureOut">
              <a:rPr lang="en-US" smtClean="0"/>
              <a:t>4/20/2016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A0EB2-4668-402E-A1CD-96F524FD16DA}" type="slidenum">
              <a:rPr lang="en-US" smtClean="0"/>
              <a:t>‹#›</a:t>
            </a:fld>
            <a:endParaRPr lang="en-US"/>
          </a:p>
        </p:txBody>
      </p:sp>
    </p:spTree>
    <p:extLst>
      <p:ext uri="{BB962C8B-B14F-4D97-AF65-F5344CB8AC3E}">
        <p14:creationId xmlns:p14="http://schemas.microsoft.com/office/powerpoint/2010/main" val="405085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detects shoplifting activity in RFID-based retail management </a:t>
            </a:r>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detects contamination in a food supply chain </a:t>
            </a:r>
            <a:endParaRPr lang="en-US" altLang="zh-CN" dirty="0" smtClean="0"/>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captures a complex stock market trend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5119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Q about step 1</a:t>
            </a:r>
          </a:p>
          <a:p>
            <a:r>
              <a:rPr kumimoji="1" lang="en-US" altLang="zh-CN" dirty="0" smtClean="0"/>
              <a:t>It’s not clear</a:t>
            </a:r>
            <a:r>
              <a:rPr kumimoji="1" lang="en-US" altLang="zh-CN" baseline="0" dirty="0" smtClean="0"/>
              <a:t> about how can we separate a </a:t>
            </a:r>
            <a:r>
              <a:rPr kumimoji="1" lang="en-US" altLang="zh-CN" baseline="0" dirty="0" err="1" smtClean="0"/>
              <a:t>Kleene</a:t>
            </a:r>
            <a:r>
              <a:rPr kumimoji="1" lang="en-US" altLang="zh-CN" baseline="0" dirty="0" smtClean="0"/>
              <a:t> plus operator into two state.</a:t>
            </a:r>
          </a:p>
          <a:p>
            <a:endParaRPr kumimoji="1"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Edge-state: </a:t>
            </a:r>
            <a:r>
              <a:rPr lang="en-US" altLang="zh-CN" sz="1200" kern="1200" dirty="0" smtClean="0">
                <a:solidFill>
                  <a:schemeClr val="tx1"/>
                </a:solidFill>
                <a:effectLst/>
                <a:latin typeface="+mn-lt"/>
                <a:ea typeface="+mn-ea"/>
                <a:cs typeface="+mn-cs"/>
              </a:rPr>
              <a:t>singleton state or the first state has a forward begin edge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en-US" altLang="zh-CN" sz="1200" kern="1200" dirty="0" smtClean="0">
                <a:solidFill>
                  <a:schemeClr val="tx1"/>
                </a:solidFill>
                <a:effectLst/>
                <a:latin typeface="+mn-lt"/>
                <a:ea typeface="+mn-ea"/>
                <a:cs typeface="+mn-cs"/>
              </a:rPr>
              <a:t>second state, p[</a:t>
            </a:r>
            <a:r>
              <a:rPr lang="en-US" altLang="zh-CN" sz="1200" kern="12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of a pair has a forward proceed edge, and a looping take edge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en-US" altLang="zh-CN" sz="1200" kern="1200" dirty="0" smtClean="0">
                <a:solidFill>
                  <a:schemeClr val="tx1"/>
                </a:solidFill>
                <a:effectLst/>
                <a:latin typeface="+mn-lt"/>
                <a:ea typeface="+mn-ea"/>
                <a:cs typeface="+mn-cs"/>
              </a:rPr>
              <a:t>Every state (except the start and final states) has a looping ignore edge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7605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Step 5 </a:t>
            </a:r>
            <a:r>
              <a:rPr kumimoji="1" lang="en-US" altLang="zh-CN" sz="4400" dirty="0" smtClean="0"/>
              <a:t>Pushing the time window early</a:t>
            </a:r>
          </a:p>
          <a:p>
            <a:r>
              <a:rPr kumimoji="1" lang="en-US" altLang="zh-CN" dirty="0" smtClean="0"/>
              <a:t>Just like what</a:t>
            </a:r>
            <a:r>
              <a:rPr kumimoji="1" lang="en-US" altLang="zh-CN" baseline="0" dirty="0" smtClean="0"/>
              <a:t> previous paper do, it has the function as early filtering</a:t>
            </a:r>
            <a:endParaRPr kumimoji="1"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At the state a[</a:t>
            </a:r>
            <a:r>
              <a:rPr lang="en-US" altLang="zh-CN" sz="1200" kern="1200" dirty="0" err="1"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this proceed edge causes </a:t>
            </a:r>
            <a:r>
              <a:rPr lang="en-US" altLang="zh-CN" sz="1200" kern="1200" dirty="0" err="1" smtClean="0">
                <a:solidFill>
                  <a:schemeClr val="tx1"/>
                </a:solidFill>
                <a:effectLst/>
                <a:latin typeface="+mn-lt"/>
                <a:ea typeface="+mn-ea"/>
                <a:cs typeface="+mn-cs"/>
              </a:rPr>
              <a:t>nondeterminism</a:t>
            </a:r>
            <a:r>
              <a:rPr lang="en-US" altLang="zh-CN" sz="1200" kern="1200" dirty="0" smtClean="0">
                <a:solidFill>
                  <a:schemeClr val="tx1"/>
                </a:solidFill>
                <a:effectLst/>
                <a:latin typeface="+mn-lt"/>
                <a:ea typeface="+mn-ea"/>
                <a:cs typeface="+mn-cs"/>
              </a:rPr>
              <a:t> with the take (or ignore) edge, resulting in a new run created for every event. To avoid nonviable runs, deciding if it can satisfy the begin condition of the next state b.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527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Not go deep about</a:t>
            </a:r>
            <a:r>
              <a:rPr kumimoji="1" lang="en-US" altLang="zh-CN" baseline="0" dirty="0" smtClean="0"/>
              <a:t> it. Just get the conclusion about it.</a:t>
            </a:r>
            <a:endParaRPr kumimoji="1" lang="zh-CN" altLang="en-US" dirty="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780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runtime complexity of evaluating pattern queries is reflected by a potentially large number of simultaneous runs, some of which may be of long duration.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These worst case bounds indicate that a naive approach that implements runs separately may not be feasible.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800" dirty="0" smtClean="0"/>
              <a:t>The importance</a:t>
            </a:r>
            <a:r>
              <a:rPr kumimoji="1" lang="en-US" altLang="zh-CN" sz="1800" baseline="0" dirty="0" smtClean="0"/>
              <a:t> of sharing and coping with output cost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two output modes for applications to choose based on their uses of the matches and requirements of runtime efficiency </a:t>
            </a:r>
            <a:endParaRPr lang="en-US" altLang="zh-CN"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800" dirty="0" smtClean="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2049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Each buffer contains a series of stacks, one for each state except the final state.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any event that triggers a transition to the final state, a traversal in the buffer from that event along the predecessor pointers retrieves the complete match.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merging the same events in those stacks while preserving their predecessor pointers.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It assigns a version number to each run and uses it to label all pointers created in this run </a:t>
            </a:r>
            <a:endParaRPr lang="en-US" altLang="zh-CN" dirty="0" smtClean="0"/>
          </a:p>
          <a:p>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4744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creating a small data structure to maintain the computation state separately from the buffer.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8505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computation state will be extended with all the version numbers and start times of the merged runs. </a:t>
            </a:r>
            <a:endParaRPr lang="en-US" altLang="zh-CN" dirty="0" smtClean="0"/>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To allow the combined run to proceed as far as possible, we set the start time of the combined run as that of the youngest merged one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0367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3FFAE-18B8-7140-B9AA-50A7C5DB5C8A}" type="slidenum">
              <a:rPr kumimoji="1"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1"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499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4/20/2016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l">
              <a:defRPr b="0" i="0">
                <a:latin typeface="Helvetica"/>
                <a:cs typeface="Helvetica"/>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4/20/2016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202003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6364"/>
            <a:ext cx="10972800" cy="5954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2932545"/>
            <a:ext cx="10972800" cy="31936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4/20/2016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17195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4/20/2016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345037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4/20/2016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401725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808927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903" y="1767851"/>
            <a:ext cx="10972800"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4/20/2016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60996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4/20/2016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86124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4/20/2016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9321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4/20/2016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838525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46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4/20/2016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52411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995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38303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600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54778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4/20/2016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890464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4/20/2016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4442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35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41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5BC400A-9FAE-4544-B16A-9E85E38F6A20}" type="datetime1">
              <a:rPr lang="en-US" smtClean="0"/>
              <a:t>4/20/2016</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49040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AF125D-3FA8-498D-BA17-720301AAAB9A}" type="datetime1">
              <a:rPr lang="en-US" smtClean="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3474163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E48D818E-EB6F-488E-A6D2-FE616BD08F13}" type="datetime1">
              <a:rPr lang="en-US" smtClean="0"/>
              <a:t>4/20/2016</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214856"/>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528740-A335-4059-BD58-23940AA9E138}" type="datetime1">
              <a:rPr lang="en-US" smtClean="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641268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A2A4FB-B412-4378-9588-BD79C4B6CF98}" type="datetime1">
              <a:rPr lang="en-US" smtClean="0"/>
              <a:t>4/20/2016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3152359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C8AE7B-F0D4-43B6-9181-FE398D82103B}" type="datetime1">
              <a:rPr lang="en-US" smtClean="0"/>
              <a:t>4/20/2016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3485493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9FCC5-0675-4410-804A-A521B04EFD91}" type="datetime1">
              <a:rPr lang="en-US" smtClean="0"/>
              <a:t>4/20/2016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2977653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D0F6EF-3EFC-4A14-BD1B-A8B0E4D3582F}" type="datetime1">
              <a:rPr lang="en-US" smtClean="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378844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360E7B-893B-4C1C-AC23-B26B04910CCA}" type="datetime1">
              <a:rPr lang="en-US" smtClean="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225941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36EC9A-AA7E-4846-B911-2EB32BC28625}" type="datetime1">
              <a:rPr lang="en-US" smtClean="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458686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D6E6A82-75E3-4CD0-936B-DD5BB26E0A3B}" type="datetime1">
              <a:rPr lang="en-US" smtClean="0"/>
              <a:t>4/20/2016</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7226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4/20/2016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4/20/2016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4/20/2016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4/20/2016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4/20/2016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1"/>
            <a:ext cx="12201296" cy="2236701"/>
          </a:xfrm>
          <a:prstGeom prst="rect">
            <a:avLst/>
          </a:prstGeom>
        </p:spPr>
      </p:pic>
    </p:spTree>
    <p:extLst>
      <p:ext uri="{BB962C8B-B14F-4D97-AF65-F5344CB8AC3E}">
        <p14:creationId xmlns:p14="http://schemas.microsoft.com/office/powerpoint/2010/main" val="409211123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4/20/2016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41599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E2A9C10B-EFF3-497C-96F3-F8E113B937BC}" type="datetime1">
              <a:rPr lang="en-US" smtClean="0"/>
              <a:t>4/20/2016</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7390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ftr="0" dt="0"/>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7512" y="796704"/>
            <a:ext cx="10782300" cy="2462543"/>
          </a:xfrm>
        </p:spPr>
        <p:txBody>
          <a:bodyPr/>
          <a:lstStyle/>
          <a:p>
            <a:pPr algn="ctr">
              <a:lnSpc>
                <a:spcPct val="100000"/>
              </a:lnSpc>
            </a:pPr>
            <a:r>
              <a:rPr lang="en-US" sz="5400" dirty="0" smtClean="0"/>
              <a:t/>
            </a:r>
            <a:br>
              <a:rPr lang="en-US" sz="5400" dirty="0" smtClean="0"/>
            </a:br>
            <a:r>
              <a:rPr lang="en-US" sz="5400" dirty="0"/>
              <a:t/>
            </a:r>
            <a:br>
              <a:rPr lang="en-US" sz="5400" dirty="0"/>
            </a:br>
            <a:r>
              <a:rPr lang="en-US" sz="5400" dirty="0" smtClean="0"/>
              <a:t>CS239-Lecture </a:t>
            </a:r>
            <a:r>
              <a:rPr lang="en-US" sz="5400" dirty="0"/>
              <a:t>8</a:t>
            </a:r>
            <a:r>
              <a:rPr lang="en-US" sz="5400" dirty="0" smtClean="0"/>
              <a:t/>
            </a:r>
            <a:br>
              <a:rPr lang="en-US" sz="5400" dirty="0" smtClean="0"/>
            </a:br>
            <a:r>
              <a:rPr lang="en-US" sz="5400" dirty="0" smtClean="0"/>
              <a:t>Streaming Abstractions</a:t>
            </a:r>
            <a:endParaRPr lang="en-US" sz="5400" dirty="0"/>
          </a:p>
        </p:txBody>
      </p:sp>
      <p:sp>
        <p:nvSpPr>
          <p:cNvPr id="5" name="Subtitle 4"/>
          <p:cNvSpPr>
            <a:spLocks noGrp="1"/>
          </p:cNvSpPr>
          <p:nvPr>
            <p:ph type="subTitle" idx="1"/>
          </p:nvPr>
        </p:nvSpPr>
        <p:spPr>
          <a:xfrm>
            <a:off x="1444561" y="4134449"/>
            <a:ext cx="9228201" cy="1645920"/>
          </a:xfrm>
        </p:spPr>
        <p:txBody>
          <a:bodyPr>
            <a:normAutofit fontScale="77500" lnSpcReduction="20000"/>
          </a:bodyPr>
          <a:lstStyle/>
          <a:p>
            <a:pPr algn="ctr"/>
            <a:r>
              <a:rPr lang="en-US" sz="4000" dirty="0" smtClean="0"/>
              <a:t>Madan Musuvathi</a:t>
            </a:r>
          </a:p>
          <a:p>
            <a:pPr algn="ctr"/>
            <a:r>
              <a:rPr lang="en-US" sz="2300" dirty="0" smtClean="0"/>
              <a:t> </a:t>
            </a:r>
            <a:endParaRPr lang="en-US" sz="4000" dirty="0" smtClean="0"/>
          </a:p>
          <a:p>
            <a:pPr algn="ctr"/>
            <a:r>
              <a:rPr lang="en-US" dirty="0" smtClean="0"/>
              <a:t>Visiting Professor, UCLA </a:t>
            </a:r>
          </a:p>
          <a:p>
            <a:pPr algn="ctr"/>
            <a:r>
              <a:rPr lang="en-US" dirty="0" smtClean="0"/>
              <a:t>Principal Researcher, Microsoft Research</a:t>
            </a:r>
            <a:endParaRPr lang="en-US" dirty="0"/>
          </a:p>
        </p:txBody>
      </p:sp>
    </p:spTree>
    <p:extLst>
      <p:ext uri="{BB962C8B-B14F-4D97-AF65-F5344CB8AC3E}">
        <p14:creationId xmlns:p14="http://schemas.microsoft.com/office/powerpoint/2010/main" val="1643636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a:bodyPr>
          <a:lstStyle/>
          <a:p>
            <a:r>
              <a:rPr lang="en-US" altLang="zh-CN" sz="5400" dirty="0" err="1"/>
              <a:t>Expressibility</a:t>
            </a:r>
            <a:r>
              <a:rPr lang="en-US" altLang="zh-CN" sz="5400" dirty="0"/>
              <a:t> of </a:t>
            </a:r>
            <a:r>
              <a:rPr lang="en-US" altLang="zh-CN" sz="5400" dirty="0" err="1"/>
              <a:t>NFA</a:t>
            </a:r>
            <a:r>
              <a:rPr lang="en-US" altLang="zh-CN" sz="5400" baseline="30000" dirty="0" err="1"/>
              <a:t>b</a:t>
            </a:r>
            <a:r>
              <a:rPr lang="en-US" altLang="zh-CN" sz="5400" dirty="0"/>
              <a:t> </a:t>
            </a:r>
          </a:p>
        </p:txBody>
      </p:sp>
      <p:sp>
        <p:nvSpPr>
          <p:cNvPr id="4" name="内容占位符 3"/>
          <p:cNvSpPr>
            <a:spLocks noGrp="1"/>
          </p:cNvSpPr>
          <p:nvPr>
            <p:ph idx="1"/>
          </p:nvPr>
        </p:nvSpPr>
        <p:spPr>
          <a:xfrm>
            <a:off x="1371600" y="4800599"/>
            <a:ext cx="10121900" cy="1526241"/>
          </a:xfrm>
        </p:spPr>
        <p:txBody>
          <a:bodyPr>
            <a:normAutofit/>
          </a:bodyPr>
          <a:lstStyle/>
          <a:p>
            <a:r>
              <a:rPr lang="en-US" altLang="zh-CN" sz="2400" dirty="0" smtClean="0"/>
              <a:t>Though the full </a:t>
            </a:r>
            <a:r>
              <a:rPr lang="en-US" altLang="zh-CN" sz="2400" dirty="0"/>
              <a:t>SQL with </a:t>
            </a:r>
            <a:r>
              <a:rPr lang="en-US" altLang="zh-CN" sz="2400" dirty="0" smtClean="0"/>
              <a:t>recursion </a:t>
            </a:r>
            <a:r>
              <a:rPr lang="en-US" altLang="zh-CN" sz="2400" dirty="0"/>
              <a:t>expresses all polynomial- time computable queries over streams </a:t>
            </a:r>
            <a:r>
              <a:rPr lang="en-US" altLang="zh-CN" sz="2400" dirty="0" smtClean="0"/>
              <a:t>and it </a:t>
            </a:r>
            <a:r>
              <a:rPr lang="en-US" altLang="zh-CN" sz="2400" dirty="0"/>
              <a:t>is a strict superset of D(</a:t>
            </a:r>
            <a:r>
              <a:rPr lang="en-US" altLang="zh-CN" sz="2400" dirty="0" err="1"/>
              <a:t>NFA</a:t>
            </a:r>
            <a:r>
              <a:rPr lang="en-US" altLang="zh-CN" sz="2400" baseline="30000" dirty="0" err="1"/>
              <a:t>b</a:t>
            </a:r>
            <a:r>
              <a:rPr lang="en-US" altLang="zh-CN" sz="2400" dirty="0" smtClean="0"/>
              <a:t>), D(</a:t>
            </a:r>
            <a:r>
              <a:rPr lang="en-US" altLang="zh-CN" sz="2400" dirty="0" err="1" smtClean="0"/>
              <a:t>NFA</a:t>
            </a:r>
            <a:r>
              <a:rPr lang="en-US" altLang="zh-CN" sz="2400" baseline="30000" dirty="0" err="1" smtClean="0"/>
              <a:t>b</a:t>
            </a:r>
            <a:r>
              <a:rPr lang="en-US" altLang="zh-CN" sz="2400" dirty="0" smtClean="0"/>
              <a:t>) is enough to express necessary queries for pattern matching over event streams.</a:t>
            </a:r>
            <a:endParaRPr lang="en-US" altLang="zh-CN" sz="2400" dirty="0"/>
          </a:p>
          <a:p>
            <a:endParaRPr lang="en-US" altLang="zh-CN" sz="2200" dirty="0"/>
          </a:p>
        </p:txBody>
      </p:sp>
      <p:pic>
        <p:nvPicPr>
          <p:cNvPr id="3" name="图片 2"/>
          <p:cNvPicPr>
            <a:picLocks noChangeAspect="1"/>
          </p:cNvPicPr>
          <p:nvPr/>
        </p:nvPicPr>
        <p:blipFill>
          <a:blip r:embed="rId3"/>
          <a:stretch>
            <a:fillRect/>
          </a:stretch>
        </p:blipFill>
        <p:spPr>
          <a:xfrm>
            <a:off x="1371601" y="1415677"/>
            <a:ext cx="7718612" cy="1521826"/>
          </a:xfrm>
          <a:prstGeom prst="rect">
            <a:avLst/>
          </a:prstGeom>
        </p:spPr>
      </p:pic>
      <p:pic>
        <p:nvPicPr>
          <p:cNvPr id="5" name="图片 4"/>
          <p:cNvPicPr>
            <a:picLocks noChangeAspect="1"/>
          </p:cNvPicPr>
          <p:nvPr/>
        </p:nvPicPr>
        <p:blipFill>
          <a:blip r:embed="rId4"/>
          <a:stretch>
            <a:fillRect/>
          </a:stretch>
        </p:blipFill>
        <p:spPr>
          <a:xfrm>
            <a:off x="1371600" y="3163454"/>
            <a:ext cx="7718613" cy="1175040"/>
          </a:xfrm>
          <a:prstGeom prst="rect">
            <a:avLst/>
          </a:prstGeom>
        </p:spPr>
      </p:pic>
    </p:spTree>
    <p:extLst>
      <p:ext uri="{BB962C8B-B14F-4D97-AF65-F5344CB8AC3E}">
        <p14:creationId xmlns:p14="http://schemas.microsoft.com/office/powerpoint/2010/main" val="1682349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a:bodyPr>
          <a:lstStyle/>
          <a:p>
            <a:r>
              <a:rPr kumimoji="1" lang="en-US" altLang="zh-CN" sz="5400" dirty="0"/>
              <a:t>Runtime Complexity Analysis</a:t>
            </a:r>
          </a:p>
        </p:txBody>
      </p:sp>
      <p:sp>
        <p:nvSpPr>
          <p:cNvPr id="4" name="内容占位符 3"/>
          <p:cNvSpPr>
            <a:spLocks noGrp="1"/>
          </p:cNvSpPr>
          <p:nvPr>
            <p:ph idx="1"/>
          </p:nvPr>
        </p:nvSpPr>
        <p:spPr>
          <a:xfrm>
            <a:off x="1371600" y="1602441"/>
            <a:ext cx="10121900" cy="4724400"/>
          </a:xfrm>
        </p:spPr>
        <p:txBody>
          <a:bodyPr>
            <a:normAutofit/>
          </a:bodyPr>
          <a:lstStyle/>
          <a:p>
            <a:r>
              <a:rPr lang="en-US" altLang="zh-CN" sz="2400" b="1" dirty="0" smtClean="0"/>
              <a:t>Simultaneous runs</a:t>
            </a:r>
          </a:p>
          <a:p>
            <a:pPr lvl="3"/>
            <a:r>
              <a:rPr lang="en-US" altLang="zh-CN" sz="2400" dirty="0"/>
              <a:t>two </a:t>
            </a:r>
            <a:r>
              <a:rPr lang="en-US" altLang="zh-CN" sz="2400" dirty="0" smtClean="0"/>
              <a:t>sources: </a:t>
            </a:r>
          </a:p>
          <a:p>
            <a:pPr marL="0" lvl="5" indent="0">
              <a:buNone/>
            </a:pPr>
            <a:r>
              <a:rPr lang="en-US" altLang="zh-CN" sz="2200" dirty="0" smtClean="0"/>
              <a:t>	1. </a:t>
            </a:r>
            <a:r>
              <a:rPr lang="en-US" altLang="zh-CN" sz="2000" dirty="0"/>
              <a:t>an event sequence initiates multiple runs from the start state and a newer run can start before an older run completes </a:t>
            </a:r>
          </a:p>
          <a:p>
            <a:pPr marL="0" lvl="5" indent="0">
              <a:buNone/>
            </a:pPr>
            <a:r>
              <a:rPr lang="en-US" altLang="zh-CN" sz="2000" dirty="0" smtClean="0"/>
              <a:t>	2. </a:t>
            </a:r>
            <a:r>
              <a:rPr lang="en-US" altLang="zh-CN" sz="2000" dirty="0"/>
              <a:t>the inherent </a:t>
            </a:r>
            <a:r>
              <a:rPr lang="en-US" altLang="zh-CN" sz="2000" dirty="0" smtClean="0"/>
              <a:t>non-determinism </a:t>
            </a:r>
            <a:r>
              <a:rPr lang="en-US" altLang="zh-CN" sz="2000" dirty="0"/>
              <a:t>in </a:t>
            </a:r>
            <a:r>
              <a:rPr lang="en-US" altLang="zh-CN" sz="2000" dirty="0" err="1" smtClean="0"/>
              <a:t>NFA</a:t>
            </a:r>
            <a:r>
              <a:rPr lang="en-US" altLang="zh-CN" sz="2000" baseline="30000" dirty="0" err="1" smtClean="0"/>
              <a:t>b</a:t>
            </a:r>
            <a:endParaRPr lang="en-US" altLang="zh-CN" sz="2000" baseline="30000" dirty="0" smtClean="0"/>
          </a:p>
          <a:p>
            <a:pPr lvl="6"/>
            <a:r>
              <a:rPr lang="en-US" altLang="zh-CN" sz="2400" b="1" dirty="0"/>
              <a:t>Four types of </a:t>
            </a:r>
            <a:r>
              <a:rPr lang="en-US" altLang="zh-CN" sz="2400" b="1" dirty="0" smtClean="0"/>
              <a:t>non-determinism </a:t>
            </a:r>
            <a:r>
              <a:rPr lang="en-US" altLang="zh-CN" sz="2400" b="1" dirty="0"/>
              <a:t>in </a:t>
            </a:r>
            <a:r>
              <a:rPr lang="en-US" altLang="zh-CN" sz="2400" b="1" dirty="0" err="1" smtClean="0"/>
              <a:t>NFA</a:t>
            </a:r>
            <a:r>
              <a:rPr lang="en-US" altLang="zh-CN" sz="2400" b="1" baseline="30000" dirty="0" err="1" smtClean="0"/>
              <a:t>b</a:t>
            </a:r>
            <a:r>
              <a:rPr lang="en-US" altLang="zh-CN" sz="2000" baseline="30000" dirty="0" smtClean="0"/>
              <a:t> </a:t>
            </a:r>
            <a:r>
              <a:rPr lang="en-US" altLang="zh-CN" sz="2000" dirty="0" smtClean="0"/>
              <a:t> </a:t>
            </a:r>
          </a:p>
          <a:p>
            <a:pPr lvl="7"/>
            <a:r>
              <a:rPr lang="en-US" altLang="zh-CN" sz="2400" dirty="0" smtClean="0"/>
              <a:t>Take – Proceed</a:t>
            </a:r>
          </a:p>
          <a:p>
            <a:pPr lvl="7"/>
            <a:r>
              <a:rPr lang="en-US" altLang="zh-CN" sz="2400" dirty="0" smtClean="0"/>
              <a:t>Ignore – Proceed</a:t>
            </a:r>
          </a:p>
          <a:p>
            <a:pPr lvl="7"/>
            <a:r>
              <a:rPr lang="en-US" altLang="zh-CN" sz="2400" dirty="0" smtClean="0"/>
              <a:t>Take – Ignore</a:t>
            </a:r>
          </a:p>
          <a:p>
            <a:pPr lvl="7"/>
            <a:r>
              <a:rPr lang="en-US" altLang="zh-CN" sz="2400" dirty="0"/>
              <a:t>B</a:t>
            </a:r>
            <a:r>
              <a:rPr lang="en-US" altLang="zh-CN" sz="2400" dirty="0" smtClean="0"/>
              <a:t>egin – Ignore</a:t>
            </a:r>
          </a:p>
          <a:p>
            <a:pPr lvl="8"/>
            <a:r>
              <a:rPr lang="en-US" altLang="zh-CN" sz="2400" b="1" dirty="0" smtClean="0"/>
              <a:t>Duration of a run</a:t>
            </a:r>
          </a:p>
        </p:txBody>
      </p:sp>
      <p:pic>
        <p:nvPicPr>
          <p:cNvPr id="3" name="图片 2"/>
          <p:cNvPicPr>
            <a:picLocks noChangeAspect="1"/>
          </p:cNvPicPr>
          <p:nvPr/>
        </p:nvPicPr>
        <p:blipFill>
          <a:blip r:embed="rId3"/>
          <a:stretch>
            <a:fillRect/>
          </a:stretch>
        </p:blipFill>
        <p:spPr>
          <a:xfrm>
            <a:off x="4647453" y="4100606"/>
            <a:ext cx="6527800" cy="1803400"/>
          </a:xfrm>
          <a:prstGeom prst="rect">
            <a:avLst/>
          </a:prstGeom>
        </p:spPr>
      </p:pic>
      <p:pic>
        <p:nvPicPr>
          <p:cNvPr id="5" name="图片 4"/>
          <p:cNvPicPr>
            <a:picLocks noChangeAspect="1"/>
          </p:cNvPicPr>
          <p:nvPr/>
        </p:nvPicPr>
        <p:blipFill>
          <a:blip r:embed="rId4"/>
          <a:stretch>
            <a:fillRect/>
          </a:stretch>
        </p:blipFill>
        <p:spPr>
          <a:xfrm>
            <a:off x="4517092" y="3964641"/>
            <a:ext cx="7353300" cy="2273300"/>
          </a:xfrm>
          <a:prstGeom prst="rect">
            <a:avLst/>
          </a:prstGeom>
        </p:spPr>
      </p:pic>
    </p:spTree>
    <p:extLst>
      <p:ext uri="{BB962C8B-B14F-4D97-AF65-F5344CB8AC3E}">
        <p14:creationId xmlns:p14="http://schemas.microsoft.com/office/powerpoint/2010/main" val="6211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a:bodyPr>
          <a:lstStyle/>
          <a:p>
            <a:r>
              <a:rPr kumimoji="1" lang="en-US" altLang="zh-CN" sz="5400" dirty="0" smtClean="0"/>
              <a:t>A Shared Version Match Buffer</a:t>
            </a:r>
            <a:endParaRPr kumimoji="1" lang="en-US" altLang="zh-CN" sz="5400" dirty="0"/>
          </a:p>
        </p:txBody>
      </p:sp>
      <p:pic>
        <p:nvPicPr>
          <p:cNvPr id="8" name="图片 7"/>
          <p:cNvPicPr>
            <a:picLocks noChangeAspect="1"/>
          </p:cNvPicPr>
          <p:nvPr/>
        </p:nvPicPr>
        <p:blipFill>
          <a:blip r:embed="rId3"/>
          <a:stretch>
            <a:fillRect/>
          </a:stretch>
        </p:blipFill>
        <p:spPr>
          <a:xfrm>
            <a:off x="2164976" y="1523253"/>
            <a:ext cx="8014447" cy="3984455"/>
          </a:xfrm>
          <a:prstGeom prst="rect">
            <a:avLst/>
          </a:prstGeom>
        </p:spPr>
      </p:pic>
      <p:sp>
        <p:nvSpPr>
          <p:cNvPr id="9" name="内容占位符 3"/>
          <p:cNvSpPr>
            <a:spLocks noGrp="1"/>
          </p:cNvSpPr>
          <p:nvPr>
            <p:ph idx="1"/>
          </p:nvPr>
        </p:nvSpPr>
        <p:spPr>
          <a:xfrm>
            <a:off x="1111249" y="5686255"/>
            <a:ext cx="10121900" cy="902804"/>
          </a:xfrm>
        </p:spPr>
        <p:txBody>
          <a:bodyPr>
            <a:normAutofit lnSpcReduction="10000"/>
          </a:bodyPr>
          <a:lstStyle/>
          <a:p>
            <a:r>
              <a:rPr kumimoji="1" lang="en-US" altLang="zh-CN" sz="2800" dirty="0" smtClean="0"/>
              <a:t>To retrieve the complete match correctly, we assign a version number to each run</a:t>
            </a:r>
            <a:endParaRPr kumimoji="1" lang="en-US" altLang="zh-CN" sz="2400" b="1" dirty="0" smtClean="0"/>
          </a:p>
          <a:p>
            <a:endParaRPr kumimoji="1" lang="zh-CN" altLang="en-US" dirty="0"/>
          </a:p>
        </p:txBody>
      </p:sp>
    </p:spTree>
    <p:extLst>
      <p:ext uri="{BB962C8B-B14F-4D97-AF65-F5344CB8AC3E}">
        <p14:creationId xmlns:p14="http://schemas.microsoft.com/office/powerpoint/2010/main" val="183023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599" y="469900"/>
            <a:ext cx="9861549" cy="838200"/>
          </a:xfrm>
        </p:spPr>
        <p:txBody>
          <a:bodyPr>
            <a:normAutofit/>
          </a:bodyPr>
          <a:lstStyle/>
          <a:p>
            <a:r>
              <a:rPr lang="en-US" altLang="zh-CN" sz="5400" dirty="0" err="1" smtClean="0"/>
              <a:t>NFA</a:t>
            </a:r>
            <a:r>
              <a:rPr lang="en-US" altLang="zh-CN" sz="5400" baseline="30000" dirty="0" err="1" smtClean="0"/>
              <a:t>b</a:t>
            </a:r>
            <a:r>
              <a:rPr lang="en-US" altLang="zh-CN" sz="5400" dirty="0"/>
              <a:t> E</a:t>
            </a:r>
            <a:r>
              <a:rPr lang="en-US" altLang="zh-CN" sz="5400" dirty="0" smtClean="0"/>
              <a:t>xecution with Multiple Run</a:t>
            </a:r>
            <a:endParaRPr kumimoji="1" lang="en-US" altLang="zh-CN" sz="5400" dirty="0"/>
          </a:p>
        </p:txBody>
      </p:sp>
      <p:sp>
        <p:nvSpPr>
          <p:cNvPr id="9" name="内容占位符 3"/>
          <p:cNvSpPr>
            <a:spLocks noGrp="1"/>
          </p:cNvSpPr>
          <p:nvPr>
            <p:ph idx="1"/>
          </p:nvPr>
        </p:nvSpPr>
        <p:spPr>
          <a:xfrm>
            <a:off x="1111249" y="5686254"/>
            <a:ext cx="10121900" cy="996933"/>
          </a:xfrm>
        </p:spPr>
        <p:txBody>
          <a:bodyPr>
            <a:normAutofit/>
          </a:bodyPr>
          <a:lstStyle/>
          <a:p>
            <a:r>
              <a:rPr kumimoji="1" lang="en-US" altLang="zh-CN" sz="2800" dirty="0" smtClean="0"/>
              <a:t>Use Computation state to minimize set of values necessary for future evaluation of </a:t>
            </a:r>
            <a:r>
              <a:rPr kumimoji="1" lang="en-US" altLang="zh-CN" sz="2800" smtClean="0"/>
              <a:t>edges formulas</a:t>
            </a:r>
            <a:endParaRPr kumimoji="1" lang="en-US" altLang="zh-CN" sz="2400" b="1" dirty="0" smtClean="0"/>
          </a:p>
          <a:p>
            <a:endParaRPr kumimoji="1" lang="zh-CN" altLang="en-US" dirty="0"/>
          </a:p>
        </p:txBody>
      </p:sp>
      <p:pic>
        <p:nvPicPr>
          <p:cNvPr id="3" name="图片 2"/>
          <p:cNvPicPr>
            <a:picLocks noChangeAspect="1"/>
          </p:cNvPicPr>
          <p:nvPr/>
        </p:nvPicPr>
        <p:blipFill>
          <a:blip r:embed="rId3"/>
          <a:stretch>
            <a:fillRect/>
          </a:stretch>
        </p:blipFill>
        <p:spPr>
          <a:xfrm>
            <a:off x="1969806" y="1280988"/>
            <a:ext cx="8404785" cy="4405267"/>
          </a:xfrm>
          <a:prstGeom prst="rect">
            <a:avLst/>
          </a:prstGeom>
        </p:spPr>
      </p:pic>
    </p:spTree>
    <p:extLst>
      <p:ext uri="{BB962C8B-B14F-4D97-AF65-F5344CB8AC3E}">
        <p14:creationId xmlns:p14="http://schemas.microsoft.com/office/powerpoint/2010/main" val="1757740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a:bodyPr>
          <a:lstStyle/>
          <a:p>
            <a:r>
              <a:rPr kumimoji="1" lang="en-US" altLang="zh-CN" sz="5400" dirty="0" smtClean="0"/>
              <a:t>Merging Equivalent Runs</a:t>
            </a:r>
            <a:endParaRPr kumimoji="1" lang="en-US" altLang="zh-CN" sz="5400" dirty="0"/>
          </a:p>
        </p:txBody>
      </p:sp>
      <p:sp>
        <p:nvSpPr>
          <p:cNvPr id="9" name="内容占位符 3"/>
          <p:cNvSpPr>
            <a:spLocks noGrp="1"/>
          </p:cNvSpPr>
          <p:nvPr>
            <p:ph idx="1"/>
          </p:nvPr>
        </p:nvSpPr>
        <p:spPr>
          <a:xfrm>
            <a:off x="1111249" y="5092700"/>
            <a:ext cx="10121900" cy="1765300"/>
          </a:xfrm>
        </p:spPr>
        <p:txBody>
          <a:bodyPr>
            <a:normAutofit lnSpcReduction="10000"/>
          </a:bodyPr>
          <a:lstStyle/>
          <a:p>
            <a:r>
              <a:rPr kumimoji="1" lang="en-US" altLang="zh-CN" sz="2800" dirty="0" smtClean="0"/>
              <a:t>Two runs have the same computation state </a:t>
            </a:r>
            <a:r>
              <a:rPr kumimoji="1" lang="en-US" altLang="zh-CN" sz="2800" dirty="0"/>
              <a:t>at present, </a:t>
            </a:r>
            <a:r>
              <a:rPr kumimoji="1" lang="en-US" altLang="zh-CN" sz="2800" dirty="0" smtClean="0"/>
              <a:t>then their </a:t>
            </a:r>
            <a:r>
              <a:rPr kumimoji="1" lang="en-US" altLang="zh-CN" sz="2800" dirty="0"/>
              <a:t>processing of all future events will be the same and thus can be </a:t>
            </a:r>
            <a:r>
              <a:rPr kumimoji="1" lang="en-US" altLang="zh-CN" sz="2800" dirty="0" smtClean="0"/>
              <a:t>merged.</a:t>
            </a:r>
          </a:p>
          <a:p>
            <a:r>
              <a:rPr kumimoji="1" lang="en-US" altLang="zh-CN" sz="2400" b="1" dirty="0" smtClean="0"/>
              <a:t>State merging masks M</a:t>
            </a:r>
          </a:p>
          <a:p>
            <a:endParaRPr kumimoji="1" lang="zh-CN" altLang="en-US" dirty="0"/>
          </a:p>
        </p:txBody>
      </p:sp>
      <p:pic>
        <p:nvPicPr>
          <p:cNvPr id="3" name="图片 2"/>
          <p:cNvPicPr>
            <a:picLocks noChangeAspect="1"/>
          </p:cNvPicPr>
          <p:nvPr/>
        </p:nvPicPr>
        <p:blipFill>
          <a:blip r:embed="rId3"/>
          <a:stretch>
            <a:fillRect/>
          </a:stretch>
        </p:blipFill>
        <p:spPr>
          <a:xfrm>
            <a:off x="1631949" y="1308100"/>
            <a:ext cx="9080500" cy="3784600"/>
          </a:xfrm>
          <a:prstGeom prst="rect">
            <a:avLst/>
          </a:prstGeom>
        </p:spPr>
      </p:pic>
    </p:spTree>
    <p:extLst>
      <p:ext uri="{BB962C8B-B14F-4D97-AF65-F5344CB8AC3E}">
        <p14:creationId xmlns:p14="http://schemas.microsoft.com/office/powerpoint/2010/main" val="4246884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a:bodyPr>
          <a:lstStyle/>
          <a:p>
            <a:r>
              <a:rPr kumimoji="1" lang="en-US" altLang="zh-CN" sz="5400" dirty="0" smtClean="0"/>
              <a:t>Backtrack Algorithm</a:t>
            </a:r>
            <a:endParaRPr kumimoji="1" lang="en-US" altLang="zh-CN" sz="5400" dirty="0"/>
          </a:p>
        </p:txBody>
      </p:sp>
      <p:sp>
        <p:nvSpPr>
          <p:cNvPr id="9" name="内容占位符 3"/>
          <p:cNvSpPr>
            <a:spLocks noGrp="1"/>
          </p:cNvSpPr>
          <p:nvPr>
            <p:ph idx="1"/>
          </p:nvPr>
        </p:nvSpPr>
        <p:spPr>
          <a:xfrm>
            <a:off x="1111249" y="4743077"/>
            <a:ext cx="10121900" cy="1765300"/>
          </a:xfrm>
        </p:spPr>
        <p:txBody>
          <a:bodyPr>
            <a:normAutofit/>
          </a:bodyPr>
          <a:lstStyle/>
          <a:p>
            <a:r>
              <a:rPr lang="en-US" altLang="zh-CN" sz="2800" dirty="0"/>
              <a:t>The basic idea is that we process a single run per partition at a time, which we call the singleton run for the partition. </a:t>
            </a:r>
          </a:p>
          <a:p>
            <a:r>
              <a:rPr kumimoji="1" lang="en-US" altLang="zh-CN" sz="2400" b="1" dirty="0" smtClean="0"/>
              <a:t>Processor usage V.S. Time</a:t>
            </a:r>
          </a:p>
          <a:p>
            <a:endParaRPr kumimoji="1" lang="zh-CN" altLang="en-US" dirty="0"/>
          </a:p>
        </p:txBody>
      </p:sp>
      <p:pic>
        <p:nvPicPr>
          <p:cNvPr id="4" name="图片 3"/>
          <p:cNvPicPr>
            <a:picLocks noChangeAspect="1"/>
          </p:cNvPicPr>
          <p:nvPr/>
        </p:nvPicPr>
        <p:blipFill>
          <a:blip r:embed="rId3"/>
          <a:stretch>
            <a:fillRect/>
          </a:stretch>
        </p:blipFill>
        <p:spPr>
          <a:xfrm>
            <a:off x="1536699" y="1308100"/>
            <a:ext cx="9271000" cy="3086100"/>
          </a:xfrm>
          <a:prstGeom prst="rect">
            <a:avLst/>
          </a:prstGeom>
        </p:spPr>
      </p:pic>
    </p:spTree>
    <p:extLst>
      <p:ext uri="{BB962C8B-B14F-4D97-AF65-F5344CB8AC3E}">
        <p14:creationId xmlns:p14="http://schemas.microsoft.com/office/powerpoint/2010/main" val="15604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2" y="1143293"/>
            <a:ext cx="7378985" cy="4268965"/>
          </a:xfrm>
        </p:spPr>
        <p:txBody>
          <a:bodyPr>
            <a:normAutofit/>
          </a:bodyPr>
          <a:lstStyle/>
          <a:p>
            <a:r>
              <a:rPr lang="en-US" sz="4000" dirty="0" smtClean="0"/>
              <a:t>DISTRIBUTED Complex event processing with query rewriting</a:t>
            </a:r>
            <a:br>
              <a:rPr lang="en-US" sz="4000" dirty="0" smtClean="0"/>
            </a:br>
            <a:r>
              <a:rPr lang="en-US" sz="4000" dirty="0"/>
              <a:t/>
            </a:r>
            <a:br>
              <a:rPr lang="en-US" sz="4000" dirty="0"/>
            </a:br>
            <a:endParaRPr lang="en-US" sz="4000" dirty="0"/>
          </a:p>
        </p:txBody>
      </p:sp>
      <p:sp>
        <p:nvSpPr>
          <p:cNvPr id="3" name="Subtitle 2"/>
          <p:cNvSpPr>
            <a:spLocks noGrp="1"/>
          </p:cNvSpPr>
          <p:nvPr>
            <p:ph type="subTitle" idx="1"/>
          </p:nvPr>
        </p:nvSpPr>
        <p:spPr>
          <a:xfrm>
            <a:off x="1088913" y="5537925"/>
            <a:ext cx="7378983" cy="706355"/>
          </a:xfrm>
        </p:spPr>
        <p:txBody>
          <a:bodyPr/>
          <a:lstStyle/>
          <a:p>
            <a:r>
              <a:rPr lang="en-US" dirty="0" smtClean="0"/>
              <a:t>Slides by Shaghayegh Mardani</a:t>
            </a:r>
            <a:endParaRPr lang="en-US" dirty="0"/>
          </a:p>
        </p:txBody>
      </p:sp>
      <p:sp>
        <p:nvSpPr>
          <p:cNvPr id="4" name="TextBox 3"/>
          <p:cNvSpPr txBox="1"/>
          <p:nvPr/>
        </p:nvSpPr>
        <p:spPr>
          <a:xfrm>
            <a:off x="1208116" y="3430385"/>
            <a:ext cx="725978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mj-lt"/>
              </a:rPr>
              <a:t>Nicholas </a:t>
            </a:r>
            <a:r>
              <a:rPr kumimoji="0" lang="en-US" sz="1800" b="0" i="0" u="none" strike="noStrike" kern="0" cap="none" spc="0" normalizeH="0" baseline="0" noProof="0" dirty="0" err="1" smtClean="0">
                <a:ln>
                  <a:noFill/>
                </a:ln>
                <a:solidFill>
                  <a:sysClr val="windowText" lastClr="000000"/>
                </a:solidFill>
                <a:effectLst/>
                <a:uLnTx/>
                <a:uFillTx/>
                <a:latin typeface="+mj-lt"/>
              </a:rPr>
              <a:t>Poul</a:t>
            </a:r>
            <a:r>
              <a:rPr kumimoji="0" lang="en-US" sz="1800" b="0" i="0" u="none" strike="noStrike" kern="0" cap="none" spc="0" normalizeH="0" baseline="0" noProof="0" dirty="0" smtClean="0">
                <a:ln>
                  <a:noFill/>
                </a:ln>
                <a:solidFill>
                  <a:sysClr val="windowText" lastClr="000000"/>
                </a:solidFill>
                <a:effectLst/>
                <a:uLnTx/>
                <a:uFillTx/>
                <a:latin typeface="+mj-lt"/>
              </a:rPr>
              <a:t> Schultz-Moller, Matteo </a:t>
            </a:r>
            <a:r>
              <a:rPr kumimoji="0" lang="en-US" sz="1800" b="0" i="0" u="none" strike="noStrike" kern="0" cap="none" spc="0" normalizeH="0" baseline="0" noProof="0" dirty="0" err="1" smtClean="0">
                <a:ln>
                  <a:noFill/>
                </a:ln>
                <a:solidFill>
                  <a:sysClr val="windowText" lastClr="000000"/>
                </a:solidFill>
                <a:effectLst/>
                <a:uLnTx/>
                <a:uFillTx/>
                <a:latin typeface="+mj-lt"/>
              </a:rPr>
              <a:t>Migliavacca</a:t>
            </a:r>
            <a:r>
              <a:rPr kumimoji="0" lang="en-US" sz="1800" b="0" i="0" u="none" strike="noStrike" kern="0" cap="none" spc="0" normalizeH="0" baseline="0" noProof="0" dirty="0" smtClean="0">
                <a:ln>
                  <a:noFill/>
                </a:ln>
                <a:solidFill>
                  <a:sysClr val="windowText" lastClr="000000"/>
                </a:solidFill>
                <a:effectLst/>
                <a:uLnTx/>
                <a:uFillTx/>
                <a:latin typeface="+mj-lt"/>
              </a:rPr>
              <a:t>, Peter </a:t>
            </a:r>
            <a:r>
              <a:rPr kumimoji="0" lang="en-US" sz="1800" b="0" i="0" u="none" strike="noStrike" kern="0" cap="none" spc="0" normalizeH="0" baseline="0" noProof="0" dirty="0" err="1" smtClean="0">
                <a:ln>
                  <a:noFill/>
                </a:ln>
                <a:solidFill>
                  <a:sysClr val="windowText" lastClr="000000"/>
                </a:solidFill>
                <a:effectLst/>
                <a:uLnTx/>
                <a:uFillTx/>
                <a:latin typeface="+mj-lt"/>
              </a:rPr>
              <a:t>Pietzuch</a:t>
            </a:r>
            <a:endParaRPr kumimoji="0" lang="en-US" sz="1800" b="0" i="0" u="none" strike="noStrike" kern="0" cap="none" spc="0" normalizeH="0" baseline="0" noProof="0" dirty="0">
              <a:ln>
                <a:noFill/>
              </a:ln>
              <a:solidFill>
                <a:sysClr val="windowText" lastClr="000000"/>
              </a:solidFill>
              <a:effectLst/>
              <a:uLnTx/>
              <a:uFillTx/>
              <a:latin typeface="+mj-lt"/>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09190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fontScale="90000"/>
          </a:bodyPr>
          <a:lstStyle/>
          <a:p>
            <a:pPr algn="l"/>
            <a:r>
              <a:rPr lang="en-US" dirty="0" smtClean="0"/>
              <a:t>Complex Event Processing Systems</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sz="2400" dirty="0" smtClean="0"/>
              <a:t>New data as stream of events</a:t>
            </a:r>
          </a:p>
          <a:p>
            <a:r>
              <a:rPr lang="en-US" sz="2400" dirty="0" smtClean="0"/>
              <a:t>Query as high-level patterns of events</a:t>
            </a:r>
          </a:p>
          <a:p>
            <a:r>
              <a:rPr lang="en-US" sz="2400" dirty="0" smtClean="0"/>
              <a:t> Example: Credit card fraud detection</a:t>
            </a:r>
          </a:p>
          <a:p>
            <a:endParaRPr lang="en-US" sz="2400" dirty="0" smtClean="0"/>
          </a:p>
          <a:p>
            <a:pPr marL="0" indent="0">
              <a:buNone/>
            </a:pPr>
            <a:r>
              <a:rPr lang="en-US" sz="2400" dirty="0" smtClean="0"/>
              <a:t>To scale such systems:</a:t>
            </a:r>
            <a:endParaRPr lang="en-US" sz="2400" dirty="0"/>
          </a:p>
          <a:p>
            <a:r>
              <a:rPr lang="en-US" sz="2400" dirty="0" smtClean="0"/>
              <a:t>Distributing pattern detection across additional computational resources</a:t>
            </a:r>
          </a:p>
          <a:p>
            <a:r>
              <a:rPr lang="en-US" sz="2400" dirty="0" smtClean="0"/>
              <a:t>Optimize resource usage through query rewriting </a:t>
            </a:r>
            <a:endParaRPr lang="en-US"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5974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Event and Temporal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4894" y="1562793"/>
                <a:ext cx="10368741" cy="4389120"/>
              </a:xfrm>
            </p:spPr>
            <p:txBody>
              <a:bodyPr>
                <a:normAutofit/>
              </a:bodyPr>
              <a:lstStyle/>
              <a:p>
                <a:pPr marL="0" indent="0">
                  <a:buNone/>
                </a:pPr>
                <a:r>
                  <a:rPr lang="en-US" sz="2400" dirty="0" smtClean="0"/>
                  <a:t>Event model </a:t>
                </a:r>
                <a:r>
                  <a:rPr lang="en-US" sz="2400" dirty="0" smtClean="0">
                    <a:latin typeface="Cambria Math" panose="02040503050406030204" pitchFamily="18" charset="0"/>
                    <a:ea typeface="Cambria Math" panose="02040503050406030204" pitchFamily="18" charset="0"/>
                  </a:rPr>
                  <a:t>e = &lt;s, </a:t>
                </a:r>
                <a:r>
                  <a:rPr lang="en-US" sz="2400" b="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&gt;</a:t>
                </a:r>
              </a:p>
              <a:p>
                <a:pPr marL="0" indent="0">
                  <a:buNone/>
                </a:pPr>
                <a:endParaRPr lang="en-US" sz="2400" dirty="0" smtClean="0">
                  <a:ea typeface="Cambria Math" panose="02040503050406030204" pitchFamily="18" charset="0"/>
                </a:endParaRPr>
              </a:p>
              <a:p>
                <a:pPr marL="0" indent="0">
                  <a:buNone/>
                </a:pPr>
                <a:r>
                  <a:rPr lang="en-US" sz="2400" dirty="0" smtClean="0">
                    <a:ea typeface="Cambria Math" panose="02040503050406030204" pitchFamily="18" charset="0"/>
                  </a:rPr>
                  <a:t>Temporal </a:t>
                </a:r>
                <a:r>
                  <a:rPr lang="en-US" sz="2400" dirty="0">
                    <a:ea typeface="Cambria Math" panose="02040503050406030204" pitchFamily="18" charset="0"/>
                  </a:rPr>
                  <a:t>Model </a:t>
                </a:r>
                <a:r>
                  <a:rPr lang="en-US" sz="2400" dirty="0" smtClean="0">
                    <a:latin typeface="Cambria Math" panose="02040503050406030204" pitchFamily="18" charset="0"/>
                    <a:ea typeface="Cambria Math" panose="02040503050406030204" pitchFamily="18" charset="0"/>
                  </a:rPr>
                  <a:t>&lt;T</a:t>
                </a:r>
                <a:r>
                  <a:rPr lang="en-US" sz="2400" dirty="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 SUCC, </a:t>
                </a:r>
                <a:r>
                  <a:rPr lang="zh-CN" altLang="en-US" sz="2400" dirty="0">
                    <a:latin typeface="Cambria Math" panose="02040503050406030204" pitchFamily="18" charset="0"/>
                  </a:rPr>
                  <a:t>⊗</a:t>
                </a:r>
                <a:r>
                  <a:rPr lang="en-US" sz="2400" dirty="0" smtClean="0">
                    <a:latin typeface="Cambria Math" panose="02040503050406030204" pitchFamily="18" charset="0"/>
                    <a:ea typeface="Cambria Math" panose="02040503050406030204" pitchFamily="18" charset="0"/>
                  </a:rPr>
                  <a:t>&gt;</a:t>
                </a:r>
              </a:p>
              <a:p>
                <a:r>
                  <a:rPr lang="en-US" sz="2400" dirty="0">
                    <a:ea typeface="Cambria Math" panose="02040503050406030204" pitchFamily="18" charset="0"/>
                  </a:rPr>
                  <a:t>a</a:t>
                </a:r>
                <a:r>
                  <a:rPr lang="en-US" sz="2400" dirty="0" smtClean="0">
                    <a:ea typeface="Cambria Math" panose="02040503050406030204" pitchFamily="18" charset="0"/>
                  </a:rPr>
                  <a:t>ssociative “next” operator ‘;’</a:t>
                </a:r>
              </a:p>
              <a:p>
                <a:pPr lvl="1"/>
                <a:r>
                  <a:rPr lang="en-US" sz="2200" dirty="0" smtClean="0">
                    <a:ea typeface="Cambria Math" panose="02040503050406030204" pitchFamily="18" charset="0"/>
                  </a:rPr>
                  <a:t>E1; (E2; E3) = (E1; E2); E3</a:t>
                </a:r>
              </a:p>
              <a:p>
                <a:r>
                  <a:rPr lang="en-US" sz="2400" dirty="0" smtClean="0">
                    <a:ea typeface="Cambria Math" panose="02040503050406030204" pitchFamily="18" charset="0"/>
                  </a:rPr>
                  <a:t>Immediate successor of e :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1" smtClean="0">
                            <a:latin typeface="Cambria Math" panose="02040503050406030204" pitchFamily="18" charset="0"/>
                            <a:ea typeface="Cambria Math" panose="02040503050406030204" pitchFamily="18" charset="0"/>
                          </a:rPr>
                          <m:t>𝑒</m:t>
                        </m:r>
                      </m:sub>
                    </m:sSub>
                  </m:oMath>
                </a14:m>
                <a:r>
                  <a:rPr lang="en-US" sz="2400" dirty="0" smtClean="0">
                    <a:ea typeface="Cambria Math" panose="020405030504060302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4894" y="1562793"/>
                <a:ext cx="10368741" cy="4389120"/>
              </a:xfrm>
              <a:blipFill>
                <a:blip r:embed="rId2"/>
                <a:stretch>
                  <a:fillRect l="-882" t="-9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6" name="TextBox 5"/>
              <p:cNvSpPr txBox="1"/>
              <p:nvPr/>
            </p:nvSpPr>
            <p:spPr>
              <a:xfrm>
                <a:off x="5386648" y="1562793"/>
                <a:ext cx="2105891"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mbria Math" panose="02040503050406030204" pitchFamily="18" charset="0"/>
                  </a:rPr>
                  <a:t>t</a:t>
                </a:r>
                <a:r>
                  <a:rPr kumimoji="0" lang="en-US" sz="2400" b="0"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rPr>
                  <a:t> = [</a:t>
                </a:r>
                <a14:m>
                  <m:oMath xmlns:m="http://schemas.openxmlformats.org/officeDocument/2006/math">
                    <m:sSub>
                      <m:sSubPr>
                        <m:ctrlPr>
                          <a:rPr kumimoji="0" lang="en-US" sz="24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𝑡</m:t>
                        </m:r>
                      </m:e>
                      <m:sub>
                        <m:r>
                          <a:rPr kumimoji="0" lang="en-US" sz="24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𝑠</m:t>
                        </m:r>
                      </m:sub>
                    </m:sSub>
                  </m:oMath>
                </a14:m>
                <a:r>
                  <a:rPr kumimoji="0" lang="en-US" sz="2400" b="0"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rPr>
                  <a:t>, …, </a:t>
                </a:r>
                <a14:m>
                  <m:oMath xmlns:m="http://schemas.openxmlformats.org/officeDocument/2006/math">
                    <m:sSub>
                      <m:sSubPr>
                        <m:ctrlPr>
                          <a:rPr kumimoji="0" lang="en-US" sz="24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𝑡</m:t>
                        </m:r>
                      </m:e>
                      <m:sub>
                        <m:r>
                          <a:rPr kumimoji="0" lang="en-US" sz="2400" b="0"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𝑒</m:t>
                        </m:r>
                      </m:sub>
                    </m:sSub>
                  </m:oMath>
                </a14:m>
                <a:r>
                  <a:rPr kumimoji="0" lang="en-US" sz="2400" b="0"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86648" y="1562793"/>
                <a:ext cx="2105891" cy="830997"/>
              </a:xfrm>
              <a:prstGeom prst="rect">
                <a:avLst/>
              </a:prstGeom>
              <a:blipFill>
                <a:blip r:embed="rId3"/>
                <a:stretch>
                  <a:fillRect l="-4638" t="-5839"/>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277" y="3494445"/>
            <a:ext cx="4029104" cy="2457468"/>
          </a:xfrm>
          <a:prstGeom prst="rect">
            <a:avLst/>
          </a:prstGeom>
        </p:spPr>
      </p:pic>
    </p:spTree>
    <p:extLst>
      <p:ext uri="{BB962C8B-B14F-4D97-AF65-F5344CB8AC3E}">
        <p14:creationId xmlns:p14="http://schemas.microsoft.com/office/powerpoint/2010/main" val="2152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fontScale="90000"/>
          </a:bodyPr>
          <a:lstStyle/>
          <a:p>
            <a:pPr algn="l"/>
            <a:r>
              <a:rPr lang="en-US" dirty="0" smtClean="0"/>
              <a:t>Event Query Language and Operators</a:t>
            </a:r>
            <a:endParaRPr lang="en-US" dirty="0"/>
          </a:p>
        </p:txBody>
      </p:sp>
      <p:sp>
        <p:nvSpPr>
          <p:cNvPr id="3" name="Content Placeholder 2"/>
          <p:cNvSpPr>
            <a:spLocks noGrp="1"/>
          </p:cNvSpPr>
          <p:nvPr>
            <p:ph idx="1"/>
          </p:nvPr>
        </p:nvSpPr>
        <p:spPr>
          <a:xfrm>
            <a:off x="714894" y="1562793"/>
            <a:ext cx="10368741" cy="4389120"/>
          </a:xfrm>
        </p:spPr>
        <p:txBody>
          <a:bodyPr>
            <a:normAutofit lnSpcReduction="10000"/>
          </a:bodyPr>
          <a:lstStyle/>
          <a:p>
            <a:pPr marL="0" indent="0">
              <a:buNone/>
            </a:pPr>
            <a:r>
              <a:rPr lang="en-US" sz="2400" dirty="0" smtClean="0"/>
              <a:t>Event Query Language:</a:t>
            </a:r>
          </a:p>
          <a:p>
            <a:pPr marL="0" indent="0">
              <a:buNone/>
            </a:pPr>
            <a:r>
              <a:rPr lang="en-US" sz="2400" dirty="0"/>
              <a:t>	</a:t>
            </a:r>
            <a:r>
              <a:rPr lang="en-US" sz="2400" dirty="0" smtClean="0">
                <a:latin typeface="Cambria Math" panose="02040503050406030204" pitchFamily="18" charset="0"/>
                <a:ea typeface="Cambria Math" panose="02040503050406030204" pitchFamily="18" charset="0"/>
              </a:rPr>
              <a:t>SELECT </a:t>
            </a:r>
            <a:r>
              <a:rPr lang="en-US" sz="2400" i="1" dirty="0" smtClean="0">
                <a:latin typeface="Cambria Math" panose="02040503050406030204" pitchFamily="18" charset="0"/>
                <a:ea typeface="Cambria Math" panose="02040503050406030204" pitchFamily="18" charset="0"/>
              </a:rPr>
              <a:t>selection</a:t>
            </a:r>
            <a:r>
              <a:rPr lang="en-US" sz="2400" dirty="0" smtClean="0">
                <a:latin typeface="Cambria Math" panose="02040503050406030204" pitchFamily="18" charset="0"/>
                <a:ea typeface="Cambria Math" panose="02040503050406030204" pitchFamily="18" charset="0"/>
              </a:rPr>
              <a:t> FROM </a:t>
            </a:r>
            <a:r>
              <a:rPr lang="en-US" sz="2400" i="1" dirty="0" err="1" smtClean="0">
                <a:latin typeface="Cambria Math" panose="02040503050406030204" pitchFamily="18" charset="0"/>
                <a:ea typeface="Cambria Math" panose="02040503050406030204" pitchFamily="18" charset="0"/>
              </a:rPr>
              <a:t>event_pattern</a:t>
            </a:r>
            <a:r>
              <a:rPr lang="en-US" sz="2400" dirty="0" smtClean="0">
                <a:latin typeface="Cambria Math" panose="02040503050406030204" pitchFamily="18" charset="0"/>
                <a:ea typeface="Cambria Math" panose="02040503050406030204" pitchFamily="18" charset="0"/>
              </a:rPr>
              <a:t> WHERE </a:t>
            </a:r>
            <a:r>
              <a:rPr lang="en-US" sz="2400" i="1" dirty="0" smtClean="0">
                <a:latin typeface="Cambria Math" panose="02040503050406030204" pitchFamily="18" charset="0"/>
                <a:ea typeface="Cambria Math" panose="02040503050406030204" pitchFamily="18" charset="0"/>
              </a:rPr>
              <a:t>qualification</a:t>
            </a:r>
            <a:r>
              <a:rPr lang="en-US" sz="2400" i="1" dirty="0" smtClean="0"/>
              <a:t>s</a:t>
            </a:r>
          </a:p>
          <a:p>
            <a:pPr marL="0" indent="0">
              <a:buNone/>
            </a:pPr>
            <a:r>
              <a:rPr lang="en-US" sz="2400" dirty="0" smtClean="0"/>
              <a:t>Operators:</a:t>
            </a:r>
          </a:p>
          <a:p>
            <a:r>
              <a:rPr lang="en-US" sz="2400" dirty="0" smtClean="0"/>
              <a:t>Union  ( | )</a:t>
            </a:r>
          </a:p>
          <a:p>
            <a:r>
              <a:rPr lang="en-US" sz="2400" dirty="0" smtClean="0"/>
              <a:t>Next ( ; )</a:t>
            </a:r>
          </a:p>
          <a:p>
            <a:r>
              <a:rPr lang="en-US" sz="2400" dirty="0" smtClean="0"/>
              <a:t>Iteration ( + )</a:t>
            </a:r>
          </a:p>
          <a:p>
            <a:r>
              <a:rPr lang="en-US" sz="2400" dirty="0" smtClean="0"/>
              <a:t>Exception ( \ )</a:t>
            </a:r>
          </a:p>
          <a:p>
            <a:r>
              <a:rPr lang="en-US" sz="2400" dirty="0" smtClean="0"/>
              <a:t>Filter</a:t>
            </a:r>
          </a:p>
          <a:p>
            <a:r>
              <a:rPr lang="en-US" sz="2400" dirty="0" smtClean="0"/>
              <a:t>Time</a:t>
            </a:r>
          </a:p>
          <a:p>
            <a:endParaRPr lang="en-US" sz="2400" dirty="0" smtClean="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8419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983992" y="1737654"/>
            <a:ext cx="10223500" cy="2098226"/>
          </a:xfrm>
        </p:spPr>
        <p:txBody>
          <a:bodyPr/>
          <a:lstStyle/>
          <a:p>
            <a:r>
              <a:rPr kumimoji="1" lang="en-US" altLang="zh-CN" sz="6600" cap="none" dirty="0" smtClean="0"/>
              <a:t>Efficient Pattern Matching over Event Streams</a:t>
            </a:r>
            <a:endParaRPr kumimoji="1" lang="zh-CN" altLang="en-US" sz="6600" cap="none" dirty="0"/>
          </a:p>
        </p:txBody>
      </p:sp>
      <p:sp>
        <p:nvSpPr>
          <p:cNvPr id="5" name="副标题 4"/>
          <p:cNvSpPr>
            <a:spLocks noGrp="1"/>
          </p:cNvSpPr>
          <p:nvPr>
            <p:ph type="subTitle" idx="1"/>
          </p:nvPr>
        </p:nvSpPr>
        <p:spPr>
          <a:xfrm>
            <a:off x="7340807" y="4229581"/>
            <a:ext cx="3339894" cy="952020"/>
          </a:xfrm>
        </p:spPr>
        <p:txBody>
          <a:bodyPr>
            <a:noAutofit/>
          </a:bodyPr>
          <a:lstStyle/>
          <a:p>
            <a:r>
              <a:rPr kumimoji="1" lang="en-US" altLang="zh-CN" sz="2400" dirty="0" err="1" smtClean="0"/>
              <a:t>Zhanwei</a:t>
            </a:r>
            <a:r>
              <a:rPr kumimoji="1" lang="en-US" altLang="zh-CN" sz="2400" dirty="0" smtClean="0"/>
              <a:t> Ye</a:t>
            </a:r>
          </a:p>
          <a:p>
            <a:r>
              <a:rPr kumimoji="1" lang="en-US" altLang="zh-CN" sz="2400" dirty="0" smtClean="0"/>
              <a:t>04/20/16</a:t>
            </a:r>
            <a:endParaRPr kumimoji="1" lang="zh-CN" altLang="en-US" sz="2400" dirty="0"/>
          </a:p>
        </p:txBody>
      </p:sp>
    </p:spTree>
    <p:extLst>
      <p:ext uri="{BB962C8B-B14F-4D97-AF65-F5344CB8AC3E}">
        <p14:creationId xmlns:p14="http://schemas.microsoft.com/office/powerpoint/2010/main" val="712722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Optimization Goals</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pPr marL="0" indent="0">
              <a:buNone/>
            </a:pPr>
            <a:r>
              <a:rPr lang="en-US" sz="2400" dirty="0" smtClean="0"/>
              <a:t>Query Rewriting: </a:t>
            </a:r>
          </a:p>
          <a:p>
            <a:pPr lvl="1">
              <a:buFontTx/>
              <a:buChar char="-"/>
            </a:pPr>
            <a:r>
              <a:rPr lang="en-US" sz="2200" dirty="0" smtClean="0"/>
              <a:t>Minimize Operators’ CPU usage</a:t>
            </a:r>
          </a:p>
          <a:p>
            <a:pPr lvl="1">
              <a:buFontTx/>
              <a:buChar char="-"/>
            </a:pPr>
            <a:r>
              <a:rPr lang="en-US" sz="2200" dirty="0"/>
              <a:t>Lower detection </a:t>
            </a:r>
            <a:r>
              <a:rPr lang="en-US" sz="2200" dirty="0" smtClean="0"/>
              <a:t>latency</a:t>
            </a:r>
          </a:p>
          <a:p>
            <a:pPr marL="0" indent="0">
              <a:buNone/>
            </a:pPr>
            <a:endParaRPr lang="en-US" sz="2400" dirty="0" smtClean="0"/>
          </a:p>
          <a:p>
            <a:pPr marL="0" indent="0">
              <a:buNone/>
            </a:pPr>
            <a:r>
              <a:rPr lang="en-US" sz="2400" dirty="0" smtClean="0"/>
              <a:t>Distributed Deployment</a:t>
            </a:r>
          </a:p>
          <a:p>
            <a:pPr lvl="1">
              <a:buFontTx/>
              <a:buChar char="-"/>
            </a:pPr>
            <a:r>
              <a:rPr lang="en-US" sz="2200" dirty="0" smtClean="0"/>
              <a:t>Reuse existing operators to minimize CPU usage and latency</a:t>
            </a:r>
          </a:p>
          <a:p>
            <a:pPr lvl="1">
              <a:buFontTx/>
              <a:buChar char="-"/>
            </a:pPr>
            <a:r>
              <a:rPr lang="en-US" sz="2200" dirty="0" smtClean="0"/>
              <a:t>Minimize variance of CPU usage to avoid overloading</a:t>
            </a:r>
            <a:endParaRPr lang="en-US" sz="22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135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Cost Model</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sz="2400" dirty="0" smtClean="0"/>
              <a:t>Asymptotic costs of operators </a:t>
            </a:r>
          </a:p>
          <a:p>
            <a:r>
              <a:rPr lang="en-US" sz="2400" dirty="0" smtClean="0"/>
              <a:t>Ignore predicate evaluation and selectivity of operators</a:t>
            </a:r>
          </a:p>
          <a:p>
            <a:endParaRPr lang="en-US" sz="2400" dirty="0"/>
          </a:p>
          <a:p>
            <a:endParaRPr lang="en-US" sz="2400" dirty="0" smtClean="0"/>
          </a:p>
          <a:p>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93" y="3076401"/>
            <a:ext cx="10368742" cy="1810547"/>
          </a:xfrm>
          <a:prstGeom prst="rect">
            <a:avLst/>
          </a:prstGeom>
        </p:spPr>
      </p:pic>
    </p:spTree>
    <p:extLst>
      <p:ext uri="{BB962C8B-B14F-4D97-AF65-F5344CB8AC3E}">
        <p14:creationId xmlns:p14="http://schemas.microsoft.com/office/powerpoint/2010/main" val="3285139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Cost Model (Cont.)</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sz="2400" dirty="0" smtClean="0"/>
              <a:t>Cost of Next Operator:</a:t>
            </a:r>
          </a:p>
          <a:p>
            <a:endParaRPr lang="en-US" sz="2400" dirty="0"/>
          </a:p>
          <a:p>
            <a:endParaRPr lang="en-US" sz="2400" dirty="0" smtClean="0"/>
          </a:p>
          <a:p>
            <a:endParaRPr lang="en-US" sz="2400" dirty="0" smtClean="0"/>
          </a:p>
          <a:p>
            <a:r>
              <a:rPr lang="en-US" sz="2400" dirty="0" smtClean="0"/>
              <a:t>Cost of deployment plan:</a:t>
            </a:r>
            <a:endParaRPr lang="en-US" sz="2400" dirty="0" smtClean="0">
              <a:solidFill>
                <a:srgbClr val="FF0000"/>
              </a:solidFill>
            </a:endParaRPr>
          </a:p>
          <a:p>
            <a:endParaRPr lang="en-US" sz="24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414" y="2147887"/>
            <a:ext cx="5981700" cy="13430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414" y="4335087"/>
            <a:ext cx="5943600" cy="1524000"/>
          </a:xfrm>
          <a:prstGeom prst="rect">
            <a:avLst/>
          </a:prstGeom>
        </p:spPr>
      </p:pic>
    </p:spTree>
    <p:extLst>
      <p:ext uri="{BB962C8B-B14F-4D97-AF65-F5344CB8AC3E}">
        <p14:creationId xmlns:p14="http://schemas.microsoft.com/office/powerpoint/2010/main" val="2075358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Query Rewriting</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sz="2400" dirty="0" smtClean="0"/>
              <a:t>Union Operator </a:t>
            </a:r>
          </a:p>
          <a:p>
            <a:pPr marL="0" indent="0">
              <a:buNone/>
            </a:pPr>
            <a:r>
              <a:rPr lang="en-US" sz="2400" dirty="0" smtClean="0"/>
              <a:t>	Total </a:t>
            </a:r>
            <a:r>
              <a:rPr lang="en-US" sz="2400" dirty="0"/>
              <a:t>Cost = </a:t>
            </a:r>
          </a:p>
          <a:p>
            <a:pPr marL="0" indent="0">
              <a:buNone/>
            </a:pPr>
            <a:endParaRPr lang="en-US" sz="2400" dirty="0" smtClean="0"/>
          </a:p>
          <a:p>
            <a:pPr marL="0" indent="0">
              <a:buNone/>
            </a:pPr>
            <a:r>
              <a:rPr lang="en-US" sz="2400" dirty="0"/>
              <a:t>	</a:t>
            </a:r>
          </a:p>
          <a:p>
            <a:r>
              <a:rPr lang="en-US" sz="2400" dirty="0"/>
              <a:t>Greedy Huffman Algorithm</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44" y="1994880"/>
            <a:ext cx="2219853" cy="7487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107" y="3070323"/>
            <a:ext cx="4705565" cy="3081096"/>
          </a:xfrm>
          <a:prstGeom prst="rect">
            <a:avLst/>
          </a:prstGeom>
        </p:spPr>
      </p:pic>
    </p:spTree>
    <p:extLst>
      <p:ext uri="{BB962C8B-B14F-4D97-AF65-F5344CB8AC3E}">
        <p14:creationId xmlns:p14="http://schemas.microsoft.com/office/powerpoint/2010/main" val="9818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a:t>Query </a:t>
            </a:r>
            <a:r>
              <a:rPr lang="en-US" dirty="0" smtClean="0"/>
              <a:t>Rewriting (Cont.)</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sz="2400" dirty="0" smtClean="0"/>
              <a:t>Next Operator: </a:t>
            </a:r>
          </a:p>
          <a:p>
            <a:pPr marL="0" indent="0">
              <a:buNone/>
            </a:pPr>
            <a:r>
              <a:rPr lang="en-US" sz="2400" dirty="0" smtClean="0"/>
              <a:t>	Dynamic Programming</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sz="2400" dirty="0" smtClean="0"/>
          </a:p>
          <a:p>
            <a:r>
              <a:rPr lang="en-US" sz="2400" dirty="0" smtClean="0"/>
              <a:t>Exception Operator</a:t>
            </a:r>
          </a:p>
          <a:p>
            <a:pPr marL="0" indent="0">
              <a:buNone/>
            </a:pPr>
            <a:r>
              <a:rPr lang="en-US" sz="2400" dirty="0"/>
              <a:t>	</a:t>
            </a:r>
            <a:r>
              <a:rPr lang="en-US" sz="2400" dirty="0" smtClean="0"/>
              <a:t>E1; (E2\E3) = (E1;E2)\E3</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9622" y="1562793"/>
            <a:ext cx="5104013" cy="3507535"/>
          </a:xfrm>
          <a:prstGeom prst="rect">
            <a:avLst/>
          </a:prstGeom>
        </p:spPr>
      </p:pic>
    </p:spTree>
    <p:extLst>
      <p:ext uri="{BB962C8B-B14F-4D97-AF65-F5344CB8AC3E}">
        <p14:creationId xmlns:p14="http://schemas.microsoft.com/office/powerpoint/2010/main" val="5868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Operator Distribution</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dirty="0" smtClean="0"/>
              <a:t>Reusing already deployed operators (stored in a hash map)</a:t>
            </a:r>
          </a:p>
          <a:p>
            <a:r>
              <a:rPr lang="en-US" dirty="0" smtClean="0"/>
              <a:t>Deploy rest of operators in a bottom-up manner </a:t>
            </a:r>
            <a:endParaRPr lang="en-US" dirty="0"/>
          </a:p>
          <a:p>
            <a:pPr lvl="1"/>
            <a:r>
              <a:rPr lang="en-US" sz="2000" dirty="0" smtClean="0"/>
              <a:t>select the lowest cost node to place the operator O(Q.N)</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940" y="2973760"/>
            <a:ext cx="5423755" cy="3055739"/>
          </a:xfrm>
          <a:prstGeom prst="rect">
            <a:avLst/>
          </a:prstGeom>
        </p:spPr>
      </p:pic>
    </p:spTree>
    <p:extLst>
      <p:ext uri="{BB962C8B-B14F-4D97-AF65-F5344CB8AC3E}">
        <p14:creationId xmlns:p14="http://schemas.microsoft.com/office/powerpoint/2010/main" val="42421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Evaluation</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sz="2000" dirty="0" smtClean="0"/>
              <a:t>Single Node case (rewriting queries)</a:t>
            </a:r>
            <a:endParaRPr lang="en-US" dirty="0"/>
          </a:p>
          <a:p>
            <a:pPr lvl="1"/>
            <a:r>
              <a:rPr lang="en-US" dirty="0" smtClean="0"/>
              <a:t>5 run average results</a:t>
            </a:r>
          </a:p>
          <a:p>
            <a:pPr marL="402336" lvl="1" indent="0">
              <a:buNone/>
            </a:pPr>
            <a:endParaRPr lang="en-US" dirty="0" smtClean="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064" y="2802774"/>
            <a:ext cx="10058400" cy="21037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18" y="2917617"/>
            <a:ext cx="10058400" cy="1874030"/>
          </a:xfrm>
          <a:prstGeom prst="rect">
            <a:avLst/>
          </a:prstGeom>
        </p:spPr>
      </p:pic>
    </p:spTree>
    <p:extLst>
      <p:ext uri="{BB962C8B-B14F-4D97-AF65-F5344CB8AC3E}">
        <p14:creationId xmlns:p14="http://schemas.microsoft.com/office/powerpoint/2010/main" val="19217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Evaluation (Cont.)</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dirty="0" smtClean="0"/>
              <a:t>Distributed case</a:t>
            </a: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070" y="1734864"/>
            <a:ext cx="4021496" cy="4055290"/>
          </a:xfrm>
          <a:prstGeom prst="rect">
            <a:avLst/>
          </a:prstGeom>
        </p:spPr>
      </p:pic>
    </p:spTree>
    <p:extLst>
      <p:ext uri="{BB962C8B-B14F-4D97-AF65-F5344CB8AC3E}">
        <p14:creationId xmlns:p14="http://schemas.microsoft.com/office/powerpoint/2010/main" val="2901109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21636" cy="1003115"/>
          </a:xfrm>
        </p:spPr>
        <p:txBody>
          <a:bodyPr>
            <a:normAutofit/>
          </a:bodyPr>
          <a:lstStyle/>
          <a:p>
            <a:pPr algn="l"/>
            <a:r>
              <a:rPr lang="en-US" dirty="0" smtClean="0"/>
              <a:t>Future Work?</a:t>
            </a:r>
            <a:endParaRPr lang="en-US" dirty="0"/>
          </a:p>
        </p:txBody>
      </p:sp>
      <p:sp>
        <p:nvSpPr>
          <p:cNvPr id="3" name="Content Placeholder 2"/>
          <p:cNvSpPr>
            <a:spLocks noGrp="1"/>
          </p:cNvSpPr>
          <p:nvPr>
            <p:ph idx="1"/>
          </p:nvPr>
        </p:nvSpPr>
        <p:spPr>
          <a:xfrm>
            <a:off x="714894" y="1562793"/>
            <a:ext cx="10368741" cy="4389120"/>
          </a:xfrm>
        </p:spPr>
        <p:txBody>
          <a:bodyPr>
            <a:normAutofit/>
          </a:bodyPr>
          <a:lstStyle/>
          <a:p>
            <a:r>
              <a:rPr lang="en-US" sz="2400" dirty="0" smtClean="0"/>
              <a:t>More complex optimizations:</a:t>
            </a:r>
          </a:p>
          <a:p>
            <a:pPr lvl="1"/>
            <a:r>
              <a:rPr lang="en-US" sz="2200" dirty="0" smtClean="0"/>
              <a:t>(E1; E2) | (E1; E3) = E1; (E2 | E3)  </a:t>
            </a:r>
            <a:endParaRPr lang="en-US" sz="22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C27A5A-7290-4DE1-BA94-4BE8A8E57D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76318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965200"/>
            <a:ext cx="9601200" cy="838200"/>
          </a:xfrm>
        </p:spPr>
        <p:txBody>
          <a:bodyPr>
            <a:normAutofit fontScale="90000"/>
          </a:bodyPr>
          <a:lstStyle/>
          <a:p>
            <a:r>
              <a:rPr kumimoji="1" lang="en-US" altLang="zh-CN" sz="6000" dirty="0" smtClean="0"/>
              <a:t>Outline</a:t>
            </a:r>
            <a:endParaRPr kumimoji="1" lang="zh-CN" altLang="en-US" sz="6000" dirty="0"/>
          </a:p>
        </p:txBody>
      </p:sp>
      <p:sp>
        <p:nvSpPr>
          <p:cNvPr id="3" name="内容占位符 2"/>
          <p:cNvSpPr>
            <a:spLocks noGrp="1"/>
          </p:cNvSpPr>
          <p:nvPr>
            <p:ph idx="1"/>
          </p:nvPr>
        </p:nvSpPr>
        <p:spPr>
          <a:xfrm>
            <a:off x="1371600" y="2349500"/>
            <a:ext cx="9601200" cy="3581400"/>
          </a:xfrm>
        </p:spPr>
        <p:txBody>
          <a:bodyPr/>
          <a:lstStyle/>
          <a:p>
            <a:r>
              <a:rPr kumimoji="1" lang="en-US" altLang="zh-CN" sz="3600" dirty="0" smtClean="0"/>
              <a:t>Background</a:t>
            </a:r>
          </a:p>
          <a:p>
            <a:r>
              <a:rPr kumimoji="1" lang="en-US" altLang="zh-CN" sz="3600" dirty="0" smtClean="0"/>
              <a:t>Formal Evaluation Model (</a:t>
            </a:r>
            <a:r>
              <a:rPr kumimoji="1" lang="en-US" altLang="zh-CN" sz="3600" dirty="0" err="1" smtClean="0"/>
              <a:t>NFA</a:t>
            </a:r>
            <a:r>
              <a:rPr kumimoji="1" lang="en-US" altLang="zh-CN" sz="3600" baseline="30000" dirty="0" err="1" smtClean="0"/>
              <a:t>b</a:t>
            </a:r>
            <a:r>
              <a:rPr kumimoji="1" lang="en-US" altLang="zh-CN" sz="3600" dirty="0" smtClean="0"/>
              <a:t>)</a:t>
            </a:r>
          </a:p>
          <a:p>
            <a:r>
              <a:rPr kumimoji="1" lang="en-US" altLang="zh-CN" sz="3600" dirty="0" smtClean="0"/>
              <a:t>Runtime Complexity Analysis</a:t>
            </a:r>
          </a:p>
          <a:p>
            <a:r>
              <a:rPr kumimoji="1" lang="en-US" altLang="zh-CN" sz="3600" dirty="0" smtClean="0"/>
              <a:t>Runtime Algorithms and Optimizations</a:t>
            </a:r>
            <a:endParaRPr kumimoji="1" lang="en-US" altLang="zh-CN" dirty="0" smtClean="0"/>
          </a:p>
        </p:txBody>
      </p:sp>
    </p:spTree>
    <p:extLst>
      <p:ext uri="{BB962C8B-B14F-4D97-AF65-F5344CB8AC3E}">
        <p14:creationId xmlns:p14="http://schemas.microsoft.com/office/powerpoint/2010/main" val="370932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fontScale="90000"/>
          </a:bodyPr>
          <a:lstStyle/>
          <a:p>
            <a:r>
              <a:rPr kumimoji="1" lang="en-US" altLang="zh-CN" sz="6000" dirty="0" smtClean="0"/>
              <a:t>Background</a:t>
            </a:r>
            <a:endParaRPr kumimoji="1" lang="zh-CN" altLang="en-US" sz="6000" dirty="0"/>
          </a:p>
        </p:txBody>
      </p:sp>
      <p:sp>
        <p:nvSpPr>
          <p:cNvPr id="4" name="内容占位符 3"/>
          <p:cNvSpPr>
            <a:spLocks noGrp="1"/>
          </p:cNvSpPr>
          <p:nvPr>
            <p:ph idx="1"/>
          </p:nvPr>
        </p:nvSpPr>
        <p:spPr>
          <a:xfrm>
            <a:off x="1371600" y="1562100"/>
            <a:ext cx="10121900" cy="4724400"/>
          </a:xfrm>
        </p:spPr>
        <p:txBody>
          <a:bodyPr>
            <a:normAutofit lnSpcReduction="10000"/>
          </a:bodyPr>
          <a:lstStyle/>
          <a:p>
            <a:r>
              <a:rPr kumimoji="1" lang="en-US" altLang="zh-CN" sz="2400" b="1" dirty="0" smtClean="0"/>
              <a:t>Event Stream Processing(ESP) </a:t>
            </a:r>
            <a:r>
              <a:rPr kumimoji="1" lang="en-US" altLang="zh-CN" sz="2400" dirty="0"/>
              <a:t>deals with the task of processing streams of event data with the goal of identifying the meaningful pattern within those streams, employing techniques such as detection of relationships between multiple events, event correlation, event hierarchies, and other aspects such as causality, membership and timing</a:t>
            </a:r>
            <a:r>
              <a:rPr kumimoji="1" lang="en-US" altLang="zh-CN" sz="2400" dirty="0" smtClean="0"/>
              <a:t>.</a:t>
            </a:r>
          </a:p>
          <a:p>
            <a:r>
              <a:rPr kumimoji="1" lang="en-US" altLang="zh-CN" sz="2400" dirty="0"/>
              <a:t>Pattern matching over event streams is </a:t>
            </a:r>
            <a:r>
              <a:rPr kumimoji="1" lang="en-US" altLang="zh-CN" sz="2400" b="1" dirty="0"/>
              <a:t>increasingly</a:t>
            </a:r>
            <a:r>
              <a:rPr kumimoji="1" lang="en-US" altLang="zh-CN" sz="2800" b="1" dirty="0"/>
              <a:t> </a:t>
            </a:r>
            <a:r>
              <a:rPr kumimoji="1" lang="en-US" altLang="zh-CN" sz="2400" dirty="0"/>
              <a:t>being employed in many </a:t>
            </a:r>
            <a:r>
              <a:rPr kumimoji="1" lang="en-US" altLang="zh-CN" sz="2400" dirty="0" smtClean="0"/>
              <a:t>areas</a:t>
            </a:r>
          </a:p>
          <a:p>
            <a:r>
              <a:rPr kumimoji="1" lang="en-US" altLang="zh-CN" sz="2400" b="1" dirty="0" smtClean="0"/>
              <a:t>Two challenges</a:t>
            </a:r>
          </a:p>
          <a:p>
            <a:pPr lvl="5"/>
            <a:r>
              <a:rPr kumimoji="1" lang="en-US" altLang="zh-CN" sz="2000" dirty="0" smtClean="0"/>
              <a:t>Richer Languages</a:t>
            </a:r>
          </a:p>
          <a:p>
            <a:pPr lvl="5"/>
            <a:r>
              <a:rPr kumimoji="1" lang="en-US" altLang="zh-CN" sz="2000" dirty="0" smtClean="0"/>
              <a:t>Efficiency over Streams</a:t>
            </a:r>
          </a:p>
          <a:p>
            <a:pPr lvl="6"/>
            <a:r>
              <a:rPr kumimoji="1" lang="en-US" altLang="zh-CN" sz="2400" dirty="0" smtClean="0"/>
              <a:t>The </a:t>
            </a:r>
            <a:r>
              <a:rPr kumimoji="1" lang="en-US" altLang="zh-CN" sz="2800" b="1" dirty="0" smtClean="0"/>
              <a:t>goal</a:t>
            </a:r>
            <a:r>
              <a:rPr kumimoji="1" lang="en-US" altLang="zh-CN" sz="2400" dirty="0" smtClean="0"/>
              <a:t> of author’s work is to provide a fundamental evaluation and optimization framework for the new class of pattern queries over event streams.</a:t>
            </a:r>
            <a:endParaRPr kumimoji="1" lang="en-US" altLang="zh-CN" sz="2400" dirty="0"/>
          </a:p>
          <a:p>
            <a:endParaRPr kumimoji="1" lang="en-US" altLang="zh-CN" sz="2400" b="1" dirty="0" smtClean="0"/>
          </a:p>
          <a:p>
            <a:endParaRPr kumimoji="1" lang="zh-CN" altLang="en-US" dirty="0"/>
          </a:p>
        </p:txBody>
      </p:sp>
    </p:spTree>
    <p:extLst>
      <p:ext uri="{BB962C8B-B14F-4D97-AF65-F5344CB8AC3E}">
        <p14:creationId xmlns:p14="http://schemas.microsoft.com/office/powerpoint/2010/main" val="1971630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fontScale="90000"/>
          </a:bodyPr>
          <a:lstStyle/>
          <a:p>
            <a:r>
              <a:rPr kumimoji="1" lang="en-US" altLang="zh-CN" sz="6000" dirty="0" smtClean="0"/>
              <a:t>Background – </a:t>
            </a:r>
            <a:r>
              <a:rPr kumimoji="1" lang="en-US" altLang="zh-CN" dirty="0"/>
              <a:t>E</a:t>
            </a:r>
            <a:r>
              <a:rPr kumimoji="1" lang="en-US" altLang="zh-CN" dirty="0" smtClean="0"/>
              <a:t>vent </a:t>
            </a:r>
            <a:r>
              <a:rPr kumimoji="1" lang="en-US" altLang="zh-CN" dirty="0"/>
              <a:t>P</a:t>
            </a:r>
            <a:r>
              <a:rPr kumimoji="1" lang="en-US" altLang="zh-CN" dirty="0" smtClean="0"/>
              <a:t>attern </a:t>
            </a:r>
            <a:r>
              <a:rPr kumimoji="1" lang="en-US" altLang="zh-CN" dirty="0"/>
              <a:t>L</a:t>
            </a:r>
            <a:r>
              <a:rPr kumimoji="1" lang="en-US" altLang="zh-CN" dirty="0" smtClean="0"/>
              <a:t>anguage</a:t>
            </a:r>
            <a:endParaRPr kumimoji="1" lang="zh-CN" altLang="en-US" dirty="0"/>
          </a:p>
        </p:txBody>
      </p:sp>
      <p:sp>
        <p:nvSpPr>
          <p:cNvPr id="4" name="内容占位符 3"/>
          <p:cNvSpPr>
            <a:spLocks noGrp="1"/>
          </p:cNvSpPr>
          <p:nvPr>
            <p:ph idx="1"/>
          </p:nvPr>
        </p:nvSpPr>
        <p:spPr>
          <a:xfrm>
            <a:off x="5359400" y="3939310"/>
            <a:ext cx="6146800" cy="2216727"/>
          </a:xfrm>
        </p:spPr>
        <p:txBody>
          <a:bodyPr>
            <a:normAutofit lnSpcReduction="10000"/>
          </a:bodyPr>
          <a:lstStyle/>
          <a:p>
            <a:r>
              <a:rPr kumimoji="1" lang="en-US" altLang="zh-CN" dirty="0" smtClean="0"/>
              <a:t>The </a:t>
            </a:r>
            <a:r>
              <a:rPr kumimoji="1" lang="en-US" altLang="zh-CN" b="1" dirty="0" smtClean="0"/>
              <a:t>PATTERN</a:t>
            </a:r>
            <a:r>
              <a:rPr kumimoji="1" lang="en-US" altLang="zh-CN" dirty="0" smtClean="0"/>
              <a:t> clause </a:t>
            </a:r>
            <a:r>
              <a:rPr kumimoji="1" lang="en-US" altLang="zh-CN" dirty="0"/>
              <a:t>specifies a sequence </a:t>
            </a:r>
            <a:r>
              <a:rPr kumimoji="1" lang="en-US" altLang="zh-CN" dirty="0" smtClean="0"/>
              <a:t>pattern</a:t>
            </a:r>
          </a:p>
          <a:p>
            <a:r>
              <a:rPr kumimoji="1" lang="en-US" altLang="zh-CN" dirty="0"/>
              <a:t>The </a:t>
            </a:r>
            <a:r>
              <a:rPr kumimoji="1" lang="en-US" altLang="zh-CN" b="1" dirty="0" smtClean="0"/>
              <a:t>WHERE</a:t>
            </a:r>
            <a:r>
              <a:rPr kumimoji="1" lang="en-US" altLang="zh-CN" dirty="0" smtClean="0"/>
              <a:t> </a:t>
            </a:r>
            <a:r>
              <a:rPr kumimoji="1" lang="en-US" altLang="zh-CN" dirty="0"/>
              <a:t>clause uses these variables to specify predicates on individual events as well as across multiple events (enclosed in the ‘{’ ‘}’ </a:t>
            </a:r>
            <a:r>
              <a:rPr kumimoji="1" lang="en-US" altLang="zh-CN" dirty="0" smtClean="0"/>
              <a:t>pair, called </a:t>
            </a:r>
            <a:r>
              <a:rPr kumimoji="1" lang="en-US" altLang="zh-CN" b="1" i="1" dirty="0" smtClean="0"/>
              <a:t>event selection strategy</a:t>
            </a:r>
            <a:r>
              <a:rPr kumimoji="1" lang="en-US" altLang="zh-CN" dirty="0" smtClean="0"/>
              <a:t>)</a:t>
            </a:r>
          </a:p>
          <a:p>
            <a:r>
              <a:rPr kumimoji="1" lang="en-US" altLang="zh-CN" dirty="0" smtClean="0"/>
              <a:t>the </a:t>
            </a:r>
            <a:r>
              <a:rPr kumimoji="1" lang="en-US" altLang="zh-CN" b="1" dirty="0" smtClean="0"/>
              <a:t>WITHIN</a:t>
            </a:r>
            <a:r>
              <a:rPr kumimoji="1" lang="en-US" altLang="zh-CN" dirty="0" smtClean="0"/>
              <a:t> </a:t>
            </a:r>
            <a:r>
              <a:rPr kumimoji="1" lang="en-US" altLang="zh-CN" dirty="0"/>
              <a:t>clause to specify a </a:t>
            </a:r>
            <a:r>
              <a:rPr kumimoji="1" lang="en-US" altLang="zh-CN" dirty="0" smtClean="0"/>
              <a:t>time </a:t>
            </a:r>
            <a:r>
              <a:rPr kumimoji="1" lang="en-US" altLang="zh-CN" dirty="0"/>
              <a:t>window over the entire pattern.</a:t>
            </a:r>
            <a:endParaRPr kumimoji="1" lang="zh-CN" altLang="en-US" dirty="0"/>
          </a:p>
        </p:txBody>
      </p:sp>
      <p:pic>
        <p:nvPicPr>
          <p:cNvPr id="3" name="图片 2"/>
          <p:cNvPicPr>
            <a:picLocks noChangeAspect="1"/>
          </p:cNvPicPr>
          <p:nvPr/>
        </p:nvPicPr>
        <p:blipFill rotWithShape="1">
          <a:blip r:embed="rId3"/>
          <a:srcRect r="66563"/>
          <a:stretch/>
        </p:blipFill>
        <p:spPr>
          <a:xfrm>
            <a:off x="1384300" y="1602509"/>
            <a:ext cx="4076700" cy="2216727"/>
          </a:xfrm>
          <a:prstGeom prst="rect">
            <a:avLst/>
          </a:prstGeom>
        </p:spPr>
      </p:pic>
      <p:pic>
        <p:nvPicPr>
          <p:cNvPr id="5" name="图片 4"/>
          <p:cNvPicPr>
            <a:picLocks noChangeAspect="1"/>
          </p:cNvPicPr>
          <p:nvPr/>
        </p:nvPicPr>
        <p:blipFill rotWithShape="1">
          <a:blip r:embed="rId3"/>
          <a:srcRect l="62187"/>
          <a:stretch/>
        </p:blipFill>
        <p:spPr>
          <a:xfrm>
            <a:off x="5943600" y="1602509"/>
            <a:ext cx="4610100" cy="2216727"/>
          </a:xfrm>
          <a:prstGeom prst="rect">
            <a:avLst/>
          </a:prstGeom>
        </p:spPr>
      </p:pic>
      <p:pic>
        <p:nvPicPr>
          <p:cNvPr id="6" name="图片 5"/>
          <p:cNvPicPr>
            <a:picLocks noChangeAspect="1"/>
          </p:cNvPicPr>
          <p:nvPr/>
        </p:nvPicPr>
        <p:blipFill rotWithShape="1">
          <a:blip r:embed="rId3"/>
          <a:srcRect l="33542" r="37500"/>
          <a:stretch/>
        </p:blipFill>
        <p:spPr>
          <a:xfrm>
            <a:off x="1384300" y="3939310"/>
            <a:ext cx="3530600" cy="2216727"/>
          </a:xfrm>
          <a:prstGeom prst="rect">
            <a:avLst/>
          </a:prstGeom>
        </p:spPr>
      </p:pic>
    </p:spTree>
    <p:extLst>
      <p:ext uri="{BB962C8B-B14F-4D97-AF65-F5344CB8AC3E}">
        <p14:creationId xmlns:p14="http://schemas.microsoft.com/office/powerpoint/2010/main" val="261259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a:bodyPr>
          <a:lstStyle/>
          <a:p>
            <a:r>
              <a:rPr kumimoji="1" lang="en-US" altLang="zh-CN" sz="5400" dirty="0" smtClean="0"/>
              <a:t>Event Selection Strategy</a:t>
            </a:r>
            <a:endParaRPr kumimoji="1" lang="zh-CN" altLang="en-US" sz="6000" dirty="0"/>
          </a:p>
        </p:txBody>
      </p:sp>
      <p:sp>
        <p:nvSpPr>
          <p:cNvPr id="4" name="内容占位符 3"/>
          <p:cNvSpPr>
            <a:spLocks noGrp="1"/>
          </p:cNvSpPr>
          <p:nvPr>
            <p:ph idx="1"/>
          </p:nvPr>
        </p:nvSpPr>
        <p:spPr>
          <a:xfrm>
            <a:off x="1371600" y="1602441"/>
            <a:ext cx="10121900" cy="4724400"/>
          </a:xfrm>
        </p:spPr>
        <p:txBody>
          <a:bodyPr>
            <a:normAutofit/>
          </a:bodyPr>
          <a:lstStyle/>
          <a:p>
            <a:r>
              <a:rPr lang="en-US" altLang="zh-CN" sz="2400" b="1" dirty="0"/>
              <a:t>Strict </a:t>
            </a:r>
            <a:r>
              <a:rPr lang="en-US" altLang="zh-CN" sz="2400" b="1" dirty="0" smtClean="0"/>
              <a:t>contiguity</a:t>
            </a:r>
          </a:p>
          <a:p>
            <a:pPr lvl="3"/>
            <a:r>
              <a:rPr lang="en-US" altLang="zh-CN" sz="2400" dirty="0"/>
              <a:t>two selected events must be contiguous in the input stream </a:t>
            </a:r>
            <a:r>
              <a:rPr lang="en-US" altLang="zh-CN" sz="2200" dirty="0" smtClean="0"/>
              <a:t> </a:t>
            </a:r>
            <a:endParaRPr lang="en-US" altLang="zh-CN" sz="2200" dirty="0"/>
          </a:p>
          <a:p>
            <a:r>
              <a:rPr lang="en-US" altLang="zh-CN" sz="2400" b="1" dirty="0"/>
              <a:t>Partition contiguity </a:t>
            </a:r>
            <a:endParaRPr lang="en-US" altLang="zh-CN" sz="2400" b="1" dirty="0" smtClean="0"/>
          </a:p>
          <a:p>
            <a:pPr lvl="1"/>
            <a:r>
              <a:rPr lang="en-US" altLang="zh-CN" sz="2400" dirty="0"/>
              <a:t>two selected events do not need to be contiguous</a:t>
            </a:r>
            <a:r>
              <a:rPr lang="en-US" altLang="zh-CN" sz="2400" dirty="0" smtClean="0"/>
              <a:t>; </a:t>
            </a:r>
            <a:r>
              <a:rPr lang="en-US" altLang="zh-CN" sz="2400" dirty="0"/>
              <a:t>the next relevant event must be contiguous to the previous one in the same partition. </a:t>
            </a:r>
          </a:p>
          <a:p>
            <a:pPr lvl="6"/>
            <a:r>
              <a:rPr lang="en-US" altLang="zh-CN" sz="2400" b="1" dirty="0"/>
              <a:t>Skip till next </a:t>
            </a:r>
            <a:r>
              <a:rPr lang="en-US" altLang="zh-CN" sz="2400" b="1" dirty="0" smtClean="0"/>
              <a:t>match</a:t>
            </a:r>
          </a:p>
          <a:p>
            <a:pPr lvl="7"/>
            <a:r>
              <a:rPr lang="en-US" altLang="zh-CN" sz="2400" b="1" dirty="0" smtClean="0"/>
              <a:t> </a:t>
            </a:r>
            <a:r>
              <a:rPr lang="en-US" altLang="zh-CN" sz="2400" dirty="0"/>
              <a:t>all irrelevant events will be skipped until the next relevant event is read </a:t>
            </a:r>
            <a:endParaRPr lang="en-US" altLang="zh-CN" sz="2400" b="1" dirty="0"/>
          </a:p>
          <a:p>
            <a:pPr lvl="6"/>
            <a:r>
              <a:rPr lang="en-US" altLang="zh-CN" sz="2400" b="1" dirty="0"/>
              <a:t>Skip till any match </a:t>
            </a:r>
            <a:endParaRPr lang="en-US" altLang="zh-CN" sz="2400" b="1" dirty="0" smtClean="0"/>
          </a:p>
          <a:p>
            <a:pPr lvl="7"/>
            <a:r>
              <a:rPr lang="en-US" altLang="zh-CN" sz="2400" dirty="0"/>
              <a:t>skip till any match relaxes the previous one by further allowing non-deterministic actions on relevant events </a:t>
            </a:r>
          </a:p>
        </p:txBody>
      </p:sp>
    </p:spTree>
    <p:extLst>
      <p:ext uri="{BB962C8B-B14F-4D97-AF65-F5344CB8AC3E}">
        <p14:creationId xmlns:p14="http://schemas.microsoft.com/office/powerpoint/2010/main" val="1652189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69900"/>
            <a:ext cx="9601200" cy="838200"/>
          </a:xfrm>
        </p:spPr>
        <p:txBody>
          <a:bodyPr>
            <a:normAutofit fontScale="90000"/>
          </a:bodyPr>
          <a:lstStyle/>
          <a:p>
            <a:r>
              <a:rPr kumimoji="1" lang="en-US" altLang="zh-CN" sz="6000" dirty="0"/>
              <a:t>Formal Evaluation Model (</a:t>
            </a:r>
            <a:r>
              <a:rPr kumimoji="1" lang="en-US" altLang="zh-CN" sz="6000" dirty="0" err="1"/>
              <a:t>NFA</a:t>
            </a:r>
            <a:r>
              <a:rPr kumimoji="1" lang="en-US" altLang="zh-CN" sz="6000" baseline="30000" dirty="0" err="1"/>
              <a:t>b</a:t>
            </a:r>
            <a:r>
              <a:rPr kumimoji="1" lang="en-US" altLang="zh-CN" sz="6000" dirty="0"/>
              <a:t>)</a:t>
            </a:r>
          </a:p>
        </p:txBody>
      </p:sp>
      <p:sp>
        <p:nvSpPr>
          <p:cNvPr id="4" name="内容占位符 3"/>
          <p:cNvSpPr>
            <a:spLocks noGrp="1"/>
          </p:cNvSpPr>
          <p:nvPr>
            <p:ph idx="1"/>
          </p:nvPr>
        </p:nvSpPr>
        <p:spPr>
          <a:xfrm>
            <a:off x="1371600" y="1562100"/>
            <a:ext cx="10121900" cy="4724400"/>
          </a:xfrm>
        </p:spPr>
        <p:txBody>
          <a:bodyPr>
            <a:normAutofit/>
          </a:bodyPr>
          <a:lstStyle/>
          <a:p>
            <a:r>
              <a:rPr kumimoji="1" lang="en-US" altLang="zh-CN" sz="2800" dirty="0" err="1" smtClean="0"/>
              <a:t>NFA</a:t>
            </a:r>
            <a:r>
              <a:rPr kumimoji="1" lang="en-US" altLang="zh-CN" sz="2800" baseline="30000" dirty="0" err="1" smtClean="0"/>
              <a:t>b</a:t>
            </a:r>
            <a:r>
              <a:rPr kumimoji="1" lang="en-US" altLang="zh-CN" sz="2800" dirty="0" smtClean="0"/>
              <a:t> = Nondeterministic Finite Automaton and a match buffer</a:t>
            </a:r>
          </a:p>
          <a:p>
            <a:r>
              <a:rPr kumimoji="1" lang="en-US" altLang="zh-CN" sz="2800" dirty="0" smtClean="0"/>
              <a:t>Formally</a:t>
            </a:r>
            <a:r>
              <a:rPr kumimoji="1" lang="en-US" altLang="zh-CN" sz="2800" dirty="0"/>
              <a:t>, an </a:t>
            </a:r>
            <a:r>
              <a:rPr kumimoji="1" lang="en-US" altLang="zh-CN" sz="2800" dirty="0" err="1"/>
              <a:t>NFA</a:t>
            </a:r>
            <a:r>
              <a:rPr kumimoji="1" lang="en-US" altLang="zh-CN" sz="2800" baseline="30000" dirty="0" err="1"/>
              <a:t>b</a:t>
            </a:r>
            <a:r>
              <a:rPr kumimoji="1" lang="en-US" altLang="zh-CN" sz="2800" dirty="0"/>
              <a:t> automaton, A = (Q,E,θ,q</a:t>
            </a:r>
            <a:r>
              <a:rPr kumimoji="1" lang="en-US" altLang="zh-CN" sz="2800" baseline="-25000" dirty="0"/>
              <a:t>1</a:t>
            </a:r>
            <a:r>
              <a:rPr kumimoji="1" lang="en-US" altLang="zh-CN" sz="2800" dirty="0"/>
              <a:t>,F), consists of a set of </a:t>
            </a:r>
            <a:r>
              <a:rPr kumimoji="1" lang="en-US" altLang="zh-CN" sz="2800" b="1" dirty="0"/>
              <a:t>states</a:t>
            </a:r>
            <a:r>
              <a:rPr kumimoji="1" lang="en-US" altLang="zh-CN" sz="2800" dirty="0"/>
              <a:t>, Q, a set of directed </a:t>
            </a:r>
            <a:r>
              <a:rPr kumimoji="1" lang="en-US" altLang="zh-CN" sz="2800" b="1" dirty="0"/>
              <a:t>edges</a:t>
            </a:r>
            <a:r>
              <a:rPr kumimoji="1" lang="en-US" altLang="zh-CN" sz="2800" dirty="0"/>
              <a:t>, E, a set of </a:t>
            </a:r>
            <a:r>
              <a:rPr kumimoji="1" lang="en-US" altLang="zh-CN" sz="2800" b="1" dirty="0"/>
              <a:t>formulas</a:t>
            </a:r>
            <a:r>
              <a:rPr kumimoji="1" lang="en-US" altLang="zh-CN" sz="2800" dirty="0"/>
              <a:t>, </a:t>
            </a:r>
            <a:r>
              <a:rPr kumimoji="1" lang="en-US" altLang="zh-CN" sz="2800" dirty="0" err="1"/>
              <a:t>θ</a:t>
            </a:r>
            <a:r>
              <a:rPr kumimoji="1" lang="en-US" altLang="zh-CN" sz="2800" dirty="0"/>
              <a:t>, labelling those edges, a start state, q1, and a </a:t>
            </a:r>
            <a:r>
              <a:rPr kumimoji="1" lang="en-US" altLang="zh-CN" sz="2800" b="1" dirty="0"/>
              <a:t>final state</a:t>
            </a:r>
            <a:r>
              <a:rPr kumimoji="1" lang="en-US" altLang="zh-CN" sz="2800" dirty="0"/>
              <a:t>, F.</a:t>
            </a:r>
          </a:p>
          <a:p>
            <a:r>
              <a:rPr kumimoji="1" lang="en-US" altLang="zh-CN" sz="2800" b="1" dirty="0" smtClean="0"/>
              <a:t>State</a:t>
            </a:r>
          </a:p>
          <a:p>
            <a:r>
              <a:rPr kumimoji="1" lang="en-US" altLang="zh-CN" sz="2800" b="1" dirty="0" smtClean="0"/>
              <a:t>Edge</a:t>
            </a:r>
          </a:p>
          <a:p>
            <a:r>
              <a:rPr kumimoji="1" lang="en-US" altLang="zh-CN" sz="2800" b="1" dirty="0" smtClean="0"/>
              <a:t>Formula</a:t>
            </a:r>
          </a:p>
          <a:p>
            <a:r>
              <a:rPr kumimoji="1" lang="en-US" altLang="zh-CN" sz="2800" b="1" dirty="0" smtClean="0"/>
              <a:t>Non-determinism</a:t>
            </a:r>
          </a:p>
          <a:p>
            <a:pPr marL="0" indent="0">
              <a:buNone/>
            </a:pPr>
            <a:endParaRPr kumimoji="1" lang="en-US" altLang="zh-CN" sz="2400" b="1" dirty="0" smtClean="0"/>
          </a:p>
          <a:p>
            <a:endParaRPr kumimoji="1" lang="zh-CN" altLang="en-US" dirty="0"/>
          </a:p>
        </p:txBody>
      </p:sp>
    </p:spTree>
    <p:extLst>
      <p:ext uri="{BB962C8B-B14F-4D97-AF65-F5344CB8AC3E}">
        <p14:creationId xmlns:p14="http://schemas.microsoft.com/office/powerpoint/2010/main" val="156781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335430"/>
            <a:ext cx="9601200" cy="838200"/>
          </a:xfrm>
        </p:spPr>
        <p:txBody>
          <a:bodyPr>
            <a:normAutofit fontScale="90000"/>
          </a:bodyPr>
          <a:lstStyle/>
          <a:p>
            <a:r>
              <a:rPr kumimoji="1" lang="en-US" altLang="zh-CN" sz="6000" dirty="0" smtClean="0"/>
              <a:t>Query </a:t>
            </a:r>
            <a:r>
              <a:rPr kumimoji="1" lang="en-US" altLang="zh-CN" sz="6000" dirty="0"/>
              <a:t>Compilation using </a:t>
            </a:r>
            <a:r>
              <a:rPr kumimoji="1" lang="en-US" altLang="zh-CN" sz="6000" dirty="0" err="1"/>
              <a:t>NFA</a:t>
            </a:r>
            <a:r>
              <a:rPr kumimoji="1" lang="en-US" altLang="zh-CN" sz="6000" baseline="30000" dirty="0" err="1"/>
              <a:t>b</a:t>
            </a:r>
            <a:r>
              <a:rPr kumimoji="1" lang="en-US" altLang="zh-CN" sz="6000" dirty="0" smtClean="0"/>
              <a:t> </a:t>
            </a:r>
            <a:endParaRPr kumimoji="1" lang="zh-CN" altLang="en-US" sz="6000" dirty="0"/>
          </a:p>
        </p:txBody>
      </p:sp>
      <p:sp>
        <p:nvSpPr>
          <p:cNvPr id="4" name="内容占位符 3"/>
          <p:cNvSpPr>
            <a:spLocks noGrp="1"/>
          </p:cNvSpPr>
          <p:nvPr>
            <p:ph idx="1"/>
          </p:nvPr>
        </p:nvSpPr>
        <p:spPr>
          <a:xfrm>
            <a:off x="5777220" y="4518206"/>
            <a:ext cx="2538828" cy="1748119"/>
          </a:xfrm>
        </p:spPr>
        <p:txBody>
          <a:bodyPr>
            <a:normAutofit lnSpcReduction="10000"/>
          </a:bodyPr>
          <a:lstStyle/>
          <a:p>
            <a:r>
              <a:rPr kumimoji="1" lang="en-US" altLang="zh-CN" sz="2400" dirty="0" smtClean="0"/>
              <a:t>Step 1</a:t>
            </a:r>
          </a:p>
          <a:p>
            <a:pPr lvl="1"/>
            <a:r>
              <a:rPr kumimoji="1" lang="en-US" altLang="zh-CN" sz="2400" dirty="0" err="1" smtClean="0"/>
              <a:t>NFA</a:t>
            </a:r>
            <a:r>
              <a:rPr kumimoji="1" lang="en-US" altLang="zh-CN" sz="2400" baseline="30000" dirty="0" err="1" smtClean="0"/>
              <a:t>b</a:t>
            </a:r>
            <a:r>
              <a:rPr kumimoji="1" lang="en-US" altLang="zh-CN" sz="2400" dirty="0" smtClean="0"/>
              <a:t> structure</a:t>
            </a:r>
          </a:p>
          <a:p>
            <a:r>
              <a:rPr kumimoji="1" lang="en-US" altLang="zh-CN" sz="2400" dirty="0" smtClean="0"/>
              <a:t>Step 2</a:t>
            </a:r>
          </a:p>
          <a:p>
            <a:pPr lvl="1"/>
            <a:r>
              <a:rPr kumimoji="1" lang="en-US" altLang="zh-CN" sz="2400" dirty="0" smtClean="0"/>
              <a:t>Predicates</a:t>
            </a:r>
          </a:p>
        </p:txBody>
      </p:sp>
      <p:pic>
        <p:nvPicPr>
          <p:cNvPr id="3" name="图片 2"/>
          <p:cNvPicPr>
            <a:picLocks noChangeAspect="1"/>
          </p:cNvPicPr>
          <p:nvPr/>
        </p:nvPicPr>
        <p:blipFill>
          <a:blip r:embed="rId3"/>
          <a:stretch>
            <a:fillRect/>
          </a:stretch>
        </p:blipFill>
        <p:spPr>
          <a:xfrm>
            <a:off x="1659210" y="1347970"/>
            <a:ext cx="9025979" cy="2742451"/>
          </a:xfrm>
          <a:prstGeom prst="rect">
            <a:avLst/>
          </a:prstGeom>
        </p:spPr>
      </p:pic>
      <p:sp>
        <p:nvSpPr>
          <p:cNvPr id="5" name="内容占位符 3"/>
          <p:cNvSpPr txBox="1">
            <a:spLocks/>
          </p:cNvSpPr>
          <p:nvPr/>
        </p:nvSpPr>
        <p:spPr>
          <a:xfrm>
            <a:off x="8262102" y="4410623"/>
            <a:ext cx="3929898" cy="174811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1" lang="en-US" altLang="zh-CN" sz="2400" b="0" i="0" u="none" strike="noStrike" kern="1200" cap="none" spc="0" normalizeH="0" baseline="0" noProof="0" dirty="0" smtClean="0">
                <a:ln>
                  <a:noFill/>
                </a:ln>
                <a:solidFill>
                  <a:schemeClr val="tx2"/>
                </a:solidFill>
                <a:effectLst/>
                <a:uLnTx/>
                <a:uFillTx/>
                <a:latin typeface="+mn-lt"/>
                <a:ea typeface="+mn-ea"/>
                <a:cs typeface="+mn-cs"/>
              </a:rPr>
              <a:t>Step 3</a:t>
            </a:r>
          </a:p>
          <a:p>
            <a:pPr marL="384048"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1" lang="en-US" altLang="zh-CN" sz="2400" b="0" i="1" u="none" strike="noStrike" kern="1200" cap="none" spc="0" normalizeH="0" baseline="0" noProof="0" dirty="0" smtClean="0">
                <a:ln>
                  <a:noFill/>
                </a:ln>
                <a:solidFill>
                  <a:schemeClr val="tx2"/>
                </a:solidFill>
                <a:effectLst/>
                <a:uLnTx/>
                <a:uFillTx/>
                <a:latin typeface="+mn-lt"/>
                <a:ea typeface="+mn-ea"/>
                <a:cs typeface="+mn-cs"/>
              </a:rPr>
              <a:t>Event selection strategy</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1" lang="en-US" altLang="zh-CN" sz="2400" b="0" i="0" u="none" strike="noStrike" kern="1200" cap="none" spc="0" normalizeH="0" baseline="0" noProof="0" dirty="0" smtClean="0">
                <a:ln>
                  <a:noFill/>
                </a:ln>
                <a:solidFill>
                  <a:schemeClr val="tx2"/>
                </a:solidFill>
                <a:effectLst/>
                <a:uLnTx/>
                <a:uFillTx/>
                <a:latin typeface="+mn-lt"/>
                <a:ea typeface="+mn-ea"/>
                <a:cs typeface="+mn-cs"/>
              </a:rPr>
              <a:t>Step 4</a:t>
            </a:r>
          </a:p>
          <a:p>
            <a:pPr marL="384048" marR="0" lvl="1" indent="-384048"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1" lang="en-US" altLang="zh-CN" sz="2400" b="0" i="1" u="none" strike="noStrike" kern="1200" cap="none" spc="0" normalizeH="0" baseline="0" noProof="0" dirty="0" smtClean="0">
                <a:ln>
                  <a:noFill/>
                </a:ln>
                <a:solidFill>
                  <a:schemeClr val="tx2"/>
                </a:solidFill>
                <a:effectLst/>
                <a:uLnTx/>
                <a:uFillTx/>
                <a:latin typeface="+mn-lt"/>
                <a:ea typeface="+mn-ea"/>
                <a:cs typeface="+mn-cs"/>
              </a:rPr>
              <a:t>Time window</a:t>
            </a:r>
            <a:endParaRPr kumimoji="1" lang="zh-CN" altLang="en-US" sz="2400" b="0" i="1" u="none" strike="noStrike" kern="1200" cap="none" spc="0" normalizeH="0" baseline="0" noProof="0" dirty="0">
              <a:ln>
                <a:noFill/>
              </a:ln>
              <a:solidFill>
                <a:schemeClr val="tx2"/>
              </a:solidFill>
              <a:effectLst/>
              <a:uLnTx/>
              <a:uFillTx/>
              <a:latin typeface="+mn-lt"/>
              <a:ea typeface="+mn-ea"/>
              <a:cs typeface="+mn-cs"/>
            </a:endParaRPr>
          </a:p>
        </p:txBody>
      </p:sp>
      <p:pic>
        <p:nvPicPr>
          <p:cNvPr id="6" name="图片 5"/>
          <p:cNvPicPr>
            <a:picLocks noChangeAspect="1"/>
          </p:cNvPicPr>
          <p:nvPr/>
        </p:nvPicPr>
        <p:blipFill rotWithShape="1">
          <a:blip r:embed="rId4"/>
          <a:srcRect l="62187"/>
          <a:stretch/>
        </p:blipFill>
        <p:spPr>
          <a:xfrm>
            <a:off x="987984" y="4310798"/>
            <a:ext cx="4610100" cy="2216727"/>
          </a:xfrm>
          <a:prstGeom prst="rect">
            <a:avLst/>
          </a:prstGeom>
        </p:spPr>
      </p:pic>
    </p:spTree>
    <p:extLst>
      <p:ext uri="{BB962C8B-B14F-4D97-AF65-F5344CB8AC3E}">
        <p14:creationId xmlns:p14="http://schemas.microsoft.com/office/powerpoint/2010/main" val="4286561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335430"/>
            <a:ext cx="9601200" cy="838200"/>
          </a:xfrm>
        </p:spPr>
        <p:txBody>
          <a:bodyPr>
            <a:normAutofit fontScale="90000"/>
          </a:bodyPr>
          <a:lstStyle/>
          <a:p>
            <a:r>
              <a:rPr kumimoji="1" lang="en-US" altLang="zh-CN" sz="6000" dirty="0" smtClean="0"/>
              <a:t>Query </a:t>
            </a:r>
            <a:r>
              <a:rPr kumimoji="1" lang="en-US" altLang="zh-CN" sz="6000" dirty="0"/>
              <a:t>Compilation using </a:t>
            </a:r>
            <a:r>
              <a:rPr kumimoji="1" lang="en-US" altLang="zh-CN" sz="6000" dirty="0" err="1"/>
              <a:t>NFA</a:t>
            </a:r>
            <a:r>
              <a:rPr kumimoji="1" lang="en-US" altLang="zh-CN" sz="6000" baseline="30000" dirty="0" err="1"/>
              <a:t>b</a:t>
            </a:r>
            <a:r>
              <a:rPr kumimoji="1" lang="en-US" altLang="zh-CN" sz="6000" dirty="0" smtClean="0"/>
              <a:t> </a:t>
            </a:r>
            <a:endParaRPr kumimoji="1" lang="zh-CN" altLang="en-US" sz="6000" dirty="0"/>
          </a:p>
        </p:txBody>
      </p:sp>
      <p:sp>
        <p:nvSpPr>
          <p:cNvPr id="8" name="内容占位符 3"/>
          <p:cNvSpPr>
            <a:spLocks noGrp="1"/>
          </p:cNvSpPr>
          <p:nvPr>
            <p:ph idx="1"/>
          </p:nvPr>
        </p:nvSpPr>
        <p:spPr>
          <a:xfrm>
            <a:off x="2121684" y="4625788"/>
            <a:ext cx="5230904" cy="2041921"/>
          </a:xfrm>
        </p:spPr>
        <p:txBody>
          <a:bodyPr>
            <a:normAutofit fontScale="55000" lnSpcReduction="20000"/>
          </a:bodyPr>
          <a:lstStyle/>
          <a:p>
            <a:pPr marL="0" indent="0">
              <a:buNone/>
            </a:pPr>
            <a:r>
              <a:rPr kumimoji="1" lang="en-US" altLang="zh-CN" sz="5800" b="1" dirty="0" smtClean="0"/>
              <a:t>Two optimizations:</a:t>
            </a:r>
          </a:p>
          <a:p>
            <a:r>
              <a:rPr kumimoji="1" lang="en-US" altLang="zh-CN" sz="4400" dirty="0" smtClean="0"/>
              <a:t>Step 5</a:t>
            </a:r>
          </a:p>
          <a:p>
            <a:pPr lvl="1"/>
            <a:r>
              <a:rPr kumimoji="1" lang="en-US" altLang="zh-CN" sz="4400" dirty="0" smtClean="0"/>
              <a:t>Pushing the time window early</a:t>
            </a:r>
          </a:p>
          <a:p>
            <a:r>
              <a:rPr kumimoji="1" lang="en-US" altLang="zh-CN" sz="4400" dirty="0" smtClean="0"/>
              <a:t>Step 6</a:t>
            </a:r>
          </a:p>
          <a:p>
            <a:pPr lvl="1"/>
            <a:r>
              <a:rPr kumimoji="1" lang="en-US" altLang="zh-CN" sz="4400" dirty="0" smtClean="0"/>
              <a:t>Constraining proceed edges</a:t>
            </a:r>
          </a:p>
        </p:txBody>
      </p:sp>
      <p:pic>
        <p:nvPicPr>
          <p:cNvPr id="4" name="图片 3"/>
          <p:cNvPicPr>
            <a:picLocks noChangeAspect="1"/>
          </p:cNvPicPr>
          <p:nvPr/>
        </p:nvPicPr>
        <p:blipFill>
          <a:blip r:embed="rId3"/>
          <a:stretch>
            <a:fillRect/>
          </a:stretch>
        </p:blipFill>
        <p:spPr>
          <a:xfrm>
            <a:off x="2121684" y="1146736"/>
            <a:ext cx="7340563" cy="3452158"/>
          </a:xfrm>
          <a:prstGeom prst="rect">
            <a:avLst/>
          </a:prstGeom>
        </p:spPr>
      </p:pic>
    </p:spTree>
    <p:extLst>
      <p:ext uri="{BB962C8B-B14F-4D97-AF65-F5344CB8AC3E}">
        <p14:creationId xmlns:p14="http://schemas.microsoft.com/office/powerpoint/2010/main" val="2939469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UNEX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panose="020B0503020102020204"/>
        <a:ea typeface=""/>
        <a:cs typeface=""/>
      </a:majorFont>
      <a:minorFont>
        <a:latin typeface="Franklin Gothic Book" panose="020B0503020102020204"/>
        <a:ea typeface=""/>
        <a:cs typeface=""/>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Headlines">
  <a:themeElements>
    <a:clrScheme name="Headlines">
      <a:dk1>
        <a:sysClr val="windowText" lastClr="000000"/>
      </a:dk1>
      <a:lt1>
        <a:sysClr val="window" lastClr="FFFFFF"/>
      </a:lt1>
      <a:dk2>
        <a:srgbClr val="07151B"/>
      </a:dk2>
      <a:lt2>
        <a:srgbClr val="F2F3F3"/>
      </a:lt2>
      <a:accent1>
        <a:srgbClr val="1C546B"/>
      </a:accent1>
      <a:accent2>
        <a:srgbClr val="606968"/>
      </a:accent2>
      <a:accent3>
        <a:srgbClr val="8D8D35"/>
      </a:accent3>
      <a:accent4>
        <a:srgbClr val="D9A142"/>
      </a:accent4>
      <a:accent5>
        <a:srgbClr val="C47023"/>
      </a:accent5>
      <a:accent6>
        <a:srgbClr val="754D64"/>
      </a:accent6>
      <a:hlink>
        <a:srgbClr val="417E93"/>
      </a:hlink>
      <a:folHlink>
        <a:srgbClr val="A76D89"/>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12434FFF-CE4A-40FC-99FF-CA1400F2E6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1179</Words>
  <Application>Microsoft Office PowerPoint</Application>
  <PresentationFormat>Widescreen</PresentationFormat>
  <Paragraphs>209</Paragraphs>
  <Slides>28</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Arial</vt:lpstr>
      <vt:lpstr>Calibri</vt:lpstr>
      <vt:lpstr>Cambria Math</vt:lpstr>
      <vt:lpstr>Century Schoolbook</vt:lpstr>
      <vt:lpstr>Corbel</vt:lpstr>
      <vt:lpstr>等线</vt:lpstr>
      <vt:lpstr>Franklin Gothic Book</vt:lpstr>
      <vt:lpstr>Helvetica</vt:lpstr>
      <vt:lpstr>Segoe UI</vt:lpstr>
      <vt:lpstr>华文楷体</vt:lpstr>
      <vt:lpstr>Metropolitan</vt:lpstr>
      <vt:lpstr>UNEX_PPT_Template</vt:lpstr>
      <vt:lpstr>裁剪</vt:lpstr>
      <vt:lpstr>Headlines</vt:lpstr>
      <vt:lpstr>  CS239-Lecture 8 Streaming Abstractions</vt:lpstr>
      <vt:lpstr>Efficient Pattern Matching over Event Streams</vt:lpstr>
      <vt:lpstr>Outline</vt:lpstr>
      <vt:lpstr>Background</vt:lpstr>
      <vt:lpstr>Background – Event Pattern Language</vt:lpstr>
      <vt:lpstr>Event Selection Strategy</vt:lpstr>
      <vt:lpstr>Formal Evaluation Model (NFAb)</vt:lpstr>
      <vt:lpstr>Query Compilation using NFAb </vt:lpstr>
      <vt:lpstr>Query Compilation using NFAb </vt:lpstr>
      <vt:lpstr>Expressibility of NFAb </vt:lpstr>
      <vt:lpstr>Runtime Complexity Analysis</vt:lpstr>
      <vt:lpstr>A Shared Version Match Buffer</vt:lpstr>
      <vt:lpstr>NFAb Execution with Multiple Run</vt:lpstr>
      <vt:lpstr>Merging Equivalent Runs</vt:lpstr>
      <vt:lpstr>Backtrack Algorithm</vt:lpstr>
      <vt:lpstr>DISTRIBUTED Complex event processing with query rewriting  </vt:lpstr>
      <vt:lpstr>Complex Event Processing Systems</vt:lpstr>
      <vt:lpstr>Event and Temporal Model</vt:lpstr>
      <vt:lpstr>Event Query Language and Operators</vt:lpstr>
      <vt:lpstr>Optimization Goals</vt:lpstr>
      <vt:lpstr>Cost Model</vt:lpstr>
      <vt:lpstr>Cost Model (Cont.)</vt:lpstr>
      <vt:lpstr>Query Rewriting</vt:lpstr>
      <vt:lpstr>Query Rewriting (Cont.)</vt:lpstr>
      <vt:lpstr>Operator Distribution</vt:lpstr>
      <vt:lpstr>Evaluation</vt:lpstr>
      <vt:lpstr>Evaluation (Cont.)</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2016-03-29T03:05:16Z</dcterms:created>
  <dcterms:modified xsi:type="dcterms:W3CDTF">2016-04-20T14:54:48Z</dcterms:modified>
</cp:coreProperties>
</file>