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  <p:sldMasterId id="2147483864" r:id="rId2"/>
    <p:sldMasterId id="2147483873" r:id="rId3"/>
  </p:sldMasterIdLst>
  <p:notesMasterIdLst>
    <p:notesMasterId r:id="rId43"/>
  </p:notesMasterIdLst>
  <p:sldIdLst>
    <p:sldId id="257" r:id="rId4"/>
    <p:sldId id="295" r:id="rId5"/>
    <p:sldId id="29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2093" autoAdjust="0"/>
  </p:normalViewPr>
  <p:slideViewPr>
    <p:cSldViewPr snapToGrid="0">
      <p:cViewPr varScale="1">
        <p:scale>
          <a:sx n="94" d="100"/>
          <a:sy n="94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7CCDA-E6F8-4F2E-98D2-BD82923E2F4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4938A2-50E5-44DF-8191-B384E0111004}">
      <dgm:prSet phldrT="[文本]" custT="1"/>
      <dgm:spPr/>
      <dgm:t>
        <a:bodyPr/>
        <a:lstStyle/>
        <a:p>
          <a:r>
            <a:rPr lang="en-US" altLang="zh-CN" sz="2400" dirty="0" smtClean="0"/>
            <a:t>Decide chunks or tiles needed</a:t>
          </a:r>
          <a:endParaRPr lang="zh-CN" altLang="en-US" sz="2400" dirty="0"/>
        </a:p>
      </dgm:t>
    </dgm:pt>
    <dgm:pt modelId="{E677B1A4-CE80-4AF1-A0D6-CA858A991EFF}" type="parTrans" cxnId="{36B7C1E8-3CE6-4A51-9132-255FEDAEEE96}">
      <dgm:prSet/>
      <dgm:spPr/>
      <dgm:t>
        <a:bodyPr/>
        <a:lstStyle/>
        <a:p>
          <a:endParaRPr lang="zh-CN" altLang="en-US"/>
        </a:p>
      </dgm:t>
    </dgm:pt>
    <dgm:pt modelId="{BBD68A32-A2CF-4EA2-A18C-7AD3F7A655AE}" type="sibTrans" cxnId="{36B7C1E8-3CE6-4A51-9132-255FEDAEEE96}">
      <dgm:prSet/>
      <dgm:spPr/>
      <dgm:t>
        <a:bodyPr/>
        <a:lstStyle/>
        <a:p>
          <a:endParaRPr lang="zh-CN" altLang="en-US"/>
        </a:p>
      </dgm:t>
    </dgm:pt>
    <dgm:pt modelId="{EEE3FB29-7EF7-4285-9F25-F022C043502D}">
      <dgm:prSet phldrT="[文本]" custT="1"/>
      <dgm:spPr/>
      <dgm:t>
        <a:bodyPr/>
        <a:lstStyle/>
        <a:p>
          <a:r>
            <a:rPr lang="en-US" altLang="zh-CN" sz="2400" dirty="0" smtClean="0"/>
            <a:t>encoding</a:t>
          </a:r>
          <a:endParaRPr lang="zh-CN" altLang="en-US" sz="2400" dirty="0"/>
        </a:p>
      </dgm:t>
    </dgm:pt>
    <dgm:pt modelId="{9A7D39A5-93B5-4F4E-9444-E644229D774D}" type="parTrans" cxnId="{29AC4E70-4DBA-498D-8808-2BF0C85B83B1}">
      <dgm:prSet/>
      <dgm:spPr/>
      <dgm:t>
        <a:bodyPr/>
        <a:lstStyle/>
        <a:p>
          <a:endParaRPr lang="zh-CN" altLang="en-US"/>
        </a:p>
      </dgm:t>
    </dgm:pt>
    <dgm:pt modelId="{C4D8B063-B397-4489-9C1D-18D7ADEE5040}" type="sibTrans" cxnId="{29AC4E70-4DBA-498D-8808-2BF0C85B83B1}">
      <dgm:prSet/>
      <dgm:spPr/>
      <dgm:t>
        <a:bodyPr/>
        <a:lstStyle/>
        <a:p>
          <a:endParaRPr lang="zh-CN" altLang="en-US"/>
        </a:p>
      </dgm:t>
    </dgm:pt>
    <dgm:pt modelId="{F0ADCFD6-EC55-47F5-942D-BF64E49A1D9B}">
      <dgm:prSet phldrT="[文本]" custT="1"/>
      <dgm:spPr/>
      <dgm:t>
        <a:bodyPr/>
        <a:lstStyle/>
        <a:p>
          <a:r>
            <a:rPr lang="en-US" altLang="zh-CN" sz="2400" dirty="0" smtClean="0"/>
            <a:t>Split and  pack</a:t>
          </a:r>
          <a:endParaRPr lang="zh-CN" altLang="en-US" sz="2400" dirty="0"/>
        </a:p>
      </dgm:t>
    </dgm:pt>
    <dgm:pt modelId="{013FD704-B15C-459B-9CC3-387EA4A68E36}" type="parTrans" cxnId="{52CC8430-6F4C-479F-9DC5-B3A40DA31375}">
      <dgm:prSet/>
      <dgm:spPr/>
      <dgm:t>
        <a:bodyPr/>
        <a:lstStyle/>
        <a:p>
          <a:endParaRPr lang="zh-CN" altLang="en-US"/>
        </a:p>
      </dgm:t>
    </dgm:pt>
    <dgm:pt modelId="{803D1CA0-B700-48B9-8BB2-F45757E1D905}" type="sibTrans" cxnId="{52CC8430-6F4C-479F-9DC5-B3A40DA31375}">
      <dgm:prSet/>
      <dgm:spPr/>
      <dgm:t>
        <a:bodyPr/>
        <a:lstStyle/>
        <a:p>
          <a:endParaRPr lang="zh-CN" altLang="en-US"/>
        </a:p>
      </dgm:t>
    </dgm:pt>
    <dgm:pt modelId="{E2F51911-547C-4735-B7DC-90B4A66EFE62}">
      <dgm:prSet phldrT="[文本]" custT="1"/>
      <dgm:spPr/>
      <dgm:t>
        <a:bodyPr/>
        <a:lstStyle/>
        <a:p>
          <a:r>
            <a:rPr lang="en-US" altLang="zh-CN" sz="2400" dirty="0" smtClean="0"/>
            <a:t>Load into main memory</a:t>
          </a:r>
          <a:endParaRPr lang="zh-CN" altLang="en-US" sz="2400" dirty="0"/>
        </a:p>
      </dgm:t>
    </dgm:pt>
    <dgm:pt modelId="{ADF11AE4-7C1F-4FB4-8CF4-022220B34A87}" type="parTrans" cxnId="{60DD2AA2-C265-4E84-BE22-8407CE16721E}">
      <dgm:prSet/>
      <dgm:spPr/>
      <dgm:t>
        <a:bodyPr/>
        <a:lstStyle/>
        <a:p>
          <a:endParaRPr lang="zh-CN" altLang="en-US"/>
        </a:p>
      </dgm:t>
    </dgm:pt>
    <dgm:pt modelId="{7DC7E620-E055-4DEE-8884-22E6C7965277}" type="sibTrans" cxnId="{60DD2AA2-C265-4E84-BE22-8407CE16721E}">
      <dgm:prSet/>
      <dgm:spPr/>
      <dgm:t>
        <a:bodyPr/>
        <a:lstStyle/>
        <a:p>
          <a:endParaRPr lang="zh-CN" altLang="en-US"/>
        </a:p>
      </dgm:t>
    </dgm:pt>
    <dgm:pt modelId="{4F69A34C-771A-4349-B88D-5FEE98AF1584}" type="pres">
      <dgm:prSet presAssocID="{26B7CCDA-E6F8-4F2E-98D2-BD82923E2F4E}" presName="Name0" presStyleCnt="0">
        <dgm:presLayoutVars>
          <dgm:dir/>
          <dgm:resizeHandles val="exact"/>
        </dgm:presLayoutVars>
      </dgm:prSet>
      <dgm:spPr/>
    </dgm:pt>
    <dgm:pt modelId="{CC9A4C3D-0BDA-4101-8C87-F5F74672DD9A}" type="pres">
      <dgm:prSet presAssocID="{5F4938A2-50E5-44DF-8191-B384E01110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EC8C37-9F07-46D3-8F34-2D0983FDBEA8}" type="pres">
      <dgm:prSet presAssocID="{BBD68A32-A2CF-4EA2-A18C-7AD3F7A655AE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B51903B-4CAB-4823-9E18-EE342FDBA9A8}" type="pres">
      <dgm:prSet presAssocID="{BBD68A32-A2CF-4EA2-A18C-7AD3F7A655AE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8DE07929-9296-4FD6-B34C-92C259382DEF}" type="pres">
      <dgm:prSet presAssocID="{EEE3FB29-7EF7-4285-9F25-F022C04350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4FC472-C486-4148-B0FB-BDA582BCB804}" type="pres">
      <dgm:prSet presAssocID="{C4D8B063-B397-4489-9C1D-18D7ADEE5040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25CA20BB-1D29-4D20-AC8C-89B7D72252A8}" type="pres">
      <dgm:prSet presAssocID="{C4D8B063-B397-4489-9C1D-18D7ADEE5040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A09172EE-38FC-436F-9B9A-F9734C116E51}" type="pres">
      <dgm:prSet presAssocID="{F0ADCFD6-EC55-47F5-942D-BF64E49A1D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0DDAEB-9318-4EDB-8239-A1BA3296FCDE}" type="pres">
      <dgm:prSet presAssocID="{803D1CA0-B700-48B9-8BB2-F45757E1D905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557DE7D2-0A2E-4284-8980-292A5709670E}" type="pres">
      <dgm:prSet presAssocID="{803D1CA0-B700-48B9-8BB2-F45757E1D905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6B579EAD-C761-4426-ABBB-01A8AA21BBB7}" type="pres">
      <dgm:prSet presAssocID="{E2F51911-547C-4735-B7DC-90B4A66EFE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0C6562-0D41-4DEE-9A1F-DF562D06C390}" type="presOf" srcId="{C4D8B063-B397-4489-9C1D-18D7ADEE5040}" destId="{4B4FC472-C486-4148-B0FB-BDA582BCB804}" srcOrd="0" destOrd="0" presId="urn:microsoft.com/office/officeart/2005/8/layout/process1"/>
    <dgm:cxn modelId="{F88A3500-0C8F-4E33-88F3-46A1B72AC2A8}" type="presOf" srcId="{C4D8B063-B397-4489-9C1D-18D7ADEE5040}" destId="{25CA20BB-1D29-4D20-AC8C-89B7D72252A8}" srcOrd="1" destOrd="0" presId="urn:microsoft.com/office/officeart/2005/8/layout/process1"/>
    <dgm:cxn modelId="{A11024EA-6401-43E5-9EB4-02FC713EF010}" type="presOf" srcId="{E2F51911-547C-4735-B7DC-90B4A66EFE62}" destId="{6B579EAD-C761-4426-ABBB-01A8AA21BBB7}" srcOrd="0" destOrd="0" presId="urn:microsoft.com/office/officeart/2005/8/layout/process1"/>
    <dgm:cxn modelId="{1CB91FF8-FC7E-454D-933E-D6BCC5FC616E}" type="presOf" srcId="{BBD68A32-A2CF-4EA2-A18C-7AD3F7A655AE}" destId="{C0EC8C37-9F07-46D3-8F34-2D0983FDBEA8}" srcOrd="0" destOrd="0" presId="urn:microsoft.com/office/officeart/2005/8/layout/process1"/>
    <dgm:cxn modelId="{29AC4E70-4DBA-498D-8808-2BF0C85B83B1}" srcId="{26B7CCDA-E6F8-4F2E-98D2-BD82923E2F4E}" destId="{EEE3FB29-7EF7-4285-9F25-F022C043502D}" srcOrd="1" destOrd="0" parTransId="{9A7D39A5-93B5-4F4E-9444-E644229D774D}" sibTransId="{C4D8B063-B397-4489-9C1D-18D7ADEE5040}"/>
    <dgm:cxn modelId="{FA43B07A-049B-42F2-B790-3417F4C600FF}" type="presOf" srcId="{F0ADCFD6-EC55-47F5-942D-BF64E49A1D9B}" destId="{A09172EE-38FC-436F-9B9A-F9734C116E51}" srcOrd="0" destOrd="0" presId="urn:microsoft.com/office/officeart/2005/8/layout/process1"/>
    <dgm:cxn modelId="{36B7C1E8-3CE6-4A51-9132-255FEDAEEE96}" srcId="{26B7CCDA-E6F8-4F2E-98D2-BD82923E2F4E}" destId="{5F4938A2-50E5-44DF-8191-B384E0111004}" srcOrd="0" destOrd="0" parTransId="{E677B1A4-CE80-4AF1-A0D6-CA858A991EFF}" sibTransId="{BBD68A32-A2CF-4EA2-A18C-7AD3F7A655AE}"/>
    <dgm:cxn modelId="{CD01C295-7560-4B3F-81D8-E59B514BD4F9}" type="presOf" srcId="{26B7CCDA-E6F8-4F2E-98D2-BD82923E2F4E}" destId="{4F69A34C-771A-4349-B88D-5FEE98AF1584}" srcOrd="0" destOrd="0" presId="urn:microsoft.com/office/officeart/2005/8/layout/process1"/>
    <dgm:cxn modelId="{C5B8651D-B457-4792-B5C0-AB6F57A68948}" type="presOf" srcId="{EEE3FB29-7EF7-4285-9F25-F022C043502D}" destId="{8DE07929-9296-4FD6-B34C-92C259382DEF}" srcOrd="0" destOrd="0" presId="urn:microsoft.com/office/officeart/2005/8/layout/process1"/>
    <dgm:cxn modelId="{60DD2AA2-C265-4E84-BE22-8407CE16721E}" srcId="{26B7CCDA-E6F8-4F2E-98D2-BD82923E2F4E}" destId="{E2F51911-547C-4735-B7DC-90B4A66EFE62}" srcOrd="3" destOrd="0" parTransId="{ADF11AE4-7C1F-4FB4-8CF4-022220B34A87}" sibTransId="{7DC7E620-E055-4DEE-8884-22E6C7965277}"/>
    <dgm:cxn modelId="{C03C42F6-1638-415C-BBC6-E432B6896450}" type="presOf" srcId="{BBD68A32-A2CF-4EA2-A18C-7AD3F7A655AE}" destId="{FB51903B-4CAB-4823-9E18-EE342FDBA9A8}" srcOrd="1" destOrd="0" presId="urn:microsoft.com/office/officeart/2005/8/layout/process1"/>
    <dgm:cxn modelId="{ED912453-F149-4ABF-94F5-A0CB8207387F}" type="presOf" srcId="{803D1CA0-B700-48B9-8BB2-F45757E1D905}" destId="{5A0DDAEB-9318-4EDB-8239-A1BA3296FCDE}" srcOrd="0" destOrd="0" presId="urn:microsoft.com/office/officeart/2005/8/layout/process1"/>
    <dgm:cxn modelId="{52CC8430-6F4C-479F-9DC5-B3A40DA31375}" srcId="{26B7CCDA-E6F8-4F2E-98D2-BD82923E2F4E}" destId="{F0ADCFD6-EC55-47F5-942D-BF64E49A1D9B}" srcOrd="2" destOrd="0" parTransId="{013FD704-B15C-459B-9CC3-387EA4A68E36}" sibTransId="{803D1CA0-B700-48B9-8BB2-F45757E1D905}"/>
    <dgm:cxn modelId="{709908A4-B646-4F39-BC33-ADAC05DAF6B8}" type="presOf" srcId="{803D1CA0-B700-48B9-8BB2-F45757E1D905}" destId="{557DE7D2-0A2E-4284-8980-292A5709670E}" srcOrd="1" destOrd="0" presId="urn:microsoft.com/office/officeart/2005/8/layout/process1"/>
    <dgm:cxn modelId="{BAB15453-A7C5-4CEC-992C-25AEFC4D4B19}" type="presOf" srcId="{5F4938A2-50E5-44DF-8191-B384E0111004}" destId="{CC9A4C3D-0BDA-4101-8C87-F5F74672DD9A}" srcOrd="0" destOrd="0" presId="urn:microsoft.com/office/officeart/2005/8/layout/process1"/>
    <dgm:cxn modelId="{98592850-FEA0-4FDD-B564-FF680992A4F8}" type="presParOf" srcId="{4F69A34C-771A-4349-B88D-5FEE98AF1584}" destId="{CC9A4C3D-0BDA-4101-8C87-F5F74672DD9A}" srcOrd="0" destOrd="0" presId="urn:microsoft.com/office/officeart/2005/8/layout/process1"/>
    <dgm:cxn modelId="{73F3E952-69A7-42B8-B226-068416A4E5DB}" type="presParOf" srcId="{4F69A34C-771A-4349-B88D-5FEE98AF1584}" destId="{C0EC8C37-9F07-46D3-8F34-2D0983FDBEA8}" srcOrd="1" destOrd="0" presId="urn:microsoft.com/office/officeart/2005/8/layout/process1"/>
    <dgm:cxn modelId="{109B877E-0502-4885-A4DF-184BD915D19F}" type="presParOf" srcId="{C0EC8C37-9F07-46D3-8F34-2D0983FDBEA8}" destId="{FB51903B-4CAB-4823-9E18-EE342FDBA9A8}" srcOrd="0" destOrd="0" presId="urn:microsoft.com/office/officeart/2005/8/layout/process1"/>
    <dgm:cxn modelId="{7B31E4A1-4B30-48FC-BC5D-C6A03D92296F}" type="presParOf" srcId="{4F69A34C-771A-4349-B88D-5FEE98AF1584}" destId="{8DE07929-9296-4FD6-B34C-92C259382DEF}" srcOrd="2" destOrd="0" presId="urn:microsoft.com/office/officeart/2005/8/layout/process1"/>
    <dgm:cxn modelId="{1D53EEA1-8F9F-4574-9610-FE90F6B16239}" type="presParOf" srcId="{4F69A34C-771A-4349-B88D-5FEE98AF1584}" destId="{4B4FC472-C486-4148-B0FB-BDA582BCB804}" srcOrd="3" destOrd="0" presId="urn:microsoft.com/office/officeart/2005/8/layout/process1"/>
    <dgm:cxn modelId="{4A923624-8541-47D3-9C1B-7F30A811D155}" type="presParOf" srcId="{4B4FC472-C486-4148-B0FB-BDA582BCB804}" destId="{25CA20BB-1D29-4D20-AC8C-89B7D72252A8}" srcOrd="0" destOrd="0" presId="urn:microsoft.com/office/officeart/2005/8/layout/process1"/>
    <dgm:cxn modelId="{ECCA52A0-841C-41B2-B0CB-F941DF953378}" type="presParOf" srcId="{4F69A34C-771A-4349-B88D-5FEE98AF1584}" destId="{A09172EE-38FC-436F-9B9A-F9734C116E51}" srcOrd="4" destOrd="0" presId="urn:microsoft.com/office/officeart/2005/8/layout/process1"/>
    <dgm:cxn modelId="{31D01DF7-3D2B-4995-A5FF-0E28E4B1B217}" type="presParOf" srcId="{4F69A34C-771A-4349-B88D-5FEE98AF1584}" destId="{5A0DDAEB-9318-4EDB-8239-A1BA3296FCDE}" srcOrd="5" destOrd="0" presId="urn:microsoft.com/office/officeart/2005/8/layout/process1"/>
    <dgm:cxn modelId="{A083BDE5-429E-4D65-84C2-3CCF8DED31DD}" type="presParOf" srcId="{5A0DDAEB-9318-4EDB-8239-A1BA3296FCDE}" destId="{557DE7D2-0A2E-4284-8980-292A5709670E}" srcOrd="0" destOrd="0" presId="urn:microsoft.com/office/officeart/2005/8/layout/process1"/>
    <dgm:cxn modelId="{BF0C4B0A-6594-41D8-A55C-0833B93E3196}" type="presParOf" srcId="{4F69A34C-771A-4349-B88D-5FEE98AF1584}" destId="{6B579EAD-C761-4426-ABBB-01A8AA21BBB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A4C3D-0BDA-4101-8C87-F5F74672DD9A}">
      <dsp:nvSpPr>
        <dsp:cNvPr id="0" name=""/>
        <dsp:cNvSpPr/>
      </dsp:nvSpPr>
      <dsp:spPr>
        <a:xfrm>
          <a:off x="4448" y="924654"/>
          <a:ext cx="1945001" cy="1385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Decide chunks or tiles needed</a:t>
          </a:r>
          <a:endParaRPr lang="zh-CN" altLang="en-US" sz="2400" kern="1200" dirty="0"/>
        </a:p>
      </dsp:txBody>
      <dsp:txXfrm>
        <a:off x="45037" y="965243"/>
        <a:ext cx="1863823" cy="1304635"/>
      </dsp:txXfrm>
    </dsp:sp>
    <dsp:sp modelId="{C0EC8C37-9F07-46D3-8F34-2D0983FDBEA8}">
      <dsp:nvSpPr>
        <dsp:cNvPr id="0" name=""/>
        <dsp:cNvSpPr/>
      </dsp:nvSpPr>
      <dsp:spPr>
        <a:xfrm>
          <a:off x="2143950" y="1376381"/>
          <a:ext cx="412340" cy="482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2143950" y="1472853"/>
        <a:ext cx="288638" cy="289416"/>
      </dsp:txXfrm>
    </dsp:sp>
    <dsp:sp modelId="{8DE07929-9296-4FD6-B34C-92C259382DEF}">
      <dsp:nvSpPr>
        <dsp:cNvPr id="0" name=""/>
        <dsp:cNvSpPr/>
      </dsp:nvSpPr>
      <dsp:spPr>
        <a:xfrm>
          <a:off x="2727450" y="924654"/>
          <a:ext cx="1945001" cy="1385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encoding</a:t>
          </a:r>
          <a:endParaRPr lang="zh-CN" altLang="en-US" sz="2400" kern="1200" dirty="0"/>
        </a:p>
      </dsp:txBody>
      <dsp:txXfrm>
        <a:off x="2768039" y="965243"/>
        <a:ext cx="1863823" cy="1304635"/>
      </dsp:txXfrm>
    </dsp:sp>
    <dsp:sp modelId="{4B4FC472-C486-4148-B0FB-BDA582BCB804}">
      <dsp:nvSpPr>
        <dsp:cNvPr id="0" name=""/>
        <dsp:cNvSpPr/>
      </dsp:nvSpPr>
      <dsp:spPr>
        <a:xfrm>
          <a:off x="4866952" y="1376381"/>
          <a:ext cx="412340" cy="482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4866952" y="1472853"/>
        <a:ext cx="288638" cy="289416"/>
      </dsp:txXfrm>
    </dsp:sp>
    <dsp:sp modelId="{A09172EE-38FC-436F-9B9A-F9734C116E51}">
      <dsp:nvSpPr>
        <dsp:cNvPr id="0" name=""/>
        <dsp:cNvSpPr/>
      </dsp:nvSpPr>
      <dsp:spPr>
        <a:xfrm>
          <a:off x="5450452" y="924654"/>
          <a:ext cx="1945001" cy="1385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Split and  pack</a:t>
          </a:r>
          <a:endParaRPr lang="zh-CN" altLang="en-US" sz="2400" kern="1200" dirty="0"/>
        </a:p>
      </dsp:txBody>
      <dsp:txXfrm>
        <a:off x="5491041" y="965243"/>
        <a:ext cx="1863823" cy="1304635"/>
      </dsp:txXfrm>
    </dsp:sp>
    <dsp:sp modelId="{5A0DDAEB-9318-4EDB-8239-A1BA3296FCDE}">
      <dsp:nvSpPr>
        <dsp:cNvPr id="0" name=""/>
        <dsp:cNvSpPr/>
      </dsp:nvSpPr>
      <dsp:spPr>
        <a:xfrm>
          <a:off x="7589954" y="1376381"/>
          <a:ext cx="412340" cy="482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7589954" y="1472853"/>
        <a:ext cx="288638" cy="289416"/>
      </dsp:txXfrm>
    </dsp:sp>
    <dsp:sp modelId="{6B579EAD-C761-4426-ABBB-01A8AA21BBB7}">
      <dsp:nvSpPr>
        <dsp:cNvPr id="0" name=""/>
        <dsp:cNvSpPr/>
      </dsp:nvSpPr>
      <dsp:spPr>
        <a:xfrm>
          <a:off x="8173454" y="924654"/>
          <a:ext cx="1945001" cy="1385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Load into main memory</a:t>
          </a:r>
          <a:endParaRPr lang="zh-CN" altLang="en-US" sz="2400" kern="1200" dirty="0"/>
        </a:p>
      </dsp:txBody>
      <dsp:txXfrm>
        <a:off x="8214043" y="965243"/>
        <a:ext cx="1863823" cy="1304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9C16-8FED-4B05-909D-2B1E950020C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0EB2-4668-402E-A1CD-96F524FD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A0EB2-4668-402E-A1CD-96F524FD16D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772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Lowering: transform the functional representation of the algorithm into an imperative one using the schedule</a:t>
            </a:r>
          </a:p>
          <a:p>
            <a:pPr marL="228600" indent="-228600">
              <a:buAutoNum type="arabicPeriod"/>
            </a:pPr>
            <a:r>
              <a:rPr lang="en-US" baseline="0" dirty="0"/>
              <a:t>Bounds inference: it determines the bounds of the domains over which each use of each function must be evaluated</a:t>
            </a:r>
          </a:p>
          <a:p>
            <a:pPr marL="228600" indent="-228600">
              <a:buAutoNum type="arabicPeriod"/>
            </a:pPr>
            <a:r>
              <a:rPr lang="en-US" dirty="0"/>
              <a:t>CPU code</a:t>
            </a:r>
            <a:r>
              <a:rPr lang="en-US" baseline="0" dirty="0"/>
              <a:t> gen &amp; CUDA code 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322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319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Personally,</a:t>
            </a:r>
            <a:r>
              <a:rPr lang="en-US" baseline="0" dirty="0"/>
              <a:t> the four applications clearly demonstrate the correctness and efficiency of the language Halide, and the nature of lazy evaluation enables faster computation of data. Therefore, I think it is nice if we are able to use a more flexible language to handle big data queries.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323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717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about applying</a:t>
            </a:r>
            <a:r>
              <a:rPr lang="en-US" baseline="0" dirty="0"/>
              <a:t> the idea of functional language to feed-forward imaging pipelines. I think this paper is different from the others because it aims to solve something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394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Computational photography algorithms require highly efﬁcient implementations to be used in practice, especially on power-constrained mobile devices. </a:t>
            </a:r>
          </a:p>
          <a:p>
            <a:r>
              <a:rPr lang="en-US" dirty="0"/>
              <a:t>First, let’s start with the example of the paper. This is an example of a 3x3 box filter. The</a:t>
            </a:r>
            <a:r>
              <a:rPr lang="en-US" baseline="0" dirty="0"/>
              <a:t> goal is to filter an image so that it has a value equal to the </a:t>
            </a:r>
            <a:r>
              <a:rPr lang="en-US" baseline="0" dirty="0" err="1"/>
              <a:t>avg</a:t>
            </a:r>
            <a:r>
              <a:rPr lang="en-US" baseline="0" dirty="0"/>
              <a:t> value of its neighboring pixels in the input image. The first double loop blurs the input horizontally, and the second double loop blurs the intermediate output vertically.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073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exploits</a:t>
            </a:r>
            <a:r>
              <a:rPr lang="en-US" baseline="0" dirty="0"/>
              <a:t> the assembly code in order </a:t>
            </a:r>
            <a:r>
              <a:rPr lang="en-US" baseline="0"/>
              <a:t>to speed up. </a:t>
            </a:r>
            <a:r>
              <a:rPr lang="en-US" dirty="0"/>
              <a:t>It’s more memory</a:t>
            </a:r>
            <a:r>
              <a:rPr lang="en-US" baseline="0" dirty="0"/>
              <a:t>-</a:t>
            </a:r>
            <a:r>
              <a:rPr lang="en-US" dirty="0"/>
              <a:t>efficient</a:t>
            </a:r>
            <a:r>
              <a:rPr lang="en-US" baseline="0" dirty="0"/>
              <a:t> and </a:t>
            </a:r>
            <a:r>
              <a:rPr lang="en-US" dirty="0"/>
              <a:t>more than 10x</a:t>
            </a:r>
            <a:r>
              <a:rPr lang="en-US" baseline="0" dirty="0"/>
              <a:t> faster, but the code readability is lower. It seems that, by using the existing language, if you want to achieve high performance, you need to sacrifice the readability, portability, and modularity.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649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you define</a:t>
            </a:r>
            <a:r>
              <a:rPr lang="en-US" baseline="0" dirty="0"/>
              <a:t> the algorithm and specify a schedule, the compiler combines them into an efficient implementation. As we can see, the representation is concise but does not affect the correctness at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8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Blurred may inline </a:t>
            </a:r>
            <a:r>
              <a:rPr lang="en-US" dirty="0" err="1"/>
              <a:t>tmp</a:t>
            </a:r>
            <a:r>
              <a:rPr lang="en-US" dirty="0"/>
              <a:t>, computing values on demand and </a:t>
            </a:r>
            <a:r>
              <a:rPr lang="en-US" baseline="0" dirty="0"/>
              <a:t>not storing anything for later use</a:t>
            </a:r>
          </a:p>
          <a:p>
            <a:r>
              <a:rPr lang="en-US" baseline="0" dirty="0"/>
              <a:t>+: it requires the least storage</a:t>
            </a:r>
          </a:p>
          <a:p>
            <a:r>
              <a:rPr lang="en-US" baseline="0" dirty="0"/>
              <a:t>-: each point of </a:t>
            </a:r>
            <a:r>
              <a:rPr lang="en-US" baseline="0" dirty="0" err="1"/>
              <a:t>tmp</a:t>
            </a:r>
            <a:r>
              <a:rPr lang="en-US" baseline="0" dirty="0"/>
              <a:t> will be computed thrice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50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the opposite. Blurred computes everything in </a:t>
            </a:r>
            <a:r>
              <a:rPr lang="en-US" baseline="0" dirty="0" err="1"/>
              <a:t>tmp</a:t>
            </a:r>
            <a:r>
              <a:rPr lang="en-US" baseline="0" dirty="0"/>
              <a:t> beforehand </a:t>
            </a:r>
          </a:p>
          <a:p>
            <a:r>
              <a:rPr lang="en-US" baseline="0" dirty="0"/>
              <a:t>+: every value is computed once. </a:t>
            </a:r>
          </a:p>
          <a:p>
            <a:r>
              <a:rPr lang="en-US" baseline="0" dirty="0"/>
              <a:t>-: since it requires storage for the entire region, so the locality is very poor, and we cannot guarantee that the value lies in the cache.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236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dividing</a:t>
            </a:r>
            <a:r>
              <a:rPr lang="en-US" baseline="0" dirty="0"/>
              <a:t> arrays into chunks sounds a good idea so that blurred only computes everything for that iteration.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853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</a:t>
            </a:r>
            <a:r>
              <a:rPr lang="en-US" baseline="0" dirty="0"/>
              <a:t> it is best to reuse the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2B05-137F-40A1-8F9E-9765EF966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675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6364"/>
            <a:ext cx="10972800" cy="595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2545"/>
            <a:ext cx="10972800" cy="3193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03" y="176785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73480" cy="365125"/>
          </a:xfrm>
          <a:prstGeom prst="rect">
            <a:avLst/>
          </a:prstGeom>
        </p:spPr>
        <p:txBody>
          <a:bodyPr/>
          <a:lstStyle/>
          <a:p>
            <a:fld id="{9A0A6917-39F3-4DCD-A8C9-FD5E6708714F}" type="datetime4">
              <a:rPr lang="en-US" smtClean="0"/>
              <a:t>April 25,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93033" y="6356350"/>
            <a:ext cx="81029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22634" y="6356350"/>
            <a:ext cx="831166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923584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Ragan-Kelley et al., "Decoupling Algorithms from Schedules for Easy Optimization of Image Processing Pipelines“ (2012)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1784" y="6356350"/>
            <a:ext cx="592015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31277" cy="365125"/>
          </a:xfrm>
          <a:prstGeom prst="rect">
            <a:avLst/>
          </a:prstGeom>
        </p:spPr>
        <p:txBody>
          <a:bodyPr/>
          <a:lstStyle/>
          <a:p>
            <a:fld id="{446B85CA-CC2A-4E28-B000-BC4A48B61454}" type="datetime4">
              <a:rPr lang="en-US" smtClean="0"/>
              <a:t>April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0493" y="6356350"/>
            <a:ext cx="84687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46190" y="6356350"/>
            <a:ext cx="507609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8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4F385D-0207-4FCC-BFBA-82EE1230CF9D}" type="datetime4">
              <a:rPr lang="en-US" smtClean="0"/>
              <a:t>April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B959A1-1EE5-4363-86B7-637C638EEE03}" type="datetime4">
              <a:rPr lang="en-US" smtClean="0"/>
              <a:t>April 25,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54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89E000-16F0-477B-BBDB-D95B44AD76F2}" type="datetime4">
              <a:rPr lang="en-US" smtClean="0"/>
              <a:t>April 25,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24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711199-BA7F-4D6B-9742-1EB6B6505CE4}" type="datetime4">
              <a:rPr lang="en-US" smtClean="0"/>
              <a:t>April 25,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0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D823-25C0-4EDC-8332-A66D30EFBF76}" type="datetime4">
              <a:rPr lang="en-US" smtClean="0"/>
              <a:t>April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96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7FB59E-263B-4286-B7FC-C0CF55AFBFA7}" type="datetime4">
              <a:rPr lang="en-US" smtClean="0"/>
              <a:t>April 25,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5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EFC371-D8A3-4E7E-B55A-A09EB060770E}" type="datetime4">
              <a:rPr lang="en-US" smtClean="0"/>
              <a:t>April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1880C-0A2B-45C0-88D7-F9947793C8D0}" type="datetime4">
              <a:rPr lang="en-US" smtClean="0"/>
              <a:t>April 25,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Ragan-Kelley et al., "Decoupling Algorithms from Schedules for Easy Optimization of Image Processing Pipelines"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E9FDF-23F4-4D8E-9115-E9FB1CCB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201296" cy="22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1415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5F1B42E-C5A5-4FC8-8D99-55C4FF033EA6}" type="datetime4">
              <a:rPr lang="en-US" smtClean="0"/>
              <a:t>April 25, 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357" y="6356350"/>
            <a:ext cx="837027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Ragan-Kelley et al., "Decoupling Algorithms from Schedules for Easy Optimization of Image Processing Pipelines"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1446" y="6356350"/>
            <a:ext cx="66235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711E9FDF-23F4-4D8E-9115-E9FB1CCBD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CS239-Lecture </a:t>
            </a:r>
            <a:r>
              <a:rPr lang="en-US" sz="5400" dirty="0"/>
              <a:t>9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Array Processing 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1" y="4134449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 smtClean="0"/>
              <a:t>Madan Musuvathi</a:t>
            </a:r>
          </a:p>
          <a:p>
            <a:pPr algn="ctr"/>
            <a:r>
              <a:rPr lang="en-US" sz="2300" dirty="0" smtClean="0"/>
              <a:t> </a:t>
            </a:r>
            <a:endParaRPr lang="en-US" sz="4000" dirty="0" smtClean="0"/>
          </a:p>
          <a:p>
            <a:pPr algn="ctr"/>
            <a:r>
              <a:rPr lang="en-US" dirty="0" smtClean="0"/>
              <a:t>Visiting Professor, UCLA </a:t>
            </a:r>
          </a:p>
          <a:p>
            <a:pPr algn="ctr"/>
            <a:r>
              <a:rPr lang="en-US" dirty="0" smtClean="0"/>
              <a:t>Principal Researcher, 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Query operator and Language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6" y="1736204"/>
            <a:ext cx="10753725" cy="4041662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No built-in operators! Why and How?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200" dirty="0" smtClean="0"/>
              <a:t> Structural operators: subsample, cross product, concatenate, remove dimension…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200" dirty="0" smtClean="0"/>
              <a:t> Content-dependent operators: filter,  </a:t>
            </a:r>
            <a:r>
              <a:rPr lang="en-US" altLang="zh-CN" sz="2200" b="1" dirty="0" smtClean="0"/>
              <a:t>update</a:t>
            </a:r>
            <a:r>
              <a:rPr lang="en-US" altLang="zh-CN" sz="2200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200" dirty="0" smtClean="0"/>
              <a:t> Both structural and content-dependent operators: </a:t>
            </a:r>
            <a:r>
              <a:rPr lang="en-US" altLang="zh-CN" sz="2200" b="1" dirty="0" smtClean="0"/>
              <a:t>join</a:t>
            </a:r>
            <a:r>
              <a:rPr lang="en-US" altLang="zh-CN" sz="2200" dirty="0" smtClean="0"/>
              <a:t>…</a:t>
            </a:r>
          </a:p>
          <a:p>
            <a:pPr>
              <a:buNone/>
            </a:pPr>
            <a:endParaRPr lang="en-US" altLang="zh-CN" sz="1100" dirty="0" smtClean="0"/>
          </a:p>
          <a:p>
            <a:pPr>
              <a:buNone/>
            </a:pPr>
            <a:r>
              <a:rPr lang="en-US" altLang="zh-CN" dirty="0" smtClean="0"/>
              <a:t>AQL(SQL-like language) is compiled into AFL(functional language)</a:t>
            </a:r>
          </a:p>
          <a:p>
            <a:pPr>
              <a:buNone/>
            </a:pP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063" y="4306328"/>
            <a:ext cx="7241683" cy="10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883" y="5592211"/>
            <a:ext cx="4548154" cy="72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箭头连接符 6"/>
          <p:cNvCxnSpPr/>
          <p:nvPr/>
        </p:nvCxnSpPr>
        <p:spPr>
          <a:xfrm rot="5400000">
            <a:off x="2383590" y="5440100"/>
            <a:ext cx="463783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Query Language and operator(Join)</a:t>
            </a:r>
            <a:endParaRPr lang="zh-CN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13" y="2188163"/>
            <a:ext cx="6726183" cy="94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37" y="3532148"/>
            <a:ext cx="6528242" cy="9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8223" y="4855159"/>
            <a:ext cx="4636686" cy="83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99990" y="2453833"/>
            <a:ext cx="257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Two dimensions: I and J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542" y="3622876"/>
            <a:ext cx="314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Three dimensions: I from A, 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B and J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1191" y="4884516"/>
            <a:ext cx="3712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 dimensions: I from A, I from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 from A and J from B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757" y="1817225"/>
            <a:ext cx="332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Equi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-dimensional joins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906" y="3171464"/>
            <a:ext cx="392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Non </a:t>
            </a:r>
            <a:r>
              <a:rPr kumimoji="0" lang="en-US" altLang="zh-C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equi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-dimensional joins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753" y="4456249"/>
            <a:ext cx="343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Attribute joins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9202" y="4467828"/>
            <a:ext cx="7685591" cy="17593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 the case of a Join on an m-dimensional array 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 n-dimensional array that involves only </a:t>
            </a:r>
            <a:r>
              <a:rPr kumimoji="0" lang="en-US" altLang="zh-CN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 index </a:t>
            </a: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attributes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from each of the arrays in the join predicate, the result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be an (m+n</a:t>
            </a:r>
            <a:r>
              <a:rPr kumimoji="0" lang="en-US" altLang="zh-CN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-2k</a:t>
            </a: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)-dimensional array with concatenated cell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tuples</a:t>
            </a: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wherever the predicate is true.</a:t>
            </a:r>
          </a:p>
        </p:txBody>
      </p:sp>
    </p:spTree>
    <p:extLst>
      <p:ext uri="{BB962C8B-B14F-4D97-AF65-F5344CB8AC3E}">
        <p14:creationId xmlns:p14="http://schemas.microsoft.com/office/powerpoint/2010/main" val="224940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Query Language and operator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4934" y="4919241"/>
            <a:ext cx="5101572" cy="7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73479" y="5011839"/>
            <a:ext cx="492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Increment a value for a specific cell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824" y="1736202"/>
            <a:ext cx="9769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Bulk changes to dimensions, e.g. push all dimension values up one to make a slot for new data;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Flip dimensions for attributes, e.g. replace dimension I in array A with a dimension made up from d.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Transform one or more dimension, e.g. change I and J into polar co-ordinates.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7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Query Processing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932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dirty="0" smtClean="0"/>
              <a:t>Three guiding principles of query processing in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:</a:t>
            </a:r>
          </a:p>
          <a:p>
            <a:pPr marL="457200" indent="-457200">
              <a:buAutoNum type="arabicPeriod"/>
            </a:pPr>
            <a:r>
              <a:rPr lang="en-US" altLang="zh-CN" dirty="0" smtClean="0"/>
              <a:t>Aim for parallelism in all operations with as little data movement as possible.</a:t>
            </a:r>
          </a:p>
          <a:p>
            <a:pPr marL="457200" indent="-457200">
              <a:buAutoNum type="arabicPeriod"/>
            </a:pPr>
            <a:r>
              <a:rPr lang="en-US" altLang="zh-CN" dirty="0" smtClean="0"/>
              <a:t>Incremental optimizers have more accurate size information and use this to construct better query plans</a:t>
            </a:r>
          </a:p>
          <a:p>
            <a:pPr marL="457200" indent="-457200">
              <a:buAutoNum type="arabicPeriod"/>
            </a:pPr>
            <a:r>
              <a:rPr lang="en-US" altLang="zh-CN" dirty="0" smtClean="0"/>
              <a:t>Use a cost-based optimizer.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Until no more { </a:t>
            </a:r>
          </a:p>
          <a:p>
            <a:pPr lvl="1"/>
            <a:r>
              <a:rPr lang="en-US" altLang="zh-CN" sz="2400" dirty="0" smtClean="0"/>
              <a:t>Choose and optimize next sub-plan </a:t>
            </a:r>
          </a:p>
          <a:p>
            <a:pPr lvl="1"/>
            <a:r>
              <a:rPr lang="en-US" altLang="zh-CN" sz="2400" dirty="0" smtClean="0"/>
              <a:t>Reshuffle data, if required </a:t>
            </a:r>
          </a:p>
          <a:p>
            <a:pPr lvl="1"/>
            <a:r>
              <a:rPr lang="en-US" altLang="zh-CN" sz="2400" dirty="0" smtClean="0"/>
              <a:t>Execute a sub-plan in parallel on a collection of local nodes </a:t>
            </a:r>
          </a:p>
          <a:p>
            <a:pPr lvl="1"/>
            <a:r>
              <a:rPr lang="en-US" altLang="zh-CN" sz="2400" dirty="0" smtClean="0"/>
              <a:t>Collect size information from each local node </a:t>
            </a:r>
          </a:p>
          <a:p>
            <a:r>
              <a:rPr lang="en-US" altLang="zh-CN" dirty="0" smtClean="0"/>
              <a:t>}</a:t>
            </a:r>
          </a:p>
          <a:p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1844234" y="2963127"/>
            <a:ext cx="5011837" cy="1354240"/>
          </a:xfrm>
          <a:prstGeom prst="wedgeRoundRectCallout">
            <a:avLst>
              <a:gd name="adj1" fmla="val -21272"/>
              <a:gd name="adj2" fmla="val 7771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Examines operations that commute, and push the cheaper commuting operation down the tree(e.g., filter first, then join)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787079" y="3634450"/>
            <a:ext cx="4201610" cy="1261640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If an operation cannot be run in parallel because of poorly distribution,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SciBD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will reshuffle it.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226919" y="4143747"/>
            <a:ext cx="3865942" cy="1157458"/>
          </a:xfrm>
          <a:prstGeom prst="wedgeRoundRectCallout">
            <a:avLst>
              <a:gd name="adj1" fmla="val -21833"/>
              <a:gd name="adj2" fmla="val 8299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Tenet 2: result size information is beneficial for picking next sub-tree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34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Version 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27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Scientists never want to throw away old data, whether wrong or not.  One important reason is “</a:t>
            </a:r>
            <a:r>
              <a:rPr lang="en-US" altLang="zh-CN" b="1" dirty="0" smtClean="0"/>
              <a:t>cooking</a:t>
            </a:r>
            <a:r>
              <a:rPr lang="en-US" altLang="zh-CN" dirty="0" smtClean="0"/>
              <a:t>” of raw data into derived information.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All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 arrays are versioned. Query processing refers to certain version data according to timestamp and version number.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Clearly, one wants to support versions without paying the cost of a copy for unchanged data.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Versions are stored as a delta off their parents. The physical organization of each chunk contains a reserved area to maintain the delta chain.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Keep the most up-to-date version chunks stored contiguously.</a:t>
            </a:r>
          </a:p>
        </p:txBody>
      </p:sp>
      <p:sp>
        <p:nvSpPr>
          <p:cNvPr id="4" name="矩形 3"/>
          <p:cNvSpPr/>
          <p:nvPr/>
        </p:nvSpPr>
        <p:spPr>
          <a:xfrm>
            <a:off x="2095017" y="1747778"/>
            <a:ext cx="7639290" cy="1932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SciDB</a:t>
            </a: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preserves raw data, so different scientists can cook and </a:t>
            </a:r>
            <a:r>
              <a:rPr kumimoji="0" lang="en-US" altLang="zh-CN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recook</a:t>
            </a: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different dishes using the same raw “material”.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 example, using different feature extraction algorithm on the same image for different purposes.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561" y="2912960"/>
            <a:ext cx="4571446" cy="299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20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Skew Management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6" y="1770926"/>
            <a:ext cx="10932752" cy="415531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It is advantageous to move data from disk to main memory in fixed size blocks.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Recall that our chunk is not physical size fixed (because of update traffic and density of non-null data skew). How to solve the problem?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SciDB’s</a:t>
            </a:r>
            <a:r>
              <a:rPr lang="en-US" altLang="zh-CN" dirty="0" smtClean="0"/>
              <a:t> main memory buffer pool is composed of a collection of fixed size slots containing “worthy” fixed size blocks (e.g.: B bytes):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200" dirty="0" smtClean="0"/>
              <a:t> If a chunk is too large, cycling through the chunking dimensions, splitting each in turn. </a:t>
            </a:r>
            <a:r>
              <a:rPr lang="en-US" altLang="zh-CN" sz="2200" dirty="0" err="1" smtClean="0"/>
              <a:t>SciDB</a:t>
            </a:r>
            <a:r>
              <a:rPr lang="en-US" altLang="zh-CN" sz="2200" dirty="0" smtClean="0"/>
              <a:t> supports arbitrary number of splits to keep chunk size below B.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200" dirty="0" smtClean="0"/>
              <a:t> If a chunk is too small, because it is sparsely populated with data, it can accommodate many updates before it fills or be co-located with neighboring sparse chunks.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398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Compression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15170" y="3622877"/>
          <a:ext cx="10122905" cy="3235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2272" y="1921397"/>
            <a:ext cx="10590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Different data has different optimal compression method.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SciDB’s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compression system examines a chunk, and then chooses the appropriate compression scheme on a chunk-by-chunk basis.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If we only need several tiles within one chunk,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SciDB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can only decompress and recompress tiles.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compression engine controls the splitting and packing of chunks.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81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Provenance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6" y="1701478"/>
            <a:ext cx="11129521" cy="4606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ym typeface="Wingdings"/>
              </a:rPr>
              <a:t> </a:t>
            </a:r>
            <a:r>
              <a:rPr lang="en-US" altLang="zh-CN" dirty="0" smtClean="0"/>
              <a:t>OMG!! Some data looks wrong…</a:t>
            </a:r>
          </a:p>
          <a:p>
            <a:pPr>
              <a:buNone/>
            </a:pPr>
            <a:r>
              <a:rPr lang="en-US" altLang="zh-CN" dirty="0" smtClean="0">
                <a:sym typeface="Wingdings"/>
              </a:rPr>
              <a:t> NO Problem!!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 records a log of the commands that were run to create D: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 For a given data element D, trace </a:t>
            </a:r>
            <a:r>
              <a:rPr lang="en-US" altLang="zh-CN" b="1" dirty="0" smtClean="0"/>
              <a:t>backward</a:t>
            </a:r>
            <a:r>
              <a:rPr lang="en-US" altLang="zh-CN" dirty="0" smtClean="0"/>
              <a:t> to find the collection of processing steps that created it from input data.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For a given data element D, trace </a:t>
            </a:r>
            <a:r>
              <a:rPr lang="en-US" altLang="zh-CN" b="1" dirty="0" smtClean="0"/>
              <a:t>forward</a:t>
            </a:r>
            <a:r>
              <a:rPr lang="en-US" altLang="zh-CN" dirty="0" smtClean="0"/>
              <a:t> to find all the downstream data elements whose value is impacted by the value of D.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Provenance for arrays or cells? 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The solution is specifying the amount of space willing to allocate for provenance data by varying the granularity of provenance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72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sz="2800" dirty="0" smtClean="0"/>
              <a:t>support uncertainty</a:t>
            </a:r>
            <a:r>
              <a:rPr lang="en-US" altLang="zh-CN" dirty="0" smtClean="0"/>
              <a:t>: essentially all scientific data is imprecise and calls for uncertainty.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 requires two values for any data element (value and error).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In-situ data</a:t>
            </a:r>
            <a:r>
              <a:rPr lang="en-US" altLang="zh-CN" dirty="0" smtClean="0"/>
              <a:t>: can use some </a:t>
            </a:r>
            <a:r>
              <a:rPr lang="en-US" altLang="zh-CN" dirty="0" err="1" smtClean="0"/>
              <a:t>SciDB’s</a:t>
            </a:r>
            <a:r>
              <a:rPr lang="en-US" altLang="zh-CN" dirty="0" smtClean="0"/>
              <a:t> capabilities without going through the effort of loading data. </a:t>
            </a:r>
          </a:p>
          <a:p>
            <a:r>
              <a:rPr lang="en-US" altLang="zh-CN" dirty="0" smtClean="0"/>
              <a:t>Approach: define a self-describing data format and then write adaptors to various popular external formats. If an adaptor exists for the user's data or if he is willing to put it in the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 format above, then he can use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 without a load stage.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77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6000" dirty="0" smtClean="0"/>
              <a:t>Thank  You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2" y="4710895"/>
            <a:ext cx="8463368" cy="10694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                                           </a:t>
            </a:r>
            <a:r>
              <a:rPr lang="en-US" dirty="0" err="1" smtClean="0"/>
              <a:t>Tian</a:t>
            </a:r>
            <a:r>
              <a:rPr lang="en-US" dirty="0" smtClean="0"/>
              <a:t> Yu</a:t>
            </a:r>
          </a:p>
          <a:p>
            <a:pPr algn="ctr"/>
            <a:r>
              <a:rPr lang="en-US" sz="2300" dirty="0" smtClean="0"/>
              <a:t>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15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Mid-point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learning from the papers we are reading?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Do you find class discussions helpful?</a:t>
            </a:r>
          </a:p>
          <a:p>
            <a:pPr lvl="3"/>
            <a:endParaRPr lang="en-US" dirty="0"/>
          </a:p>
          <a:p>
            <a:r>
              <a:rPr lang="en-US" dirty="0" smtClean="0"/>
              <a:t>Does preparing for the class presentation help?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would you change </a:t>
            </a:r>
            <a:r>
              <a:rPr lang="en-US" smtClean="0"/>
              <a:t>moving forward?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2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45" y="1122363"/>
            <a:ext cx="10072467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Decoupling Algorithms from Schedules for Easy Optimization of Image Processing Pipelines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145" y="3602038"/>
            <a:ext cx="10072467" cy="1655762"/>
          </a:xfrm>
        </p:spPr>
        <p:txBody>
          <a:bodyPr anchor="b"/>
          <a:lstStyle/>
          <a:p>
            <a:pPr algn="l"/>
            <a:r>
              <a:rPr lang="en-US" dirty="0"/>
              <a:t>Authors: J. Ragan-Kelley, A. Adams, S. Paris, M. </a:t>
            </a:r>
            <a:r>
              <a:rPr lang="en-US" dirty="0" err="1"/>
              <a:t>Levoy</a:t>
            </a:r>
            <a:r>
              <a:rPr lang="en-US" dirty="0"/>
              <a:t>, S. </a:t>
            </a:r>
            <a:r>
              <a:rPr lang="en-US" dirty="0" err="1"/>
              <a:t>Amarasinghe</a:t>
            </a:r>
            <a:r>
              <a:rPr lang="en-US" dirty="0"/>
              <a:t>, F. Durand</a:t>
            </a:r>
          </a:p>
          <a:p>
            <a:pPr algn="l"/>
            <a:r>
              <a:rPr lang="en-US" dirty="0"/>
              <a:t>Speaker: Ryan Hsu</a:t>
            </a:r>
          </a:p>
        </p:txBody>
      </p:sp>
    </p:spTree>
    <p:extLst>
      <p:ext uri="{BB962C8B-B14F-4D97-AF65-F5344CB8AC3E}">
        <p14:creationId xmlns:p14="http://schemas.microsoft.com/office/powerpoint/2010/main" val="25729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Representation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148668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986868" y="6356350"/>
            <a:ext cx="366932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85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0"/>
    </mc:Choice>
    <mc:Fallback xmlns="">
      <p:transition spd="slow" advTm="226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- Example (Clean C++)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4" y="1761445"/>
            <a:ext cx="11559532" cy="441551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Pipelines"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71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5"/>
    </mc:Choice>
    <mc:Fallback xmlns="">
      <p:transition spd="slow" advTm="2764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 C++)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04" y="1345168"/>
            <a:ext cx="5435991" cy="501118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Pipelines"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47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8"/>
    </mc:Choice>
    <mc:Fallback xmlns="">
      <p:transition spd="slow" advTm="1313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(Halide)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3810" y="1687905"/>
            <a:ext cx="9204379" cy="466844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2155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algorithm separated from schedule</a:t>
            </a:r>
          </a:p>
          <a:p>
            <a:r>
              <a:rPr lang="en-US" dirty="0"/>
              <a:t>Algorithm: about </a:t>
            </a:r>
            <a:r>
              <a:rPr lang="en-US" i="1" dirty="0"/>
              <a:t>what</a:t>
            </a:r>
            <a:r>
              <a:rPr lang="en-US" dirty="0"/>
              <a:t> is computed</a:t>
            </a:r>
          </a:p>
          <a:p>
            <a:pPr lvl="1"/>
            <a:r>
              <a:rPr lang="en-US" dirty="0"/>
              <a:t>Functional: </a:t>
            </a:r>
            <a:r>
              <a:rPr lang="en-US" dirty="0" err="1"/>
              <a:t>objs</a:t>
            </a:r>
            <a:r>
              <a:rPr lang="en-US" dirty="0"/>
              <a:t> treated as </a:t>
            </a:r>
            <a:r>
              <a:rPr lang="en-US" dirty="0" err="1"/>
              <a:t>funcs</a:t>
            </a:r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Schedule: about </a:t>
            </a:r>
            <a:r>
              <a:rPr lang="en-US" sz="2800" i="1" dirty="0"/>
              <a:t>when</a:t>
            </a:r>
            <a:r>
              <a:rPr lang="en-US" sz="2800" dirty="0"/>
              <a:t> and </a:t>
            </a:r>
            <a:r>
              <a:rPr lang="en-US" sz="2800" i="1" dirty="0"/>
              <a:t>where</a:t>
            </a:r>
            <a:r>
              <a:rPr lang="en-US" sz="2800" dirty="0"/>
              <a:t> resources should be executed</a:t>
            </a:r>
          </a:p>
          <a:p>
            <a:pPr lvl="1"/>
            <a:r>
              <a:rPr lang="en-US" dirty="0"/>
              <a:t>Caller-</a:t>
            </a:r>
            <a:r>
              <a:rPr lang="en-US" dirty="0" err="1"/>
              <a:t>callee</a:t>
            </a:r>
            <a:r>
              <a:rPr lang="en-US" dirty="0"/>
              <a:t> relationships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76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1 – Inline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9703" y="1690688"/>
            <a:ext cx="5280070" cy="46656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2898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2 – Root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4" y="1308100"/>
            <a:ext cx="105632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24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3 – Chunk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86" y="1799471"/>
            <a:ext cx="4965427" cy="44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3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4 – Reuse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4399" y="1687922"/>
            <a:ext cx="5283201" cy="46684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509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Architecture and Demonstration of </a:t>
            </a:r>
            <a:r>
              <a:rPr lang="en-US" sz="5400" dirty="0" err="1" smtClean="0"/>
              <a:t>SciDB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2" y="4710895"/>
            <a:ext cx="8463368" cy="10694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                                     </a:t>
            </a:r>
            <a:r>
              <a:rPr lang="en-US" dirty="0" err="1" smtClean="0"/>
              <a:t>Tian</a:t>
            </a:r>
            <a:r>
              <a:rPr lang="en-US" dirty="0" smtClean="0"/>
              <a:t> Yu</a:t>
            </a:r>
          </a:p>
          <a:p>
            <a:pPr algn="ctr"/>
            <a:r>
              <a:rPr lang="en-US" sz="2300" dirty="0" smtClean="0"/>
              <a:t>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2313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a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desired partial schedule is specified after an algorithm is described</a:t>
            </a:r>
          </a:p>
          <a:p>
            <a:r>
              <a:rPr lang="en-US" dirty="0"/>
              <a:t>Many schedules need lots of transformation of code in C</a:t>
            </a:r>
          </a:p>
          <a:p>
            <a:r>
              <a:rPr lang="en-US" dirty="0"/>
              <a:t>Schedules can be made tersely and return refs to </a:t>
            </a:r>
            <a:r>
              <a:rPr lang="en-US" dirty="0" err="1"/>
              <a:t>funcs</a:t>
            </a:r>
            <a:r>
              <a:rPr lang="en-US" dirty="0"/>
              <a:t> so that they can be chained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6642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656" y="1735139"/>
            <a:ext cx="7266687" cy="46212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188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 – Camera Pipeline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648" y="1690688"/>
            <a:ext cx="10868248" cy="46656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8081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 – Local Laplacian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38" y="1825625"/>
            <a:ext cx="102929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3 – The Bilateral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3" y="1825625"/>
            <a:ext cx="102043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4 – Image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67" y="1825625"/>
            <a:ext cx="100848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95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Compact and efficient</a:t>
            </a:r>
          </a:p>
          <a:p>
            <a:r>
              <a:rPr lang="en-US" dirty="0"/>
              <a:t>Lazy evaluation of functional language</a:t>
            </a:r>
          </a:p>
          <a:p>
            <a:pPr lvl="1"/>
            <a:r>
              <a:rPr lang="en-US" dirty="0"/>
              <a:t>Needless to think the transition between states</a:t>
            </a:r>
          </a:p>
          <a:p>
            <a:r>
              <a:rPr lang="en-US" dirty="0"/>
              <a:t>Not enough to include non-image data structures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0621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Efficiency and speed matter in </a:t>
            </a:r>
            <a:r>
              <a:rPr lang="en-US" dirty="0"/>
              <a:t>image processing pipelines</a:t>
            </a:r>
          </a:p>
          <a:p>
            <a:r>
              <a:rPr lang="en-US" dirty="0"/>
              <a:t>Decoupling algorithm from schedule benefits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Future language should utilize compiler automation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8426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Ragan-Kelley et al., "Decoupling Algorithms from Schedules for Easy Optimization of Image Processing Pipelines“ (2012).</a:t>
            </a:r>
          </a:p>
          <a:p>
            <a:r>
              <a:rPr lang="en-US" altLang="zh-TW" dirty="0"/>
              <a:t>Box Blur – Wikipedia, the free encyclopedia.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Ragan-Kelley et al., "Decoupling Algorithms from Schedules for Easy Optimization of Image Processing Pipelines“ (2012)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E9FDF-23F4-4D8E-9115-E9FB1CCBDA6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5744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listening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3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</a:t>
            </a:r>
            <a:r>
              <a:rPr lang="en-US" altLang="zh-CN" dirty="0" err="1" smtClean="0"/>
              <a:t>SciDB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6" y="1782501"/>
            <a:ext cx="10753725" cy="47687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LSST(Large Synoptic Survey Telescope) is the next “big science” astronomy project. They realized current DB can not handle more and more data in 2007.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RDBMS: wrong data model, wrong operators, missing required capabilities.</a:t>
            </a:r>
          </a:p>
          <a:p>
            <a:pPr>
              <a:buNone/>
            </a:pPr>
            <a:r>
              <a:rPr lang="en-US" altLang="zh-CN" dirty="0" smtClean="0"/>
              <a:t>Why can’t somebody do for science what RDBMS did for business???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 </a:t>
            </a:r>
          </a:p>
          <a:p>
            <a:r>
              <a:rPr lang="en-US" altLang="zh-CN" dirty="0" err="1" smtClean="0"/>
              <a:t>SciDB</a:t>
            </a:r>
            <a:r>
              <a:rPr lang="en-US" altLang="zh-CN" dirty="0" smtClean="0"/>
              <a:t> is an open-source analytical database oriented toward the data management needs of scientists. It mixes statistical and linear algebra operations with data management ones, using a natural nested multi-dimensional array data model.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爆炸形 1 3"/>
          <p:cNvSpPr/>
          <p:nvPr/>
        </p:nvSpPr>
        <p:spPr>
          <a:xfrm>
            <a:off x="1551006" y="3414533"/>
            <a:ext cx="2222341" cy="15394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SciDB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87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err="1" smtClean="0"/>
              <a:t>SciDB</a:t>
            </a:r>
            <a:r>
              <a:rPr lang="en-US" altLang="zh-CN" sz="4800" dirty="0" smtClean="0"/>
              <a:t> </a:t>
            </a:r>
            <a:r>
              <a:rPr lang="en-US" altLang="zh-CN" sz="4800" dirty="0" err="1" smtClean="0"/>
              <a:t>vs</a:t>
            </a:r>
            <a:r>
              <a:rPr lang="en-US" altLang="zh-CN" sz="4800" dirty="0" smtClean="0"/>
              <a:t> RDBMS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SciDB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RDBMS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schema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Shared-nothing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Shared-nothing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Data model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Array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Table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Overhead of loading</a:t>
                      </a:r>
                      <a:r>
                        <a:rPr lang="en-US" altLang="zh-CN" baseline="0" dirty="0" smtClean="0"/>
                        <a:t> data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Support “In Situ” 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mtClean="0"/>
                        <a:t>Must load data into system</a:t>
                      </a:r>
                      <a:endParaRPr lang="zh-CN" altLang="en-US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storage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Overlapping between chunks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 overlapping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provenance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Not support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uncertainty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Not</a:t>
                      </a:r>
                      <a:r>
                        <a:rPr lang="en-US" altLang="zh-CN" baseline="0" dirty="0" smtClean="0"/>
                        <a:t> support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Not support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Built-in operators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smtClean="0"/>
              <a:t>Array</a:t>
            </a:r>
            <a:r>
              <a:rPr lang="en-US" altLang="zh-CN" dirty="0" smtClean="0"/>
              <a:t> Data Model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099753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                                                        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Why using array rather than table?</a:t>
            </a:r>
          </a:p>
          <a:p>
            <a:r>
              <a:rPr lang="en-US" altLang="zh-CN" dirty="0" smtClean="0"/>
              <a:t>Most complex analytics the science community uses are based on core linear algebra operations.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325" y="1991922"/>
            <a:ext cx="5045719" cy="278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45213" y="2106590"/>
            <a:ext cx="6134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Arrays can have any number of named dimensions.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Dimension can be traditional integer, non-integer or even user-defined data type.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facilitate queries, non-integer dimensions are stored as integer mapping index.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Each dimension either has starting and ending points, or be unbounded.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smtClean="0"/>
              <a:t>Array</a:t>
            </a:r>
            <a:r>
              <a:rPr lang="en-US" altLang="zh-CN" dirty="0" smtClean="0"/>
              <a:t> Data Model (cont’d)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706" y="1909952"/>
            <a:ext cx="4776203" cy="30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474825" y="2203010"/>
            <a:ext cx="6366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Each combination of dimension values defines a cell of array.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Allow nested array data model and support hierarchical decomposition of cells.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Every cell in a given array has same data types for its values including scalars and arrays.</a:t>
            </a:r>
          </a:p>
        </p:txBody>
      </p:sp>
      <p:cxnSp>
        <p:nvCxnSpPr>
          <p:cNvPr id="7" name="直接箭头连接符 6"/>
          <p:cNvCxnSpPr/>
          <p:nvPr/>
        </p:nvCxnSpPr>
        <p:spPr>
          <a:xfrm rot="10800000" flipV="1">
            <a:off x="5069712" y="2395959"/>
            <a:ext cx="520861" cy="23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rot="10800000" flipV="1">
            <a:off x="4421530" y="2372809"/>
            <a:ext cx="1192193" cy="995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6997" y="5254906"/>
            <a:ext cx="545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How to specify an array in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SciDB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8573" y="5660020"/>
            <a:ext cx="759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CREATE ARRAY example&lt;M: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N: float&gt; [I=1:1000, J=1000:2000]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//creating an array with attributes M and N along with dimensions I and J.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63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 of Arrays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656" y="2011679"/>
            <a:ext cx="10753725" cy="443541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Chunk arrays into blocks using some (or even all) of the dimensions with certain stride. Each is stored in a container(file) on disk.</a:t>
            </a:r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b="1" dirty="0" smtClean="0"/>
              <a:t>fixed logical size but different physical size or fixed physical size</a:t>
            </a:r>
            <a:r>
              <a:rPr lang="en-US" altLang="zh-CN" dirty="0" smtClean="0"/>
              <a:t>?</a:t>
            </a:r>
          </a:p>
          <a:p>
            <a:pPr>
              <a:buNone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In some cases, CPU time can be economized by splitting chunk internally into </a:t>
            </a:r>
            <a:r>
              <a:rPr lang="en-US" altLang="zh-CN" b="1" dirty="0" smtClean="0"/>
              <a:t>tiles</a:t>
            </a:r>
            <a:r>
              <a:rPr lang="en-US" altLang="zh-CN" dirty="0" smtClean="0"/>
              <a:t>. Compression system optionally elect to tile the chunk.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To facilitate neighborhood queries, chunks in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 should overlap by a specific amount in each of several dimensions, which is the size of the largest feature that will be searched for.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SciDB</a:t>
            </a:r>
            <a:r>
              <a:rPr lang="en-US" altLang="zh-CN" dirty="0" smtClean="0"/>
              <a:t> allows the partitioning to change over time: e.g., a first partitioning scheme is used for time less than T and second one for time greater then T.</a:t>
            </a:r>
          </a:p>
          <a:p>
            <a:pPr>
              <a:buNone/>
            </a:pPr>
            <a:endParaRPr lang="en-US" altLang="zh-CN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99565" y="2143349"/>
          <a:ext cx="9230167" cy="194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31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Fixed logical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Fixed physical size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0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advantages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Simple addressing schema</a:t>
                      </a:r>
                    </a:p>
                    <a:p>
                      <a:r>
                        <a:rPr lang="en-US" altLang="zh-CN" dirty="0" smtClean="0"/>
                        <a:t>Easily join(frequent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Enable</a:t>
                      </a:r>
                      <a:r>
                        <a:rPr lang="en-US" altLang="zh-CN" baseline="0" dirty="0" smtClean="0"/>
                        <a:t> simple main memory buffer pool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09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disadvantages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Complex</a:t>
                      </a:r>
                      <a:r>
                        <a:rPr lang="en-US" altLang="zh-CN" baseline="0" dirty="0" smtClean="0"/>
                        <a:t> main memory buffer pool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Extra indexing</a:t>
                      </a:r>
                      <a:r>
                        <a:rPr lang="en-US" altLang="zh-CN" baseline="0" dirty="0" smtClean="0"/>
                        <a:t> scheme like R-tree to track chunk definitions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5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Storage of Arrays(example)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76276" y="2011362"/>
          <a:ext cx="2391015" cy="2074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0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5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2877" y="1620456"/>
            <a:ext cx="77781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Suppose we want to find areas of imagery with larger sensor amplitude than neighboring area.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RDBMS, some calculation of the chunk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requires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of other chunks.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2111" y="2546428"/>
            <a:ext cx="532436" cy="520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乘号 6"/>
          <p:cNvSpPr/>
          <p:nvPr/>
        </p:nvSpPr>
        <p:spPr>
          <a:xfrm>
            <a:off x="1585729" y="2766324"/>
            <a:ext cx="138896" cy="15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7141570" y="3298785"/>
            <a:ext cx="208344" cy="32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8831" y="3588150"/>
            <a:ext cx="5440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query is not “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embarrassingly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parallel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82905" y="4504587"/>
          <a:ext cx="2372811" cy="1954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76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58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DCCA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3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15472" y="4456254"/>
            <a:ext cx="796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SciDB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 to facilitate such neighborhood queries, the chunks can be specified to overlap by a specific amount in each of several dimensions.</a:t>
            </a:r>
          </a:p>
        </p:txBody>
      </p:sp>
      <p:sp>
        <p:nvSpPr>
          <p:cNvPr id="12" name="下箭头 11"/>
          <p:cNvSpPr/>
          <p:nvPr/>
        </p:nvSpPr>
        <p:spPr>
          <a:xfrm>
            <a:off x="7166645" y="5141135"/>
            <a:ext cx="208344" cy="32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8059" y="5440091"/>
            <a:ext cx="769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Parallel feature extraction can occur without requiring any data movement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234" y="6065130"/>
            <a:ext cx="85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 insufficient overlap is present,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SciDB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reshuffles data to generate required overlap.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乘号 14"/>
          <p:cNvSpPr/>
          <p:nvPr/>
        </p:nvSpPr>
        <p:spPr>
          <a:xfrm>
            <a:off x="1610804" y="5245299"/>
            <a:ext cx="138896" cy="15047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4036" y="5060128"/>
            <a:ext cx="532436" cy="520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6428" y="4504479"/>
            <a:ext cx="1398590" cy="12597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64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lnDef>
      <a:spPr>
        <a:ln w="285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UNEX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2594</Words>
  <Application>Microsoft Office PowerPoint</Application>
  <PresentationFormat>Widescreen</PresentationFormat>
  <Paragraphs>288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等线</vt:lpstr>
      <vt:lpstr>Helvetica</vt:lpstr>
      <vt:lpstr>新細明體</vt:lpstr>
      <vt:lpstr>Segoe UI</vt:lpstr>
      <vt:lpstr>Wingdings</vt:lpstr>
      <vt:lpstr>Metropolitan</vt:lpstr>
      <vt:lpstr>UNEX_PPT_Template</vt:lpstr>
      <vt:lpstr>Office Theme</vt:lpstr>
      <vt:lpstr>  CS239-Lecture 9 Array Processing </vt:lpstr>
      <vt:lpstr>Mid-point feedback</vt:lpstr>
      <vt:lpstr>  Architecture and Demonstration of SciDB</vt:lpstr>
      <vt:lpstr>What is SciDB</vt:lpstr>
      <vt:lpstr>SciDB vs RDBMS</vt:lpstr>
      <vt:lpstr>Array Data Model</vt:lpstr>
      <vt:lpstr>Array Data Model (cont’d)</vt:lpstr>
      <vt:lpstr>Storage of Arrays</vt:lpstr>
      <vt:lpstr>Storage of Arrays(example)</vt:lpstr>
      <vt:lpstr>Query operator and Language</vt:lpstr>
      <vt:lpstr>Query Language and operator(Join)</vt:lpstr>
      <vt:lpstr>Query Language and operator</vt:lpstr>
      <vt:lpstr>Query Processing</vt:lpstr>
      <vt:lpstr>Version Control</vt:lpstr>
      <vt:lpstr>Skew Management</vt:lpstr>
      <vt:lpstr>Compression</vt:lpstr>
      <vt:lpstr>Provenance </vt:lpstr>
      <vt:lpstr>Other features</vt:lpstr>
      <vt:lpstr>  Thank  You</vt:lpstr>
      <vt:lpstr>Decoupling Algorithms from Schedules for Easy Optimization of Image Processing Pipelines</vt:lpstr>
      <vt:lpstr>Contents</vt:lpstr>
      <vt:lpstr>Motivation - Example (Clean C++)</vt:lpstr>
      <vt:lpstr>Example (Fast C++)</vt:lpstr>
      <vt:lpstr>Example (Halide)</vt:lpstr>
      <vt:lpstr>Introduction</vt:lpstr>
      <vt:lpstr>Relationship 1 – Inline</vt:lpstr>
      <vt:lpstr>Relationship 2 – Root</vt:lpstr>
      <vt:lpstr>Relationship 3 – Chunk</vt:lpstr>
      <vt:lpstr>Relationship 4 – Reuse</vt:lpstr>
      <vt:lpstr>Specifying a Schedule</vt:lpstr>
      <vt:lpstr>Compiler Implementation</vt:lpstr>
      <vt:lpstr>Application 1 – Camera Pipeline</vt:lpstr>
      <vt:lpstr>Application 2 – Local Laplacian Filters</vt:lpstr>
      <vt:lpstr>Application 3 – The Bilateral Grid</vt:lpstr>
      <vt:lpstr>Application 4 – Image Segmentation</vt:lpstr>
      <vt:lpstr>Discussion</vt:lpstr>
      <vt:lpstr>Conclusion</vt:lpstr>
      <vt:lpstr>References</vt:lpstr>
      <vt:lpstr>Thank you for listening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2016-03-29T03:05:16Z</dcterms:created>
  <dcterms:modified xsi:type="dcterms:W3CDTF">2016-04-25T19:50:36Z</dcterms:modified>
</cp:coreProperties>
</file>