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4.xml" ContentType="application/vnd.openxmlformats-officedocument.drawingml.chartshapes+xml"/>
  <Override PartName="/ppt/charts/chart7.xml" ContentType="application/vnd.openxmlformats-officedocument.drawingml.chart+xml"/>
  <Override PartName="/ppt/drawings/drawing5.xml" ContentType="application/vnd.openxmlformats-officedocument.drawingml.chartshapes+xml"/>
  <Override PartName="/ppt/charts/chart8.xml" ContentType="application/vnd.openxmlformats-officedocument.drawingml.chart+xml"/>
  <Override PartName="/ppt/drawings/drawing6.xml" ContentType="application/vnd.openxmlformats-officedocument.drawingml.chartshapes+xml"/>
  <Override PartName="/ppt/charts/chart9.xml" ContentType="application/vnd.openxmlformats-officedocument.drawingml.chart+xml"/>
  <Override PartName="/ppt/drawings/drawing7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71" r:id="rId8"/>
    <p:sldId id="263" r:id="rId9"/>
    <p:sldId id="264" r:id="rId10"/>
    <p:sldId id="265" r:id="rId11"/>
    <p:sldId id="266" r:id="rId12"/>
    <p:sldId id="267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58" d="100"/>
          <a:sy n="158" d="100"/>
        </p:scale>
        <p:origin x="-7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Relationship Id="rId2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Relationship Id="rId2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Relationship Id="rId2" Type="http://schemas.openxmlformats.org/officeDocument/2006/relationships/chartUserShapes" Target="../drawings/drawing3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Relationship Id="rId2" Type="http://schemas.openxmlformats.org/officeDocument/2006/relationships/chartUserShapes" Target="../drawings/drawing4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Relationship Id="rId2" Type="http://schemas.openxmlformats.org/officeDocument/2006/relationships/chartUserShapes" Target="../drawings/drawing5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Relationship Id="rId2" Type="http://schemas.openxmlformats.org/officeDocument/2006/relationships/chartUserShapes" Target="../drawings/drawing6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Relationship Id="rId2" Type="http://schemas.openxmlformats.org/officeDocument/2006/relationships/chartUserShapes" Target="../drawings/drawing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956644803815"/>
          <c:y val="0.0536762877986536"/>
          <c:w val="0.808248012889874"/>
          <c:h val="0.851918763993009"/>
        </c:manualLayout>
      </c:layout>
      <c:scatterChart>
        <c:scatterStyle val="lineMarker"/>
        <c:varyColors val="0"/>
        <c:ser>
          <c:idx val="0"/>
          <c:order val="0"/>
          <c:spPr>
            <a:ln w="47625">
              <a:noFill/>
            </a:ln>
          </c:spPr>
          <c:marker>
            <c:symbol val="diamond"/>
            <c:size val="15"/>
            <c:spPr>
              <a:solidFill>
                <a:schemeClr val="tx1"/>
              </a:solidFill>
            </c:spPr>
          </c:marker>
          <c:xVal>
            <c:numRef>
              <c:f>Sheet1!$A$1:$A$12</c:f>
              <c:numCache>
                <c:formatCode>General</c:formatCode>
                <c:ptCount val="12"/>
                <c:pt idx="0">
                  <c:v>25.0</c:v>
                </c:pt>
                <c:pt idx="1">
                  <c:v>45.0</c:v>
                </c:pt>
                <c:pt idx="2">
                  <c:v>50.0</c:v>
                </c:pt>
                <c:pt idx="3">
                  <c:v>50.0</c:v>
                </c:pt>
                <c:pt idx="4">
                  <c:v>50.0</c:v>
                </c:pt>
                <c:pt idx="5">
                  <c:v>70.0</c:v>
                </c:pt>
                <c:pt idx="6">
                  <c:v>85.0</c:v>
                </c:pt>
                <c:pt idx="7">
                  <c:v>30.0</c:v>
                </c:pt>
                <c:pt idx="8">
                  <c:v>25.0</c:v>
                </c:pt>
                <c:pt idx="9">
                  <c:v>45.0</c:v>
                </c:pt>
                <c:pt idx="10">
                  <c:v>50.0</c:v>
                </c:pt>
                <c:pt idx="11">
                  <c:v>60.0</c:v>
                </c:pt>
              </c:numCache>
            </c:numRef>
          </c:xVal>
          <c:yVal>
            <c:numRef>
              <c:f>Sheet1!$B$1:$B$12</c:f>
              <c:numCache>
                <c:formatCode>General</c:formatCode>
                <c:ptCount val="12"/>
                <c:pt idx="0">
                  <c:v>60.0</c:v>
                </c:pt>
                <c:pt idx="1">
                  <c:v>60.0</c:v>
                </c:pt>
                <c:pt idx="2">
                  <c:v>75.0</c:v>
                </c:pt>
                <c:pt idx="3">
                  <c:v>100.0</c:v>
                </c:pt>
                <c:pt idx="4">
                  <c:v>120.0</c:v>
                </c:pt>
                <c:pt idx="5">
                  <c:v>110.0</c:v>
                </c:pt>
                <c:pt idx="6">
                  <c:v>140.0</c:v>
                </c:pt>
                <c:pt idx="7">
                  <c:v>260.0</c:v>
                </c:pt>
                <c:pt idx="8">
                  <c:v>400.0</c:v>
                </c:pt>
                <c:pt idx="9">
                  <c:v>350.0</c:v>
                </c:pt>
                <c:pt idx="10">
                  <c:v>275.0</c:v>
                </c:pt>
                <c:pt idx="11">
                  <c:v>260.0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09957928"/>
        <c:axId val="2109962744"/>
      </c:scatterChart>
      <c:valAx>
        <c:axId val="2109957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2700"/>
        </c:spPr>
        <c:txPr>
          <a:bodyPr/>
          <a:lstStyle/>
          <a:p>
            <a:pPr>
              <a:defRPr sz="2000"/>
            </a:pPr>
            <a:endParaRPr lang="en-US"/>
          </a:p>
        </c:txPr>
        <c:crossAx val="2109962744"/>
        <c:crosses val="autoZero"/>
        <c:crossBetween val="midCat"/>
      </c:valAx>
      <c:valAx>
        <c:axId val="210996274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2000"/>
            </a:pPr>
            <a:endParaRPr lang="en-US"/>
          </a:p>
        </c:txPr>
        <c:crossAx val="2109957928"/>
        <c:crosses val="autoZero"/>
        <c:crossBetween val="midCat"/>
      </c:valAx>
      <c:spPr>
        <a:ln w="1270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956644803815"/>
          <c:y val="0.0536762877986536"/>
          <c:w val="0.808248012889874"/>
          <c:h val="0.851918763993009"/>
        </c:manualLayout>
      </c:layout>
      <c:scatterChart>
        <c:scatterStyle val="lineMarker"/>
        <c:varyColors val="0"/>
        <c:ser>
          <c:idx val="0"/>
          <c:order val="0"/>
          <c:spPr>
            <a:ln w="47625">
              <a:noFill/>
            </a:ln>
          </c:spPr>
          <c:marker>
            <c:symbol val="diamond"/>
            <c:size val="15"/>
            <c:spPr>
              <a:solidFill>
                <a:schemeClr val="tx1"/>
              </a:solidFill>
            </c:spPr>
          </c:marker>
          <c:xVal>
            <c:numRef>
              <c:f>Sheet1!$A$1:$A$12</c:f>
              <c:numCache>
                <c:formatCode>General</c:formatCode>
                <c:ptCount val="12"/>
                <c:pt idx="0">
                  <c:v>25.0</c:v>
                </c:pt>
                <c:pt idx="1">
                  <c:v>45.0</c:v>
                </c:pt>
                <c:pt idx="2">
                  <c:v>50.0</c:v>
                </c:pt>
                <c:pt idx="3">
                  <c:v>50.0</c:v>
                </c:pt>
                <c:pt idx="4">
                  <c:v>50.0</c:v>
                </c:pt>
                <c:pt idx="5">
                  <c:v>70.0</c:v>
                </c:pt>
                <c:pt idx="6">
                  <c:v>85.0</c:v>
                </c:pt>
                <c:pt idx="7">
                  <c:v>30.0</c:v>
                </c:pt>
                <c:pt idx="8">
                  <c:v>25.0</c:v>
                </c:pt>
                <c:pt idx="9">
                  <c:v>45.0</c:v>
                </c:pt>
                <c:pt idx="10">
                  <c:v>50.0</c:v>
                </c:pt>
                <c:pt idx="11">
                  <c:v>60.0</c:v>
                </c:pt>
              </c:numCache>
            </c:numRef>
          </c:xVal>
          <c:yVal>
            <c:numRef>
              <c:f>Sheet1!$B$1:$B$12</c:f>
              <c:numCache>
                <c:formatCode>General</c:formatCode>
                <c:ptCount val="12"/>
                <c:pt idx="0">
                  <c:v>60.0</c:v>
                </c:pt>
                <c:pt idx="1">
                  <c:v>60.0</c:v>
                </c:pt>
                <c:pt idx="2">
                  <c:v>75.0</c:v>
                </c:pt>
                <c:pt idx="3">
                  <c:v>100.0</c:v>
                </c:pt>
                <c:pt idx="4">
                  <c:v>120.0</c:v>
                </c:pt>
                <c:pt idx="5">
                  <c:v>110.0</c:v>
                </c:pt>
                <c:pt idx="6">
                  <c:v>140.0</c:v>
                </c:pt>
                <c:pt idx="7">
                  <c:v>260.0</c:v>
                </c:pt>
                <c:pt idx="8">
                  <c:v>400.0</c:v>
                </c:pt>
                <c:pt idx="9">
                  <c:v>350.0</c:v>
                </c:pt>
                <c:pt idx="10">
                  <c:v>275.0</c:v>
                </c:pt>
                <c:pt idx="11">
                  <c:v>260.0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10028104"/>
        <c:axId val="2110032920"/>
      </c:scatterChart>
      <c:valAx>
        <c:axId val="2110028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2700"/>
        </c:spPr>
        <c:txPr>
          <a:bodyPr/>
          <a:lstStyle/>
          <a:p>
            <a:pPr>
              <a:defRPr sz="2000"/>
            </a:pPr>
            <a:endParaRPr lang="en-US"/>
          </a:p>
        </c:txPr>
        <c:crossAx val="2110032920"/>
        <c:crosses val="autoZero"/>
        <c:crossBetween val="midCat"/>
      </c:valAx>
      <c:valAx>
        <c:axId val="211003292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2000"/>
            </a:pPr>
            <a:endParaRPr lang="en-US"/>
          </a:p>
        </c:txPr>
        <c:crossAx val="2110028104"/>
        <c:crosses val="autoZero"/>
        <c:crossBetween val="midCat"/>
      </c:valAx>
      <c:spPr>
        <a:ln w="1270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956644803815"/>
          <c:y val="0.0536762877986536"/>
          <c:w val="0.808248012889874"/>
          <c:h val="0.851918763993009"/>
        </c:manualLayout>
      </c:layout>
      <c:scatterChart>
        <c:scatterStyle val="lineMarker"/>
        <c:varyColors val="0"/>
        <c:ser>
          <c:idx val="0"/>
          <c:order val="0"/>
          <c:spPr>
            <a:ln w="47625">
              <a:noFill/>
            </a:ln>
          </c:spPr>
          <c:marker>
            <c:symbol val="diamond"/>
            <c:size val="15"/>
            <c:spPr>
              <a:solidFill>
                <a:schemeClr val="tx1"/>
              </a:solidFill>
            </c:spPr>
          </c:marker>
          <c:xVal>
            <c:numRef>
              <c:f>Sheet1!$A$1:$A$12</c:f>
              <c:numCache>
                <c:formatCode>General</c:formatCode>
                <c:ptCount val="12"/>
                <c:pt idx="0">
                  <c:v>25.0</c:v>
                </c:pt>
                <c:pt idx="1">
                  <c:v>45.0</c:v>
                </c:pt>
                <c:pt idx="2">
                  <c:v>50.0</c:v>
                </c:pt>
                <c:pt idx="3">
                  <c:v>50.0</c:v>
                </c:pt>
                <c:pt idx="4">
                  <c:v>50.0</c:v>
                </c:pt>
                <c:pt idx="5">
                  <c:v>70.0</c:v>
                </c:pt>
                <c:pt idx="6">
                  <c:v>85.0</c:v>
                </c:pt>
                <c:pt idx="7">
                  <c:v>30.0</c:v>
                </c:pt>
                <c:pt idx="8">
                  <c:v>25.0</c:v>
                </c:pt>
                <c:pt idx="9">
                  <c:v>45.0</c:v>
                </c:pt>
                <c:pt idx="10">
                  <c:v>50.0</c:v>
                </c:pt>
                <c:pt idx="11">
                  <c:v>60.0</c:v>
                </c:pt>
              </c:numCache>
            </c:numRef>
          </c:xVal>
          <c:yVal>
            <c:numRef>
              <c:f>Sheet1!$B$1:$B$12</c:f>
              <c:numCache>
                <c:formatCode>General</c:formatCode>
                <c:ptCount val="12"/>
                <c:pt idx="0">
                  <c:v>60.0</c:v>
                </c:pt>
                <c:pt idx="1">
                  <c:v>60.0</c:v>
                </c:pt>
                <c:pt idx="2">
                  <c:v>75.0</c:v>
                </c:pt>
                <c:pt idx="3">
                  <c:v>100.0</c:v>
                </c:pt>
                <c:pt idx="4">
                  <c:v>120.0</c:v>
                </c:pt>
                <c:pt idx="5">
                  <c:v>110.0</c:v>
                </c:pt>
                <c:pt idx="6">
                  <c:v>140.0</c:v>
                </c:pt>
                <c:pt idx="7">
                  <c:v>260.0</c:v>
                </c:pt>
                <c:pt idx="8">
                  <c:v>400.0</c:v>
                </c:pt>
                <c:pt idx="9">
                  <c:v>350.0</c:v>
                </c:pt>
                <c:pt idx="10">
                  <c:v>275.0</c:v>
                </c:pt>
                <c:pt idx="11">
                  <c:v>260.0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10242536"/>
        <c:axId val="2110247352"/>
      </c:scatterChart>
      <c:valAx>
        <c:axId val="2110242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2700"/>
        </c:spPr>
        <c:txPr>
          <a:bodyPr/>
          <a:lstStyle/>
          <a:p>
            <a:pPr>
              <a:defRPr sz="2000"/>
            </a:pPr>
            <a:endParaRPr lang="en-US"/>
          </a:p>
        </c:txPr>
        <c:crossAx val="2110247352"/>
        <c:crosses val="autoZero"/>
        <c:crossBetween val="midCat"/>
      </c:valAx>
      <c:valAx>
        <c:axId val="211024735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2000"/>
            </a:pPr>
            <a:endParaRPr lang="en-US"/>
          </a:p>
        </c:txPr>
        <c:crossAx val="2110242536"/>
        <c:crosses val="autoZero"/>
        <c:crossBetween val="midCat"/>
      </c:valAx>
      <c:spPr>
        <a:ln w="1270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956644803815"/>
          <c:y val="0.0536762877986536"/>
          <c:w val="0.808248012889874"/>
          <c:h val="0.851918763993009"/>
        </c:manualLayout>
      </c:layout>
      <c:scatterChart>
        <c:scatterStyle val="lineMarker"/>
        <c:varyColors val="0"/>
        <c:ser>
          <c:idx val="0"/>
          <c:order val="0"/>
          <c:spPr>
            <a:ln w="47625">
              <a:noFill/>
            </a:ln>
          </c:spPr>
          <c:marker>
            <c:symbol val="diamond"/>
            <c:size val="15"/>
            <c:spPr>
              <a:solidFill>
                <a:schemeClr val="tx1"/>
              </a:solidFill>
            </c:spPr>
          </c:marker>
          <c:xVal>
            <c:numRef>
              <c:f>Sheet1!$A$1:$A$12</c:f>
              <c:numCache>
                <c:formatCode>General</c:formatCode>
                <c:ptCount val="12"/>
                <c:pt idx="0">
                  <c:v>25.0</c:v>
                </c:pt>
                <c:pt idx="1">
                  <c:v>45.0</c:v>
                </c:pt>
                <c:pt idx="2">
                  <c:v>50.0</c:v>
                </c:pt>
                <c:pt idx="3">
                  <c:v>50.0</c:v>
                </c:pt>
                <c:pt idx="4">
                  <c:v>50.0</c:v>
                </c:pt>
                <c:pt idx="5">
                  <c:v>70.0</c:v>
                </c:pt>
                <c:pt idx="6">
                  <c:v>85.0</c:v>
                </c:pt>
                <c:pt idx="7">
                  <c:v>30.0</c:v>
                </c:pt>
                <c:pt idx="8">
                  <c:v>25.0</c:v>
                </c:pt>
                <c:pt idx="9">
                  <c:v>45.0</c:v>
                </c:pt>
                <c:pt idx="10">
                  <c:v>50.0</c:v>
                </c:pt>
                <c:pt idx="11">
                  <c:v>60.0</c:v>
                </c:pt>
              </c:numCache>
            </c:numRef>
          </c:xVal>
          <c:yVal>
            <c:numRef>
              <c:f>Sheet1!$B$1:$B$12</c:f>
              <c:numCache>
                <c:formatCode>General</c:formatCode>
                <c:ptCount val="12"/>
                <c:pt idx="0">
                  <c:v>60.0</c:v>
                </c:pt>
                <c:pt idx="1">
                  <c:v>60.0</c:v>
                </c:pt>
                <c:pt idx="2">
                  <c:v>75.0</c:v>
                </c:pt>
                <c:pt idx="3">
                  <c:v>100.0</c:v>
                </c:pt>
                <c:pt idx="4">
                  <c:v>120.0</c:v>
                </c:pt>
                <c:pt idx="5">
                  <c:v>110.0</c:v>
                </c:pt>
                <c:pt idx="6">
                  <c:v>140.0</c:v>
                </c:pt>
                <c:pt idx="7">
                  <c:v>260.0</c:v>
                </c:pt>
                <c:pt idx="8">
                  <c:v>400.0</c:v>
                </c:pt>
                <c:pt idx="9">
                  <c:v>350.0</c:v>
                </c:pt>
                <c:pt idx="10">
                  <c:v>275.0</c:v>
                </c:pt>
                <c:pt idx="11">
                  <c:v>260.0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10306248"/>
        <c:axId val="2110311064"/>
      </c:scatterChart>
      <c:valAx>
        <c:axId val="2110306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2700"/>
        </c:spPr>
        <c:txPr>
          <a:bodyPr/>
          <a:lstStyle/>
          <a:p>
            <a:pPr>
              <a:defRPr sz="2000"/>
            </a:pPr>
            <a:endParaRPr lang="en-US"/>
          </a:p>
        </c:txPr>
        <c:crossAx val="2110311064"/>
        <c:crosses val="autoZero"/>
        <c:crossBetween val="midCat"/>
      </c:valAx>
      <c:valAx>
        <c:axId val="211031106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2000"/>
            </a:pPr>
            <a:endParaRPr lang="en-US"/>
          </a:p>
        </c:txPr>
        <c:crossAx val="2110306248"/>
        <c:crosses val="autoZero"/>
        <c:crossBetween val="midCat"/>
      </c:valAx>
      <c:spPr>
        <a:ln w="1270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956644803815"/>
          <c:y val="0.0536762877986536"/>
          <c:w val="0.808248012889874"/>
          <c:h val="0.851918763993009"/>
        </c:manualLayout>
      </c:layout>
      <c:scatterChart>
        <c:scatterStyle val="lineMarker"/>
        <c:varyColors val="0"/>
        <c:ser>
          <c:idx val="0"/>
          <c:order val="0"/>
          <c:spPr>
            <a:ln w="47625">
              <a:noFill/>
            </a:ln>
          </c:spPr>
          <c:marker>
            <c:symbol val="diamond"/>
            <c:size val="15"/>
            <c:spPr>
              <a:solidFill>
                <a:schemeClr val="tx1"/>
              </a:solidFill>
            </c:spPr>
          </c:marker>
          <c:xVal>
            <c:numRef>
              <c:f>Sheet1!$A$1:$A$12</c:f>
              <c:numCache>
                <c:formatCode>General</c:formatCode>
                <c:ptCount val="12"/>
                <c:pt idx="0">
                  <c:v>25.0</c:v>
                </c:pt>
                <c:pt idx="1">
                  <c:v>45.0</c:v>
                </c:pt>
                <c:pt idx="2">
                  <c:v>50.0</c:v>
                </c:pt>
                <c:pt idx="3">
                  <c:v>50.0</c:v>
                </c:pt>
                <c:pt idx="4">
                  <c:v>50.0</c:v>
                </c:pt>
                <c:pt idx="5">
                  <c:v>70.0</c:v>
                </c:pt>
                <c:pt idx="6">
                  <c:v>85.0</c:v>
                </c:pt>
                <c:pt idx="7">
                  <c:v>30.0</c:v>
                </c:pt>
                <c:pt idx="8">
                  <c:v>25.0</c:v>
                </c:pt>
                <c:pt idx="9">
                  <c:v>45.0</c:v>
                </c:pt>
                <c:pt idx="10">
                  <c:v>50.0</c:v>
                </c:pt>
                <c:pt idx="11">
                  <c:v>60.0</c:v>
                </c:pt>
              </c:numCache>
            </c:numRef>
          </c:xVal>
          <c:yVal>
            <c:numRef>
              <c:f>Sheet1!$B$1:$B$12</c:f>
              <c:numCache>
                <c:formatCode>General</c:formatCode>
                <c:ptCount val="12"/>
                <c:pt idx="0">
                  <c:v>60.0</c:v>
                </c:pt>
                <c:pt idx="1">
                  <c:v>60.0</c:v>
                </c:pt>
                <c:pt idx="2">
                  <c:v>75.0</c:v>
                </c:pt>
                <c:pt idx="3">
                  <c:v>100.0</c:v>
                </c:pt>
                <c:pt idx="4">
                  <c:v>120.0</c:v>
                </c:pt>
                <c:pt idx="5">
                  <c:v>110.0</c:v>
                </c:pt>
                <c:pt idx="6">
                  <c:v>140.0</c:v>
                </c:pt>
                <c:pt idx="7">
                  <c:v>260.0</c:v>
                </c:pt>
                <c:pt idx="8">
                  <c:v>400.0</c:v>
                </c:pt>
                <c:pt idx="9">
                  <c:v>350.0</c:v>
                </c:pt>
                <c:pt idx="10">
                  <c:v>275.0</c:v>
                </c:pt>
                <c:pt idx="11">
                  <c:v>260.0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22508136"/>
        <c:axId val="2122512952"/>
      </c:scatterChart>
      <c:valAx>
        <c:axId val="2122508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2700"/>
        </c:spPr>
        <c:txPr>
          <a:bodyPr/>
          <a:lstStyle/>
          <a:p>
            <a:pPr>
              <a:defRPr sz="2000"/>
            </a:pPr>
            <a:endParaRPr lang="en-US"/>
          </a:p>
        </c:txPr>
        <c:crossAx val="2122512952"/>
        <c:crosses val="autoZero"/>
        <c:crossBetween val="midCat"/>
      </c:valAx>
      <c:valAx>
        <c:axId val="2122512952"/>
        <c:scaling>
          <c:orientation val="minMax"/>
          <c:max val="400.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2000"/>
            </a:pPr>
            <a:endParaRPr lang="en-US"/>
          </a:p>
        </c:txPr>
        <c:crossAx val="2122508136"/>
        <c:crosses val="autoZero"/>
        <c:crossBetween val="midCat"/>
      </c:valAx>
      <c:spPr>
        <a:ln w="1270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956644803815"/>
          <c:y val="0.0536762877986536"/>
          <c:w val="0.808248012889874"/>
          <c:h val="0.851918763993009"/>
        </c:manualLayout>
      </c:layout>
      <c:scatterChart>
        <c:scatterStyle val="lineMarker"/>
        <c:varyColors val="0"/>
        <c:ser>
          <c:idx val="0"/>
          <c:order val="0"/>
          <c:spPr>
            <a:ln w="47625">
              <a:noFill/>
            </a:ln>
          </c:spPr>
          <c:marker>
            <c:symbol val="diamond"/>
            <c:size val="15"/>
            <c:spPr>
              <a:solidFill>
                <a:schemeClr val="tx1"/>
              </a:solidFill>
            </c:spPr>
          </c:marker>
          <c:xVal>
            <c:numRef>
              <c:f>Sheet1!$A$1:$A$12</c:f>
              <c:numCache>
                <c:formatCode>General</c:formatCode>
                <c:ptCount val="12"/>
                <c:pt idx="0">
                  <c:v>25.0</c:v>
                </c:pt>
                <c:pt idx="1">
                  <c:v>45.0</c:v>
                </c:pt>
                <c:pt idx="2">
                  <c:v>50.0</c:v>
                </c:pt>
                <c:pt idx="3">
                  <c:v>50.0</c:v>
                </c:pt>
                <c:pt idx="4">
                  <c:v>50.0</c:v>
                </c:pt>
                <c:pt idx="5">
                  <c:v>70.0</c:v>
                </c:pt>
                <c:pt idx="6">
                  <c:v>85.0</c:v>
                </c:pt>
                <c:pt idx="7">
                  <c:v>30.0</c:v>
                </c:pt>
                <c:pt idx="8">
                  <c:v>25.0</c:v>
                </c:pt>
                <c:pt idx="9">
                  <c:v>45.0</c:v>
                </c:pt>
                <c:pt idx="10">
                  <c:v>50.0</c:v>
                </c:pt>
                <c:pt idx="11">
                  <c:v>60.0</c:v>
                </c:pt>
              </c:numCache>
            </c:numRef>
          </c:xVal>
          <c:yVal>
            <c:numRef>
              <c:f>Sheet1!$B$1:$B$12</c:f>
              <c:numCache>
                <c:formatCode>General</c:formatCode>
                <c:ptCount val="12"/>
                <c:pt idx="0">
                  <c:v>60.0</c:v>
                </c:pt>
                <c:pt idx="1">
                  <c:v>60.0</c:v>
                </c:pt>
                <c:pt idx="2">
                  <c:v>75.0</c:v>
                </c:pt>
                <c:pt idx="3">
                  <c:v>100.0</c:v>
                </c:pt>
                <c:pt idx="4">
                  <c:v>120.0</c:v>
                </c:pt>
                <c:pt idx="5">
                  <c:v>110.0</c:v>
                </c:pt>
                <c:pt idx="6">
                  <c:v>140.0</c:v>
                </c:pt>
                <c:pt idx="7">
                  <c:v>260.0</c:v>
                </c:pt>
                <c:pt idx="8">
                  <c:v>400.0</c:v>
                </c:pt>
                <c:pt idx="9">
                  <c:v>350.0</c:v>
                </c:pt>
                <c:pt idx="10">
                  <c:v>275.0</c:v>
                </c:pt>
                <c:pt idx="11">
                  <c:v>260.0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10353576"/>
        <c:axId val="2110358392"/>
      </c:scatterChart>
      <c:valAx>
        <c:axId val="2110353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2700"/>
        </c:spPr>
        <c:txPr>
          <a:bodyPr/>
          <a:lstStyle/>
          <a:p>
            <a:pPr>
              <a:defRPr sz="2000"/>
            </a:pPr>
            <a:endParaRPr lang="en-US"/>
          </a:p>
        </c:txPr>
        <c:crossAx val="2110358392"/>
        <c:crosses val="autoZero"/>
        <c:crossBetween val="midCat"/>
      </c:valAx>
      <c:valAx>
        <c:axId val="2110358392"/>
        <c:scaling>
          <c:orientation val="minMax"/>
          <c:max val="400.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2000"/>
            </a:pPr>
            <a:endParaRPr lang="en-US"/>
          </a:p>
        </c:txPr>
        <c:crossAx val="2110353576"/>
        <c:crosses val="autoZero"/>
        <c:crossBetween val="midCat"/>
      </c:valAx>
      <c:spPr>
        <a:ln w="1270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956644803815"/>
          <c:y val="0.0536762877986536"/>
          <c:w val="0.808248012889874"/>
          <c:h val="0.851918763993009"/>
        </c:manualLayout>
      </c:layout>
      <c:scatterChart>
        <c:scatterStyle val="lineMarker"/>
        <c:varyColors val="0"/>
        <c:ser>
          <c:idx val="0"/>
          <c:order val="0"/>
          <c:spPr>
            <a:ln w="47625">
              <a:noFill/>
            </a:ln>
          </c:spPr>
          <c:marker>
            <c:symbol val="diamond"/>
            <c:size val="15"/>
            <c:spPr>
              <a:solidFill>
                <a:schemeClr val="tx1"/>
              </a:solidFill>
            </c:spPr>
          </c:marker>
          <c:xVal>
            <c:numRef>
              <c:f>Sheet1!$A$1:$A$12</c:f>
              <c:numCache>
                <c:formatCode>General</c:formatCode>
                <c:ptCount val="12"/>
                <c:pt idx="0">
                  <c:v>25.0</c:v>
                </c:pt>
                <c:pt idx="1">
                  <c:v>45.0</c:v>
                </c:pt>
                <c:pt idx="2">
                  <c:v>50.0</c:v>
                </c:pt>
                <c:pt idx="3">
                  <c:v>50.0</c:v>
                </c:pt>
                <c:pt idx="4">
                  <c:v>50.0</c:v>
                </c:pt>
                <c:pt idx="5">
                  <c:v>70.0</c:v>
                </c:pt>
                <c:pt idx="6">
                  <c:v>85.0</c:v>
                </c:pt>
                <c:pt idx="7">
                  <c:v>30.0</c:v>
                </c:pt>
                <c:pt idx="8">
                  <c:v>25.0</c:v>
                </c:pt>
                <c:pt idx="9">
                  <c:v>45.0</c:v>
                </c:pt>
                <c:pt idx="10">
                  <c:v>50.0</c:v>
                </c:pt>
                <c:pt idx="11">
                  <c:v>60.0</c:v>
                </c:pt>
              </c:numCache>
            </c:numRef>
          </c:xVal>
          <c:yVal>
            <c:numRef>
              <c:f>Sheet1!$B$1:$B$12</c:f>
              <c:numCache>
                <c:formatCode>General</c:formatCode>
                <c:ptCount val="12"/>
                <c:pt idx="0">
                  <c:v>60.0</c:v>
                </c:pt>
                <c:pt idx="1">
                  <c:v>60.0</c:v>
                </c:pt>
                <c:pt idx="2">
                  <c:v>75.0</c:v>
                </c:pt>
                <c:pt idx="3">
                  <c:v>100.0</c:v>
                </c:pt>
                <c:pt idx="4">
                  <c:v>120.0</c:v>
                </c:pt>
                <c:pt idx="5">
                  <c:v>110.0</c:v>
                </c:pt>
                <c:pt idx="6">
                  <c:v>140.0</c:v>
                </c:pt>
                <c:pt idx="7">
                  <c:v>260.0</c:v>
                </c:pt>
                <c:pt idx="8">
                  <c:v>400.0</c:v>
                </c:pt>
                <c:pt idx="9">
                  <c:v>350.0</c:v>
                </c:pt>
                <c:pt idx="10">
                  <c:v>275.0</c:v>
                </c:pt>
                <c:pt idx="11">
                  <c:v>260.0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10391704"/>
        <c:axId val="2110396520"/>
      </c:scatterChart>
      <c:valAx>
        <c:axId val="2110391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2700"/>
        </c:spPr>
        <c:txPr>
          <a:bodyPr/>
          <a:lstStyle/>
          <a:p>
            <a:pPr>
              <a:defRPr sz="2000"/>
            </a:pPr>
            <a:endParaRPr lang="en-US"/>
          </a:p>
        </c:txPr>
        <c:crossAx val="2110396520"/>
        <c:crosses val="autoZero"/>
        <c:crossBetween val="midCat"/>
      </c:valAx>
      <c:valAx>
        <c:axId val="2110396520"/>
        <c:scaling>
          <c:orientation val="minMax"/>
          <c:max val="400.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2000"/>
            </a:pPr>
            <a:endParaRPr lang="en-US"/>
          </a:p>
        </c:txPr>
        <c:crossAx val="2110391704"/>
        <c:crosses val="autoZero"/>
        <c:crossBetween val="midCat"/>
      </c:valAx>
      <c:spPr>
        <a:ln w="1270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956644803815"/>
          <c:y val="0.0536762877986536"/>
          <c:w val="0.808248012889874"/>
          <c:h val="0.851918763993009"/>
        </c:manualLayout>
      </c:layout>
      <c:scatterChart>
        <c:scatterStyle val="lineMarker"/>
        <c:varyColors val="0"/>
        <c:ser>
          <c:idx val="0"/>
          <c:order val="0"/>
          <c:spPr>
            <a:ln w="47625">
              <a:noFill/>
            </a:ln>
          </c:spPr>
          <c:marker>
            <c:symbol val="diamond"/>
            <c:size val="15"/>
            <c:spPr>
              <a:solidFill>
                <a:schemeClr val="tx1"/>
              </a:solidFill>
            </c:spPr>
          </c:marker>
          <c:xVal>
            <c:numRef>
              <c:f>Sheet1!$A$1:$A$12</c:f>
              <c:numCache>
                <c:formatCode>General</c:formatCode>
                <c:ptCount val="12"/>
                <c:pt idx="0">
                  <c:v>25.0</c:v>
                </c:pt>
                <c:pt idx="1">
                  <c:v>45.0</c:v>
                </c:pt>
                <c:pt idx="2">
                  <c:v>50.0</c:v>
                </c:pt>
                <c:pt idx="3">
                  <c:v>50.0</c:v>
                </c:pt>
                <c:pt idx="4">
                  <c:v>50.0</c:v>
                </c:pt>
                <c:pt idx="5">
                  <c:v>70.0</c:v>
                </c:pt>
                <c:pt idx="6">
                  <c:v>85.0</c:v>
                </c:pt>
                <c:pt idx="7">
                  <c:v>30.0</c:v>
                </c:pt>
                <c:pt idx="8">
                  <c:v>25.0</c:v>
                </c:pt>
                <c:pt idx="9">
                  <c:v>45.0</c:v>
                </c:pt>
                <c:pt idx="10">
                  <c:v>50.0</c:v>
                </c:pt>
                <c:pt idx="11">
                  <c:v>60.0</c:v>
                </c:pt>
              </c:numCache>
            </c:numRef>
          </c:xVal>
          <c:yVal>
            <c:numRef>
              <c:f>Sheet1!$B$1:$B$12</c:f>
              <c:numCache>
                <c:formatCode>General</c:formatCode>
                <c:ptCount val="12"/>
                <c:pt idx="0">
                  <c:v>60.0</c:v>
                </c:pt>
                <c:pt idx="1">
                  <c:v>60.0</c:v>
                </c:pt>
                <c:pt idx="2">
                  <c:v>75.0</c:v>
                </c:pt>
                <c:pt idx="3">
                  <c:v>100.0</c:v>
                </c:pt>
                <c:pt idx="4">
                  <c:v>120.0</c:v>
                </c:pt>
                <c:pt idx="5">
                  <c:v>110.0</c:v>
                </c:pt>
                <c:pt idx="6">
                  <c:v>140.0</c:v>
                </c:pt>
                <c:pt idx="7">
                  <c:v>260.0</c:v>
                </c:pt>
                <c:pt idx="8">
                  <c:v>400.0</c:v>
                </c:pt>
                <c:pt idx="9">
                  <c:v>350.0</c:v>
                </c:pt>
                <c:pt idx="10">
                  <c:v>275.0</c:v>
                </c:pt>
                <c:pt idx="11">
                  <c:v>260.0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10551160"/>
        <c:axId val="2110555976"/>
      </c:scatterChart>
      <c:valAx>
        <c:axId val="2110551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2700"/>
        </c:spPr>
        <c:txPr>
          <a:bodyPr/>
          <a:lstStyle/>
          <a:p>
            <a:pPr>
              <a:defRPr sz="2000"/>
            </a:pPr>
            <a:endParaRPr lang="en-US"/>
          </a:p>
        </c:txPr>
        <c:crossAx val="2110555976"/>
        <c:crosses val="autoZero"/>
        <c:crossBetween val="midCat"/>
      </c:valAx>
      <c:valAx>
        <c:axId val="2110555976"/>
        <c:scaling>
          <c:orientation val="minMax"/>
          <c:max val="400.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2000"/>
            </a:pPr>
            <a:endParaRPr lang="en-US"/>
          </a:p>
        </c:txPr>
        <c:crossAx val="2110551160"/>
        <c:crosses val="autoZero"/>
        <c:crossBetween val="midCat"/>
      </c:valAx>
      <c:spPr>
        <a:ln w="1270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956644803815"/>
          <c:y val="0.0536762877986536"/>
          <c:w val="0.808248012889874"/>
          <c:h val="0.851918763993009"/>
        </c:manualLayout>
      </c:layout>
      <c:scatterChart>
        <c:scatterStyle val="lineMarker"/>
        <c:varyColors val="0"/>
        <c:ser>
          <c:idx val="0"/>
          <c:order val="0"/>
          <c:spPr>
            <a:ln w="47625">
              <a:noFill/>
            </a:ln>
          </c:spPr>
          <c:marker>
            <c:symbol val="diamond"/>
            <c:size val="15"/>
            <c:spPr>
              <a:solidFill>
                <a:schemeClr val="tx1"/>
              </a:solidFill>
            </c:spPr>
          </c:marker>
          <c:xVal>
            <c:numRef>
              <c:f>Sheet1!$A$1:$A$12</c:f>
              <c:numCache>
                <c:formatCode>General</c:formatCode>
                <c:ptCount val="12"/>
                <c:pt idx="0">
                  <c:v>25.0</c:v>
                </c:pt>
                <c:pt idx="1">
                  <c:v>45.0</c:v>
                </c:pt>
                <c:pt idx="2">
                  <c:v>50.0</c:v>
                </c:pt>
                <c:pt idx="3">
                  <c:v>50.0</c:v>
                </c:pt>
                <c:pt idx="4">
                  <c:v>50.0</c:v>
                </c:pt>
                <c:pt idx="5">
                  <c:v>70.0</c:v>
                </c:pt>
                <c:pt idx="6">
                  <c:v>85.0</c:v>
                </c:pt>
                <c:pt idx="7">
                  <c:v>30.0</c:v>
                </c:pt>
                <c:pt idx="8">
                  <c:v>25.0</c:v>
                </c:pt>
                <c:pt idx="9">
                  <c:v>45.0</c:v>
                </c:pt>
                <c:pt idx="10">
                  <c:v>50.0</c:v>
                </c:pt>
                <c:pt idx="11">
                  <c:v>60.0</c:v>
                </c:pt>
              </c:numCache>
            </c:numRef>
          </c:xVal>
          <c:yVal>
            <c:numRef>
              <c:f>Sheet1!$B$1:$B$12</c:f>
              <c:numCache>
                <c:formatCode>General</c:formatCode>
                <c:ptCount val="12"/>
                <c:pt idx="0">
                  <c:v>60.0</c:v>
                </c:pt>
                <c:pt idx="1">
                  <c:v>60.0</c:v>
                </c:pt>
                <c:pt idx="2">
                  <c:v>75.0</c:v>
                </c:pt>
                <c:pt idx="3">
                  <c:v>100.0</c:v>
                </c:pt>
                <c:pt idx="4">
                  <c:v>120.0</c:v>
                </c:pt>
                <c:pt idx="5">
                  <c:v>110.0</c:v>
                </c:pt>
                <c:pt idx="6">
                  <c:v>140.0</c:v>
                </c:pt>
                <c:pt idx="7">
                  <c:v>260.0</c:v>
                </c:pt>
                <c:pt idx="8">
                  <c:v>400.0</c:v>
                </c:pt>
                <c:pt idx="9">
                  <c:v>350.0</c:v>
                </c:pt>
                <c:pt idx="10">
                  <c:v>275.0</c:v>
                </c:pt>
                <c:pt idx="11">
                  <c:v>260.0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10593160"/>
        <c:axId val="2110597976"/>
      </c:scatterChart>
      <c:valAx>
        <c:axId val="2110593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2700"/>
        </c:spPr>
        <c:txPr>
          <a:bodyPr/>
          <a:lstStyle/>
          <a:p>
            <a:pPr>
              <a:defRPr sz="2000"/>
            </a:pPr>
            <a:endParaRPr lang="en-US"/>
          </a:p>
        </c:txPr>
        <c:crossAx val="2110597976"/>
        <c:crosses val="autoZero"/>
        <c:crossBetween val="midCat"/>
      </c:valAx>
      <c:valAx>
        <c:axId val="2110597976"/>
        <c:scaling>
          <c:orientation val="minMax"/>
          <c:max val="400.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2000"/>
            </a:pPr>
            <a:endParaRPr lang="en-US"/>
          </a:p>
        </c:txPr>
        <c:crossAx val="2110593160"/>
        <c:crosses val="autoZero"/>
        <c:crossBetween val="midCat"/>
      </c:valAx>
      <c:spPr>
        <a:ln w="1270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0.45662</cdr:x>
      <cdr:y>0.04734</cdr:y>
    </cdr:from>
    <cdr:to>
      <cdr:x>0.45662</cdr:x>
      <cdr:y>0.90317</cdr:y>
    </cdr:to>
    <cdr:cxnSp macro="">
      <cdr:nvCxnSpPr>
        <cdr:cNvPr id="3" name="Straight Connector 2"/>
        <cdr:cNvCxnSpPr/>
      </cdr:nvCxnSpPr>
      <cdr:spPr>
        <a:xfrm xmlns:a="http://schemas.openxmlformats.org/drawingml/2006/main" flipV="1">
          <a:off x="2509203" y="246401"/>
          <a:ext cx="0" cy="4454854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0.57792</cdr:x>
      <cdr:y>0.04152</cdr:y>
    </cdr:from>
    <cdr:to>
      <cdr:x>0.57792</cdr:x>
      <cdr:y>0.89735</cdr:y>
    </cdr:to>
    <cdr:cxnSp macro="">
      <cdr:nvCxnSpPr>
        <cdr:cNvPr id="4" name="Straight Connector 3"/>
        <cdr:cNvCxnSpPr/>
      </cdr:nvCxnSpPr>
      <cdr:spPr>
        <a:xfrm xmlns:a="http://schemas.openxmlformats.org/drawingml/2006/main" flipV="1">
          <a:off x="3175787" y="216122"/>
          <a:ext cx="0" cy="4454854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0.13041</cdr:x>
      <cdr:y>0.73935</cdr:y>
    </cdr:from>
    <cdr:to>
      <cdr:x>0.95189</cdr:x>
      <cdr:y>0.73935</cdr:y>
    </cdr:to>
    <cdr:cxnSp macro="">
      <cdr:nvCxnSpPr>
        <cdr:cNvPr id="5" name="Straight Connector 4"/>
        <cdr:cNvCxnSpPr/>
      </cdr:nvCxnSpPr>
      <cdr:spPr>
        <a:xfrm xmlns:a="http://schemas.openxmlformats.org/drawingml/2006/main" flipV="1">
          <a:off x="716625" y="3848507"/>
          <a:ext cx="4514169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0.12433</cdr:x>
      <cdr:y>0.46888</cdr:y>
    </cdr:from>
    <cdr:to>
      <cdr:x>0.94581</cdr:x>
      <cdr:y>0.46888</cdr:y>
    </cdr:to>
    <cdr:cxnSp macro="">
      <cdr:nvCxnSpPr>
        <cdr:cNvPr id="9" name="Straight Connector 8"/>
        <cdr:cNvCxnSpPr/>
      </cdr:nvCxnSpPr>
      <cdr:spPr>
        <a:xfrm xmlns:a="http://schemas.openxmlformats.org/drawingml/2006/main" flipV="1">
          <a:off x="726553" y="2536388"/>
          <a:ext cx="4800600" cy="1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0.45662</cdr:x>
      <cdr:y>0.04734</cdr:y>
    </cdr:from>
    <cdr:to>
      <cdr:x>0.45662</cdr:x>
      <cdr:y>0.90317</cdr:y>
    </cdr:to>
    <cdr:cxnSp macro="">
      <cdr:nvCxnSpPr>
        <cdr:cNvPr id="3" name="Straight Connector 2"/>
        <cdr:cNvCxnSpPr/>
      </cdr:nvCxnSpPr>
      <cdr:spPr>
        <a:xfrm xmlns:a="http://schemas.openxmlformats.org/drawingml/2006/main" flipV="1">
          <a:off x="2509203" y="246401"/>
          <a:ext cx="0" cy="4454854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0.57792</cdr:x>
      <cdr:y>0.04152</cdr:y>
    </cdr:from>
    <cdr:to>
      <cdr:x>0.57792</cdr:x>
      <cdr:y>0.89735</cdr:y>
    </cdr:to>
    <cdr:cxnSp macro="">
      <cdr:nvCxnSpPr>
        <cdr:cNvPr id="4" name="Straight Connector 3"/>
        <cdr:cNvCxnSpPr/>
      </cdr:nvCxnSpPr>
      <cdr:spPr>
        <a:xfrm xmlns:a="http://schemas.openxmlformats.org/drawingml/2006/main" flipV="1">
          <a:off x="3175787" y="216122"/>
          <a:ext cx="0" cy="4454854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0.13041</cdr:x>
      <cdr:y>0.73935</cdr:y>
    </cdr:from>
    <cdr:to>
      <cdr:x>0.95189</cdr:x>
      <cdr:y>0.73935</cdr:y>
    </cdr:to>
    <cdr:cxnSp macro="">
      <cdr:nvCxnSpPr>
        <cdr:cNvPr id="5" name="Straight Connector 4"/>
        <cdr:cNvCxnSpPr/>
      </cdr:nvCxnSpPr>
      <cdr:spPr>
        <a:xfrm xmlns:a="http://schemas.openxmlformats.org/drawingml/2006/main" flipV="1">
          <a:off x="716625" y="3848507"/>
          <a:ext cx="4514169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0.12433</cdr:x>
      <cdr:y>0.46888</cdr:y>
    </cdr:from>
    <cdr:to>
      <cdr:x>0.94581</cdr:x>
      <cdr:y>0.46888</cdr:y>
    </cdr:to>
    <cdr:cxnSp macro="">
      <cdr:nvCxnSpPr>
        <cdr:cNvPr id="9" name="Straight Connector 8"/>
        <cdr:cNvCxnSpPr/>
      </cdr:nvCxnSpPr>
      <cdr:spPr>
        <a:xfrm xmlns:a="http://schemas.openxmlformats.org/drawingml/2006/main" flipV="1">
          <a:off x="726553" y="2536388"/>
          <a:ext cx="4800600" cy="1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0.45662</cdr:x>
      <cdr:y>0.04734</cdr:y>
    </cdr:from>
    <cdr:to>
      <cdr:x>0.45662</cdr:x>
      <cdr:y>0.90317</cdr:y>
    </cdr:to>
    <cdr:cxnSp macro="">
      <cdr:nvCxnSpPr>
        <cdr:cNvPr id="3" name="Straight Connector 2"/>
        <cdr:cNvCxnSpPr/>
      </cdr:nvCxnSpPr>
      <cdr:spPr>
        <a:xfrm xmlns:a="http://schemas.openxmlformats.org/drawingml/2006/main" flipV="1">
          <a:off x="2509203" y="246401"/>
          <a:ext cx="0" cy="4454854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0.57792</cdr:x>
      <cdr:y>0.04152</cdr:y>
    </cdr:from>
    <cdr:to>
      <cdr:x>0.57792</cdr:x>
      <cdr:y>0.89735</cdr:y>
    </cdr:to>
    <cdr:cxnSp macro="">
      <cdr:nvCxnSpPr>
        <cdr:cNvPr id="4" name="Straight Connector 3"/>
        <cdr:cNvCxnSpPr/>
      </cdr:nvCxnSpPr>
      <cdr:spPr>
        <a:xfrm xmlns:a="http://schemas.openxmlformats.org/drawingml/2006/main" flipV="1">
          <a:off x="3175787" y="216122"/>
          <a:ext cx="0" cy="4454854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0.13041</cdr:x>
      <cdr:y>0.73935</cdr:y>
    </cdr:from>
    <cdr:to>
      <cdr:x>0.95189</cdr:x>
      <cdr:y>0.73935</cdr:y>
    </cdr:to>
    <cdr:cxnSp macro="">
      <cdr:nvCxnSpPr>
        <cdr:cNvPr id="5" name="Straight Connector 4"/>
        <cdr:cNvCxnSpPr/>
      </cdr:nvCxnSpPr>
      <cdr:spPr>
        <a:xfrm xmlns:a="http://schemas.openxmlformats.org/drawingml/2006/main" flipV="1">
          <a:off x="716625" y="3848507"/>
          <a:ext cx="4514169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0.12433</cdr:x>
      <cdr:y>0.46888</cdr:y>
    </cdr:from>
    <cdr:to>
      <cdr:x>0.94581</cdr:x>
      <cdr:y>0.46888</cdr:y>
    </cdr:to>
    <cdr:cxnSp macro="">
      <cdr:nvCxnSpPr>
        <cdr:cNvPr id="9" name="Straight Connector 8"/>
        <cdr:cNvCxnSpPr/>
      </cdr:nvCxnSpPr>
      <cdr:spPr>
        <a:xfrm xmlns:a="http://schemas.openxmlformats.org/drawingml/2006/main" flipV="1">
          <a:off x="726553" y="2536388"/>
          <a:ext cx="4800600" cy="1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0.137</cdr:x>
      <cdr:y>0.48118</cdr:y>
    </cdr:from>
    <cdr:to>
      <cdr:x>0.94295</cdr:x>
      <cdr:y>0.48118</cdr:y>
    </cdr:to>
    <cdr:cxnSp macro="">
      <cdr:nvCxnSpPr>
        <cdr:cNvPr id="6" name="Straight Connector 5"/>
        <cdr:cNvCxnSpPr/>
      </cdr:nvCxnSpPr>
      <cdr:spPr>
        <a:xfrm xmlns:a="http://schemas.openxmlformats.org/drawingml/2006/main">
          <a:off x="752865" y="2504676"/>
          <a:ext cx="4428827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0.53047</cdr:x>
      <cdr:y>0.04883</cdr:y>
    </cdr:from>
    <cdr:to>
      <cdr:x>0.53047</cdr:x>
      <cdr:y>0.90118</cdr:y>
    </cdr:to>
    <cdr:cxnSp macro="">
      <cdr:nvCxnSpPr>
        <cdr:cNvPr id="8" name="Straight Connector 7"/>
        <cdr:cNvCxnSpPr/>
      </cdr:nvCxnSpPr>
      <cdr:spPr>
        <a:xfrm xmlns:a="http://schemas.openxmlformats.org/drawingml/2006/main" flipV="1">
          <a:off x="2915033" y="254176"/>
          <a:ext cx="0" cy="4436702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0.137</cdr:x>
      <cdr:y>0.04883</cdr:y>
    </cdr:from>
    <cdr:to>
      <cdr:x>0.94295</cdr:x>
      <cdr:y>0.90118</cdr:y>
    </cdr:to>
    <cdr:grpSp>
      <cdr:nvGrpSpPr>
        <cdr:cNvPr id="2" name="Group 1"/>
        <cdr:cNvGrpSpPr/>
      </cdr:nvGrpSpPr>
      <cdr:grpSpPr>
        <a:xfrm xmlns:a="http://schemas.openxmlformats.org/drawingml/2006/main">
          <a:off x="752838" y="254174"/>
          <a:ext cx="4428829" cy="4436718"/>
          <a:chOff x="752838" y="254174"/>
          <a:chExt cx="4428829" cy="4436718"/>
        </a:xfrm>
      </cdr:grpSpPr>
      <cdr:cxnSp macro="">
        <cdr:nvCxnSpPr>
          <cdr:cNvPr id="6" name="Straight Connector 5"/>
          <cdr:cNvCxnSpPr/>
        </cdr:nvCxnSpPr>
        <cdr:spPr>
          <a:xfrm xmlns:a="http://schemas.openxmlformats.org/drawingml/2006/main">
            <a:off x="752838" y="2504676"/>
            <a:ext cx="4428829" cy="0"/>
          </a:xfrm>
          <a:prstGeom xmlns:a="http://schemas.openxmlformats.org/drawingml/2006/main" prst="line">
            <a:avLst/>
          </a:prstGeom>
          <a:ln xmlns:a="http://schemas.openxmlformats.org/drawingml/2006/main">
            <a:solidFill>
              <a:srgbClr val="FF0000"/>
            </a:solidFill>
            <a:prstDash val="dash"/>
          </a:ln>
        </cdr:spPr>
        <cdr:style>
          <a:lnRef xmlns:a="http://schemas.openxmlformats.org/drawingml/2006/main" idx="2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1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8" name="Straight Connector 7"/>
          <cdr:cNvCxnSpPr/>
        </cdr:nvCxnSpPr>
        <cdr:spPr>
          <a:xfrm xmlns:a="http://schemas.openxmlformats.org/drawingml/2006/main" flipV="1">
            <a:off x="2915021" y="254174"/>
            <a:ext cx="0" cy="4436718"/>
          </a:xfrm>
          <a:prstGeom xmlns:a="http://schemas.openxmlformats.org/drawingml/2006/main" prst="line">
            <a:avLst/>
          </a:prstGeom>
          <a:ln xmlns:a="http://schemas.openxmlformats.org/drawingml/2006/main">
            <a:solidFill>
              <a:srgbClr val="FF0000"/>
            </a:solidFill>
            <a:prstDash val="dash"/>
          </a:ln>
        </cdr:spPr>
        <cdr:style>
          <a:lnRef xmlns:a="http://schemas.openxmlformats.org/drawingml/2006/main" idx="2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1">
            <a:schemeClr val="accent1"/>
          </a:effectRef>
          <a:fontRef xmlns:a="http://schemas.openxmlformats.org/drawingml/2006/main" idx="minor">
            <a:schemeClr val="tx1"/>
          </a:fontRef>
        </cdr:style>
      </cdr:cxnSp>
    </cdr:grp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0.137</cdr:x>
      <cdr:y>0.48118</cdr:y>
    </cdr:from>
    <cdr:to>
      <cdr:x>0.94295</cdr:x>
      <cdr:y>0.48118</cdr:y>
    </cdr:to>
    <cdr:cxnSp macro="">
      <cdr:nvCxnSpPr>
        <cdr:cNvPr id="6" name="Straight Connector 5"/>
        <cdr:cNvCxnSpPr/>
      </cdr:nvCxnSpPr>
      <cdr:spPr>
        <a:xfrm xmlns:a="http://schemas.openxmlformats.org/drawingml/2006/main">
          <a:off x="752865" y="2504676"/>
          <a:ext cx="4428827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0.53047</cdr:x>
      <cdr:y>0.04883</cdr:y>
    </cdr:from>
    <cdr:to>
      <cdr:x>0.53047</cdr:x>
      <cdr:y>0.90118</cdr:y>
    </cdr:to>
    <cdr:cxnSp macro="">
      <cdr:nvCxnSpPr>
        <cdr:cNvPr id="8" name="Straight Connector 7"/>
        <cdr:cNvCxnSpPr/>
      </cdr:nvCxnSpPr>
      <cdr:spPr>
        <a:xfrm xmlns:a="http://schemas.openxmlformats.org/drawingml/2006/main" flipV="1">
          <a:off x="2915033" y="254176"/>
          <a:ext cx="0" cy="4436702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0.137</cdr:x>
      <cdr:y>0.48118</cdr:y>
    </cdr:from>
    <cdr:to>
      <cdr:x>0.94295</cdr:x>
      <cdr:y>0.48118</cdr:y>
    </cdr:to>
    <cdr:cxnSp macro="">
      <cdr:nvCxnSpPr>
        <cdr:cNvPr id="6" name="Straight Connector 5"/>
        <cdr:cNvCxnSpPr/>
      </cdr:nvCxnSpPr>
      <cdr:spPr>
        <a:xfrm xmlns:a="http://schemas.openxmlformats.org/drawingml/2006/main">
          <a:off x="752865" y="2504676"/>
          <a:ext cx="4428827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0.53047</cdr:x>
      <cdr:y>0.04883</cdr:y>
    </cdr:from>
    <cdr:to>
      <cdr:x>0.53047</cdr:x>
      <cdr:y>0.90118</cdr:y>
    </cdr:to>
    <cdr:cxnSp macro="">
      <cdr:nvCxnSpPr>
        <cdr:cNvPr id="8" name="Straight Connector 7"/>
        <cdr:cNvCxnSpPr/>
      </cdr:nvCxnSpPr>
      <cdr:spPr>
        <a:xfrm xmlns:a="http://schemas.openxmlformats.org/drawingml/2006/main" flipV="1">
          <a:off x="2915033" y="254176"/>
          <a:ext cx="0" cy="4436702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4F4DE-47A8-0949-94EE-77F384A14DFE}" type="datetimeFigureOut">
              <a:rPr lang="en-US" smtClean="0"/>
              <a:t>2/4/15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90D54-FFDE-A24C-A557-7F0652631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319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4F4DE-47A8-0949-94EE-77F384A14DFE}" type="datetimeFigureOut">
              <a:rPr lang="en-US" smtClean="0"/>
              <a:t>2/4/15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90D54-FFDE-A24C-A557-7F0652631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052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4F4DE-47A8-0949-94EE-77F384A14DFE}" type="datetimeFigureOut">
              <a:rPr lang="en-US" smtClean="0"/>
              <a:t>2/4/15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90D54-FFDE-A24C-A557-7F0652631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22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4F4DE-47A8-0949-94EE-77F384A14DFE}" type="datetimeFigureOut">
              <a:rPr lang="en-US" smtClean="0"/>
              <a:t>2/4/15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90D54-FFDE-A24C-A557-7F0652631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510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4F4DE-47A8-0949-94EE-77F384A14DFE}" type="datetimeFigureOut">
              <a:rPr lang="en-US" smtClean="0"/>
              <a:t>2/4/15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90D54-FFDE-A24C-A557-7F0652631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340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4F4DE-47A8-0949-94EE-77F384A14DFE}" type="datetimeFigureOut">
              <a:rPr lang="en-US" smtClean="0"/>
              <a:t>2/4/15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90D54-FFDE-A24C-A557-7F0652631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16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4F4DE-47A8-0949-94EE-77F384A14DFE}" type="datetimeFigureOut">
              <a:rPr lang="en-US" smtClean="0"/>
              <a:t>2/4/15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90D54-FFDE-A24C-A557-7F0652631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68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4F4DE-47A8-0949-94EE-77F384A14DFE}" type="datetimeFigureOut">
              <a:rPr lang="en-US" smtClean="0"/>
              <a:t>2/4/15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90D54-FFDE-A24C-A557-7F0652631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399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4F4DE-47A8-0949-94EE-77F384A14DFE}" type="datetimeFigureOut">
              <a:rPr lang="en-US" smtClean="0"/>
              <a:t>2/4/15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90D54-FFDE-A24C-A557-7F0652631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99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4F4DE-47A8-0949-94EE-77F384A14DFE}" type="datetimeFigureOut">
              <a:rPr lang="en-US" smtClean="0"/>
              <a:t>2/4/15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90D54-FFDE-A24C-A557-7F0652631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695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4F4DE-47A8-0949-94EE-77F384A14DFE}" type="datetimeFigureOut">
              <a:rPr lang="en-US" smtClean="0"/>
              <a:t>2/4/15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90D54-FFDE-A24C-A557-7F0652631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19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4F4DE-47A8-0949-94EE-77F384A14DFE}" type="datetimeFigureOut">
              <a:rPr lang="en-US" smtClean="0"/>
              <a:t>2/4/15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90D54-FFDE-A24C-A557-7F0652631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55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CS144: Spatial Index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66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 Tree Data Structure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747" y="1425675"/>
            <a:ext cx="2738188" cy="2593076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5493835" y="1575350"/>
            <a:ext cx="1165480" cy="594776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50,200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573189" y="2732126"/>
            <a:ext cx="1165480" cy="594776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75,100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7185156" y="2732126"/>
            <a:ext cx="1165480" cy="594776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25,300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493753"/>
              </p:ext>
            </p:extLst>
          </p:nvPr>
        </p:nvGraphicFramePr>
        <p:xfrm>
          <a:off x="3428070" y="2661214"/>
          <a:ext cx="880189" cy="736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0189"/>
              </a:tblGrid>
              <a:tr h="357673">
                <a:tc>
                  <a:txBody>
                    <a:bodyPr/>
                    <a:lstStyle/>
                    <a:p>
                      <a:r>
                        <a:rPr lang="en-US" dirty="0" smtClean="0"/>
                        <a:t>25,60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45,60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3384540"/>
              </p:ext>
            </p:extLst>
          </p:nvPr>
        </p:nvGraphicFramePr>
        <p:xfrm>
          <a:off x="5999847" y="2661214"/>
          <a:ext cx="880189" cy="736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0189"/>
              </a:tblGrid>
              <a:tr h="357673">
                <a:tc>
                  <a:txBody>
                    <a:bodyPr/>
                    <a:lstStyle/>
                    <a:p>
                      <a:r>
                        <a:rPr lang="en-US" dirty="0" smtClean="0"/>
                        <a:t>50,275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60,260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503031"/>
              </p:ext>
            </p:extLst>
          </p:nvPr>
        </p:nvGraphicFramePr>
        <p:xfrm>
          <a:off x="3473626" y="3858489"/>
          <a:ext cx="880189" cy="736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0189"/>
              </a:tblGrid>
              <a:tr h="357673">
                <a:tc>
                  <a:txBody>
                    <a:bodyPr/>
                    <a:lstStyle/>
                    <a:p>
                      <a:r>
                        <a:rPr lang="en-US" dirty="0" smtClean="0"/>
                        <a:t>50,75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50,100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074731"/>
              </p:ext>
            </p:extLst>
          </p:nvPr>
        </p:nvGraphicFramePr>
        <p:xfrm>
          <a:off x="4534296" y="3858489"/>
          <a:ext cx="880189" cy="736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0189"/>
              </a:tblGrid>
              <a:tr h="357673">
                <a:tc>
                  <a:txBody>
                    <a:bodyPr/>
                    <a:lstStyle/>
                    <a:p>
                      <a:r>
                        <a:rPr lang="en-US" dirty="0" smtClean="0"/>
                        <a:t>85,140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101921"/>
              </p:ext>
            </p:extLst>
          </p:nvPr>
        </p:nvGraphicFramePr>
        <p:xfrm>
          <a:off x="5559752" y="3858489"/>
          <a:ext cx="880189" cy="736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0189"/>
              </a:tblGrid>
              <a:tr h="357673">
                <a:tc>
                  <a:txBody>
                    <a:bodyPr/>
                    <a:lstStyle/>
                    <a:p>
                      <a:r>
                        <a:rPr lang="en-US" dirty="0" smtClean="0"/>
                        <a:t>50,120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70,110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140359"/>
              </p:ext>
            </p:extLst>
          </p:nvPr>
        </p:nvGraphicFramePr>
        <p:xfrm>
          <a:off x="7032436" y="3858489"/>
          <a:ext cx="880189" cy="736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0189"/>
              </a:tblGrid>
              <a:tr h="357673">
                <a:tc>
                  <a:txBody>
                    <a:bodyPr/>
                    <a:lstStyle/>
                    <a:p>
                      <a:r>
                        <a:rPr lang="en-US" dirty="0" smtClean="0"/>
                        <a:t>30,260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838168"/>
              </p:ext>
            </p:extLst>
          </p:nvPr>
        </p:nvGraphicFramePr>
        <p:xfrm>
          <a:off x="8057205" y="3858489"/>
          <a:ext cx="880189" cy="736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0189"/>
              </a:tblGrid>
              <a:tr h="357673">
                <a:tc>
                  <a:txBody>
                    <a:bodyPr/>
                    <a:lstStyle/>
                    <a:p>
                      <a:r>
                        <a:rPr lang="en-US" dirty="0" smtClean="0"/>
                        <a:t>25,400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45,300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6" name="Straight Connector 15"/>
          <p:cNvCxnSpPr>
            <a:stCxn id="4" idx="3"/>
            <a:endCxn id="8" idx="0"/>
          </p:cNvCxnSpPr>
          <p:nvPr/>
        </p:nvCxnSpPr>
        <p:spPr>
          <a:xfrm flipH="1">
            <a:off x="3868164" y="2083023"/>
            <a:ext cx="1796352" cy="5781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6" idx="0"/>
          </p:cNvCxnSpPr>
          <p:nvPr/>
        </p:nvCxnSpPr>
        <p:spPr>
          <a:xfrm flipH="1">
            <a:off x="5155929" y="2170126"/>
            <a:ext cx="703626" cy="56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9" idx="0"/>
          </p:cNvCxnSpPr>
          <p:nvPr/>
        </p:nvCxnSpPr>
        <p:spPr>
          <a:xfrm>
            <a:off x="6229293" y="2170126"/>
            <a:ext cx="210648" cy="491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4" idx="5"/>
            <a:endCxn id="7" idx="0"/>
          </p:cNvCxnSpPr>
          <p:nvPr/>
        </p:nvCxnSpPr>
        <p:spPr>
          <a:xfrm>
            <a:off x="6488634" y="2083023"/>
            <a:ext cx="1279262" cy="64910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6" idx="3"/>
            <a:endCxn id="10" idx="0"/>
          </p:cNvCxnSpPr>
          <p:nvPr/>
        </p:nvCxnSpPr>
        <p:spPr>
          <a:xfrm flipH="1">
            <a:off x="3913720" y="3239799"/>
            <a:ext cx="830150" cy="61869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endCxn id="11" idx="0"/>
          </p:cNvCxnSpPr>
          <p:nvPr/>
        </p:nvCxnSpPr>
        <p:spPr>
          <a:xfrm flipH="1">
            <a:off x="4974390" y="3326902"/>
            <a:ext cx="94886" cy="53158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endCxn id="12" idx="0"/>
          </p:cNvCxnSpPr>
          <p:nvPr/>
        </p:nvCxnSpPr>
        <p:spPr>
          <a:xfrm>
            <a:off x="5345136" y="3326902"/>
            <a:ext cx="654710" cy="53158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6" idx="5"/>
          </p:cNvCxnSpPr>
          <p:nvPr/>
        </p:nvCxnSpPr>
        <p:spPr>
          <a:xfrm>
            <a:off x="5567988" y="3239799"/>
            <a:ext cx="540739" cy="288665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endCxn id="13" idx="0"/>
          </p:cNvCxnSpPr>
          <p:nvPr/>
        </p:nvCxnSpPr>
        <p:spPr>
          <a:xfrm flipH="1">
            <a:off x="7472530" y="3326902"/>
            <a:ext cx="163378" cy="53158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endCxn id="14" idx="0"/>
          </p:cNvCxnSpPr>
          <p:nvPr/>
        </p:nvCxnSpPr>
        <p:spPr>
          <a:xfrm>
            <a:off x="7989571" y="3326902"/>
            <a:ext cx="507728" cy="53158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7" idx="5"/>
          </p:cNvCxnSpPr>
          <p:nvPr/>
        </p:nvCxnSpPr>
        <p:spPr>
          <a:xfrm>
            <a:off x="8179955" y="3239799"/>
            <a:ext cx="506845" cy="288665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7" idx="3"/>
          </p:cNvCxnSpPr>
          <p:nvPr/>
        </p:nvCxnSpPr>
        <p:spPr>
          <a:xfrm flipH="1">
            <a:off x="7025830" y="3239799"/>
            <a:ext cx="330007" cy="352965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573189" y="1985460"/>
            <a:ext cx="496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SW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5484453" y="2299804"/>
            <a:ext cx="40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6355816" y="2283729"/>
            <a:ext cx="446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7025830" y="2091826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052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55" grpId="0"/>
      <p:bldP spid="56" grpId="0"/>
      <p:bldP spid="57" grpId="0"/>
      <p:bldP spid="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1451775"/>
              </p:ext>
            </p:extLst>
          </p:nvPr>
        </p:nvGraphicFramePr>
        <p:xfrm>
          <a:off x="1594172" y="1072013"/>
          <a:ext cx="5495166" cy="5205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979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Querying Quad Tree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3417102" y="1371600"/>
            <a:ext cx="0" cy="22098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312202" y="2441436"/>
            <a:ext cx="22098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626902" y="3573564"/>
            <a:ext cx="0" cy="22098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522002" y="4643400"/>
            <a:ext cx="22098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0302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7702581"/>
              </p:ext>
            </p:extLst>
          </p:nvPr>
        </p:nvGraphicFramePr>
        <p:xfrm>
          <a:off x="1594172" y="1072013"/>
          <a:ext cx="5495166" cy="5205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979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Quad Tree Insertion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3417102" y="1371600"/>
            <a:ext cx="0" cy="22098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312202" y="2441436"/>
            <a:ext cx="22098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626902" y="3573564"/>
            <a:ext cx="0" cy="22098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522002" y="4643400"/>
            <a:ext cx="22098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483749" y="3481383"/>
            <a:ext cx="412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Wingdings"/>
                <a:ea typeface="Wingdings"/>
                <a:cs typeface="Wingdings"/>
                <a:sym typeface="Wingdings"/>
              </a:rPr>
              <a:t>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488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979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General (</a:t>
            </a: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>
                <a:latin typeface="Times New Roman"/>
                <a:cs typeface="Times New Roman"/>
              </a:rPr>
              <a:t> x </a:t>
            </a:r>
            <a:r>
              <a:rPr lang="en-US" i="1" dirty="0" smtClean="0">
                <a:latin typeface="Times New Roman"/>
                <a:cs typeface="Times New Roman"/>
              </a:rPr>
              <a:t>m</a:t>
            </a:r>
            <a:r>
              <a:rPr lang="en-US" dirty="0" smtClean="0"/>
              <a:t>) Quad Tree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009745"/>
              </p:ext>
            </p:extLst>
          </p:nvPr>
        </p:nvGraphicFramePr>
        <p:xfrm>
          <a:off x="2593028" y="1253851"/>
          <a:ext cx="3748796" cy="34802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7199"/>
                <a:gridCol w="937199"/>
                <a:gridCol w="937199"/>
                <a:gridCol w="937199"/>
              </a:tblGrid>
              <a:tr h="115717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153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153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71862" y="5219967"/>
            <a:ext cx="62256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At each level, split into (</a:t>
            </a:r>
            <a:r>
              <a:rPr lang="en-US" sz="2800" i="1" dirty="0" smtClean="0">
                <a:latin typeface="Times New Roman"/>
                <a:cs typeface="Times New Roman"/>
              </a:rPr>
              <a:t>n</a:t>
            </a:r>
            <a:r>
              <a:rPr lang="en-US" sz="2800" dirty="0" smtClean="0"/>
              <a:t> x </a:t>
            </a:r>
            <a:r>
              <a:rPr lang="en-US" sz="2800" i="1" dirty="0" smtClean="0">
                <a:latin typeface="Times New Roman"/>
                <a:cs typeface="Times New Roman"/>
              </a:rPr>
              <a:t>m</a:t>
            </a:r>
            <a:r>
              <a:rPr lang="en-US" sz="2800" dirty="0" smtClean="0"/>
              <a:t>) </a:t>
            </a:r>
            <a:r>
              <a:rPr lang="en-US" sz="2800" dirty="0" err="1" smtClean="0"/>
              <a:t>subregions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21595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3262491"/>
              </p:ext>
            </p:extLst>
          </p:nvPr>
        </p:nvGraphicFramePr>
        <p:xfrm>
          <a:off x="1594172" y="1072013"/>
          <a:ext cx="5495166" cy="5205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979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Dataset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7280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979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Grid File (2 points per bucket)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1594172" y="951141"/>
            <a:ext cx="5847486" cy="5326150"/>
            <a:chOff x="1594172" y="951141"/>
            <a:chExt cx="5847486" cy="5326150"/>
          </a:xfrm>
        </p:grpSpPr>
        <p:graphicFrame>
          <p:nvGraphicFramePr>
            <p:cNvPr id="4" name="Chart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598039865"/>
                </p:ext>
              </p:extLst>
            </p:nvPr>
          </p:nvGraphicFramePr>
          <p:xfrm>
            <a:off x="1594172" y="1072013"/>
            <a:ext cx="5495166" cy="520527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6" name="TextBox 5"/>
            <p:cNvSpPr txBox="1"/>
            <p:nvPr/>
          </p:nvSpPr>
          <p:spPr>
            <a:xfrm>
              <a:off x="3860874" y="975564"/>
              <a:ext cx="4446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40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567882" y="951141"/>
              <a:ext cx="4446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55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867011" y="3265939"/>
              <a:ext cx="5746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225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867011" y="4720414"/>
              <a:ext cx="4446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90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41292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979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Grid File Data Structure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481" y="1207437"/>
            <a:ext cx="3642077" cy="3326062"/>
          </a:xfrm>
          <a:prstGeom prst="rect">
            <a:avLst/>
          </a:prstGeom>
        </p:spPr>
      </p:pic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239053"/>
              </p:ext>
            </p:extLst>
          </p:nvPr>
        </p:nvGraphicFramePr>
        <p:xfrm>
          <a:off x="5323452" y="1573824"/>
          <a:ext cx="285099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0330"/>
                <a:gridCol w="950330"/>
                <a:gridCol w="95033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401400" y="1149364"/>
            <a:ext cx="7549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0 − 40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17391" y="1149365"/>
            <a:ext cx="871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40 − 55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02464" y="1149364"/>
            <a:ext cx="585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55 −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58006" y="2310249"/>
            <a:ext cx="7549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0 − 90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24017" y="1940917"/>
            <a:ext cx="988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90 − 225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324017" y="1591226"/>
            <a:ext cx="702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225 − 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609833"/>
              </p:ext>
            </p:extLst>
          </p:nvPr>
        </p:nvGraphicFramePr>
        <p:xfrm>
          <a:off x="4971328" y="2952672"/>
          <a:ext cx="1224927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92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30,260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25,400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677675"/>
              </p:ext>
            </p:extLst>
          </p:nvPr>
        </p:nvGraphicFramePr>
        <p:xfrm>
          <a:off x="4971328" y="3780712"/>
          <a:ext cx="1224927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92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25,60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534938"/>
              </p:ext>
            </p:extLst>
          </p:nvPr>
        </p:nvGraphicFramePr>
        <p:xfrm>
          <a:off x="4971328" y="4638984"/>
          <a:ext cx="1224927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92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45,60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50,75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655073"/>
              </p:ext>
            </p:extLst>
          </p:nvPr>
        </p:nvGraphicFramePr>
        <p:xfrm>
          <a:off x="4971328" y="5485152"/>
          <a:ext cx="1224927" cy="736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927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50,100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50,120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141926"/>
              </p:ext>
            </p:extLst>
          </p:nvPr>
        </p:nvGraphicFramePr>
        <p:xfrm>
          <a:off x="7189369" y="3409872"/>
          <a:ext cx="1224927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92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70,110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85,140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485263"/>
              </p:ext>
            </p:extLst>
          </p:nvPr>
        </p:nvGraphicFramePr>
        <p:xfrm>
          <a:off x="7189369" y="4435675"/>
          <a:ext cx="1224927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92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60,260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264619"/>
              </p:ext>
            </p:extLst>
          </p:nvPr>
        </p:nvGraphicFramePr>
        <p:xfrm>
          <a:off x="7189369" y="5485152"/>
          <a:ext cx="1224927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92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45,350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50,275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32" name="Curved Connector 31"/>
          <p:cNvCxnSpPr/>
          <p:nvPr/>
        </p:nvCxnSpPr>
        <p:spPr>
          <a:xfrm rot="5400000">
            <a:off x="4793115" y="2046988"/>
            <a:ext cx="1208534" cy="602835"/>
          </a:xfrm>
          <a:prstGeom prst="curvedConnector3">
            <a:avLst>
              <a:gd name="adj1" fmla="val 12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Curved Connector 34"/>
          <p:cNvCxnSpPr>
            <a:endCxn id="25" idx="3"/>
          </p:cNvCxnSpPr>
          <p:nvPr/>
        </p:nvCxnSpPr>
        <p:spPr>
          <a:xfrm rot="16200000" flipH="1">
            <a:off x="5205979" y="3161275"/>
            <a:ext cx="1659927" cy="320625"/>
          </a:xfrm>
          <a:prstGeom prst="curvedConnector4">
            <a:avLst>
              <a:gd name="adj1" fmla="val 18978"/>
              <a:gd name="adj2" fmla="val 171298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Curved Connector 41"/>
          <p:cNvCxnSpPr>
            <a:endCxn id="26" idx="3"/>
          </p:cNvCxnSpPr>
          <p:nvPr/>
        </p:nvCxnSpPr>
        <p:spPr>
          <a:xfrm rot="5400000">
            <a:off x="4949663" y="3400644"/>
            <a:ext cx="2855772" cy="362588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Curved Connector 43"/>
          <p:cNvCxnSpPr>
            <a:endCxn id="27" idx="3"/>
          </p:cNvCxnSpPr>
          <p:nvPr/>
        </p:nvCxnSpPr>
        <p:spPr>
          <a:xfrm rot="5400000">
            <a:off x="4760939" y="3926943"/>
            <a:ext cx="3361826" cy="491193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Curved Connector 47"/>
          <p:cNvCxnSpPr/>
          <p:nvPr/>
        </p:nvCxnSpPr>
        <p:spPr>
          <a:xfrm rot="16200000" flipH="1">
            <a:off x="4960358" y="3607873"/>
            <a:ext cx="4128472" cy="401005"/>
          </a:xfrm>
          <a:prstGeom prst="curvedConnector3">
            <a:avLst>
              <a:gd name="adj1" fmla="val 100228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Curved Connector 61"/>
          <p:cNvCxnSpPr>
            <a:endCxn id="28" idx="0"/>
          </p:cNvCxnSpPr>
          <p:nvPr/>
        </p:nvCxnSpPr>
        <p:spPr>
          <a:xfrm rot="16200000" flipH="1">
            <a:off x="7066849" y="2674889"/>
            <a:ext cx="1255818" cy="214148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Curved Connector 64"/>
          <p:cNvCxnSpPr>
            <a:endCxn id="29" idx="3"/>
          </p:cNvCxnSpPr>
          <p:nvPr/>
        </p:nvCxnSpPr>
        <p:spPr>
          <a:xfrm rot="16200000" flipH="1">
            <a:off x="6576876" y="2969095"/>
            <a:ext cx="3062376" cy="612464"/>
          </a:xfrm>
          <a:prstGeom prst="curvedConnector4">
            <a:avLst>
              <a:gd name="adj1" fmla="val 43945"/>
              <a:gd name="adj2" fmla="val 137325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5858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979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Querying Grid File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1594172" y="951141"/>
            <a:ext cx="5847486" cy="5326150"/>
            <a:chOff x="1594172" y="951141"/>
            <a:chExt cx="5847486" cy="5326150"/>
          </a:xfrm>
        </p:grpSpPr>
        <p:graphicFrame>
          <p:nvGraphicFramePr>
            <p:cNvPr id="4" name="Chart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010751849"/>
                </p:ext>
              </p:extLst>
            </p:nvPr>
          </p:nvGraphicFramePr>
          <p:xfrm>
            <a:off x="1594172" y="1072013"/>
            <a:ext cx="5495166" cy="520527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6" name="TextBox 5"/>
            <p:cNvSpPr txBox="1"/>
            <p:nvPr/>
          </p:nvSpPr>
          <p:spPr>
            <a:xfrm>
              <a:off x="3860874" y="975564"/>
              <a:ext cx="4446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40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567882" y="951141"/>
              <a:ext cx="4446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55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867011" y="3265939"/>
              <a:ext cx="5746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225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867011" y="4720414"/>
              <a:ext cx="4446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90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676587" y="524045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66222" y="524045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12535" y="524045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76587" y="376123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78157" y="152681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7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54567" y="376123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12535" y="376123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6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12535" y="152681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9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66222" y="152681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775087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979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Grid File Insertion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1594172" y="951141"/>
            <a:ext cx="5847486" cy="5326150"/>
            <a:chOff x="1594172" y="951141"/>
            <a:chExt cx="5847486" cy="5326150"/>
          </a:xfrm>
        </p:grpSpPr>
        <p:graphicFrame>
          <p:nvGraphicFramePr>
            <p:cNvPr id="4" name="Chart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791756530"/>
                </p:ext>
              </p:extLst>
            </p:nvPr>
          </p:nvGraphicFramePr>
          <p:xfrm>
            <a:off x="1594172" y="1072013"/>
            <a:ext cx="5495166" cy="520527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6" name="TextBox 5"/>
            <p:cNvSpPr txBox="1"/>
            <p:nvPr/>
          </p:nvSpPr>
          <p:spPr>
            <a:xfrm>
              <a:off x="3860874" y="975564"/>
              <a:ext cx="4446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40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567882" y="951141"/>
              <a:ext cx="4446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55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867011" y="3265939"/>
              <a:ext cx="5746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225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867011" y="4720414"/>
              <a:ext cx="4446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90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4483749" y="3666049"/>
            <a:ext cx="412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Wingdings"/>
                <a:ea typeface="Wingdings"/>
                <a:cs typeface="Wingdings"/>
                <a:sym typeface="Wingdings"/>
              </a:rPr>
              <a:t>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068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8465102"/>
              </p:ext>
            </p:extLst>
          </p:nvPr>
        </p:nvGraphicFramePr>
        <p:xfrm>
          <a:off x="1594172" y="1072013"/>
          <a:ext cx="5495166" cy="5205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979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Quad Tree (2 points per bucket)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198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3491409"/>
              </p:ext>
            </p:extLst>
          </p:nvPr>
        </p:nvGraphicFramePr>
        <p:xfrm>
          <a:off x="1594172" y="1072013"/>
          <a:ext cx="5495166" cy="5205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979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Quad Tree (2 points per bucket)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960733" y="2708639"/>
            <a:ext cx="186160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First Level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98369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6219255"/>
              </p:ext>
            </p:extLst>
          </p:nvPr>
        </p:nvGraphicFramePr>
        <p:xfrm>
          <a:off x="1594172" y="1072013"/>
          <a:ext cx="5495166" cy="5205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979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Quad Tree (2 points per bucket)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2312202" y="1371600"/>
            <a:ext cx="4419600" cy="4411764"/>
            <a:chOff x="2312202" y="1371600"/>
            <a:chExt cx="4419600" cy="4411764"/>
          </a:xfrm>
        </p:grpSpPr>
        <p:grpSp>
          <p:nvGrpSpPr>
            <p:cNvPr id="2" name="Group 1"/>
            <p:cNvGrpSpPr/>
            <p:nvPr/>
          </p:nvGrpSpPr>
          <p:grpSpPr>
            <a:xfrm>
              <a:off x="2312202" y="1371600"/>
              <a:ext cx="2209800" cy="2209800"/>
              <a:chOff x="2312202" y="1371600"/>
              <a:chExt cx="2209800" cy="2209800"/>
            </a:xfrm>
          </p:grpSpPr>
          <p:cxnSp>
            <p:nvCxnSpPr>
              <p:cNvPr id="3" name="Straight Connector 2"/>
              <p:cNvCxnSpPr/>
              <p:nvPr/>
            </p:nvCxnSpPr>
            <p:spPr>
              <a:xfrm>
                <a:off x="3417102" y="1371600"/>
                <a:ext cx="0" cy="2209800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dash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2312202" y="2441436"/>
                <a:ext cx="2209800" cy="0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dash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" name="Group 5"/>
            <p:cNvGrpSpPr/>
            <p:nvPr/>
          </p:nvGrpSpPr>
          <p:grpSpPr>
            <a:xfrm>
              <a:off x="4522002" y="3573564"/>
              <a:ext cx="2209800" cy="2209800"/>
              <a:chOff x="4522002" y="3573564"/>
              <a:chExt cx="2209800" cy="2209800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5626902" y="3573564"/>
                <a:ext cx="0" cy="2209800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dash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4522002" y="4643400"/>
                <a:ext cx="2209800" cy="0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dash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" name="TextBox 9"/>
          <p:cNvSpPr txBox="1"/>
          <p:nvPr/>
        </p:nvSpPr>
        <p:spPr>
          <a:xfrm>
            <a:off x="6792275" y="2708639"/>
            <a:ext cx="235172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Second Level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52163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152</Words>
  <Application>Microsoft Macintosh PowerPoint</Application>
  <PresentationFormat>On-screen Show (4:3)</PresentationFormat>
  <Paragraphs>76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CS144: Spatial Index</vt:lpstr>
      <vt:lpstr>Example Dataset</vt:lpstr>
      <vt:lpstr>Grid File (2 points per bucket)</vt:lpstr>
      <vt:lpstr>Grid File Data Structure</vt:lpstr>
      <vt:lpstr>Querying Grid File</vt:lpstr>
      <vt:lpstr>Grid File Insertion</vt:lpstr>
      <vt:lpstr>Quad Tree (2 points per bucket)</vt:lpstr>
      <vt:lpstr>Quad Tree (2 points per bucket)</vt:lpstr>
      <vt:lpstr>Quad Tree (2 points per bucket)</vt:lpstr>
      <vt:lpstr>Quad Tree Data Structure</vt:lpstr>
      <vt:lpstr>Querying Quad Tree</vt:lpstr>
      <vt:lpstr>Quad Tree Insertion</vt:lpstr>
      <vt:lpstr>General (n x m) Quad Tree</vt:lpstr>
    </vt:vector>
  </TitlesOfParts>
  <Company>UCLA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Junghoo Cho</dc:creator>
  <cp:lastModifiedBy>Junghoo Cho</cp:lastModifiedBy>
  <cp:revision>13</cp:revision>
  <dcterms:created xsi:type="dcterms:W3CDTF">2015-02-04T17:39:42Z</dcterms:created>
  <dcterms:modified xsi:type="dcterms:W3CDTF">2015-02-04T21:46:38Z</dcterms:modified>
</cp:coreProperties>
</file>