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  <p:sldMasterId id="2147483834" r:id="rId2"/>
    <p:sldMasterId id="2147483850" r:id="rId3"/>
    <p:sldMasterId id="2147483865" r:id="rId4"/>
    <p:sldMasterId id="2147483880" r:id="rId5"/>
  </p:sldMasterIdLst>
  <p:notesMasterIdLst>
    <p:notesMasterId r:id="rId79"/>
  </p:notesMasterIdLst>
  <p:sldIdLst>
    <p:sldId id="256" r:id="rId6"/>
    <p:sldId id="1301" r:id="rId7"/>
    <p:sldId id="282" r:id="rId8"/>
    <p:sldId id="283" r:id="rId9"/>
    <p:sldId id="1366" r:id="rId10"/>
    <p:sldId id="279" r:id="rId11"/>
    <p:sldId id="281" r:id="rId12"/>
    <p:sldId id="280" r:id="rId13"/>
    <p:sldId id="751" r:id="rId14"/>
    <p:sldId id="1558" r:id="rId15"/>
    <p:sldId id="1622" r:id="rId16"/>
    <p:sldId id="1623" r:id="rId17"/>
    <p:sldId id="1621" r:id="rId18"/>
    <p:sldId id="1411" r:id="rId19"/>
    <p:sldId id="1311" r:id="rId20"/>
    <p:sldId id="1365" r:id="rId21"/>
    <p:sldId id="1543" r:id="rId22"/>
    <p:sldId id="1569" r:id="rId23"/>
    <p:sldId id="1570" r:id="rId24"/>
    <p:sldId id="1571" r:id="rId25"/>
    <p:sldId id="1572" r:id="rId26"/>
    <p:sldId id="1639" r:id="rId27"/>
    <p:sldId id="1601" r:id="rId28"/>
    <p:sldId id="1559" r:id="rId29"/>
    <p:sldId id="259" r:id="rId30"/>
    <p:sldId id="755" r:id="rId31"/>
    <p:sldId id="1368" r:id="rId32"/>
    <p:sldId id="1347" r:id="rId33"/>
    <p:sldId id="285" r:id="rId34"/>
    <p:sldId id="1348" r:id="rId35"/>
    <p:sldId id="1625" r:id="rId36"/>
    <p:sldId id="1315" r:id="rId37"/>
    <p:sldId id="1546" r:id="rId38"/>
    <p:sldId id="1547" r:id="rId39"/>
    <p:sldId id="1626" r:id="rId40"/>
    <p:sldId id="1545" r:id="rId41"/>
    <p:sldId id="1627" r:id="rId42"/>
    <p:sldId id="1549" r:id="rId43"/>
    <p:sldId id="1628" r:id="rId44"/>
    <p:sldId id="1633" r:id="rId45"/>
    <p:sldId id="1629" r:id="rId46"/>
    <p:sldId id="1636" r:id="rId47"/>
    <p:sldId id="1615" r:id="rId48"/>
    <p:sldId id="1641" r:id="rId49"/>
    <p:sldId id="1637" r:id="rId50"/>
    <p:sldId id="1618" r:id="rId51"/>
    <p:sldId id="1640" r:id="rId52"/>
    <p:sldId id="1597" r:id="rId53"/>
    <p:sldId id="1585" r:id="rId54"/>
    <p:sldId id="1607" r:id="rId55"/>
    <p:sldId id="1593" r:id="rId56"/>
    <p:sldId id="1606" r:id="rId57"/>
    <p:sldId id="1608" r:id="rId58"/>
    <p:sldId id="1614" r:id="rId59"/>
    <p:sldId id="1599" r:id="rId60"/>
    <p:sldId id="1596" r:id="rId61"/>
    <p:sldId id="1600" r:id="rId62"/>
    <p:sldId id="1605" r:id="rId63"/>
    <p:sldId id="1604" r:id="rId64"/>
    <p:sldId id="1211" r:id="rId65"/>
    <p:sldId id="1624" r:id="rId66"/>
    <p:sldId id="753" r:id="rId67"/>
    <p:sldId id="1383" r:id="rId68"/>
    <p:sldId id="1638" r:id="rId69"/>
    <p:sldId id="1385" r:id="rId70"/>
    <p:sldId id="1573" r:id="rId71"/>
    <p:sldId id="1185" r:id="rId72"/>
    <p:sldId id="1221" r:id="rId73"/>
    <p:sldId id="1037" r:id="rId74"/>
    <p:sldId id="1412" r:id="rId75"/>
    <p:sldId id="1370" r:id="rId76"/>
    <p:sldId id="1574" r:id="rId77"/>
    <p:sldId id="1642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8"/>
    <p:restoredTop sz="94289"/>
  </p:normalViewPr>
  <p:slideViewPr>
    <p:cSldViewPr snapToGrid="0" snapToObjects="1">
      <p:cViewPr varScale="1">
        <p:scale>
          <a:sx n="156" d="100"/>
          <a:sy n="156" d="100"/>
        </p:scale>
        <p:origin x="82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742F5-8BB6-9A4E-84A2-977B42DDC0A2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D9F1C-ABC2-D74B-93AF-86A6B3F76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4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9F1C-ABC2-D74B-93AF-86A6B3F760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C899-9EFD-48D3-889C-590B6DE701A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0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E1640-1D6F-4176-84CF-AB6614C975C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33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9F1C-ABC2-D74B-93AF-86A6B3F7605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31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3AB02-7591-944D-9FF0-650D76FB191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5E9A-B070-4AF1-B85E-6299262D35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9F1C-ABC2-D74B-93AF-86A6B3F760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3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Shape 1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Shape 1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20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Shape 1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Shape 1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371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Shape 1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Shape 1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58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Shape 1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Shape 1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58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by enumerating all the possible states, like a truth table, we can obtain a propositional function that is equivalent to the original decision tree.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C899-9EFD-48D3-889C-590B6DE701A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39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85E9A-B070-4AF1-B85E-6299262D350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C735-F861-DA48-A73C-796FB8E20F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8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D8C6-9CEC-9243-B2FD-388A421A0C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93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7676-0C77-C646-A3A9-712F9573F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6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F4CD-C59E-744A-AA17-2ED54A3E4D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6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98162-DEAE-7449-9F18-7B27A639A1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2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C6CF1-F998-B443-8883-EEC886B85A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8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F0D1-2F19-EE4E-A478-804785F629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9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D934-54B3-9343-B040-E98424A9F4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7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95D4-61E7-9749-BFD3-9F0C977D3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3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86B8-976A-6E4C-A238-E458ABFFCB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2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4ADA-8C39-E545-956D-288062C000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21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3A510-D5A9-6849-BD66-3155A8532B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7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7ECC-D5F0-E941-9A7B-8F88031F10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09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A639-85FB-9C40-83A2-740CC461B9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3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4863-D250-F347-8603-7BCDA397F7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25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78" name="Group 2"/>
          <p:cNvGrpSpPr>
            <a:grpSpLocks/>
          </p:cNvGrpSpPr>
          <p:nvPr/>
        </p:nvGrpSpPr>
        <p:grpSpPr bwMode="auto">
          <a:xfrm>
            <a:off x="3" y="2438419"/>
            <a:ext cx="12012084" cy="1052513"/>
            <a:chOff x="0" y="1536"/>
            <a:chExt cx="5675" cy="663"/>
          </a:xfrm>
        </p:grpSpPr>
        <p:grpSp>
          <p:nvGrpSpPr>
            <p:cNvPr id="28057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8058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058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28058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8058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058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8058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8058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8058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80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05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059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28059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1C1C1C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2326669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2204940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4642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2442420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1952101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661278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411440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2621725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3652182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3613022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3983519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7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504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1408040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7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5504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116273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7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5504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553341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78" name="Group 2"/>
          <p:cNvGrpSpPr>
            <a:grpSpLocks/>
          </p:cNvGrpSpPr>
          <p:nvPr/>
        </p:nvGrpSpPr>
        <p:grpSpPr bwMode="auto">
          <a:xfrm>
            <a:off x="3" y="2438409"/>
            <a:ext cx="12012084" cy="1052513"/>
            <a:chOff x="0" y="1536"/>
            <a:chExt cx="5675" cy="663"/>
          </a:xfrm>
        </p:grpSpPr>
        <p:grpSp>
          <p:nvGrpSpPr>
            <p:cNvPr id="28057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8058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058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28058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8058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058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8058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8058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8058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80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05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059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28059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1C1C1C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2615681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2510163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4238874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883722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855700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1020076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4182547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874532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289699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4025709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4174290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7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504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3208054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7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5504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3296505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7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5504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3835873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8058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28058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Tahoma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8058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28058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Tahoma"/>
                </a:endParaRPr>
              </a:p>
            </p:txBody>
          </p:sp>
        </p:grpSp>
        <p:sp>
          <p:nvSpPr>
            <p:cNvPr id="28058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28058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28058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280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05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059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89641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62650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43377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50959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7626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57040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35228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17377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87800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16119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46117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5C1D-0152-A24B-A2CD-21455E52AA80}" type="slidenum">
              <a:rPr lang="en-US">
                <a:solidFill>
                  <a:srgbClr val="000000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8176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B638-2CB8-3441-834B-C2AEFE3FE114}" type="datetimeFigureOut">
              <a:rPr lang="en-US" smtClean="0"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D54F8-951E-2544-833F-C071E75C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6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2140F-AC31-2A46-9F85-EF56ECE08095}" type="slidenum">
              <a:rPr lang="en-US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883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ltGray">
          <a:xfrm>
            <a:off x="556684" y="1098569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ltGray">
          <a:xfrm>
            <a:off x="1066813" y="1098569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ltGray">
          <a:xfrm>
            <a:off x="721797" y="1520832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ltGray">
          <a:xfrm>
            <a:off x="1214969" y="1520832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ltGray">
          <a:xfrm>
            <a:off x="169333" y="1447819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gray">
          <a:xfrm>
            <a:off x="1016000" y="990619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60" name="Rectangle 8"/>
          <p:cNvSpPr>
            <a:spLocks noChangeArrowheads="1"/>
          </p:cNvSpPr>
          <p:nvPr/>
        </p:nvSpPr>
        <p:spPr bwMode="gray">
          <a:xfrm>
            <a:off x="590563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7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95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9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04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324954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ltGray">
          <a:xfrm>
            <a:off x="556684" y="1098559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ltGray">
          <a:xfrm>
            <a:off x="1066806" y="1098559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ltGray">
          <a:xfrm>
            <a:off x="721790" y="1520832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ltGray">
          <a:xfrm>
            <a:off x="1214969" y="1520832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ltGray">
          <a:xfrm>
            <a:off x="169333" y="1447809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gray">
          <a:xfrm>
            <a:off x="1016000" y="990609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60" name="Rectangle 8"/>
          <p:cNvSpPr>
            <a:spLocks noChangeArrowheads="1"/>
          </p:cNvSpPr>
          <p:nvPr/>
        </p:nvSpPr>
        <p:spPr bwMode="gray">
          <a:xfrm>
            <a:off x="590557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7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95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9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9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04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A. Darwiche</a:t>
            </a:r>
          </a:p>
        </p:txBody>
      </p:sp>
    </p:spTree>
    <p:extLst>
      <p:ext uri="{BB962C8B-B14F-4D97-AF65-F5344CB8AC3E}">
        <p14:creationId xmlns:p14="http://schemas.microsoft.com/office/powerpoint/2010/main" val="10013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9560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95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95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9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6559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9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2.emf"/><Relationship Id="rId7" Type="http://schemas.openxmlformats.org/officeDocument/2006/relationships/image" Target="../media/image1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5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7" Type="http://schemas.openxmlformats.org/officeDocument/2006/relationships/image" Target="../media/image1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emf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Logic for Explainable 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Adnan </a:t>
            </a:r>
            <a:r>
              <a:rPr lang="en-US" sz="2800" b="1" dirty="0" err="1">
                <a:solidFill>
                  <a:schemeClr val="accent1"/>
                </a:solidFill>
              </a:rPr>
              <a:t>Darwiche</a:t>
            </a:r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200" b="1" dirty="0">
                <a:solidFill>
                  <a:schemeClr val="accent1"/>
                </a:solidFill>
              </a:rPr>
              <a:t>Computer Science Department</a:t>
            </a:r>
          </a:p>
          <a:p>
            <a:r>
              <a:rPr lang="en-US" sz="2600" b="1" dirty="0">
                <a:solidFill>
                  <a:schemeClr val="accent1"/>
                </a:solidFill>
              </a:rPr>
              <a:t>UCLA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879CE-13EE-A27A-D05D-2F01547D0562}"/>
              </a:ext>
            </a:extLst>
          </p:cNvPr>
          <p:cNvSpPr txBox="1"/>
          <p:nvPr/>
        </p:nvSpPr>
        <p:spPr>
          <a:xfrm>
            <a:off x="3046675" y="5735637"/>
            <a:ext cx="6098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Tutorial at LICS 2023</a:t>
            </a:r>
          </a:p>
        </p:txBody>
      </p:sp>
    </p:spTree>
    <p:extLst>
      <p:ext uri="{BB962C8B-B14F-4D97-AF65-F5344CB8AC3E}">
        <p14:creationId xmlns:p14="http://schemas.microsoft.com/office/powerpoint/2010/main" val="181523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Explainable AI</a:t>
            </a:r>
            <a:br>
              <a:rPr lang="en-US" sz="4800" dirty="0"/>
            </a:br>
            <a:r>
              <a:rPr lang="en-US" sz="1800" dirty="0"/>
              <a:t>Reasoning About the Behavior of Learned Classifiers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075E2-3093-7D47-BE93-798C08B4BBF9}"/>
              </a:ext>
            </a:extLst>
          </p:cNvPr>
          <p:cNvSpPr txBox="1"/>
          <p:nvPr/>
        </p:nvSpPr>
        <p:spPr>
          <a:xfrm>
            <a:off x="3853591" y="3987318"/>
            <a:ext cx="448481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What classifiers?</a:t>
            </a:r>
          </a:p>
          <a:p>
            <a:r>
              <a:rPr lang="en-US" sz="1600" b="1" dirty="0"/>
              <a:t>What symbolic representation?</a:t>
            </a:r>
          </a:p>
          <a:p>
            <a:r>
              <a:rPr lang="en-US" sz="1600" b="1" dirty="0"/>
              <a:t>What can we do with the symbolic representation?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58F6E1-9DB2-DAEC-5FF4-EAE305DBDB97}"/>
              </a:ext>
            </a:extLst>
          </p:cNvPr>
          <p:cNvCxnSpPr>
            <a:cxnSpLocks/>
          </p:cNvCxnSpPr>
          <p:nvPr/>
        </p:nvCxnSpPr>
        <p:spPr>
          <a:xfrm>
            <a:off x="3418114" y="4177145"/>
            <a:ext cx="435477" cy="0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41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Learned Classifiers </a:t>
            </a:r>
            <a:r>
              <a:rPr lang="en-US" sz="1600" dirty="0"/>
              <a:t>into symbolic representations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D9B3D-E18C-734A-8A3B-F7D326CB6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  <a:p>
            <a:pPr lvl="1"/>
            <a:r>
              <a:rPr lang="en-US" sz="1800" dirty="0"/>
              <a:t>Chan, </a:t>
            </a:r>
            <a:r>
              <a:rPr lang="en-US" sz="1800" dirty="0" err="1"/>
              <a:t>Darwiche</a:t>
            </a:r>
            <a:r>
              <a:rPr lang="en-US" sz="1800" dirty="0"/>
              <a:t>. UAI 03</a:t>
            </a:r>
          </a:p>
          <a:p>
            <a:pPr lvl="1"/>
            <a:r>
              <a:rPr lang="en-US" sz="1800" dirty="0"/>
              <a:t>Shih, Choi, </a:t>
            </a:r>
            <a:r>
              <a:rPr lang="en-US" sz="1800" dirty="0" err="1"/>
              <a:t>Darwiche</a:t>
            </a:r>
            <a:r>
              <a:rPr lang="en-US" sz="1800" dirty="0"/>
              <a:t>. IJCAI 18</a:t>
            </a:r>
          </a:p>
          <a:p>
            <a:pPr lvl="1"/>
            <a:r>
              <a:rPr lang="en-US" sz="1800" dirty="0"/>
              <a:t>Shih, Choi </a:t>
            </a:r>
            <a:r>
              <a:rPr lang="en-US" sz="1800" dirty="0" err="1"/>
              <a:t>Darwiche</a:t>
            </a:r>
            <a:r>
              <a:rPr lang="en-US" sz="1800" dirty="0"/>
              <a:t>. AAAI 19</a:t>
            </a:r>
          </a:p>
          <a:p>
            <a:pPr lvl="1"/>
            <a:endParaRPr lang="en-US" sz="1800" dirty="0"/>
          </a:p>
          <a:p>
            <a:r>
              <a:rPr lang="en-US" dirty="0"/>
              <a:t>Neural Networks (</a:t>
            </a:r>
            <a:r>
              <a:rPr lang="en-US" sz="1800" dirty="0"/>
              <a:t>restricted classes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Decision Trees &amp; Random Forests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4567998-DC44-1D40-B0A0-B33FEB0B92B7}"/>
              </a:ext>
            </a:extLst>
          </p:cNvPr>
          <p:cNvSpPr/>
          <p:nvPr/>
        </p:nvSpPr>
        <p:spPr>
          <a:xfrm rot="16200000">
            <a:off x="5112161" y="3186683"/>
            <a:ext cx="312269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49459-48B6-1941-ADB5-7AF02309E063}"/>
              </a:ext>
            </a:extLst>
          </p:cNvPr>
          <p:cNvSpPr txBox="1"/>
          <p:nvPr/>
        </p:nvSpPr>
        <p:spPr>
          <a:xfrm>
            <a:off x="6915823" y="3244333"/>
            <a:ext cx="209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conceptual difficulty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ABD93-0991-9755-480B-FF3E5D7CD747}"/>
              </a:ext>
            </a:extLst>
          </p:cNvPr>
          <p:cNvSpPr txBox="1"/>
          <p:nvPr/>
        </p:nvSpPr>
        <p:spPr>
          <a:xfrm>
            <a:off x="971460" y="5807631"/>
            <a:ext cx="648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many works by the SAT/SMT community on symbolic “encodings”</a:t>
            </a:r>
          </a:p>
        </p:txBody>
      </p:sp>
    </p:spTree>
    <p:extLst>
      <p:ext uri="{BB962C8B-B14F-4D97-AF65-F5344CB8AC3E}">
        <p14:creationId xmlns:p14="http://schemas.microsoft.com/office/powerpoint/2010/main" val="54697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CCED-FAEF-2435-30E0-DBD40447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08D9A-7BB5-AFD1-9109-BF49E484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" y="1724982"/>
            <a:ext cx="5684486" cy="4697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D6C561-2B27-C4F1-6F09-FB9788ADF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514" y="1914428"/>
            <a:ext cx="2249906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853DF9-5C07-2B25-4FBF-67D31C643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514" y="4070993"/>
            <a:ext cx="2171338" cy="2194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876CF4-8EB3-DB3E-8DEF-D6B7BA4B3654}"/>
              </a:ext>
            </a:extLst>
          </p:cNvPr>
          <p:cNvSpPr/>
          <p:nvPr/>
        </p:nvSpPr>
        <p:spPr>
          <a:xfrm>
            <a:off x="4080611" y="1602113"/>
            <a:ext cx="3291840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CCEDD1-59FD-F2FF-F19C-A05F6ECAD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044" y="451178"/>
            <a:ext cx="24638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38FFC7-2F4D-AD8B-F750-1D47B4895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044" y="759788"/>
            <a:ext cx="2425700" cy="26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507BF0-63C0-F630-479F-D595F14EDD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120" y="561668"/>
            <a:ext cx="3784600" cy="34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746371-D6AE-2E34-B004-373A6B55A0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4044" y="1185647"/>
            <a:ext cx="2374900" cy="2921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9FB8CF2-9DE1-3662-0774-0AF934707F30}"/>
              </a:ext>
            </a:extLst>
          </p:cNvPr>
          <p:cNvGrpSpPr/>
          <p:nvPr/>
        </p:nvGrpSpPr>
        <p:grpSpPr>
          <a:xfrm>
            <a:off x="2385060" y="2189173"/>
            <a:ext cx="808183" cy="2394257"/>
            <a:chOff x="5741207" y="2372053"/>
            <a:chExt cx="808183" cy="239425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4113328-64EB-2155-B143-6F9097956608}"/>
                </a:ext>
              </a:extLst>
            </p:cNvPr>
            <p:cNvCxnSpPr>
              <a:cxnSpLocks/>
            </p:cNvCxnSpPr>
            <p:nvPr/>
          </p:nvCxnSpPr>
          <p:spPr>
            <a:xfrm>
              <a:off x="6144309" y="2372053"/>
              <a:ext cx="405081" cy="12969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EA10FE6-EE20-4A89-4CFA-19CF1A617E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1207" y="3880388"/>
              <a:ext cx="674222" cy="30241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E2847A4-FAD5-E927-702A-0A1CA6E701FA}"/>
                </a:ext>
              </a:extLst>
            </p:cNvPr>
            <p:cNvCxnSpPr>
              <a:cxnSpLocks/>
            </p:cNvCxnSpPr>
            <p:nvPr/>
          </p:nvCxnSpPr>
          <p:spPr>
            <a:xfrm>
              <a:off x="5789295" y="4394156"/>
              <a:ext cx="207182" cy="37215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ABA1822-4E7C-B4FB-586A-F1455C9BDEED}"/>
              </a:ext>
            </a:extLst>
          </p:cNvPr>
          <p:cNvSpPr/>
          <p:nvPr/>
        </p:nvSpPr>
        <p:spPr>
          <a:xfrm>
            <a:off x="8972550" y="1724982"/>
            <a:ext cx="891540" cy="206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BC234B-E2BA-2CF5-0DF3-DF84252EFFBA}"/>
              </a:ext>
            </a:extLst>
          </p:cNvPr>
          <p:cNvSpPr/>
          <p:nvPr/>
        </p:nvSpPr>
        <p:spPr>
          <a:xfrm>
            <a:off x="8949690" y="3932674"/>
            <a:ext cx="891540" cy="231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FB4AB7-126F-2FED-8B23-3F6C53D63311}"/>
              </a:ext>
            </a:extLst>
          </p:cNvPr>
          <p:cNvGrpSpPr/>
          <p:nvPr/>
        </p:nvGrpSpPr>
        <p:grpSpPr>
          <a:xfrm>
            <a:off x="4960620" y="2107514"/>
            <a:ext cx="1632462" cy="2475916"/>
            <a:chOff x="4916928" y="2372053"/>
            <a:chExt cx="1632462" cy="247591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CFEB496-1B63-D1C3-1814-50BD98364017}"/>
                </a:ext>
              </a:extLst>
            </p:cNvPr>
            <p:cNvCxnSpPr>
              <a:cxnSpLocks/>
            </p:cNvCxnSpPr>
            <p:nvPr/>
          </p:nvCxnSpPr>
          <p:spPr>
            <a:xfrm>
              <a:off x="6144309" y="2372053"/>
              <a:ext cx="405081" cy="12969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73B752C-DE9A-7294-6FC1-7AC47F5D49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6928" y="3880388"/>
              <a:ext cx="1498501" cy="34822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306016F-B4BA-CBAF-BB52-7408751632BC}"/>
                </a:ext>
              </a:extLst>
            </p:cNvPr>
            <p:cNvCxnSpPr>
              <a:cxnSpLocks/>
            </p:cNvCxnSpPr>
            <p:nvPr/>
          </p:nvCxnSpPr>
          <p:spPr>
            <a:xfrm>
              <a:off x="4962648" y="4439974"/>
              <a:ext cx="263424" cy="40799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5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Explainable AI</a:t>
            </a:r>
            <a:br>
              <a:rPr lang="en-US" sz="4800" dirty="0"/>
            </a:br>
            <a:r>
              <a:rPr lang="en-US" sz="1800" dirty="0"/>
              <a:t>Reasoning About the Behavior of Learned Classifiers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075E2-3093-7D47-BE93-798C08B4BBF9}"/>
              </a:ext>
            </a:extLst>
          </p:cNvPr>
          <p:cNvSpPr txBox="1"/>
          <p:nvPr/>
        </p:nvSpPr>
        <p:spPr>
          <a:xfrm>
            <a:off x="3853591" y="3987318"/>
            <a:ext cx="448481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What classifiers?</a:t>
            </a:r>
          </a:p>
          <a:p>
            <a:r>
              <a:rPr lang="en-US" sz="1600" b="1" dirty="0"/>
              <a:t>What symbolic representation?</a:t>
            </a:r>
          </a:p>
          <a:p>
            <a:r>
              <a:rPr lang="en-US" sz="1600" b="1" dirty="0"/>
              <a:t>What can we do with the symbolic representation?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58F6E1-9DB2-DAEC-5FF4-EAE305DBDB97}"/>
              </a:ext>
            </a:extLst>
          </p:cNvPr>
          <p:cNvCxnSpPr>
            <a:cxnSpLocks/>
          </p:cNvCxnSpPr>
          <p:nvPr/>
        </p:nvCxnSpPr>
        <p:spPr>
          <a:xfrm>
            <a:off x="3418114" y="4405745"/>
            <a:ext cx="435477" cy="0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8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890" name="Group 2"/>
          <p:cNvGrpSpPr>
            <a:grpSpLocks/>
          </p:cNvGrpSpPr>
          <p:nvPr/>
        </p:nvGrpSpPr>
        <p:grpSpPr bwMode="auto">
          <a:xfrm>
            <a:off x="764833" y="2066043"/>
            <a:ext cx="3048000" cy="3657600"/>
            <a:chOff x="1068" y="912"/>
            <a:chExt cx="3300" cy="3168"/>
          </a:xfrm>
        </p:grpSpPr>
        <p:sp>
          <p:nvSpPr>
            <p:cNvPr id="421891" name="Oval 3"/>
            <p:cNvSpPr>
              <a:spLocks noChangeArrowheads="1"/>
            </p:cNvSpPr>
            <p:nvPr/>
          </p:nvSpPr>
          <p:spPr bwMode="auto">
            <a:xfrm>
              <a:off x="2949" y="912"/>
              <a:ext cx="663" cy="44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421892" name="Text Box 4"/>
            <p:cNvSpPr txBox="1">
              <a:spLocks noChangeArrowheads="1"/>
            </p:cNvSpPr>
            <p:nvPr/>
          </p:nvSpPr>
          <p:spPr bwMode="auto">
            <a:xfrm>
              <a:off x="3074" y="949"/>
              <a:ext cx="40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21893" name="Oval 5"/>
            <p:cNvSpPr>
              <a:spLocks noChangeArrowheads="1"/>
            </p:cNvSpPr>
            <p:nvPr/>
          </p:nvSpPr>
          <p:spPr bwMode="auto">
            <a:xfrm>
              <a:off x="2064" y="1780"/>
              <a:ext cx="663" cy="4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94" name="Text Box 6"/>
            <p:cNvSpPr txBox="1">
              <a:spLocks noChangeArrowheads="1"/>
            </p:cNvSpPr>
            <p:nvPr/>
          </p:nvSpPr>
          <p:spPr bwMode="auto">
            <a:xfrm>
              <a:off x="2172" y="1818"/>
              <a:ext cx="401" cy="34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21895" name="Oval 7"/>
            <p:cNvSpPr>
              <a:spLocks noChangeArrowheads="1"/>
            </p:cNvSpPr>
            <p:nvPr/>
          </p:nvSpPr>
          <p:spPr bwMode="auto">
            <a:xfrm>
              <a:off x="3704" y="1767"/>
              <a:ext cx="664" cy="4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896" name="Text Box 8"/>
            <p:cNvSpPr txBox="1">
              <a:spLocks noChangeArrowheads="1"/>
            </p:cNvSpPr>
            <p:nvPr/>
          </p:nvSpPr>
          <p:spPr bwMode="auto">
            <a:xfrm>
              <a:off x="3850" y="1813"/>
              <a:ext cx="40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21897" name="Oval 9"/>
            <p:cNvSpPr>
              <a:spLocks noChangeArrowheads="1"/>
            </p:cNvSpPr>
            <p:nvPr/>
          </p:nvSpPr>
          <p:spPr bwMode="auto">
            <a:xfrm>
              <a:off x="2967" y="2634"/>
              <a:ext cx="663" cy="4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98" name="Text Box 10"/>
            <p:cNvSpPr txBox="1">
              <a:spLocks noChangeArrowheads="1"/>
            </p:cNvSpPr>
            <p:nvPr/>
          </p:nvSpPr>
          <p:spPr bwMode="auto">
            <a:xfrm>
              <a:off x="3117" y="2678"/>
              <a:ext cx="37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21899" name="Oval 11"/>
            <p:cNvSpPr>
              <a:spLocks noChangeArrowheads="1"/>
            </p:cNvSpPr>
            <p:nvPr/>
          </p:nvSpPr>
          <p:spPr bwMode="auto">
            <a:xfrm>
              <a:off x="1068" y="2535"/>
              <a:ext cx="664" cy="4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0" name="Text Box 12"/>
            <p:cNvSpPr txBox="1">
              <a:spLocks noChangeArrowheads="1"/>
            </p:cNvSpPr>
            <p:nvPr/>
          </p:nvSpPr>
          <p:spPr bwMode="auto">
            <a:xfrm>
              <a:off x="1229" y="2576"/>
              <a:ext cx="37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21901" name="Rectangle 13"/>
            <p:cNvSpPr>
              <a:spLocks noChangeArrowheads="1"/>
            </p:cNvSpPr>
            <p:nvPr/>
          </p:nvSpPr>
          <p:spPr bwMode="auto">
            <a:xfrm>
              <a:off x="1101" y="3655"/>
              <a:ext cx="649" cy="4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1902" name="Rectangle 14"/>
            <p:cNvSpPr>
              <a:spLocks noChangeArrowheads="1"/>
            </p:cNvSpPr>
            <p:nvPr/>
          </p:nvSpPr>
          <p:spPr bwMode="auto">
            <a:xfrm>
              <a:off x="2955" y="3675"/>
              <a:ext cx="675" cy="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1903" name="Line 15"/>
            <p:cNvSpPr>
              <a:spLocks noChangeShapeType="1"/>
            </p:cNvSpPr>
            <p:nvPr/>
          </p:nvSpPr>
          <p:spPr bwMode="auto">
            <a:xfrm flipH="1">
              <a:off x="2414" y="1296"/>
              <a:ext cx="664" cy="4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4" name="Line 16"/>
            <p:cNvSpPr>
              <a:spLocks noChangeShapeType="1"/>
            </p:cNvSpPr>
            <p:nvPr/>
          </p:nvSpPr>
          <p:spPr bwMode="auto">
            <a:xfrm>
              <a:off x="3485" y="1298"/>
              <a:ext cx="514" cy="4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5" name="Line 17"/>
            <p:cNvSpPr>
              <a:spLocks noChangeShapeType="1"/>
            </p:cNvSpPr>
            <p:nvPr/>
          </p:nvSpPr>
          <p:spPr bwMode="auto">
            <a:xfrm flipH="1">
              <a:off x="1529" y="2148"/>
              <a:ext cx="632" cy="4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6" name="Line 18"/>
            <p:cNvSpPr>
              <a:spLocks noChangeShapeType="1"/>
            </p:cNvSpPr>
            <p:nvPr/>
          </p:nvSpPr>
          <p:spPr bwMode="auto">
            <a:xfrm>
              <a:off x="2635" y="2189"/>
              <a:ext cx="553" cy="4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7" name="Line 19"/>
            <p:cNvSpPr>
              <a:spLocks noChangeShapeType="1"/>
            </p:cNvSpPr>
            <p:nvPr/>
          </p:nvSpPr>
          <p:spPr bwMode="auto">
            <a:xfrm>
              <a:off x="1418" y="3006"/>
              <a:ext cx="0" cy="6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8" name="Line 20"/>
            <p:cNvSpPr>
              <a:spLocks noChangeShapeType="1"/>
            </p:cNvSpPr>
            <p:nvPr/>
          </p:nvSpPr>
          <p:spPr bwMode="auto">
            <a:xfrm>
              <a:off x="3298" y="3080"/>
              <a:ext cx="0" cy="5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9" name="Line 21"/>
            <p:cNvSpPr>
              <a:spLocks noChangeShapeType="1"/>
            </p:cNvSpPr>
            <p:nvPr/>
          </p:nvSpPr>
          <p:spPr bwMode="auto">
            <a:xfrm flipH="1">
              <a:off x="1498" y="3080"/>
              <a:ext cx="1800" cy="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10" name="Line 22"/>
            <p:cNvSpPr>
              <a:spLocks noChangeShapeType="1"/>
            </p:cNvSpPr>
            <p:nvPr/>
          </p:nvSpPr>
          <p:spPr bwMode="auto">
            <a:xfrm>
              <a:off x="1418" y="3006"/>
              <a:ext cx="1802" cy="6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11" name="Line 23"/>
            <p:cNvSpPr>
              <a:spLocks noChangeShapeType="1"/>
            </p:cNvSpPr>
            <p:nvPr/>
          </p:nvSpPr>
          <p:spPr bwMode="auto">
            <a:xfrm flipH="1">
              <a:off x="3410" y="2189"/>
              <a:ext cx="663" cy="4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12" name="Line 24"/>
            <p:cNvSpPr>
              <a:spLocks noChangeShapeType="1"/>
            </p:cNvSpPr>
            <p:nvPr/>
          </p:nvSpPr>
          <p:spPr bwMode="auto">
            <a:xfrm flipH="1">
              <a:off x="3410" y="2259"/>
              <a:ext cx="663" cy="14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18D157CB-0052-C44C-B402-8B5F7FF1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 dirty="0"/>
              <a:t>Decision Graphs are Circuits</a:t>
            </a:r>
          </a:p>
        </p:txBody>
      </p:sp>
      <p:grpSp>
        <p:nvGrpSpPr>
          <p:cNvPr id="62" name="Group 25">
            <a:extLst>
              <a:ext uri="{FF2B5EF4-FFF2-40B4-BE49-F238E27FC236}">
                <a16:creationId xmlns:a16="http://schemas.microsoft.com/office/drawing/2014/main" id="{A94E73FF-B62F-594B-A4B7-A3AB07EE2A60}"/>
              </a:ext>
            </a:extLst>
          </p:cNvPr>
          <p:cNvGrpSpPr>
            <a:grpSpLocks/>
          </p:cNvGrpSpPr>
          <p:nvPr/>
        </p:nvGrpSpPr>
        <p:grpSpPr bwMode="auto">
          <a:xfrm>
            <a:off x="5611036" y="1639316"/>
            <a:ext cx="4769749" cy="4617347"/>
            <a:chOff x="544" y="741"/>
            <a:chExt cx="4572" cy="3411"/>
          </a:xfrm>
        </p:grpSpPr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0296E748-972C-9241-9EB9-27798AC6D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1" y="741"/>
              <a:ext cx="455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3D65992A-FD4E-1541-A9A4-2B209AA89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" y="1071"/>
              <a:ext cx="65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E5F6934B-ECBF-444D-A08B-F36B47E2C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" y="1061"/>
              <a:ext cx="65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66" name="Text Box 29">
              <a:extLst>
                <a:ext uri="{FF2B5EF4-FFF2-40B4-BE49-F238E27FC236}">
                  <a16:creationId xmlns:a16="http://schemas.microsoft.com/office/drawing/2014/main" id="{5FFF0579-383E-5841-B900-940263A61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1446"/>
              <a:ext cx="39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7" name="Text Box 30">
              <a:extLst>
                <a:ext uri="{FF2B5EF4-FFF2-40B4-BE49-F238E27FC236}">
                  <a16:creationId xmlns:a16="http://schemas.microsoft.com/office/drawing/2014/main" id="{7BB437ED-5A3E-3049-84B9-EE461E627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3" y="1445"/>
              <a:ext cx="60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400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8" name="Text Box 31">
              <a:extLst>
                <a:ext uri="{FF2B5EF4-FFF2-40B4-BE49-F238E27FC236}">
                  <a16:creationId xmlns:a16="http://schemas.microsoft.com/office/drawing/2014/main" id="{115CDFF6-F30B-4249-A36D-63BFEEA0C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1642"/>
              <a:ext cx="42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69" name="Text Box 32">
              <a:extLst>
                <a:ext uri="{FF2B5EF4-FFF2-40B4-BE49-F238E27FC236}">
                  <a16:creationId xmlns:a16="http://schemas.microsoft.com/office/drawing/2014/main" id="{4811D10C-EA49-764F-940C-E529ABA41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" y="1652"/>
              <a:ext cx="42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70" name="Text Box 33">
              <a:extLst>
                <a:ext uri="{FF2B5EF4-FFF2-40B4-BE49-F238E27FC236}">
                  <a16:creationId xmlns:a16="http://schemas.microsoft.com/office/drawing/2014/main" id="{7CB27358-9DF0-4A45-8C16-B7FD88B58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9" y="2046"/>
              <a:ext cx="60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71" name="Text Box 34">
              <a:extLst>
                <a:ext uri="{FF2B5EF4-FFF2-40B4-BE49-F238E27FC236}">
                  <a16:creationId xmlns:a16="http://schemas.microsoft.com/office/drawing/2014/main" id="{53970F35-586A-0747-90F2-D9DC8E071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0" y="2036"/>
              <a:ext cx="60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72" name="Text Box 35">
              <a:extLst>
                <a:ext uri="{FF2B5EF4-FFF2-40B4-BE49-F238E27FC236}">
                  <a16:creationId xmlns:a16="http://schemas.microsoft.com/office/drawing/2014/main" id="{8FFBE971-FCE0-EE4C-A2C7-FDA4514B6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" y="2029"/>
              <a:ext cx="60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73" name="Text Box 36">
              <a:extLst>
                <a:ext uri="{FF2B5EF4-FFF2-40B4-BE49-F238E27FC236}">
                  <a16:creationId xmlns:a16="http://schemas.microsoft.com/office/drawing/2014/main" id="{C1C9F475-9010-B043-98C6-30AFA5F11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3" y="2046"/>
              <a:ext cx="60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74" name="Text Box 37">
              <a:extLst>
                <a:ext uri="{FF2B5EF4-FFF2-40B4-BE49-F238E27FC236}">
                  <a16:creationId xmlns:a16="http://schemas.microsoft.com/office/drawing/2014/main" id="{E0D77C4B-8B63-B242-8D03-CBA856807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" y="2533"/>
              <a:ext cx="39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5" name="Text Box 38">
              <a:extLst>
                <a:ext uri="{FF2B5EF4-FFF2-40B4-BE49-F238E27FC236}">
                  <a16:creationId xmlns:a16="http://schemas.microsoft.com/office/drawing/2014/main" id="{F40E4638-20B3-F94A-AD8D-071708B39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1" y="2533"/>
              <a:ext cx="39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6" name="Text Box 39">
              <a:extLst>
                <a:ext uri="{FF2B5EF4-FFF2-40B4-BE49-F238E27FC236}">
                  <a16:creationId xmlns:a16="http://schemas.microsoft.com/office/drawing/2014/main" id="{1BE4304E-33A9-564A-B79D-22064D0A5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2506"/>
              <a:ext cx="60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4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7" name="Text Box 40">
              <a:extLst>
                <a:ext uri="{FF2B5EF4-FFF2-40B4-BE49-F238E27FC236}">
                  <a16:creationId xmlns:a16="http://schemas.microsoft.com/office/drawing/2014/main" id="{F8392133-8EA1-3F4F-9414-4FEB44C18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" y="2507"/>
              <a:ext cx="60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4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8" name="Text Box 41">
              <a:extLst>
                <a:ext uri="{FF2B5EF4-FFF2-40B4-BE49-F238E27FC236}">
                  <a16:creationId xmlns:a16="http://schemas.microsoft.com/office/drawing/2014/main" id="{3D208499-127D-6B48-8C24-0F0E52513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3" y="3075"/>
              <a:ext cx="60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79" name="Text Box 42">
              <a:extLst>
                <a:ext uri="{FF2B5EF4-FFF2-40B4-BE49-F238E27FC236}">
                  <a16:creationId xmlns:a16="http://schemas.microsoft.com/office/drawing/2014/main" id="{7CDBDEAE-E3D2-874F-BC0A-71F1EA6D8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5" y="3064"/>
              <a:ext cx="60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80" name="Text Box 43">
              <a:extLst>
                <a:ext uri="{FF2B5EF4-FFF2-40B4-BE49-F238E27FC236}">
                  <a16:creationId xmlns:a16="http://schemas.microsoft.com/office/drawing/2014/main" id="{A12DBE51-2463-C442-BF1D-362E4CDBF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9" y="3054"/>
              <a:ext cx="60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81" name="Text Box 44">
              <a:extLst>
                <a:ext uri="{FF2B5EF4-FFF2-40B4-BE49-F238E27FC236}">
                  <a16:creationId xmlns:a16="http://schemas.microsoft.com/office/drawing/2014/main" id="{E3E83B84-A13B-A544-8EA7-2772DA5D9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" y="3075"/>
              <a:ext cx="60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82" name="Text Box 45">
              <a:extLst>
                <a:ext uri="{FF2B5EF4-FFF2-40B4-BE49-F238E27FC236}">
                  <a16:creationId xmlns:a16="http://schemas.microsoft.com/office/drawing/2014/main" id="{89505ABE-0657-D446-AD09-FA40AD967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" y="3416"/>
              <a:ext cx="357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83" name="Text Box 46">
              <a:extLst>
                <a:ext uri="{FF2B5EF4-FFF2-40B4-BE49-F238E27FC236}">
                  <a16:creationId xmlns:a16="http://schemas.microsoft.com/office/drawing/2014/main" id="{7A7F2F60-2251-A547-ABBA-1A386F7DF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" y="3414"/>
              <a:ext cx="357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85" name="Text Box 47">
              <a:extLst>
                <a:ext uri="{FF2B5EF4-FFF2-40B4-BE49-F238E27FC236}">
                  <a16:creationId xmlns:a16="http://schemas.microsoft.com/office/drawing/2014/main" id="{56760528-E60E-6946-B1DD-7C5E12379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" y="3503"/>
              <a:ext cx="567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400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87" name="Text Box 48">
              <a:extLst>
                <a:ext uri="{FF2B5EF4-FFF2-40B4-BE49-F238E27FC236}">
                  <a16:creationId xmlns:a16="http://schemas.microsoft.com/office/drawing/2014/main" id="{B13E5239-5E8F-8A4B-AC07-924BBE701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" y="3490"/>
              <a:ext cx="64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2400" dirty="0">
                  <a:latin typeface="Times New Roman" pitchFamily="18" charset="0"/>
                </a:rPr>
                <a:t> Z</a:t>
              </a:r>
            </a:p>
          </p:txBody>
        </p:sp>
        <p:sp>
          <p:nvSpPr>
            <p:cNvPr id="117" name="Text Box 49">
              <a:extLst>
                <a:ext uri="{FF2B5EF4-FFF2-40B4-BE49-F238E27FC236}">
                  <a16:creationId xmlns:a16="http://schemas.microsoft.com/office/drawing/2014/main" id="{3EF46E7B-21DB-C341-B18F-EE795C7F9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" y="2732"/>
              <a:ext cx="42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122" name="Text Box 50">
              <a:extLst>
                <a:ext uri="{FF2B5EF4-FFF2-40B4-BE49-F238E27FC236}">
                  <a16:creationId xmlns:a16="http://schemas.microsoft.com/office/drawing/2014/main" id="{6E6583D4-5A2B-954C-87F3-0191BFE7A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3" y="2744"/>
              <a:ext cx="42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123" name="Line 51">
              <a:extLst>
                <a:ext uri="{FF2B5EF4-FFF2-40B4-BE49-F238E27FC236}">
                  <a16:creationId xmlns:a16="http://schemas.microsoft.com/office/drawing/2014/main" id="{7F0D890E-A0BA-744C-8571-75B6D164B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2" y="1016"/>
              <a:ext cx="437" cy="1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52">
              <a:extLst>
                <a:ext uri="{FF2B5EF4-FFF2-40B4-BE49-F238E27FC236}">
                  <a16:creationId xmlns:a16="http://schemas.microsoft.com/office/drawing/2014/main" id="{065D4257-63DA-5A42-92E8-05EA0A9BA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1016"/>
              <a:ext cx="510" cy="1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53">
              <a:extLst>
                <a:ext uri="{FF2B5EF4-FFF2-40B4-BE49-F238E27FC236}">
                  <a16:creationId xmlns:a16="http://schemas.microsoft.com/office/drawing/2014/main" id="{4F24BC6E-F78D-1442-94E3-BBA7A9432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1" y="1347"/>
              <a:ext cx="218" cy="1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54">
              <a:extLst>
                <a:ext uri="{FF2B5EF4-FFF2-40B4-BE49-F238E27FC236}">
                  <a16:creationId xmlns:a16="http://schemas.microsoft.com/office/drawing/2014/main" id="{B766C5AA-93B0-DF4F-AC8D-129803B8B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" y="1358"/>
              <a:ext cx="212" cy="15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55">
              <a:extLst>
                <a:ext uri="{FF2B5EF4-FFF2-40B4-BE49-F238E27FC236}">
                  <a16:creationId xmlns:a16="http://schemas.microsoft.com/office/drawing/2014/main" id="{3AC1A2C3-B754-4D4B-BE8D-5C5BD2092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90" y="1347"/>
              <a:ext cx="509" cy="4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56">
              <a:extLst>
                <a:ext uri="{FF2B5EF4-FFF2-40B4-BE49-F238E27FC236}">
                  <a16:creationId xmlns:a16="http://schemas.microsoft.com/office/drawing/2014/main" id="{71FD079B-F530-2E48-930A-44ECCDB10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" y="1347"/>
              <a:ext cx="365" cy="4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57">
              <a:extLst>
                <a:ext uri="{FF2B5EF4-FFF2-40B4-BE49-F238E27FC236}">
                  <a16:creationId xmlns:a16="http://schemas.microsoft.com/office/drawing/2014/main" id="{10DC37FA-574C-6345-89EE-354E06309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2" y="1899"/>
              <a:ext cx="438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58">
              <a:extLst>
                <a:ext uri="{FF2B5EF4-FFF2-40B4-BE49-F238E27FC236}">
                  <a16:creationId xmlns:a16="http://schemas.microsoft.com/office/drawing/2014/main" id="{EE51BABD-9940-FC41-B72C-C8FEBD5C7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1899"/>
              <a:ext cx="509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59">
              <a:extLst>
                <a:ext uri="{FF2B5EF4-FFF2-40B4-BE49-F238E27FC236}">
                  <a16:creationId xmlns:a16="http://schemas.microsoft.com/office/drawing/2014/main" id="{EAFC0DC5-752A-BF44-AD80-6856361C5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7" y="1925"/>
              <a:ext cx="425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60">
              <a:extLst>
                <a:ext uri="{FF2B5EF4-FFF2-40B4-BE49-F238E27FC236}">
                  <a16:creationId xmlns:a16="http://schemas.microsoft.com/office/drawing/2014/main" id="{0621E2E7-2E69-4645-80BB-385688ADF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1925"/>
              <a:ext cx="43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61">
              <a:extLst>
                <a:ext uri="{FF2B5EF4-FFF2-40B4-BE49-F238E27FC236}">
                  <a16:creationId xmlns:a16="http://schemas.microsoft.com/office/drawing/2014/main" id="{AE9AAA82-D46B-B249-87A8-8C02B866D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2" y="2321"/>
              <a:ext cx="507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62">
              <a:extLst>
                <a:ext uri="{FF2B5EF4-FFF2-40B4-BE49-F238E27FC236}">
                  <a16:creationId xmlns:a16="http://schemas.microsoft.com/office/drawing/2014/main" id="{44964C8D-1389-674D-BA19-09E2B4AFB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2314"/>
              <a:ext cx="476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63">
              <a:extLst>
                <a:ext uri="{FF2B5EF4-FFF2-40B4-BE49-F238E27FC236}">
                  <a16:creationId xmlns:a16="http://schemas.microsoft.com/office/drawing/2014/main" id="{5F03A989-0DE4-DD45-86E2-EA3003F93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0" y="2321"/>
              <a:ext cx="34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64">
              <a:extLst>
                <a:ext uri="{FF2B5EF4-FFF2-40B4-BE49-F238E27FC236}">
                  <a16:creationId xmlns:a16="http://schemas.microsoft.com/office/drawing/2014/main" id="{AAF5F37E-06EF-1842-B35F-6E4573B0A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0" y="2327"/>
              <a:ext cx="1364" cy="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65">
              <a:extLst>
                <a:ext uri="{FF2B5EF4-FFF2-40B4-BE49-F238E27FC236}">
                  <a16:creationId xmlns:a16="http://schemas.microsoft.com/office/drawing/2014/main" id="{4D4B9D21-F965-0A4C-8EA7-5A6606CD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" y="2314"/>
              <a:ext cx="582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66">
              <a:extLst>
                <a:ext uri="{FF2B5EF4-FFF2-40B4-BE49-F238E27FC236}">
                  <a16:creationId xmlns:a16="http://schemas.microsoft.com/office/drawing/2014/main" id="{17029EAC-C586-0340-8ACB-65DC873A9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" y="2327"/>
              <a:ext cx="413" cy="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67">
              <a:extLst>
                <a:ext uri="{FF2B5EF4-FFF2-40B4-BE49-F238E27FC236}">
                  <a16:creationId xmlns:a16="http://schemas.microsoft.com/office/drawing/2014/main" id="{A07C1566-0193-E748-84FC-54AC30006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99" y="2336"/>
              <a:ext cx="560" cy="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68">
              <a:extLst>
                <a:ext uri="{FF2B5EF4-FFF2-40B4-BE49-F238E27FC236}">
                  <a16:creationId xmlns:a16="http://schemas.microsoft.com/office/drawing/2014/main" id="{D30EE9B5-AE5E-FC41-97FE-3CE00FE16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0" y="3020"/>
              <a:ext cx="41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69">
              <a:extLst>
                <a:ext uri="{FF2B5EF4-FFF2-40B4-BE49-F238E27FC236}">
                  <a16:creationId xmlns:a16="http://schemas.microsoft.com/office/drawing/2014/main" id="{1487575C-4E1D-C643-A930-701CD7FA4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4" y="3013"/>
              <a:ext cx="42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70">
              <a:extLst>
                <a:ext uri="{FF2B5EF4-FFF2-40B4-BE49-F238E27FC236}">
                  <a16:creationId xmlns:a16="http://schemas.microsoft.com/office/drawing/2014/main" id="{2DAF27BC-A2C3-EB42-931F-E92FCC589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9" y="3024"/>
              <a:ext cx="459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71">
              <a:extLst>
                <a:ext uri="{FF2B5EF4-FFF2-40B4-BE49-F238E27FC236}">
                  <a16:creationId xmlns:a16="http://schemas.microsoft.com/office/drawing/2014/main" id="{3DB59D1A-05E1-4B4C-BB28-A327DA5AD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3024"/>
              <a:ext cx="427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72">
              <a:extLst>
                <a:ext uri="{FF2B5EF4-FFF2-40B4-BE49-F238E27FC236}">
                  <a16:creationId xmlns:a16="http://schemas.microsoft.com/office/drawing/2014/main" id="{3E1CCDAC-9323-E64A-8713-110BAD251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5" y="3361"/>
              <a:ext cx="489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73">
              <a:extLst>
                <a:ext uri="{FF2B5EF4-FFF2-40B4-BE49-F238E27FC236}">
                  <a16:creationId xmlns:a16="http://schemas.microsoft.com/office/drawing/2014/main" id="{DE6B2AF1-D2EB-D841-B231-1BB39736A1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3" y="3361"/>
              <a:ext cx="424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74">
              <a:extLst>
                <a:ext uri="{FF2B5EF4-FFF2-40B4-BE49-F238E27FC236}">
                  <a16:creationId xmlns:a16="http://schemas.microsoft.com/office/drawing/2014/main" id="{B911C7E0-F44C-5843-A176-FC58FB81B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3347"/>
              <a:ext cx="323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75">
              <a:extLst>
                <a:ext uri="{FF2B5EF4-FFF2-40B4-BE49-F238E27FC236}">
                  <a16:creationId xmlns:a16="http://schemas.microsoft.com/office/drawing/2014/main" id="{46DA03C8-0EB7-3A42-AE16-603577E7F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8" y="3337"/>
              <a:ext cx="695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Text Box 76">
              <a:extLst>
                <a:ext uri="{FF2B5EF4-FFF2-40B4-BE49-F238E27FC236}">
                  <a16:creationId xmlns:a16="http://schemas.microsoft.com/office/drawing/2014/main" id="{8818E780-E2DB-CC46-A95B-7B489D429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" y="3804"/>
              <a:ext cx="635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49" name="Text Box 77">
              <a:extLst>
                <a:ext uri="{FF2B5EF4-FFF2-40B4-BE49-F238E27FC236}">
                  <a16:creationId xmlns:a16="http://schemas.microsoft.com/office/drawing/2014/main" id="{A15C3790-C5A7-784E-9D8C-0F89202D6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6" y="3814"/>
              <a:ext cx="745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50" name="Line 78">
              <a:extLst>
                <a:ext uri="{FF2B5EF4-FFF2-40B4-BE49-F238E27FC236}">
                  <a16:creationId xmlns:a16="http://schemas.microsoft.com/office/drawing/2014/main" id="{3F21A398-B223-8B46-BD97-B0CD3E28A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5" y="3332"/>
              <a:ext cx="423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79">
              <a:extLst>
                <a:ext uri="{FF2B5EF4-FFF2-40B4-BE49-F238E27FC236}">
                  <a16:creationId xmlns:a16="http://schemas.microsoft.com/office/drawing/2014/main" id="{3E27EE9C-4798-3842-AB64-D4F890158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11"/>
              <a:ext cx="488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80">
              <a:extLst>
                <a:ext uri="{FF2B5EF4-FFF2-40B4-BE49-F238E27FC236}">
                  <a16:creationId xmlns:a16="http://schemas.microsoft.com/office/drawing/2014/main" id="{8185BA65-486D-B140-8736-82EF15070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" y="3356"/>
              <a:ext cx="1402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81">
              <a:extLst>
                <a:ext uri="{FF2B5EF4-FFF2-40B4-BE49-F238E27FC236}">
                  <a16:creationId xmlns:a16="http://schemas.microsoft.com/office/drawing/2014/main" id="{9A3233EF-9004-9D41-9483-C131A2027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7" y="3361"/>
              <a:ext cx="15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82">
              <a:extLst>
                <a:ext uri="{FF2B5EF4-FFF2-40B4-BE49-F238E27FC236}">
                  <a16:creationId xmlns:a16="http://schemas.microsoft.com/office/drawing/2014/main" id="{0B4C5DE8-20F5-D64C-9201-A79E15A33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4" y="3351"/>
              <a:ext cx="1881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3FC931A-5496-A344-A5EE-16DB7EF71B39}"/>
              </a:ext>
            </a:extLst>
          </p:cNvPr>
          <p:cNvSpPr txBox="1"/>
          <p:nvPr/>
        </p:nvSpPr>
        <p:spPr>
          <a:xfrm>
            <a:off x="7227034" y="6308205"/>
            <a:ext cx="126021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NNF Circuit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02E0BAF-E698-1C4F-96B6-434CA49A6599}"/>
              </a:ext>
            </a:extLst>
          </p:cNvPr>
          <p:cNvSpPr txBox="1"/>
          <p:nvPr/>
        </p:nvSpPr>
        <p:spPr>
          <a:xfrm>
            <a:off x="779772" y="6256663"/>
            <a:ext cx="261879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(Ordered) Decision Graph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1CD1C-70E1-CDC0-10F5-09E3026C6776}"/>
              </a:ext>
            </a:extLst>
          </p:cNvPr>
          <p:cNvSpPr txBox="1"/>
          <p:nvPr/>
        </p:nvSpPr>
        <p:spPr>
          <a:xfrm>
            <a:off x="5156847" y="1848100"/>
            <a:ext cx="1750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Decomposability</a:t>
            </a:r>
          </a:p>
          <a:p>
            <a:r>
              <a:rPr lang="en-US" dirty="0"/>
              <a:t>Decision</a:t>
            </a:r>
          </a:p>
          <a:p>
            <a:r>
              <a:rPr lang="en-US" dirty="0"/>
              <a:t>Ordering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04C198-3C95-6ADA-D9EE-E1A15A76EB78}"/>
              </a:ext>
            </a:extLst>
          </p:cNvPr>
          <p:cNvGrpSpPr/>
          <p:nvPr/>
        </p:nvGrpSpPr>
        <p:grpSpPr>
          <a:xfrm>
            <a:off x="1723081" y="2653069"/>
            <a:ext cx="7545775" cy="432425"/>
            <a:chOff x="1723081" y="2653069"/>
            <a:chExt cx="7545775" cy="432425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CF415E0-AACF-A24E-896E-6632D0A54772}"/>
                </a:ext>
              </a:extLst>
            </p:cNvPr>
            <p:cNvSpPr txBox="1"/>
            <p:nvPr/>
          </p:nvSpPr>
          <p:spPr>
            <a:xfrm>
              <a:off x="1723081" y="2685384"/>
              <a:ext cx="317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⍺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DB32DE6-3B14-4E45-81C3-C8878BD9F05E}"/>
                </a:ext>
              </a:extLst>
            </p:cNvPr>
            <p:cNvGrpSpPr/>
            <p:nvPr/>
          </p:nvGrpSpPr>
          <p:grpSpPr>
            <a:xfrm>
              <a:off x="3491889" y="2740313"/>
              <a:ext cx="265523" cy="282281"/>
              <a:chOff x="2904067" y="2500185"/>
              <a:chExt cx="265523" cy="28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82E45831-A890-F14F-9DD2-49DAB91F7DAE}"/>
                      </a:ext>
                    </a:extLst>
                  </p:cNvPr>
                  <p:cNvSpPr txBox="1"/>
                  <p:nvPr/>
                </p:nvSpPr>
                <p:spPr>
                  <a:xfrm>
                    <a:off x="2904067" y="2500185"/>
                    <a:ext cx="265523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/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82E45831-A890-F14F-9DD2-49DAB91F7D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4067" y="2500185"/>
                    <a:ext cx="26552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4545" r="-85714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CC80217-B43B-DA4B-B586-7D9393EFD6AD}"/>
                  </a:ext>
                </a:extLst>
              </p:cNvPr>
              <p:cNvSpPr/>
              <p:nvPr/>
            </p:nvSpPr>
            <p:spPr>
              <a:xfrm>
                <a:off x="2904067" y="2523067"/>
                <a:ext cx="211665" cy="2593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9CB62A-644E-BA6B-25F3-835FF9B6C066}"/>
                </a:ext>
              </a:extLst>
            </p:cNvPr>
            <p:cNvSpPr txBox="1"/>
            <p:nvPr/>
          </p:nvSpPr>
          <p:spPr>
            <a:xfrm>
              <a:off x="6662615" y="2653069"/>
              <a:ext cx="317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⍺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4B7CA9-43CE-B764-AF82-FF910805C9CE}"/>
                </a:ext>
              </a:extLst>
            </p:cNvPr>
            <p:cNvGrpSpPr/>
            <p:nvPr/>
          </p:nvGrpSpPr>
          <p:grpSpPr>
            <a:xfrm>
              <a:off x="9003333" y="2752221"/>
              <a:ext cx="265523" cy="283768"/>
              <a:chOff x="2904067" y="2500185"/>
              <a:chExt cx="265523" cy="2837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5FE95915-C665-AFA2-0F6A-26E75C8A7742}"/>
                      </a:ext>
                    </a:extLst>
                  </p:cNvPr>
                  <p:cNvSpPr txBox="1"/>
                  <p:nvPr/>
                </p:nvSpPr>
                <p:spPr>
                  <a:xfrm>
                    <a:off x="2904067" y="2500185"/>
                    <a:ext cx="26552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/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82E45831-A890-F14F-9DD2-49DAB91F7D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4067" y="2500185"/>
                    <a:ext cx="26552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81818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5F24D0-3C0D-D1DE-C6BA-57AD48AFFDFB}"/>
                  </a:ext>
                </a:extLst>
              </p:cNvPr>
              <p:cNvSpPr/>
              <p:nvPr/>
            </p:nvSpPr>
            <p:spPr>
              <a:xfrm>
                <a:off x="2904067" y="2523067"/>
                <a:ext cx="211665" cy="26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65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1D7A1C-9697-204A-847D-A591A784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 dirty="0"/>
              <a:t>Tractable Circuits </a:t>
            </a:r>
            <a:r>
              <a:rPr lang="en-US" sz="2400" dirty="0"/>
              <a:t>Knowledge Compilation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6C70-B49D-CE4B-BE2B-1D8F2D2E36D4}"/>
              </a:ext>
            </a:extLst>
          </p:cNvPr>
          <p:cNvSpPr txBox="1"/>
          <p:nvPr/>
        </p:nvSpPr>
        <p:spPr>
          <a:xfrm>
            <a:off x="909392" y="1262364"/>
            <a:ext cx="2685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Tahoma"/>
                <a:cs typeface="Tahoma"/>
              </a:rPr>
              <a:t>Darwiche</a:t>
            </a:r>
            <a:r>
              <a:rPr lang="en-US" sz="1400" dirty="0">
                <a:solidFill>
                  <a:srgbClr val="FF0000"/>
                </a:solidFill>
                <a:latin typeface="Tahoma"/>
                <a:cs typeface="Tahoma"/>
              </a:rPr>
              <a:t> &amp; Marquis, JAIR 2002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6A613EB9-2B56-7643-A5E2-3785F29D196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69876" y="3005818"/>
            <a:ext cx="1447800" cy="8937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4EDC23A2-09B3-494D-B3F8-39E1945EA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176" y="2277950"/>
            <a:ext cx="3352800" cy="22860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4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Text Box 69">
            <a:extLst>
              <a:ext uri="{FF2B5EF4-FFF2-40B4-BE49-F238E27FC236}">
                <a16:creationId xmlns:a16="http://schemas.microsoft.com/office/drawing/2014/main" id="{089E49B9-EBD9-8E43-B8E1-763FEDAD1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114" y="2719538"/>
            <a:ext cx="1185862" cy="118745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200" dirty="0">
                <a:latin typeface="Times New Roman" pitchFamily="18" charset="0"/>
              </a:rPr>
              <a:t>Decomposability</a:t>
            </a:r>
          </a:p>
          <a:p>
            <a:pPr algn="r"/>
            <a:r>
              <a:rPr lang="en-US" sz="1200" dirty="0">
                <a:latin typeface="Times New Roman" pitchFamily="18" charset="0"/>
              </a:rPr>
              <a:t>Determinism</a:t>
            </a:r>
          </a:p>
          <a:p>
            <a:pPr algn="r"/>
            <a:r>
              <a:rPr lang="en-US" sz="1200" dirty="0">
                <a:latin typeface="Times New Roman" pitchFamily="18" charset="0"/>
              </a:rPr>
              <a:t>Smoothness</a:t>
            </a:r>
          </a:p>
          <a:p>
            <a:pPr algn="r"/>
            <a:r>
              <a:rPr lang="en-US" sz="1200" dirty="0">
                <a:latin typeface="Times New Roman" pitchFamily="18" charset="0"/>
              </a:rPr>
              <a:t>Flatness</a:t>
            </a:r>
          </a:p>
          <a:p>
            <a:pPr algn="r"/>
            <a:r>
              <a:rPr lang="en-US" sz="1200" dirty="0">
                <a:latin typeface="Times New Roman" pitchFamily="18" charset="0"/>
              </a:rPr>
              <a:t>Decision</a:t>
            </a:r>
          </a:p>
          <a:p>
            <a:pPr algn="r"/>
            <a:r>
              <a:rPr lang="en-US" sz="1200" dirty="0">
                <a:latin typeface="Times New Roman" pitchFamily="18" charset="0"/>
              </a:rPr>
              <a:t>Ordering</a:t>
            </a:r>
          </a:p>
          <a:p>
            <a:pPr algn="r"/>
            <a:r>
              <a:rPr lang="en-US" sz="1200" dirty="0">
                <a:latin typeface="Times New Roman" pitchFamily="18" charset="0"/>
              </a:rPr>
              <a:t>…</a:t>
            </a:r>
          </a:p>
        </p:txBody>
      </p:sp>
      <p:sp>
        <p:nvSpPr>
          <p:cNvPr id="18" name="Text Box 70">
            <a:extLst>
              <a:ext uri="{FF2B5EF4-FFF2-40B4-BE49-F238E27FC236}">
                <a16:creationId xmlns:a16="http://schemas.microsoft.com/office/drawing/2014/main" id="{1A09FF3B-6F14-B84B-9E00-43FCFAA0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414" y="2295413"/>
            <a:ext cx="3154362" cy="39687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>
                <a:latin typeface="Times New Roman" pitchFamily="18" charset="0"/>
              </a:rPr>
              <a:t>NNF Circuits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29631572-0EAB-8348-B6DC-911DE2EB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376" y="4332175"/>
            <a:ext cx="330200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800" b="0">
                <a:latin typeface="Times New Roman" pitchFamily="18" charset="0"/>
              </a:rPr>
              <a:t>A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DB7F2AFD-9D69-014F-BCA3-4BDAD687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751" y="4332175"/>
            <a:ext cx="252413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B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452CE5B0-8F61-8541-A200-60F9285C7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226" y="4332175"/>
            <a:ext cx="350838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800" b="0">
                <a:latin typeface="Times New Roman" pitchFamily="18" charset="0"/>
              </a:rPr>
              <a:t> B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9048DD9A-7B40-5548-BC92-9D72FB3B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51" y="4332175"/>
            <a:ext cx="257175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A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C5E63D23-67CB-6E43-8A1C-ED060C82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176" y="4332175"/>
            <a:ext cx="252413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C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E347A3FB-2BA6-1C44-BD43-BCAE38AB4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001" y="4332175"/>
            <a:ext cx="355600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800" b="0">
                <a:latin typeface="Times New Roman" pitchFamily="18" charset="0"/>
              </a:rPr>
              <a:t> D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89A4B1C1-4E31-3A44-B1C1-EE9B8DF0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901" y="4332175"/>
            <a:ext cx="257175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D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6296AED4-06B2-FF45-B68C-36030D5C9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314" y="4333763"/>
            <a:ext cx="350837" cy="21431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800" b="0">
                <a:latin typeface="Times New Roman" pitchFamily="18" charset="0"/>
              </a:rPr>
              <a:t> 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E624055A-B44B-404C-9A5C-DA22D202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376" y="3755913"/>
            <a:ext cx="330200" cy="21431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and</a:t>
            </a:r>
            <a:endParaRPr lang="en-US" sz="800" b="0">
              <a:latin typeface="Times New Roman" pitchFamily="18" charset="0"/>
            </a:endParaRP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30868AD9-D0FE-DB40-A1EF-7B4D8A72A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651" y="3755913"/>
            <a:ext cx="330200" cy="21431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and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569A3F4F-E613-864C-B44D-078A8315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339" y="3755913"/>
            <a:ext cx="330200" cy="21431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and</a:t>
            </a:r>
            <a:endParaRPr lang="en-US" sz="800" b="0">
              <a:latin typeface="Times New Roman" pitchFamily="18" charset="0"/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4C00A5C5-D6F2-4D4D-8FC3-565FC2689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614" y="3755913"/>
            <a:ext cx="330200" cy="21431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and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9B88FCC7-A85C-2C46-B1F2-F383B739B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664" y="3755913"/>
            <a:ext cx="330200" cy="21431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and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FE0CCE51-3252-5E46-B850-A357E765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526" y="3755913"/>
            <a:ext cx="330200" cy="21431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and</a:t>
            </a:r>
            <a:endParaRPr lang="en-US" sz="800" b="0">
              <a:latin typeface="Times New Roman" pitchFamily="18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9C6E7132-1F45-2B46-85F0-823009BB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564" y="3755913"/>
            <a:ext cx="330200" cy="21431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and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67BA9195-514D-974A-90CC-471BB10D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601" y="3755913"/>
            <a:ext cx="330200" cy="21431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and</a:t>
            </a:r>
            <a:endParaRPr lang="en-US" sz="800" b="0">
              <a:latin typeface="Times New Roman" pitchFamily="18" charset="0"/>
            </a:endParaRP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29E7D36C-0512-C845-BBFB-96D468E9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226" y="3274900"/>
            <a:ext cx="268288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or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82F0C0DF-F28D-3044-AC80-F75E2C02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9264" y="3274900"/>
            <a:ext cx="268287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or</a:t>
            </a:r>
            <a:endParaRPr lang="en-US" sz="800" b="0">
              <a:latin typeface="Times New Roman" pitchFamily="18" charset="0"/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C8A74214-FB52-5F4B-9CE6-849450149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051" y="3274900"/>
            <a:ext cx="268288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or</a:t>
            </a:r>
            <a:endParaRPr lang="en-US" sz="800" b="0">
              <a:latin typeface="Times New Roman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314A123A-283E-634D-872F-D288A5FB4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901" y="3274900"/>
            <a:ext cx="268288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or</a:t>
            </a: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88A86439-ED19-D64D-A38C-02B7FA09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526" y="2865325"/>
            <a:ext cx="330200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and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261ED8D5-7A28-6A45-83F9-7B6113AC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564" y="2865325"/>
            <a:ext cx="330200" cy="2143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</a:rPr>
              <a:t>and</a:t>
            </a: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D62A5DFB-1D1D-244F-B6B5-FD22E8FA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239" y="2625613"/>
            <a:ext cx="268287" cy="21431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0">
                <a:latin typeface="Times New Roman" pitchFamily="18" charset="0"/>
                <a:sym typeface="Symbol" pitchFamily="18" charset="2"/>
              </a:rPr>
              <a:t>or</a:t>
            </a:r>
            <a:endParaRPr lang="en-US" sz="800" b="0">
              <a:latin typeface="Times New Roman" pitchFamily="18" charset="0"/>
            </a:endParaRP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6EF3FD95-32CD-8949-AB18-1B7E4DFDE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2026" y="2798650"/>
            <a:ext cx="5683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8F9CDBD0-6359-A746-AF69-C84868B314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7826" y="2793888"/>
            <a:ext cx="568325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0DAE46A1-CA18-464C-942F-3D0B2E901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6864" y="3036775"/>
            <a:ext cx="257175" cy="319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2">
            <a:extLst>
              <a:ext uri="{FF2B5EF4-FFF2-40B4-BE49-F238E27FC236}">
                <a16:creationId xmlns:a16="http://schemas.microsoft.com/office/drawing/2014/main" id="{47E32FC1-47E4-AA49-8D59-D8934BAA53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6676" y="3036775"/>
            <a:ext cx="230188" cy="319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5D06E1C5-0F54-E042-BB4A-BCD870531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1314" y="3036775"/>
            <a:ext cx="238125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15012867-331C-0B4B-B031-1DE69A1F8F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3501" y="3036775"/>
            <a:ext cx="277813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C06FCABE-E7B8-8E44-B003-4BC49DCCF2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1889" y="3440000"/>
            <a:ext cx="169862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6">
            <a:extLst>
              <a:ext uri="{FF2B5EF4-FFF2-40B4-BE49-F238E27FC236}">
                <a16:creationId xmlns:a16="http://schemas.microsoft.com/office/drawing/2014/main" id="{84130A63-5489-E84C-A756-4F0C9767B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751" y="3446350"/>
            <a:ext cx="711200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F2F8A157-D9CF-9D44-B61A-CE12323A8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2139" y="3446350"/>
            <a:ext cx="846137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7767CC0F-BF94-FF48-BB4A-E063596C1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901" y="3446350"/>
            <a:ext cx="1141413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CDA8614C-773C-6D43-AB53-5013218C90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1926" y="3452700"/>
            <a:ext cx="113030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0">
            <a:extLst>
              <a:ext uri="{FF2B5EF4-FFF2-40B4-BE49-F238E27FC236}">
                <a16:creationId xmlns:a16="http://schemas.microsoft.com/office/drawing/2014/main" id="{7A34106B-BD74-374C-8BC7-225B3212B8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851" y="3452700"/>
            <a:ext cx="84137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>
            <a:extLst>
              <a:ext uri="{FF2B5EF4-FFF2-40B4-BE49-F238E27FC236}">
                <a16:creationId xmlns:a16="http://schemas.microsoft.com/office/drawing/2014/main" id="{B965C7C1-7B3F-2741-A697-0EFB24320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601" y="3440000"/>
            <a:ext cx="157163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2">
            <a:extLst>
              <a:ext uri="{FF2B5EF4-FFF2-40B4-BE49-F238E27FC236}">
                <a16:creationId xmlns:a16="http://schemas.microsoft.com/office/drawing/2014/main" id="{94ACE632-35E9-1F41-965B-3CBAD44D92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8239" y="3440000"/>
            <a:ext cx="74136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3">
            <a:extLst>
              <a:ext uri="{FF2B5EF4-FFF2-40B4-BE49-F238E27FC236}">
                <a16:creationId xmlns:a16="http://schemas.microsoft.com/office/drawing/2014/main" id="{DE718F9A-909B-E147-A0A1-5B99DB8B2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889" y="3928950"/>
            <a:ext cx="0" cy="44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4">
            <a:extLst>
              <a:ext uri="{FF2B5EF4-FFF2-40B4-BE49-F238E27FC236}">
                <a16:creationId xmlns:a16="http://schemas.microsoft.com/office/drawing/2014/main" id="{8E5D2C49-4E42-314F-8009-7FA4FB531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126" y="3922600"/>
            <a:ext cx="0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5">
            <a:extLst>
              <a:ext uri="{FF2B5EF4-FFF2-40B4-BE49-F238E27FC236}">
                <a16:creationId xmlns:a16="http://schemas.microsoft.com/office/drawing/2014/main" id="{B700EFF2-2BEB-B04A-9DAB-5C0A883BA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6176" y="3922600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6">
            <a:extLst>
              <a:ext uri="{FF2B5EF4-FFF2-40B4-BE49-F238E27FC236}">
                <a16:creationId xmlns:a16="http://schemas.microsoft.com/office/drawing/2014/main" id="{857688A5-1F78-E84A-9C52-48E72F24B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526" y="3922600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57">
            <a:extLst>
              <a:ext uri="{FF2B5EF4-FFF2-40B4-BE49-F238E27FC236}">
                <a16:creationId xmlns:a16="http://schemas.microsoft.com/office/drawing/2014/main" id="{F204C0D2-425B-0842-BA97-ABA19B1190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1889" y="3922600"/>
            <a:ext cx="288925" cy="449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BC609327-0236-0641-8964-E58163499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0814" y="3922600"/>
            <a:ext cx="319087" cy="449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9">
            <a:extLst>
              <a:ext uri="{FF2B5EF4-FFF2-40B4-BE49-F238E27FC236}">
                <a16:creationId xmlns:a16="http://schemas.microsoft.com/office/drawing/2014/main" id="{2C6F91E4-9AE2-8D4F-A7B6-87D46CA8C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3989" y="3922600"/>
            <a:ext cx="292100" cy="4556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0">
            <a:extLst>
              <a:ext uri="{FF2B5EF4-FFF2-40B4-BE49-F238E27FC236}">
                <a16:creationId xmlns:a16="http://schemas.microsoft.com/office/drawing/2014/main" id="{DEE73119-E6ED-9D4E-BD24-64C7E8094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089" y="3922600"/>
            <a:ext cx="300037" cy="415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1">
            <a:extLst>
              <a:ext uri="{FF2B5EF4-FFF2-40B4-BE49-F238E27FC236}">
                <a16:creationId xmlns:a16="http://schemas.microsoft.com/office/drawing/2014/main" id="{FD1481B0-2F7C-274C-BBC9-B182D5B74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6651" y="3928950"/>
            <a:ext cx="292100" cy="44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2">
            <a:extLst>
              <a:ext uri="{FF2B5EF4-FFF2-40B4-BE49-F238E27FC236}">
                <a16:creationId xmlns:a16="http://schemas.microsoft.com/office/drawing/2014/main" id="{C5EAD549-8D91-4848-80B3-9ECDF6795C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9901" y="3928950"/>
            <a:ext cx="276225" cy="44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3">
            <a:extLst>
              <a:ext uri="{FF2B5EF4-FFF2-40B4-BE49-F238E27FC236}">
                <a16:creationId xmlns:a16="http://schemas.microsoft.com/office/drawing/2014/main" id="{CCCB3322-F7D1-B145-9A47-F58F26816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6176" y="3922600"/>
            <a:ext cx="31115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4">
            <a:extLst>
              <a:ext uri="{FF2B5EF4-FFF2-40B4-BE49-F238E27FC236}">
                <a16:creationId xmlns:a16="http://schemas.microsoft.com/office/drawing/2014/main" id="{DAC22904-D96F-2348-95CF-6EFA37A9FB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8314" y="3928950"/>
            <a:ext cx="303212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5">
            <a:extLst>
              <a:ext uri="{FF2B5EF4-FFF2-40B4-BE49-F238E27FC236}">
                <a16:creationId xmlns:a16="http://schemas.microsoft.com/office/drawing/2014/main" id="{58F13B1B-EA60-0D4D-9D0F-7A6A61139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8314" y="3922600"/>
            <a:ext cx="303212" cy="449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6">
            <a:extLst>
              <a:ext uri="{FF2B5EF4-FFF2-40B4-BE49-F238E27FC236}">
                <a16:creationId xmlns:a16="http://schemas.microsoft.com/office/drawing/2014/main" id="{5EE6C693-2EBE-1946-AF6B-D5C50041DA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07326" y="3922600"/>
            <a:ext cx="280988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7">
            <a:extLst>
              <a:ext uri="{FF2B5EF4-FFF2-40B4-BE49-F238E27FC236}">
                <a16:creationId xmlns:a16="http://schemas.microsoft.com/office/drawing/2014/main" id="{CC948DF1-B660-0342-A355-34C2B00AE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451" y="3922600"/>
            <a:ext cx="300038" cy="449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8">
            <a:extLst>
              <a:ext uri="{FF2B5EF4-FFF2-40B4-BE49-F238E27FC236}">
                <a16:creationId xmlns:a16="http://schemas.microsoft.com/office/drawing/2014/main" id="{7343413A-5F8F-8241-A824-9BED10E810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6176" y="3922600"/>
            <a:ext cx="295275" cy="455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882494-3307-7246-AFCA-65B8B28DBA4E}"/>
              </a:ext>
            </a:extLst>
          </p:cNvPr>
          <p:cNvSpPr txBox="1"/>
          <p:nvPr/>
        </p:nvSpPr>
        <p:spPr>
          <a:xfrm>
            <a:off x="1371668" y="2732769"/>
            <a:ext cx="923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DNNF</a:t>
            </a:r>
          </a:p>
          <a:p>
            <a:r>
              <a:rPr lang="en-US" dirty="0"/>
              <a:t>d-DNNF</a:t>
            </a:r>
          </a:p>
          <a:p>
            <a:r>
              <a:rPr lang="en-US" dirty="0"/>
              <a:t>SDD</a:t>
            </a:r>
          </a:p>
          <a:p>
            <a:r>
              <a:rPr lang="en-US" dirty="0"/>
              <a:t>OBDD</a:t>
            </a:r>
          </a:p>
          <a:p>
            <a:r>
              <a:rPr lang="en-US" dirty="0"/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D97E4D-C89D-07CB-A556-CBC26D293A27}"/>
              </a:ext>
            </a:extLst>
          </p:cNvPr>
          <p:cNvGrpSpPr/>
          <p:nvPr/>
        </p:nvGrpSpPr>
        <p:grpSpPr>
          <a:xfrm>
            <a:off x="7236803" y="2277950"/>
            <a:ext cx="2960846" cy="2468880"/>
            <a:chOff x="4097762" y="1699459"/>
            <a:chExt cx="2960846" cy="24688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1B8E03-8A15-1488-4084-109B34940E57}"/>
                </a:ext>
              </a:extLst>
            </p:cNvPr>
            <p:cNvSpPr/>
            <p:nvPr/>
          </p:nvSpPr>
          <p:spPr bwMode="auto">
            <a:xfrm>
              <a:off x="4097762" y="1699459"/>
              <a:ext cx="2960846" cy="2468880"/>
            </a:xfrm>
            <a:prstGeom prst="ellipse">
              <a:avLst/>
            </a:prstGeom>
            <a:solidFill>
              <a:srgbClr val="FFCF01">
                <a:lumMod val="60000"/>
                <a:lumOff val="40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PP</a:t>
              </a:r>
              <a:r>
                <a:rPr kumimoji="0" lang="en-US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PP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63701B7-077C-6FE1-B8EC-1741F177BA69}"/>
                </a:ext>
              </a:extLst>
            </p:cNvPr>
            <p:cNvSpPr/>
            <p:nvPr/>
          </p:nvSpPr>
          <p:spPr bwMode="auto">
            <a:xfrm>
              <a:off x="4385622" y="2193235"/>
              <a:ext cx="2344003" cy="1975104"/>
            </a:xfrm>
            <a:prstGeom prst="ellipse">
              <a:avLst/>
            </a:prstGeom>
            <a:solidFill>
              <a:srgbClr val="FFCF01">
                <a:lumMod val="60000"/>
                <a:lumOff val="40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NP</a:t>
              </a:r>
              <a:r>
                <a:rPr kumimoji="0" lang="en-US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PP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7277846-0AFC-4B00-26BB-D428D1F08BFC}"/>
                </a:ext>
              </a:extLst>
            </p:cNvPr>
            <p:cNvSpPr/>
            <p:nvPr/>
          </p:nvSpPr>
          <p:spPr bwMode="auto">
            <a:xfrm>
              <a:off x="4632359" y="2728159"/>
              <a:ext cx="1932774" cy="1440180"/>
            </a:xfrm>
            <a:prstGeom prst="ellipse">
              <a:avLst/>
            </a:prstGeom>
            <a:solidFill>
              <a:srgbClr val="FFCF01">
                <a:lumMod val="60000"/>
                <a:lumOff val="40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PP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DE915D7-BA7C-F410-5F67-AD21F8D0AB3A}"/>
                </a:ext>
              </a:extLst>
            </p:cNvPr>
            <p:cNvSpPr/>
            <p:nvPr/>
          </p:nvSpPr>
          <p:spPr bwMode="auto">
            <a:xfrm>
              <a:off x="5002465" y="3221935"/>
              <a:ext cx="1192563" cy="905256"/>
            </a:xfrm>
            <a:prstGeom prst="ellipse">
              <a:avLst/>
            </a:prstGeom>
            <a:solidFill>
              <a:srgbClr val="FFCF01">
                <a:lumMod val="60000"/>
                <a:lumOff val="40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rPr>
                <a:t>NP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0CED828-357A-079F-9A50-0D1C3DF5745C}"/>
              </a:ext>
            </a:extLst>
          </p:cNvPr>
          <p:cNvSpPr txBox="1"/>
          <p:nvPr/>
        </p:nvSpPr>
        <p:spPr>
          <a:xfrm>
            <a:off x="7771400" y="1841211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complexity classes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8463F-1688-2F1D-1393-D33031E4F9B2}"/>
              </a:ext>
            </a:extLst>
          </p:cNvPr>
          <p:cNvSpPr txBox="1"/>
          <p:nvPr/>
        </p:nvSpPr>
        <p:spPr>
          <a:xfrm>
            <a:off x="8883496" y="3986425"/>
            <a:ext cx="450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SAT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B0F7F-B4BB-9DB4-08E5-3871D156080B}"/>
              </a:ext>
            </a:extLst>
          </p:cNvPr>
          <p:cNvSpPr txBox="1"/>
          <p:nvPr/>
        </p:nvSpPr>
        <p:spPr>
          <a:xfrm>
            <a:off x="8696664" y="3492649"/>
            <a:ext cx="832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MAJ-SAT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CC5D-A855-06DD-45AD-41C4FC4AF93E}"/>
              </a:ext>
            </a:extLst>
          </p:cNvPr>
          <p:cNvSpPr txBox="1"/>
          <p:nvPr/>
        </p:nvSpPr>
        <p:spPr>
          <a:xfrm>
            <a:off x="8523649" y="2937984"/>
            <a:ext cx="97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E-MAJ-SAT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DCBF3-5E00-F70B-CF17-9C314977C33E}"/>
              </a:ext>
            </a:extLst>
          </p:cNvPr>
          <p:cNvSpPr txBox="1"/>
          <p:nvPr/>
        </p:nvSpPr>
        <p:spPr>
          <a:xfrm>
            <a:off x="8460913" y="2446690"/>
            <a:ext cx="121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MAJ-MAJ-SAT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193678-ED4C-8808-FC10-60408B0E30F3}"/>
              </a:ext>
            </a:extLst>
          </p:cNvPr>
          <p:cNvGrpSpPr/>
          <p:nvPr/>
        </p:nvGrpSpPr>
        <p:grpSpPr>
          <a:xfrm>
            <a:off x="5040725" y="4338525"/>
            <a:ext cx="2906102" cy="2269313"/>
            <a:chOff x="6238881" y="2004900"/>
            <a:chExt cx="4897237" cy="3668410"/>
          </a:xfrm>
          <a:effectLst>
            <a:glow rad="228600">
              <a:schemeClr val="bg1">
                <a:lumMod val="85000"/>
                <a:alpha val="40000"/>
              </a:schemeClr>
            </a:glo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57F010-BDC2-80D4-DD03-A85E7AE7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8881" y="2004900"/>
              <a:ext cx="4897237" cy="366841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B7B0B8-225F-0050-E5FE-7202CE009DE6}"/>
                </a:ext>
              </a:extLst>
            </p:cNvPr>
            <p:cNvSpPr txBox="1"/>
            <p:nvPr/>
          </p:nvSpPr>
          <p:spPr>
            <a:xfrm>
              <a:off x="6426741" y="2185481"/>
              <a:ext cx="1699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Simons Institute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5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EB573B-E376-F449-BAF1-7140EB01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73" y="0"/>
            <a:ext cx="726205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1BC89-DAA1-F746-B6FA-55C88B6A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973" y="2068830"/>
            <a:ext cx="2244187" cy="16230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BC756F-2A2E-83DD-F44F-FCD2B11D118F}"/>
              </a:ext>
            </a:extLst>
          </p:cNvPr>
          <p:cNvSpPr txBox="1"/>
          <p:nvPr/>
        </p:nvSpPr>
        <p:spPr>
          <a:xfrm>
            <a:off x="374999" y="4252742"/>
            <a:ext cx="417994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108246">
              <a:srgbClr val="0070C0">
                <a:alpha val="40000"/>
              </a:srgbClr>
            </a:glow>
            <a:innerShdw blurRad="63500" dist="50800" dir="8100000">
              <a:srgbClr val="FFC000">
                <a:alpha val="50000"/>
              </a:srgbClr>
            </a:inn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https://</a:t>
            </a:r>
            <a:r>
              <a:rPr lang="en-US" b="1" dirty="0" err="1">
                <a:solidFill>
                  <a:srgbClr val="0070C0"/>
                </a:solidFill>
              </a:rPr>
              <a:t>youtube.com</a:t>
            </a:r>
            <a:r>
              <a:rPr lang="en-US" b="1" dirty="0">
                <a:solidFill>
                  <a:srgbClr val="0070C0"/>
                </a:solidFill>
              </a:rPr>
              <a:t>/@</a:t>
            </a:r>
            <a:r>
              <a:rPr lang="en-US" b="1" dirty="0" err="1">
                <a:solidFill>
                  <a:srgbClr val="0070C0"/>
                </a:solidFill>
              </a:rPr>
              <a:t>UCLA.Reasoning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4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47F194D-A353-E149-B9A0-12C52AFC4821}"/>
              </a:ext>
            </a:extLst>
          </p:cNvPr>
          <p:cNvGrpSpPr/>
          <p:nvPr/>
        </p:nvGrpSpPr>
        <p:grpSpPr>
          <a:xfrm>
            <a:off x="287920" y="1408757"/>
            <a:ext cx="6897573" cy="4016892"/>
            <a:chOff x="1759800" y="1633016"/>
            <a:chExt cx="8745068" cy="48598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49A1C5-AE86-7848-9FED-DDD6C726A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9800" y="1633016"/>
              <a:ext cx="8745068" cy="4859855"/>
            </a:xfrm>
            <a:prstGeom prst="rect">
              <a:avLst/>
            </a:prstGeom>
            <a:effectLst>
              <a:innerShdw blurRad="292100" dist="139700" dir="2700000">
                <a:prstClr val="black">
                  <a:alpha val="647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h="95250"/>
            </a:sp3d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1751EC-C6D1-1440-A91A-D5991449565B}"/>
                </a:ext>
              </a:extLst>
            </p:cNvPr>
            <p:cNvCxnSpPr/>
            <p:nvPr/>
          </p:nvCxnSpPr>
          <p:spPr>
            <a:xfrm>
              <a:off x="6372910" y="5566986"/>
              <a:ext cx="392213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CD76871-3F1B-254F-91BA-ACAFFBF82AEF}"/>
                </a:ext>
              </a:extLst>
            </p:cNvPr>
            <p:cNvCxnSpPr>
              <a:cxnSpLocks/>
            </p:cNvCxnSpPr>
            <p:nvPr/>
          </p:nvCxnSpPr>
          <p:spPr>
            <a:xfrm>
              <a:off x="1859342" y="5880023"/>
              <a:ext cx="284237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" name="Picture 142">
            <a:extLst>
              <a:ext uri="{FF2B5EF4-FFF2-40B4-BE49-F238E27FC236}">
                <a16:creationId xmlns:a16="http://schemas.microsoft.com/office/drawing/2014/main" id="{28A93301-0999-A013-51B6-EB139F9E5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805" y="928967"/>
            <a:ext cx="4626321" cy="560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382E2D22-DF79-2180-73A6-684E43F2993A}"/>
              </a:ext>
            </a:extLst>
          </p:cNvPr>
          <p:cNvSpPr txBox="1"/>
          <p:nvPr/>
        </p:nvSpPr>
        <p:spPr>
          <a:xfrm>
            <a:off x="1746406" y="949435"/>
            <a:ext cx="4360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Book Chapter (Neuro-Symbolic AI, IOS Press 2022)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14FA848-11F3-3A3A-6E7D-87A01897054B}"/>
              </a:ext>
            </a:extLst>
          </p:cNvPr>
          <p:cNvSpPr txBox="1"/>
          <p:nvPr/>
        </p:nvSpPr>
        <p:spPr>
          <a:xfrm>
            <a:off x="8868561" y="590413"/>
            <a:ext cx="1327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PODS Tutorial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7D825-E8F2-7D14-D9FB-D290B665E2DC}"/>
              </a:ext>
            </a:extLst>
          </p:cNvPr>
          <p:cNvSpPr txBox="1"/>
          <p:nvPr/>
        </p:nvSpPr>
        <p:spPr>
          <a:xfrm>
            <a:off x="287920" y="5540422"/>
            <a:ext cx="2271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arxiv.org</a:t>
            </a:r>
            <a:r>
              <a:rPr lang="en-US" sz="1200" dirty="0"/>
              <a:t>/abs/2202.02942</a:t>
            </a:r>
          </a:p>
        </p:txBody>
      </p:sp>
    </p:spTree>
    <p:extLst>
      <p:ext uri="{BB962C8B-B14F-4D97-AF65-F5344CB8AC3E}">
        <p14:creationId xmlns:p14="http://schemas.microsoft.com/office/powerpoint/2010/main" val="323742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733314" cy="1325563"/>
          </a:xfrm>
        </p:spPr>
        <p:txBody>
          <a:bodyPr/>
          <a:lstStyle/>
          <a:p>
            <a:r>
              <a:rPr lang="en-US" dirty="0"/>
              <a:t>Representing Classifiers using “Class Formulas”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B24A5D3-8565-EF4E-8317-BA110BCBD747}"/>
              </a:ext>
            </a:extLst>
          </p:cNvPr>
          <p:cNvGrpSpPr/>
          <p:nvPr/>
        </p:nvGrpSpPr>
        <p:grpSpPr>
          <a:xfrm>
            <a:off x="843708" y="1731215"/>
            <a:ext cx="5143180" cy="3910969"/>
            <a:chOff x="838200" y="1690692"/>
            <a:chExt cx="5143180" cy="3910969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4352B93-AE08-3F4C-BE88-99BC4255F5AB}"/>
                </a:ext>
              </a:extLst>
            </p:cNvPr>
            <p:cNvSpPr/>
            <p:nvPr/>
          </p:nvSpPr>
          <p:spPr>
            <a:xfrm>
              <a:off x="838200" y="1690692"/>
              <a:ext cx="5143180" cy="39109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6" name="Group 52">
              <a:extLst>
                <a:ext uri="{FF2B5EF4-FFF2-40B4-BE49-F238E27FC236}">
                  <a16:creationId xmlns:a16="http://schemas.microsoft.com/office/drawing/2014/main" id="{FAF0B1A4-E7A5-3844-A7FD-39A1F8B5AB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6370" y="1915976"/>
              <a:ext cx="4733925" cy="2633663"/>
              <a:chOff x="432" y="1488"/>
              <a:chExt cx="2748" cy="1659"/>
            </a:xfrm>
          </p:grpSpPr>
          <p:sp>
            <p:nvSpPr>
              <p:cNvPr id="199" name="Rectangle 53">
                <a:extLst>
                  <a:ext uri="{FF2B5EF4-FFF2-40B4-BE49-F238E27FC236}">
                    <a16:creationId xmlns:a16="http://schemas.microsoft.com/office/drawing/2014/main" id="{CBECC1AE-6BE2-A749-B861-2493FF734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689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0.87</a:t>
                </a:r>
              </a:p>
            </p:txBody>
          </p:sp>
          <p:sp>
            <p:nvSpPr>
              <p:cNvPr id="200" name="Rectangle 54">
                <a:extLst>
                  <a:ext uri="{FF2B5EF4-FFF2-40B4-BE49-F238E27FC236}">
                    <a16:creationId xmlns:a16="http://schemas.microsoft.com/office/drawing/2014/main" id="{89EB9BC1-963E-5B47-B040-77D6B4DE9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689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01" name="Rectangle 55">
                <a:extLst>
                  <a:ext uri="{FF2B5EF4-FFF2-40B4-BE49-F238E27FC236}">
                    <a16:creationId xmlns:a16="http://schemas.microsoft.com/office/drawing/2014/main" id="{1AF7CFF4-482A-5C4F-B6AA-516802DD3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842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0.13</a:t>
                </a:r>
              </a:p>
            </p:txBody>
          </p:sp>
          <p:sp>
            <p:nvSpPr>
              <p:cNvPr id="202" name="Rectangle 56">
                <a:extLst>
                  <a:ext uri="{FF2B5EF4-FFF2-40B4-BE49-F238E27FC236}">
                    <a16:creationId xmlns:a16="http://schemas.microsoft.com/office/drawing/2014/main" id="{77ED10CA-4EAC-254F-8156-FEC6E15DA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842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03" name="Rectangle 57">
                <a:extLst>
                  <a:ext uri="{FF2B5EF4-FFF2-40B4-BE49-F238E27FC236}">
                    <a16:creationId xmlns:a16="http://schemas.microsoft.com/office/drawing/2014/main" id="{429039AB-545B-794E-B06E-F20E32FD1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536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Pr(p)</a:t>
                </a:r>
              </a:p>
            </p:txBody>
          </p:sp>
          <p:sp>
            <p:nvSpPr>
              <p:cNvPr id="204" name="Rectangle 58">
                <a:extLst>
                  <a:ext uri="{FF2B5EF4-FFF2-40B4-BE49-F238E27FC236}">
                    <a16:creationId xmlns:a16="http://schemas.microsoft.com/office/drawing/2014/main" id="{4032110D-F180-E044-87AB-57F68B01B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536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05" name="Line 59">
                <a:extLst>
                  <a:ext uri="{FF2B5EF4-FFF2-40B4-BE49-F238E27FC236}">
                    <a16:creationId xmlns:a16="http://schemas.microsoft.com/office/drawing/2014/main" id="{37EEF48C-A7F0-484A-B66B-C9543FA57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536"/>
                <a:ext cx="43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6" name="Line 60">
                <a:extLst>
                  <a:ext uri="{FF2B5EF4-FFF2-40B4-BE49-F238E27FC236}">
                    <a16:creationId xmlns:a16="http://schemas.microsoft.com/office/drawing/2014/main" id="{941E9A7D-8D1A-6449-B367-609CFA390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689"/>
                <a:ext cx="4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7" name="Line 61">
                <a:extLst>
                  <a:ext uri="{FF2B5EF4-FFF2-40B4-BE49-F238E27FC236}">
                    <a16:creationId xmlns:a16="http://schemas.microsoft.com/office/drawing/2014/main" id="{19051D17-EE65-8B4C-BA87-3B41EC0C9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995"/>
                <a:ext cx="43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8" name="Line 62">
                <a:extLst>
                  <a:ext uri="{FF2B5EF4-FFF2-40B4-BE49-F238E27FC236}">
                    <a16:creationId xmlns:a16="http://schemas.microsoft.com/office/drawing/2014/main" id="{8C6B4416-DD71-684B-9FF5-003580850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536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9" name="Line 63">
                <a:extLst>
                  <a:ext uri="{FF2B5EF4-FFF2-40B4-BE49-F238E27FC236}">
                    <a16:creationId xmlns:a16="http://schemas.microsoft.com/office/drawing/2014/main" id="{EA9A9DE9-CD5C-414D-B676-00805101F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1" y="1536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0" name="Line 64">
                <a:extLst>
                  <a:ext uri="{FF2B5EF4-FFF2-40B4-BE49-F238E27FC236}">
                    <a16:creationId xmlns:a16="http://schemas.microsoft.com/office/drawing/2014/main" id="{EBE27583-DB8D-A14F-8255-A036549DD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4" y="1536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1" name="Line 65">
                <a:extLst>
                  <a:ext uri="{FF2B5EF4-FFF2-40B4-BE49-F238E27FC236}">
                    <a16:creationId xmlns:a16="http://schemas.microsoft.com/office/drawing/2014/main" id="{40AA502A-4CC3-6340-9595-CACD7B2CF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842"/>
                <a:ext cx="4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2" name="Rectangle 66">
                <a:extLst>
                  <a:ext uri="{FF2B5EF4-FFF2-40B4-BE49-F238E27FC236}">
                    <a16:creationId xmlns:a16="http://schemas.microsoft.com/office/drawing/2014/main" id="{E76AF418-6B60-4746-B6FE-87D37FA78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841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0.27</a:t>
                </a:r>
              </a:p>
            </p:txBody>
          </p:sp>
          <p:sp>
            <p:nvSpPr>
              <p:cNvPr id="213" name="Rectangle 67">
                <a:extLst>
                  <a:ext uri="{FF2B5EF4-FFF2-40B4-BE49-F238E27FC236}">
                    <a16:creationId xmlns:a16="http://schemas.microsoft.com/office/drawing/2014/main" id="{08EE9A60-6437-8140-A596-14FE440D4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841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14" name="Rectangle 68">
                <a:extLst>
                  <a:ext uri="{FF2B5EF4-FFF2-40B4-BE49-F238E27FC236}">
                    <a16:creationId xmlns:a16="http://schemas.microsoft.com/office/drawing/2014/main" id="{780BB5B4-F513-7F46-BD09-1B69E33A5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841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15" name="Rectangle 69">
                <a:extLst>
                  <a:ext uri="{FF2B5EF4-FFF2-40B4-BE49-F238E27FC236}">
                    <a16:creationId xmlns:a16="http://schemas.microsoft.com/office/drawing/2014/main" id="{F331CEB9-1F45-8F4C-AA24-93886B337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994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16" name="Rectangle 70">
                <a:extLst>
                  <a:ext uri="{FF2B5EF4-FFF2-40B4-BE49-F238E27FC236}">
                    <a16:creationId xmlns:a16="http://schemas.microsoft.com/office/drawing/2014/main" id="{E7E4D296-0E25-034A-8675-2016572FA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688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17" name="Rectangle 71">
                <a:extLst>
                  <a:ext uri="{FF2B5EF4-FFF2-40B4-BE49-F238E27FC236}">
                    <a16:creationId xmlns:a16="http://schemas.microsoft.com/office/drawing/2014/main" id="{E5A9D6AE-7F5A-1743-8266-6AAF47086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994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0.107</a:t>
                </a:r>
              </a:p>
            </p:txBody>
          </p:sp>
          <p:sp>
            <p:nvSpPr>
              <p:cNvPr id="218" name="Rectangle 72">
                <a:extLst>
                  <a:ext uri="{FF2B5EF4-FFF2-40B4-BE49-F238E27FC236}">
                    <a16:creationId xmlns:a16="http://schemas.microsoft.com/office/drawing/2014/main" id="{41A00A05-F3E8-BF4A-9AA8-8687B0AA7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994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219" name="Rectangle 73">
                <a:extLst>
                  <a:ext uri="{FF2B5EF4-FFF2-40B4-BE49-F238E27FC236}">
                    <a16:creationId xmlns:a16="http://schemas.microsoft.com/office/drawing/2014/main" id="{68F43A7C-0644-344E-9FF5-C04C0511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688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Pr(u|p)</a:t>
                </a:r>
              </a:p>
            </p:txBody>
          </p:sp>
          <p:sp>
            <p:nvSpPr>
              <p:cNvPr id="220" name="Rectangle 74">
                <a:extLst>
                  <a:ext uri="{FF2B5EF4-FFF2-40B4-BE49-F238E27FC236}">
                    <a16:creationId xmlns:a16="http://schemas.microsoft.com/office/drawing/2014/main" id="{903AE73E-EE88-604D-8AB6-33033D92C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688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U</a:t>
                </a:r>
              </a:p>
            </p:txBody>
          </p:sp>
          <p:sp>
            <p:nvSpPr>
              <p:cNvPr id="221" name="Line 75">
                <a:extLst>
                  <a:ext uri="{FF2B5EF4-FFF2-40B4-BE49-F238E27FC236}">
                    <a16:creationId xmlns:a16="http://schemas.microsoft.com/office/drawing/2014/main" id="{5E11A3AC-FEBF-CC48-9DBD-EBD231CF8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688"/>
                <a:ext cx="68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2" name="Line 76">
                <a:extLst>
                  <a:ext uri="{FF2B5EF4-FFF2-40B4-BE49-F238E27FC236}">
                    <a16:creationId xmlns:a16="http://schemas.microsoft.com/office/drawing/2014/main" id="{709652A5-C423-D248-A26C-57F047AA2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841"/>
                <a:ext cx="6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3" name="Line 77">
                <a:extLst>
                  <a:ext uri="{FF2B5EF4-FFF2-40B4-BE49-F238E27FC236}">
                    <a16:creationId xmlns:a16="http://schemas.microsoft.com/office/drawing/2014/main" id="{B5B1DCA0-DBA3-474D-A517-17BA16D69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3147"/>
                <a:ext cx="68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4" name="Line 78">
                <a:extLst>
                  <a:ext uri="{FF2B5EF4-FFF2-40B4-BE49-F238E27FC236}">
                    <a16:creationId xmlns:a16="http://schemas.microsoft.com/office/drawing/2014/main" id="{3C82C65F-19DD-3344-91AF-8B1CAA801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5" name="Line 79">
                <a:extLst>
                  <a:ext uri="{FF2B5EF4-FFF2-40B4-BE49-F238E27FC236}">
                    <a16:creationId xmlns:a16="http://schemas.microsoft.com/office/drawing/2014/main" id="{B4D3B503-ED98-CB47-8CD5-40C0F444D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4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6" name="Line 80">
                <a:extLst>
                  <a:ext uri="{FF2B5EF4-FFF2-40B4-BE49-F238E27FC236}">
                    <a16:creationId xmlns:a16="http://schemas.microsoft.com/office/drawing/2014/main" id="{FA5921F6-9DED-7E4D-A780-C8A6B10BA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5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7" name="Line 81">
                <a:extLst>
                  <a:ext uri="{FF2B5EF4-FFF2-40B4-BE49-F238E27FC236}">
                    <a16:creationId xmlns:a16="http://schemas.microsoft.com/office/drawing/2014/main" id="{42A3B570-FD01-1148-8AF0-FFC3F0633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8" name="Line 82">
                <a:extLst>
                  <a:ext uri="{FF2B5EF4-FFF2-40B4-BE49-F238E27FC236}">
                    <a16:creationId xmlns:a16="http://schemas.microsoft.com/office/drawing/2014/main" id="{B91C6617-D629-4741-8C80-DFF131A95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994"/>
                <a:ext cx="6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9" name="Rectangle 83">
                <a:extLst>
                  <a:ext uri="{FF2B5EF4-FFF2-40B4-BE49-F238E27FC236}">
                    <a16:creationId xmlns:a16="http://schemas.microsoft.com/office/drawing/2014/main" id="{7B241B7A-170A-0449-9007-5A41AF3AE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841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0.36</a:t>
                </a:r>
              </a:p>
            </p:txBody>
          </p:sp>
          <p:sp>
            <p:nvSpPr>
              <p:cNvPr id="230" name="Rectangle 84">
                <a:extLst>
                  <a:ext uri="{FF2B5EF4-FFF2-40B4-BE49-F238E27FC236}">
                    <a16:creationId xmlns:a16="http://schemas.microsoft.com/office/drawing/2014/main" id="{C0FC48A1-D9FA-D245-9912-24EAB0E93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841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31" name="Rectangle 85">
                <a:extLst>
                  <a:ext uri="{FF2B5EF4-FFF2-40B4-BE49-F238E27FC236}">
                    <a16:creationId xmlns:a16="http://schemas.microsoft.com/office/drawing/2014/main" id="{1F5E1B0E-3F3E-1E42-BA87-68D78B9B0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841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32" name="Rectangle 86">
                <a:extLst>
                  <a:ext uri="{FF2B5EF4-FFF2-40B4-BE49-F238E27FC236}">
                    <a16:creationId xmlns:a16="http://schemas.microsoft.com/office/drawing/2014/main" id="{4412B505-E00A-CD43-BBE2-77068B1E0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994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33" name="Rectangle 87">
                <a:extLst>
                  <a:ext uri="{FF2B5EF4-FFF2-40B4-BE49-F238E27FC236}">
                    <a16:creationId xmlns:a16="http://schemas.microsoft.com/office/drawing/2014/main" id="{9CA45DDF-97F7-1D40-B757-38FD6E3E5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688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34" name="Rectangle 88">
                <a:extLst>
                  <a:ext uri="{FF2B5EF4-FFF2-40B4-BE49-F238E27FC236}">
                    <a16:creationId xmlns:a16="http://schemas.microsoft.com/office/drawing/2014/main" id="{9EB8FF4C-3960-6B44-A7C0-64EBDABB4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994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0.106</a:t>
                </a:r>
              </a:p>
            </p:txBody>
          </p:sp>
          <p:sp>
            <p:nvSpPr>
              <p:cNvPr id="235" name="Rectangle 89">
                <a:extLst>
                  <a:ext uri="{FF2B5EF4-FFF2-40B4-BE49-F238E27FC236}">
                    <a16:creationId xmlns:a16="http://schemas.microsoft.com/office/drawing/2014/main" id="{4C0048E2-00CD-4043-846A-0C88B06EF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994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236" name="Rectangle 90">
                <a:extLst>
                  <a:ext uri="{FF2B5EF4-FFF2-40B4-BE49-F238E27FC236}">
                    <a16:creationId xmlns:a16="http://schemas.microsoft.com/office/drawing/2014/main" id="{FA9BC629-D04E-404A-9711-99D055B21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688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Pr(b|p)</a:t>
                </a:r>
              </a:p>
            </p:txBody>
          </p:sp>
          <p:sp>
            <p:nvSpPr>
              <p:cNvPr id="237" name="Rectangle 91">
                <a:extLst>
                  <a:ext uri="{FF2B5EF4-FFF2-40B4-BE49-F238E27FC236}">
                    <a16:creationId xmlns:a16="http://schemas.microsoft.com/office/drawing/2014/main" id="{48BACFFB-1BF0-0445-9388-732437574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688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B</a:t>
                </a:r>
              </a:p>
            </p:txBody>
          </p:sp>
          <p:sp>
            <p:nvSpPr>
              <p:cNvPr id="238" name="Line 92">
                <a:extLst>
                  <a:ext uri="{FF2B5EF4-FFF2-40B4-BE49-F238E27FC236}">
                    <a16:creationId xmlns:a16="http://schemas.microsoft.com/office/drawing/2014/main" id="{537503AB-7C89-CA40-8FE0-4A3A3AB15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688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39" name="Line 93">
                <a:extLst>
                  <a:ext uri="{FF2B5EF4-FFF2-40B4-BE49-F238E27FC236}">
                    <a16:creationId xmlns:a16="http://schemas.microsoft.com/office/drawing/2014/main" id="{1DD40889-CEDF-DD43-BE9C-F692E2760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841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0" name="Line 94">
                <a:extLst>
                  <a:ext uri="{FF2B5EF4-FFF2-40B4-BE49-F238E27FC236}">
                    <a16:creationId xmlns:a16="http://schemas.microsoft.com/office/drawing/2014/main" id="{2BEC3A00-C152-8C4F-8DA2-1907583B5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3147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1" name="Line 95">
                <a:extLst>
                  <a:ext uri="{FF2B5EF4-FFF2-40B4-BE49-F238E27FC236}">
                    <a16:creationId xmlns:a16="http://schemas.microsoft.com/office/drawing/2014/main" id="{7371872E-41EC-E544-92FE-521BE39C6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2" name="Line 96">
                <a:extLst>
                  <a:ext uri="{FF2B5EF4-FFF2-40B4-BE49-F238E27FC236}">
                    <a16:creationId xmlns:a16="http://schemas.microsoft.com/office/drawing/2014/main" id="{62B5BE95-0541-3742-A7DC-7F50C8D87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6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3" name="Line 97">
                <a:extLst>
                  <a:ext uri="{FF2B5EF4-FFF2-40B4-BE49-F238E27FC236}">
                    <a16:creationId xmlns:a16="http://schemas.microsoft.com/office/drawing/2014/main" id="{C90A9B19-53E9-B64E-B832-C54912A0A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4" name="Line 98">
                <a:extLst>
                  <a:ext uri="{FF2B5EF4-FFF2-40B4-BE49-F238E27FC236}">
                    <a16:creationId xmlns:a16="http://schemas.microsoft.com/office/drawing/2014/main" id="{EAB5B11A-ABE7-D44F-A73E-37329AD25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5" name="Line 99">
                <a:extLst>
                  <a:ext uri="{FF2B5EF4-FFF2-40B4-BE49-F238E27FC236}">
                    <a16:creationId xmlns:a16="http://schemas.microsoft.com/office/drawing/2014/main" id="{40588E3C-CE1C-F94B-AB9E-DDA70A67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994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6" name="Rectangle 100">
                <a:extLst>
                  <a:ext uri="{FF2B5EF4-FFF2-40B4-BE49-F238E27FC236}">
                    <a16:creationId xmlns:a16="http://schemas.microsoft.com/office/drawing/2014/main" id="{AE57ADED-76E4-2145-AD6E-0E077C3C0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841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0.10</a:t>
                </a:r>
              </a:p>
            </p:txBody>
          </p:sp>
          <p:sp>
            <p:nvSpPr>
              <p:cNvPr id="247" name="Rectangle 101">
                <a:extLst>
                  <a:ext uri="{FF2B5EF4-FFF2-40B4-BE49-F238E27FC236}">
                    <a16:creationId xmlns:a16="http://schemas.microsoft.com/office/drawing/2014/main" id="{876E18F8-7CDF-384E-94B2-89A73C4A8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841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48" name="Rectangle 102">
                <a:extLst>
                  <a:ext uri="{FF2B5EF4-FFF2-40B4-BE49-F238E27FC236}">
                    <a16:creationId xmlns:a16="http://schemas.microsoft.com/office/drawing/2014/main" id="{7A92A20E-3F42-B144-90DE-8AF5655AB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841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49" name="Rectangle 103">
                <a:extLst>
                  <a:ext uri="{FF2B5EF4-FFF2-40B4-BE49-F238E27FC236}">
                    <a16:creationId xmlns:a16="http://schemas.microsoft.com/office/drawing/2014/main" id="{F0CF1C2C-FFEE-284E-A818-EAD65DE2F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994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50" name="Rectangle 104">
                <a:extLst>
                  <a:ext uri="{FF2B5EF4-FFF2-40B4-BE49-F238E27FC236}">
                    <a16:creationId xmlns:a16="http://schemas.microsoft.com/office/drawing/2014/main" id="{A660C1FA-607E-CA4C-AD77-726D9820F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688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51" name="Rectangle 105">
                <a:extLst>
                  <a:ext uri="{FF2B5EF4-FFF2-40B4-BE49-F238E27FC236}">
                    <a16:creationId xmlns:a16="http://schemas.microsoft.com/office/drawing/2014/main" id="{4A3416C5-1F6A-244E-B26F-752F6D0B0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994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0.01</a:t>
                </a:r>
              </a:p>
            </p:txBody>
          </p:sp>
          <p:sp>
            <p:nvSpPr>
              <p:cNvPr id="252" name="Rectangle 106">
                <a:extLst>
                  <a:ext uri="{FF2B5EF4-FFF2-40B4-BE49-F238E27FC236}">
                    <a16:creationId xmlns:a16="http://schemas.microsoft.com/office/drawing/2014/main" id="{D3E127F8-4436-784E-B838-C5A16DCE7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994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253" name="Rectangle 107">
                <a:extLst>
                  <a:ext uri="{FF2B5EF4-FFF2-40B4-BE49-F238E27FC236}">
                    <a16:creationId xmlns:a16="http://schemas.microsoft.com/office/drawing/2014/main" id="{5E060D04-DF04-3049-976D-19E9192F6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688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Pr(s|p)</a:t>
                </a:r>
              </a:p>
            </p:txBody>
          </p:sp>
          <p:sp>
            <p:nvSpPr>
              <p:cNvPr id="254" name="Rectangle 108">
                <a:extLst>
                  <a:ext uri="{FF2B5EF4-FFF2-40B4-BE49-F238E27FC236}">
                    <a16:creationId xmlns:a16="http://schemas.microsoft.com/office/drawing/2014/main" id="{9E1556B0-8800-CE48-86A8-8BA98AABB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688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S</a:t>
                </a:r>
              </a:p>
            </p:txBody>
          </p:sp>
          <p:sp>
            <p:nvSpPr>
              <p:cNvPr id="255" name="Line 109">
                <a:extLst>
                  <a:ext uri="{FF2B5EF4-FFF2-40B4-BE49-F238E27FC236}">
                    <a16:creationId xmlns:a16="http://schemas.microsoft.com/office/drawing/2014/main" id="{88F92D5E-71DD-274B-8080-AFE0D8184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688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56" name="Line 110">
                <a:extLst>
                  <a:ext uri="{FF2B5EF4-FFF2-40B4-BE49-F238E27FC236}">
                    <a16:creationId xmlns:a16="http://schemas.microsoft.com/office/drawing/2014/main" id="{8C09A30E-5DA8-0149-9049-BACD38198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841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57" name="Line 111">
                <a:extLst>
                  <a:ext uri="{FF2B5EF4-FFF2-40B4-BE49-F238E27FC236}">
                    <a16:creationId xmlns:a16="http://schemas.microsoft.com/office/drawing/2014/main" id="{D38C1820-9653-4047-8AAF-902B910F8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3147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58" name="Line 112">
                <a:extLst>
                  <a:ext uri="{FF2B5EF4-FFF2-40B4-BE49-F238E27FC236}">
                    <a16:creationId xmlns:a16="http://schemas.microsoft.com/office/drawing/2014/main" id="{E0729346-820F-AB4F-9D85-9CC70CD4A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59" name="Line 113">
                <a:extLst>
                  <a:ext uri="{FF2B5EF4-FFF2-40B4-BE49-F238E27FC236}">
                    <a16:creationId xmlns:a16="http://schemas.microsoft.com/office/drawing/2014/main" id="{CDA1986E-29B5-054A-883C-C89B118F9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0" name="Line 114">
                <a:extLst>
                  <a:ext uri="{FF2B5EF4-FFF2-40B4-BE49-F238E27FC236}">
                    <a16:creationId xmlns:a16="http://schemas.microsoft.com/office/drawing/2014/main" id="{3A5FFDCC-23A3-3C4B-9F3A-9471A6B29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9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1" name="Line 115">
                <a:extLst>
                  <a:ext uri="{FF2B5EF4-FFF2-40B4-BE49-F238E27FC236}">
                    <a16:creationId xmlns:a16="http://schemas.microsoft.com/office/drawing/2014/main" id="{3482253A-4FE8-1D44-B648-EA58150B0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2" name="Line 116">
                <a:extLst>
                  <a:ext uri="{FF2B5EF4-FFF2-40B4-BE49-F238E27FC236}">
                    <a16:creationId xmlns:a16="http://schemas.microsoft.com/office/drawing/2014/main" id="{CE778816-387E-A24D-B494-94FB3E85F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994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3" name="Line 117">
                <a:extLst>
                  <a:ext uri="{FF2B5EF4-FFF2-40B4-BE49-F238E27FC236}">
                    <a16:creationId xmlns:a16="http://schemas.microsoft.com/office/drawing/2014/main" id="{97670F4D-9369-284F-ACFB-BA9F1E572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1872"/>
                <a:ext cx="539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4" name="Line 118">
                <a:extLst>
                  <a:ext uri="{FF2B5EF4-FFF2-40B4-BE49-F238E27FC236}">
                    <a16:creationId xmlns:a16="http://schemas.microsoft.com/office/drawing/2014/main" id="{CCFBA42F-0A2C-1541-BB95-544A3B38B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1968"/>
                <a:ext cx="41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5" name="Line 119">
                <a:extLst>
                  <a:ext uri="{FF2B5EF4-FFF2-40B4-BE49-F238E27FC236}">
                    <a16:creationId xmlns:a16="http://schemas.microsoft.com/office/drawing/2014/main" id="{80534B75-22F5-B94D-B6EE-0B49FB83A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0" y="1920"/>
                <a:ext cx="58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6" name="AutoShape 120">
                <a:extLst>
                  <a:ext uri="{FF2B5EF4-FFF2-40B4-BE49-F238E27FC236}">
                    <a16:creationId xmlns:a16="http://schemas.microsoft.com/office/drawing/2014/main" id="{955A542C-4E54-284D-91A6-B03287B9F12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488"/>
                <a:ext cx="2748" cy="1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7" name="Rectangle 121">
                <a:extLst>
                  <a:ext uri="{FF2B5EF4-FFF2-40B4-BE49-F238E27FC236}">
                    <a16:creationId xmlns:a16="http://schemas.microsoft.com/office/drawing/2014/main" id="{D596811E-C852-A145-926B-B35526792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488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8" name="Oval 122">
                <a:extLst>
                  <a:ext uri="{FF2B5EF4-FFF2-40B4-BE49-F238E27FC236}">
                    <a16:creationId xmlns:a16="http://schemas.microsoft.com/office/drawing/2014/main" id="{CF622940-2761-CC4B-88D0-41174054F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1568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9" name="Rectangle 123">
                <a:extLst>
                  <a:ext uri="{FF2B5EF4-FFF2-40B4-BE49-F238E27FC236}">
                    <a16:creationId xmlns:a16="http://schemas.microsoft.com/office/drawing/2014/main" id="{EC148589-553C-2045-A0BF-FD9A307F3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" y="1651"/>
                <a:ext cx="43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ea typeface="ＭＳ Ｐゴシック"/>
                  </a:rPr>
                  <a:t>Pregnant?</a:t>
                </a:r>
                <a:endParaRPr lang="en-US" sz="2800" dirty="0">
                  <a:ea typeface="ＭＳ Ｐゴシック"/>
                </a:endParaRPr>
              </a:p>
            </p:txBody>
          </p:sp>
          <p:sp>
            <p:nvSpPr>
              <p:cNvPr id="270" name="Rectangle 124">
                <a:extLst>
                  <a:ext uri="{FF2B5EF4-FFF2-40B4-BE49-F238E27FC236}">
                    <a16:creationId xmlns:a16="http://schemas.microsoft.com/office/drawing/2014/main" id="{D36580C0-0BC0-6440-9139-3ED1E7D33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1651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1" name="Rectangle 125">
                <a:extLst>
                  <a:ext uri="{FF2B5EF4-FFF2-40B4-BE49-F238E27FC236}">
                    <a16:creationId xmlns:a16="http://schemas.microsoft.com/office/drawing/2014/main" id="{CED88FB0-D552-9B4D-909A-81CB0888D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1773"/>
                <a:ext cx="16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(</a:t>
                </a:r>
                <a:r>
                  <a:rPr lang="en-US" sz="1400" i="1" dirty="0"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P</a:t>
                </a:r>
                <a:r>
                  <a:rPr lang="en-US" sz="1400" dirty="0">
                    <a:ea typeface="ＭＳ Ｐゴシック"/>
                  </a:rPr>
                  <a:t>)</a:t>
                </a:r>
                <a:endParaRPr lang="en-US" sz="2800" dirty="0">
                  <a:ea typeface="ＭＳ Ｐゴシック"/>
                </a:endParaRPr>
              </a:p>
            </p:txBody>
          </p:sp>
          <p:sp>
            <p:nvSpPr>
              <p:cNvPr id="272" name="Rectangle 126">
                <a:extLst>
                  <a:ext uri="{FF2B5EF4-FFF2-40B4-BE49-F238E27FC236}">
                    <a16:creationId xmlns:a16="http://schemas.microsoft.com/office/drawing/2014/main" id="{431587DA-50EF-B34A-997A-DBA5E162D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1773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3" name="Oval 130">
                <a:extLst>
                  <a:ext uri="{FF2B5EF4-FFF2-40B4-BE49-F238E27FC236}">
                    <a16:creationId xmlns:a16="http://schemas.microsoft.com/office/drawing/2014/main" id="{43550AB1-E2A8-2F4C-84F6-F2EC37674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4" name="Rectangle 131">
                <a:extLst>
                  <a:ext uri="{FF2B5EF4-FFF2-40B4-BE49-F238E27FC236}">
                    <a16:creationId xmlns:a16="http://schemas.microsoft.com/office/drawing/2014/main" id="{7AC15FE1-6950-B64E-BC59-75DA357BF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287"/>
                <a:ext cx="42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ea typeface="ＭＳ Ｐゴシック"/>
                  </a:rPr>
                  <a:t>Urine Test</a:t>
                </a:r>
                <a:endParaRPr lang="en-US" sz="2800" dirty="0">
                  <a:ea typeface="ＭＳ Ｐゴシック"/>
                </a:endParaRPr>
              </a:p>
            </p:txBody>
          </p:sp>
          <p:sp>
            <p:nvSpPr>
              <p:cNvPr id="275" name="Rectangle 132">
                <a:extLst>
                  <a:ext uri="{FF2B5EF4-FFF2-40B4-BE49-F238E27FC236}">
                    <a16:creationId xmlns:a16="http://schemas.microsoft.com/office/drawing/2014/main" id="{2FACDCEF-15DF-5B48-8CA5-FCE584B45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2287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6" name="Rectangle 133">
                <a:extLst>
                  <a:ext uri="{FF2B5EF4-FFF2-40B4-BE49-F238E27FC236}">
                    <a16:creationId xmlns:a16="http://schemas.microsoft.com/office/drawing/2014/main" id="{6BF0721D-AFF9-244C-888E-0D4A7C52E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2409"/>
                <a:ext cx="13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ea typeface="ＭＳ Ｐゴシック"/>
                  </a:rPr>
                  <a:t>(</a:t>
                </a:r>
                <a:r>
                  <a:rPr lang="en-US" sz="1400" i="1" dirty="0"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U</a:t>
                </a:r>
                <a:r>
                  <a:rPr lang="en-US" sz="1400" dirty="0">
                    <a:ea typeface="ＭＳ Ｐゴシック"/>
                  </a:rPr>
                  <a:t>)</a:t>
                </a:r>
                <a:endParaRPr lang="en-US" sz="2800" dirty="0">
                  <a:ea typeface="ＭＳ Ｐゴシック"/>
                </a:endParaRPr>
              </a:p>
            </p:txBody>
          </p:sp>
          <p:sp>
            <p:nvSpPr>
              <p:cNvPr id="277" name="Rectangle 134">
                <a:extLst>
                  <a:ext uri="{FF2B5EF4-FFF2-40B4-BE49-F238E27FC236}">
                    <a16:creationId xmlns:a16="http://schemas.microsoft.com/office/drawing/2014/main" id="{E6C8DB49-BA75-D14D-98AD-2C9EE96D5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8" name="Oval 135">
                <a:extLst>
                  <a:ext uri="{FF2B5EF4-FFF2-40B4-BE49-F238E27FC236}">
                    <a16:creationId xmlns:a16="http://schemas.microsoft.com/office/drawing/2014/main" id="{22384C81-972B-D743-A3E0-8D07A895F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9" name="Rectangle 136">
                <a:extLst>
                  <a:ext uri="{FF2B5EF4-FFF2-40B4-BE49-F238E27FC236}">
                    <a16:creationId xmlns:a16="http://schemas.microsoft.com/office/drawing/2014/main" id="{CB975DC0-7AF2-6147-9CBE-22D46FD74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" y="2287"/>
                <a:ext cx="43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ea typeface="ＭＳ Ｐゴシック"/>
                  </a:rPr>
                  <a:t>Blood Test</a:t>
                </a:r>
                <a:endParaRPr lang="en-US" sz="2800" dirty="0">
                  <a:ea typeface="ＭＳ Ｐゴシック"/>
                </a:endParaRPr>
              </a:p>
            </p:txBody>
          </p:sp>
          <p:sp>
            <p:nvSpPr>
              <p:cNvPr id="280" name="Rectangle 137">
                <a:extLst>
                  <a:ext uri="{FF2B5EF4-FFF2-40B4-BE49-F238E27FC236}">
                    <a16:creationId xmlns:a16="http://schemas.microsoft.com/office/drawing/2014/main" id="{3D308525-7EE1-2145-93D5-1B5821498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" y="2287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1" name="Rectangle 138">
                <a:extLst>
                  <a:ext uri="{FF2B5EF4-FFF2-40B4-BE49-F238E27FC236}">
                    <a16:creationId xmlns:a16="http://schemas.microsoft.com/office/drawing/2014/main" id="{77965047-0029-414E-B1FF-26662C9B4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2409"/>
                <a:ext cx="12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ea typeface="ＭＳ Ｐゴシック"/>
                  </a:rPr>
                  <a:t>(</a:t>
                </a:r>
                <a:r>
                  <a:rPr lang="en-US" sz="1400" i="1" dirty="0"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B</a:t>
                </a:r>
                <a:r>
                  <a:rPr lang="en-US" sz="1400" dirty="0">
                    <a:ea typeface="ＭＳ Ｐゴシック"/>
                  </a:rPr>
                  <a:t>)</a:t>
                </a:r>
                <a:endParaRPr lang="en-US" sz="2800" dirty="0">
                  <a:ea typeface="ＭＳ Ｐゴシック"/>
                </a:endParaRPr>
              </a:p>
            </p:txBody>
          </p:sp>
          <p:sp>
            <p:nvSpPr>
              <p:cNvPr id="282" name="Rectangle 139">
                <a:extLst>
                  <a:ext uri="{FF2B5EF4-FFF2-40B4-BE49-F238E27FC236}">
                    <a16:creationId xmlns:a16="http://schemas.microsoft.com/office/drawing/2014/main" id="{A500F990-CFB4-A54B-9459-B6B9584DF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3" name="Oval 140">
                <a:extLst>
                  <a:ext uri="{FF2B5EF4-FFF2-40B4-BE49-F238E27FC236}">
                    <a16:creationId xmlns:a16="http://schemas.microsoft.com/office/drawing/2014/main" id="{4A832ACC-857F-0E4A-BA3F-04FF995C5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4" name="Rectangle 141">
                <a:extLst>
                  <a:ext uri="{FF2B5EF4-FFF2-40B4-BE49-F238E27FC236}">
                    <a16:creationId xmlns:a16="http://schemas.microsoft.com/office/drawing/2014/main" id="{B414FFE0-6A19-BC4F-8DCA-1A1A8BF68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2287"/>
                <a:ext cx="5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ea typeface="ＭＳ Ｐゴシック"/>
                  </a:rPr>
                  <a:t>Scanning Test </a:t>
                </a:r>
                <a:endParaRPr lang="en-US" sz="2800" dirty="0">
                  <a:ea typeface="ＭＳ Ｐゴシック"/>
                </a:endParaRPr>
              </a:p>
            </p:txBody>
          </p:sp>
          <p:sp>
            <p:nvSpPr>
              <p:cNvPr id="285" name="Rectangle 142">
                <a:extLst>
                  <a:ext uri="{FF2B5EF4-FFF2-40B4-BE49-F238E27FC236}">
                    <a16:creationId xmlns:a16="http://schemas.microsoft.com/office/drawing/2014/main" id="{DAC3FF5B-A1AD-1A4D-BD0E-754B9850B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" y="2409"/>
                <a:ext cx="11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ea typeface="ＭＳ Ｐゴシック"/>
                  </a:rPr>
                  <a:t>(</a:t>
                </a:r>
                <a:r>
                  <a:rPr lang="en-US" sz="1400" i="1" dirty="0">
                    <a:latin typeface="Times New Roman" panose="02020603050405020304" pitchFamily="18" charset="0"/>
                    <a:ea typeface="ＭＳ Ｐゴシック"/>
                    <a:cs typeface="Times New Roman" panose="02020603050405020304" pitchFamily="18" charset="0"/>
                  </a:rPr>
                  <a:t>S</a:t>
                </a:r>
                <a:r>
                  <a:rPr lang="en-US" sz="1400" dirty="0">
                    <a:ea typeface="ＭＳ Ｐゴシック"/>
                  </a:rPr>
                  <a:t>)</a:t>
                </a:r>
                <a:endParaRPr lang="en-US" sz="2800" dirty="0">
                  <a:ea typeface="ＭＳ Ｐゴシック"/>
                </a:endParaRPr>
              </a:p>
            </p:txBody>
          </p:sp>
          <p:sp>
            <p:nvSpPr>
              <p:cNvPr id="286" name="Rectangle 143">
                <a:extLst>
                  <a:ext uri="{FF2B5EF4-FFF2-40B4-BE49-F238E27FC236}">
                    <a16:creationId xmlns:a16="http://schemas.microsoft.com/office/drawing/2014/main" id="{61C5E0DA-F837-CA49-AD91-C1497E0D2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7" name="Rectangle 144">
                <a:extLst>
                  <a:ext uri="{FF2B5EF4-FFF2-40B4-BE49-F238E27FC236}">
                    <a16:creationId xmlns:a16="http://schemas.microsoft.com/office/drawing/2014/main" id="{83D7336A-A2A5-BF44-816B-4B5517807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" y="2531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</p:grpSp>
        <p:sp>
          <p:nvSpPr>
            <p:cNvPr id="197" name="Text Box 147">
              <a:extLst>
                <a:ext uri="{FF2B5EF4-FFF2-40B4-BE49-F238E27FC236}">
                  <a16:creationId xmlns:a16="http://schemas.microsoft.com/office/drawing/2014/main" id="{23AA5BAF-E247-204C-A160-D40A36C0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951" y="4277770"/>
              <a:ext cx="4708525" cy="103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 sz="2800" dirty="0"/>
            </a:p>
            <a:p>
              <a:pPr>
                <a:spcBef>
                  <a:spcPct val="20000"/>
                </a:spcBef>
                <a:defRPr/>
              </a:pPr>
              <a:r>
                <a:rPr lang="en-US" sz="2800" dirty="0"/>
                <a:t>+ </a:t>
              </a:r>
              <a:r>
                <a:rPr lang="en-US" sz="280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Probabilistic Inference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A7C4022-27A6-F244-B02E-B6BA51F6520A}"/>
                </a:ext>
              </a:extLst>
            </p:cNvPr>
            <p:cNvSpPr txBox="1"/>
            <p:nvPr/>
          </p:nvSpPr>
          <p:spPr>
            <a:xfrm>
              <a:off x="848103" y="1745636"/>
              <a:ext cx="14162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Threshold 90%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5120CA-C12C-99C0-495D-ED813F040E6B}"/>
              </a:ext>
            </a:extLst>
          </p:cNvPr>
          <p:cNvGrpSpPr/>
          <p:nvPr/>
        </p:nvGrpSpPr>
        <p:grpSpPr>
          <a:xfrm>
            <a:off x="6105544" y="1884209"/>
            <a:ext cx="5064578" cy="3609484"/>
            <a:chOff x="6105544" y="2024884"/>
            <a:chExt cx="5064578" cy="36094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96D026-0D24-98D7-1F52-71063DF2AFC1}"/>
                </a:ext>
              </a:extLst>
            </p:cNvPr>
            <p:cNvGrpSpPr/>
            <p:nvPr/>
          </p:nvGrpSpPr>
          <p:grpSpPr>
            <a:xfrm>
              <a:off x="7203893" y="2024884"/>
              <a:ext cx="3966229" cy="3609484"/>
              <a:chOff x="7203893" y="2024884"/>
              <a:chExt cx="3966229" cy="3609484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55744C6-F8CD-A74A-B2B7-E8689E3D8D0E}"/>
                  </a:ext>
                </a:extLst>
              </p:cNvPr>
              <p:cNvSpPr/>
              <p:nvPr/>
            </p:nvSpPr>
            <p:spPr>
              <a:xfrm>
                <a:off x="7203893" y="2024884"/>
                <a:ext cx="3966229" cy="36094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092E7B-0559-591F-1EDF-DC2B88D70939}"/>
                  </a:ext>
                </a:extLst>
              </p:cNvPr>
              <p:cNvSpPr txBox="1"/>
              <p:nvPr/>
            </p:nvSpPr>
            <p:spPr>
              <a:xfrm>
                <a:off x="7964584" y="2088041"/>
                <a:ext cx="23828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Class Formulas</a:t>
                </a:r>
              </a:p>
            </p:txBody>
          </p:sp>
        </p:grp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0FEF6BAA-3F1E-A619-377F-0822BF17E6FB}"/>
                </a:ext>
              </a:extLst>
            </p:cNvPr>
            <p:cNvSpPr/>
            <p:nvPr/>
          </p:nvSpPr>
          <p:spPr>
            <a:xfrm>
              <a:off x="6105544" y="346422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CA25BEA-B735-AF4C-F819-1486CA40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18" y="6115202"/>
            <a:ext cx="10287000" cy="393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063515-2BC1-9F71-7107-B8F6F64FA6A8}"/>
              </a:ext>
            </a:extLst>
          </p:cNvPr>
          <p:cNvSpPr/>
          <p:nvPr/>
        </p:nvSpPr>
        <p:spPr>
          <a:xfrm>
            <a:off x="853611" y="3004248"/>
            <a:ext cx="5133277" cy="780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18AFE-1DDF-5C85-8F69-7A9060D1D820}"/>
              </a:ext>
            </a:extLst>
          </p:cNvPr>
          <p:cNvSpPr txBox="1"/>
          <p:nvPr/>
        </p:nvSpPr>
        <p:spPr>
          <a:xfrm>
            <a:off x="853611" y="5905425"/>
            <a:ext cx="10316506" cy="646331"/>
          </a:xfrm>
          <a:prstGeom prst="rect">
            <a:avLst/>
          </a:prstGeom>
          <a:solidFill>
            <a:srgbClr val="FFC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Binary Features, Binary Classifier (two classes)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C2E6C3-EF6E-6696-7237-6ABC392DC395}"/>
              </a:ext>
            </a:extLst>
          </p:cNvPr>
          <p:cNvGrpSpPr/>
          <p:nvPr/>
        </p:nvGrpSpPr>
        <p:grpSpPr>
          <a:xfrm>
            <a:off x="7172886" y="2629966"/>
            <a:ext cx="3966228" cy="1020396"/>
            <a:chOff x="7172886" y="2629966"/>
            <a:chExt cx="3966228" cy="1020396"/>
          </a:xfrm>
        </p:grpSpPr>
        <p:sp>
          <p:nvSpPr>
            <p:cNvPr id="189" name="Text Box 101"/>
            <p:cNvSpPr txBox="1">
              <a:spLocks noChangeArrowheads="1"/>
            </p:cNvSpPr>
            <p:nvPr/>
          </p:nvSpPr>
          <p:spPr bwMode="auto">
            <a:xfrm>
              <a:off x="7172886" y="2629966"/>
              <a:ext cx="39662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2800" kern="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five positive instances: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9DF0B8-4375-622B-38BA-868C69434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0754" y="3231262"/>
              <a:ext cx="3492500" cy="419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DA0DA2-7531-3C42-6157-5F764352DBE6}"/>
              </a:ext>
            </a:extLst>
          </p:cNvPr>
          <p:cNvGrpSpPr/>
          <p:nvPr/>
        </p:nvGrpSpPr>
        <p:grpSpPr>
          <a:xfrm>
            <a:off x="7203891" y="4048006"/>
            <a:ext cx="3966227" cy="1008474"/>
            <a:chOff x="7203891" y="4048006"/>
            <a:chExt cx="3966227" cy="1008474"/>
          </a:xfrm>
        </p:grpSpPr>
        <p:sp>
          <p:nvSpPr>
            <p:cNvPr id="108" name="Text Box 101">
              <a:extLst>
                <a:ext uri="{FF2B5EF4-FFF2-40B4-BE49-F238E27FC236}">
                  <a16:creationId xmlns:a16="http://schemas.microsoft.com/office/drawing/2014/main" id="{669B14E3-E998-353F-1919-683E55B7B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3891" y="4048006"/>
              <a:ext cx="39662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2800" kern="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three negative instances: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68E016-A3C4-2D25-7601-3F0659F2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0600" y="4611980"/>
              <a:ext cx="2590800" cy="44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5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E8A1-DD54-CB4F-A374-58A781DE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Features, Multi Classes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FCEBC39-9D30-B34E-A305-6AF2851FF368}"/>
              </a:ext>
            </a:extLst>
          </p:cNvPr>
          <p:cNvSpPr txBox="1"/>
          <p:nvPr/>
        </p:nvSpPr>
        <p:spPr>
          <a:xfrm>
            <a:off x="894163" y="1489847"/>
            <a:ext cx="259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classifier (decision graph)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8C12EE-8459-8E55-1111-B2F9335C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965" y="5717373"/>
            <a:ext cx="6788069" cy="3693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B38AF-F42E-70D0-348E-B292F782C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696" y="1829256"/>
            <a:ext cx="3619500" cy="3632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D1D67B-BB5B-C4CD-9BAC-4A13E7D27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639" y="2264685"/>
            <a:ext cx="6616700" cy="787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212888-8BD5-5823-A5E2-059F67B7C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639" y="3626078"/>
            <a:ext cx="1638300" cy="6858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28D1A91-FBC2-A71C-1EF4-BAA98F3208C9}"/>
              </a:ext>
            </a:extLst>
          </p:cNvPr>
          <p:cNvGrpSpPr/>
          <p:nvPr/>
        </p:nvGrpSpPr>
        <p:grpSpPr>
          <a:xfrm>
            <a:off x="2340429" y="2474923"/>
            <a:ext cx="1730828" cy="2118849"/>
            <a:chOff x="2340429" y="2474923"/>
            <a:chExt cx="1730828" cy="211884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A600CBD-823C-88BF-C0FF-7607F90ABB48}"/>
                </a:ext>
              </a:extLst>
            </p:cNvPr>
            <p:cNvCxnSpPr>
              <a:cxnSpLocks/>
            </p:cNvCxnSpPr>
            <p:nvPr/>
          </p:nvCxnSpPr>
          <p:spPr>
            <a:xfrm>
              <a:off x="2340429" y="2474923"/>
              <a:ext cx="465789" cy="36225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4AB1D10-465B-F69B-2A45-485FA8303C65}"/>
                </a:ext>
              </a:extLst>
            </p:cNvPr>
            <p:cNvCxnSpPr>
              <a:cxnSpLocks/>
            </p:cNvCxnSpPr>
            <p:nvPr/>
          </p:nvCxnSpPr>
          <p:spPr>
            <a:xfrm>
              <a:off x="2957779" y="3315337"/>
              <a:ext cx="482107" cy="4075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536698E-ABEA-2166-E00A-903BC0B355F1}"/>
                </a:ext>
              </a:extLst>
            </p:cNvPr>
            <p:cNvCxnSpPr>
              <a:cxnSpLocks/>
            </p:cNvCxnSpPr>
            <p:nvPr/>
          </p:nvCxnSpPr>
          <p:spPr>
            <a:xfrm>
              <a:off x="3599623" y="4212154"/>
              <a:ext cx="471634" cy="38161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54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BFE41A-9E05-1443-AF35-21C92A53D9E9}"/>
              </a:ext>
            </a:extLst>
          </p:cNvPr>
          <p:cNvSpPr/>
          <p:nvPr/>
        </p:nvSpPr>
        <p:spPr>
          <a:xfrm>
            <a:off x="839048" y="2577933"/>
            <a:ext cx="1799883" cy="11478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(Labeled)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0AEFC-B4E2-3848-A70B-F42CDBC0B1C6}"/>
              </a:ext>
            </a:extLst>
          </p:cNvPr>
          <p:cNvSpPr/>
          <p:nvPr/>
        </p:nvSpPr>
        <p:spPr>
          <a:xfrm>
            <a:off x="3459287" y="2577933"/>
            <a:ext cx="1799883" cy="11478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Learning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Process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E0EA6-E841-5D44-8C8D-E4DE88995DBC}"/>
              </a:ext>
            </a:extLst>
          </p:cNvPr>
          <p:cNvSpPr/>
          <p:nvPr/>
        </p:nvSpPr>
        <p:spPr>
          <a:xfrm>
            <a:off x="6079527" y="2577933"/>
            <a:ext cx="1799883" cy="11478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Classifier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(Function)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BN, NN, RF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6478F-A19B-0A47-8575-208D071C96C6}"/>
              </a:ext>
            </a:extLst>
          </p:cNvPr>
          <p:cNvSpPr/>
          <p:nvPr/>
        </p:nvSpPr>
        <p:spPr>
          <a:xfrm>
            <a:off x="6079524" y="1796770"/>
            <a:ext cx="1799883" cy="381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989FDB-CC6A-FA4D-81DD-71974607CA3A}"/>
              </a:ext>
            </a:extLst>
          </p:cNvPr>
          <p:cNvSpPr/>
          <p:nvPr/>
        </p:nvSpPr>
        <p:spPr>
          <a:xfrm>
            <a:off x="6079525" y="4125401"/>
            <a:ext cx="1799883" cy="381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Decision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31D5AF-0DE0-734E-B83D-F9FA6FD870CA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638931" y="3151875"/>
            <a:ext cx="82035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2BB327-7F41-5747-8B19-BAB3D99DE6A3}"/>
              </a:ext>
            </a:extLst>
          </p:cNvPr>
          <p:cNvCxnSpPr/>
          <p:nvPr/>
        </p:nvCxnSpPr>
        <p:spPr>
          <a:xfrm>
            <a:off x="5259170" y="3163610"/>
            <a:ext cx="82035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D82319-B7D5-7040-9AFE-1E1BD354DAB2}"/>
              </a:ext>
            </a:extLst>
          </p:cNvPr>
          <p:cNvCxnSpPr>
            <a:cxnSpLocks/>
          </p:cNvCxnSpPr>
          <p:nvPr/>
        </p:nvCxnSpPr>
        <p:spPr>
          <a:xfrm>
            <a:off x="7004467" y="2178350"/>
            <a:ext cx="0" cy="39958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FCFEC7-A057-BD4C-A7F3-42BD5AD715E6}"/>
              </a:ext>
            </a:extLst>
          </p:cNvPr>
          <p:cNvCxnSpPr>
            <a:cxnSpLocks/>
          </p:cNvCxnSpPr>
          <p:nvPr/>
        </p:nvCxnSpPr>
        <p:spPr>
          <a:xfrm>
            <a:off x="7004467" y="3725818"/>
            <a:ext cx="0" cy="39958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EB94DD-7305-4241-BE15-E9142E5A61E3}"/>
              </a:ext>
            </a:extLst>
          </p:cNvPr>
          <p:cNvSpPr txBox="1"/>
          <p:nvPr/>
        </p:nvSpPr>
        <p:spPr>
          <a:xfrm>
            <a:off x="781597" y="4324463"/>
            <a:ext cx="3838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Why</a:t>
            </a:r>
            <a:r>
              <a:rPr lang="en-US" sz="1600" dirty="0"/>
              <a:t> did you make this decision?</a:t>
            </a:r>
          </a:p>
          <a:p>
            <a:r>
              <a:rPr lang="en-US" sz="1600" b="1" dirty="0"/>
              <a:t>Why not </a:t>
            </a:r>
            <a:r>
              <a:rPr lang="en-US" sz="1600" dirty="0"/>
              <a:t>this some other decision?</a:t>
            </a:r>
          </a:p>
          <a:p>
            <a:r>
              <a:rPr lang="en-US" sz="1600" dirty="0"/>
              <a:t>What would it take to </a:t>
            </a:r>
            <a:r>
              <a:rPr lang="en-US" sz="1600" b="1" dirty="0"/>
              <a:t>change</a:t>
            </a:r>
            <a:r>
              <a:rPr lang="en-US" sz="1600" dirty="0"/>
              <a:t> the decision? </a:t>
            </a:r>
          </a:p>
          <a:p>
            <a:r>
              <a:rPr lang="en-US" sz="1600" dirty="0"/>
              <a:t>How </a:t>
            </a:r>
            <a:r>
              <a:rPr lang="en-US" sz="1600" b="1" dirty="0"/>
              <a:t>robust</a:t>
            </a:r>
            <a:r>
              <a:rPr lang="en-US" sz="1600" dirty="0"/>
              <a:t> is the decision? Is it </a:t>
            </a:r>
            <a:r>
              <a:rPr lang="en-US" sz="1600" b="1" dirty="0"/>
              <a:t>biased</a:t>
            </a:r>
            <a:r>
              <a:rPr lang="en-US" sz="1600" dirty="0"/>
              <a:t>?</a:t>
            </a:r>
          </a:p>
          <a:p>
            <a:r>
              <a:rPr lang="en-US" sz="1600" dirty="0"/>
              <a:t>Is the classifier </a:t>
            </a:r>
            <a:r>
              <a:rPr lang="en-US" sz="1600" b="1" dirty="0"/>
              <a:t>biased</a:t>
            </a:r>
            <a:r>
              <a:rPr lang="en-US" sz="1600" dirty="0"/>
              <a:t>?</a:t>
            </a:r>
          </a:p>
          <a:p>
            <a:r>
              <a:rPr lang="en-US" sz="1600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5F9716-FB2E-E948-A1BB-F22A183928D5}"/>
              </a:ext>
            </a:extLst>
          </p:cNvPr>
          <p:cNvSpPr txBox="1"/>
          <p:nvPr/>
        </p:nvSpPr>
        <p:spPr>
          <a:xfrm>
            <a:off x="5994039" y="1374182"/>
            <a:ext cx="2318573" cy="385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(e.g., loan application)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D3D9A6-DEA7-134B-9016-B9425D0A605C}"/>
              </a:ext>
            </a:extLst>
          </p:cNvPr>
          <p:cNvSpPr txBox="1"/>
          <p:nvPr/>
        </p:nvSpPr>
        <p:spPr>
          <a:xfrm>
            <a:off x="6233340" y="4544077"/>
            <a:ext cx="1492249" cy="385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(e.g., decline)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2E2AF6-0E40-3C43-9087-E170DFC91160}"/>
              </a:ext>
            </a:extLst>
          </p:cNvPr>
          <p:cNvGrpSpPr/>
          <p:nvPr/>
        </p:nvGrpSpPr>
        <p:grpSpPr>
          <a:xfrm>
            <a:off x="9060931" y="1664781"/>
            <a:ext cx="2284978" cy="2974187"/>
            <a:chOff x="8717127" y="2297121"/>
            <a:chExt cx="2284978" cy="29741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978B52-90D4-9640-9A7B-CD6F930A2B17}"/>
                </a:ext>
              </a:extLst>
            </p:cNvPr>
            <p:cNvSpPr/>
            <p:nvPr/>
          </p:nvSpPr>
          <p:spPr>
            <a:xfrm>
              <a:off x="9069254" y="2297121"/>
              <a:ext cx="1580729" cy="1008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Classifier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(Function)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BN, NN, RF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5F0812-F892-0C43-AB6C-C3A445319B7D}"/>
                </a:ext>
              </a:extLst>
            </p:cNvPr>
            <p:cNvSpPr/>
            <p:nvPr/>
          </p:nvSpPr>
          <p:spPr>
            <a:xfrm>
              <a:off x="8717127" y="4263191"/>
              <a:ext cx="2284978" cy="1008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symbolic representation of input-output behavior</a:t>
              </a:r>
            </a:p>
          </p:txBody>
        </p:sp>
        <p:sp>
          <p:nvSpPr>
            <p:cNvPr id="19" name="Pentagon 18">
              <a:extLst>
                <a:ext uri="{FF2B5EF4-FFF2-40B4-BE49-F238E27FC236}">
                  <a16:creationId xmlns:a16="http://schemas.microsoft.com/office/drawing/2014/main" id="{5F517F83-3EE2-CB4C-AB2F-993325CD9002}"/>
                </a:ext>
              </a:extLst>
            </p:cNvPr>
            <p:cNvSpPr/>
            <p:nvPr/>
          </p:nvSpPr>
          <p:spPr>
            <a:xfrm rot="5400000">
              <a:off x="9467006" y="3539170"/>
              <a:ext cx="785221" cy="48463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8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E8A1-DD54-CB4F-A374-58A781DE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Features, Multi Classes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C60FC9-2494-B2EA-9054-6945A6891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624" y="1798226"/>
            <a:ext cx="4609526" cy="175601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5FA47-8610-B92B-3D16-DA6673935547}"/>
              </a:ext>
            </a:extLst>
          </p:cNvPr>
          <p:cNvGrpSpPr/>
          <p:nvPr/>
        </p:nvGrpSpPr>
        <p:grpSpPr>
          <a:xfrm>
            <a:off x="5438830" y="4281556"/>
            <a:ext cx="5222135" cy="763545"/>
            <a:chOff x="5438830" y="5021786"/>
            <a:chExt cx="5222135" cy="763545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1C8419-55AE-F047-BC91-9CFBAAFE40F1}"/>
                </a:ext>
              </a:extLst>
            </p:cNvPr>
            <p:cNvSpPr txBox="1"/>
            <p:nvPr/>
          </p:nvSpPr>
          <p:spPr>
            <a:xfrm>
              <a:off x="5438830" y="5021786"/>
              <a:ext cx="4660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mutually exclusive and exhaustive (partition)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C88578-6181-D5C9-39CC-F2CD742F3C77}"/>
                </a:ext>
              </a:extLst>
            </p:cNvPr>
            <p:cNvSpPr txBox="1"/>
            <p:nvPr/>
          </p:nvSpPr>
          <p:spPr>
            <a:xfrm>
              <a:off x="5438830" y="5415999"/>
              <a:ext cx="5222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one-to-one correspondence with classes/decisions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9C34B5-17EB-3B13-4C34-E5DCF65E8DC1}"/>
              </a:ext>
            </a:extLst>
          </p:cNvPr>
          <p:cNvGrpSpPr/>
          <p:nvPr/>
        </p:nvGrpSpPr>
        <p:grpSpPr>
          <a:xfrm>
            <a:off x="4721933" y="1914173"/>
            <a:ext cx="907621" cy="1549194"/>
            <a:chOff x="4721933" y="2654403"/>
            <a:chExt cx="907621" cy="15491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416207-F8DF-CB37-473D-AC6C1AA63DC3}"/>
                </a:ext>
              </a:extLst>
            </p:cNvPr>
            <p:cNvSpPr txBox="1"/>
            <p:nvPr/>
          </p:nvSpPr>
          <p:spPr>
            <a:xfrm>
              <a:off x="4794069" y="3941987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4 instances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F7A2CA-0C04-5C76-A287-AD9FF23411DE}"/>
                </a:ext>
              </a:extLst>
            </p:cNvPr>
            <p:cNvSpPr txBox="1"/>
            <p:nvPr/>
          </p:nvSpPr>
          <p:spPr>
            <a:xfrm>
              <a:off x="4794069" y="3298195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3 instances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2B3FDC-7C7F-129B-0E66-D4CC3B39D1F8}"/>
                </a:ext>
              </a:extLst>
            </p:cNvPr>
            <p:cNvSpPr txBox="1"/>
            <p:nvPr/>
          </p:nvSpPr>
          <p:spPr>
            <a:xfrm>
              <a:off x="4721933" y="2654403"/>
              <a:ext cx="9076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20 instances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4B6CF8A-03FA-357F-291E-43C7FE45C48E}"/>
              </a:ext>
            </a:extLst>
          </p:cNvPr>
          <p:cNvSpPr txBox="1"/>
          <p:nvPr/>
        </p:nvSpPr>
        <p:spPr>
          <a:xfrm>
            <a:off x="5438830" y="5045101"/>
            <a:ext cx="430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typically represented as tractable circuits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F2953-AD32-9656-ADC3-103DE0B3095D}"/>
              </a:ext>
            </a:extLst>
          </p:cNvPr>
          <p:cNvSpPr txBox="1"/>
          <p:nvPr/>
        </p:nvSpPr>
        <p:spPr>
          <a:xfrm>
            <a:off x="894163" y="1489847"/>
            <a:ext cx="259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classifier (decision graph)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ACE51-80EE-251C-7E6C-674806D71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696" y="1829256"/>
            <a:ext cx="3619500" cy="36322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AF7D580-E8F9-3A40-8398-ED8505F4BAF7}"/>
              </a:ext>
            </a:extLst>
          </p:cNvPr>
          <p:cNvSpPr txBox="1"/>
          <p:nvPr/>
        </p:nvSpPr>
        <p:spPr>
          <a:xfrm>
            <a:off x="5034100" y="3706273"/>
            <a:ext cx="2290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class formulas</a:t>
            </a:r>
          </a:p>
        </p:txBody>
      </p:sp>
    </p:spTree>
    <p:extLst>
      <p:ext uri="{BB962C8B-B14F-4D97-AF65-F5344CB8AC3E}">
        <p14:creationId xmlns:p14="http://schemas.microsoft.com/office/powerpoint/2010/main" val="26909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F5F2-03E1-6096-0B7C-508AA5AB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vs Discrete Variables (Features)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2EE42-42C9-B936-683D-7D3F227F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&amp; most common:</a:t>
            </a:r>
          </a:p>
          <a:p>
            <a:pPr lvl="1"/>
            <a:r>
              <a:rPr lang="en-US" dirty="0"/>
              <a:t>Binarize discrete variables</a:t>
            </a:r>
          </a:p>
          <a:p>
            <a:pPr lvl="1"/>
            <a:r>
              <a:rPr lang="en-US" dirty="0"/>
              <a:t>One discrete variable, say, Color:</a:t>
            </a:r>
          </a:p>
          <a:p>
            <a:pPr lvl="2"/>
            <a:r>
              <a:rPr lang="en-US" dirty="0"/>
              <a:t>three values: red, blue, green</a:t>
            </a:r>
          </a:p>
          <a:p>
            <a:pPr lvl="2"/>
            <a:r>
              <a:rPr lang="en-US" dirty="0"/>
              <a:t>three Boolean variables: </a:t>
            </a:r>
            <a:r>
              <a:rPr lang="en-US" dirty="0" err="1"/>
              <a:t>color_red</a:t>
            </a:r>
            <a:r>
              <a:rPr lang="en-US" dirty="0"/>
              <a:t>, </a:t>
            </a:r>
            <a:r>
              <a:rPr lang="en-US" dirty="0" err="1"/>
              <a:t>color_blue</a:t>
            </a:r>
            <a:r>
              <a:rPr lang="en-US" dirty="0"/>
              <a:t>, </a:t>
            </a:r>
            <a:r>
              <a:rPr lang="en-US" dirty="0" err="1"/>
              <a:t>color_green</a:t>
            </a:r>
            <a:endParaRPr lang="en-US" dirty="0"/>
          </a:p>
          <a:p>
            <a:r>
              <a:rPr lang="en-US" dirty="0"/>
              <a:t>Computational issues: </a:t>
            </a:r>
            <a:br>
              <a:rPr lang="en-US" dirty="0"/>
            </a:br>
            <a:r>
              <a:rPr lang="en-US" dirty="0"/>
              <a:t>discrete variables with thousands of values (e.g., random forests)</a:t>
            </a:r>
          </a:p>
          <a:p>
            <a:r>
              <a:rPr lang="en-US" dirty="0"/>
              <a:t>Semantical issues: </a:t>
            </a:r>
            <a:br>
              <a:rPr lang="en-US" dirty="0"/>
            </a:br>
            <a:r>
              <a:rPr lang="en-US" dirty="0"/>
              <a:t>sub-optimal when applying Boolean formulations to discrete features</a:t>
            </a:r>
          </a:p>
          <a:p>
            <a:r>
              <a:rPr lang="en-US" dirty="0"/>
              <a:t>New: “Native” discrete</a:t>
            </a:r>
          </a:p>
        </p:txBody>
      </p:sp>
    </p:spTree>
    <p:extLst>
      <p:ext uri="{BB962C8B-B14F-4D97-AF65-F5344CB8AC3E}">
        <p14:creationId xmlns:p14="http://schemas.microsoft.com/office/powerpoint/2010/main" val="21445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3205C7-C6F5-2D6D-A99B-A7850E1C6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67" y="1567308"/>
            <a:ext cx="7772400" cy="4749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46CC89-9DC2-B90D-C2A1-D891433C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Logic </a:t>
            </a:r>
            <a:r>
              <a:rPr lang="en-US" sz="2000" dirty="0"/>
              <a:t>vs Boolean Logic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1EDF2-A514-3221-F576-83AF1972913E}"/>
              </a:ext>
            </a:extLst>
          </p:cNvPr>
          <p:cNvSpPr/>
          <p:nvPr/>
        </p:nvSpPr>
        <p:spPr>
          <a:xfrm>
            <a:off x="838200" y="1874520"/>
            <a:ext cx="7223760" cy="155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4F9232-75BB-4625-021A-7B4211562430}"/>
              </a:ext>
            </a:extLst>
          </p:cNvPr>
          <p:cNvSpPr/>
          <p:nvPr/>
        </p:nvSpPr>
        <p:spPr>
          <a:xfrm>
            <a:off x="838200" y="3501390"/>
            <a:ext cx="8652510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B97CDA-801B-E7E8-A42F-235125A9A18B}"/>
              </a:ext>
            </a:extLst>
          </p:cNvPr>
          <p:cNvSpPr/>
          <p:nvPr/>
        </p:nvSpPr>
        <p:spPr>
          <a:xfrm>
            <a:off x="838200" y="4015740"/>
            <a:ext cx="7223760" cy="1330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B691EA-B375-F702-C4A0-039C7CA806A3}"/>
              </a:ext>
            </a:extLst>
          </p:cNvPr>
          <p:cNvSpPr/>
          <p:nvPr/>
        </p:nvSpPr>
        <p:spPr>
          <a:xfrm>
            <a:off x="838200" y="5418319"/>
            <a:ext cx="8356600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03D5AE-810A-F5C7-40F3-9A3B12216C7F}"/>
              </a:ext>
            </a:extLst>
          </p:cNvPr>
          <p:cNvSpPr/>
          <p:nvPr/>
        </p:nvSpPr>
        <p:spPr>
          <a:xfrm>
            <a:off x="838200" y="5998788"/>
            <a:ext cx="8997176" cy="385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DCDDFCA-BBE4-D2F8-D745-A06A6424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89" y="1919292"/>
            <a:ext cx="9958529" cy="4218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B2D9A2-C020-3DA7-4F38-0FF546C5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F8EE90-CF91-E9F1-9D2A-E35BD2AFFCD3}"/>
              </a:ext>
            </a:extLst>
          </p:cNvPr>
          <p:cNvSpPr/>
          <p:nvPr/>
        </p:nvSpPr>
        <p:spPr>
          <a:xfrm>
            <a:off x="838200" y="4304147"/>
            <a:ext cx="9824936" cy="206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Explainable AI</a:t>
            </a:r>
            <a:br>
              <a:rPr lang="en-US" sz="4800" dirty="0"/>
            </a:br>
            <a:r>
              <a:rPr lang="en-US" sz="1800" dirty="0"/>
              <a:t>Reasoning About the Behavior of Learned Classifiers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075E2-3093-7D47-BE93-798C08B4BBF9}"/>
              </a:ext>
            </a:extLst>
          </p:cNvPr>
          <p:cNvSpPr txBox="1"/>
          <p:nvPr/>
        </p:nvSpPr>
        <p:spPr>
          <a:xfrm>
            <a:off x="3853591" y="3987318"/>
            <a:ext cx="448481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What classifiers?</a:t>
            </a:r>
          </a:p>
          <a:p>
            <a:r>
              <a:rPr lang="en-US" sz="1600" b="1" dirty="0"/>
              <a:t>What symbolic representation?</a:t>
            </a:r>
          </a:p>
          <a:p>
            <a:r>
              <a:rPr lang="en-US" sz="1600" b="1" dirty="0"/>
              <a:t>What can we do with the symbolic representation?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C990E6-B212-854C-B7D5-276E9B8FB56F}"/>
              </a:ext>
            </a:extLst>
          </p:cNvPr>
          <p:cNvCxnSpPr>
            <a:cxnSpLocks/>
          </p:cNvCxnSpPr>
          <p:nvPr/>
        </p:nvCxnSpPr>
        <p:spPr>
          <a:xfrm>
            <a:off x="3418114" y="4646864"/>
            <a:ext cx="435477" cy="0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194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 Sufficient Reason (PI-Explanation)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 minimal set of instance characteristics that can trigger the decision</a:t>
            </a:r>
            <a:br>
              <a:rPr lang="en-US" dirty="0"/>
            </a:br>
            <a:r>
              <a:rPr lang="en-US" dirty="0"/>
              <a:t>  </a:t>
            </a:r>
            <a:r>
              <a:rPr lang="en-US" sz="1800" dirty="0"/>
              <a:t>(other characteristics are irrelevant)</a:t>
            </a:r>
            <a:br>
              <a:rPr lang="en-US" sz="1800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5209" y="2402762"/>
            <a:ext cx="285306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Shih, Choi &amp; Darwiche (IJCAI 18)</a:t>
            </a:r>
          </a:p>
        </p:txBody>
      </p:sp>
    </p:spTree>
    <p:extLst>
      <p:ext uri="{BB962C8B-B14F-4D97-AF65-F5344CB8AC3E}">
        <p14:creationId xmlns:p14="http://schemas.microsoft.com/office/powerpoint/2010/main" val="39739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Sufficient Reason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DD1F29-3BF5-43AC-87CB-D0C5FC1C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060"/>
            <a:ext cx="4419600" cy="355540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Susan tested positive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canning,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lood and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rine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Why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did you conclude that Susan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is pregnant?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Sufficient Reasons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99">
            <a:extLst>
              <a:ext uri="{FF2B5EF4-FFF2-40B4-BE49-F238E27FC236}">
                <a16:creationId xmlns:a16="http://schemas.microsoft.com/office/drawing/2014/main" id="{0EA03B72-342F-324D-90F1-E9650E40A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483" y="3260867"/>
            <a:ext cx="19812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kern="0" dirty="0">
              <a:latin typeface="Times New Roman"/>
              <a:ea typeface="ＭＳ Ｐゴシック"/>
            </a:endParaRPr>
          </a:p>
        </p:txBody>
      </p:sp>
      <p:sp>
        <p:nvSpPr>
          <p:cNvPr id="8" name="Text Box 100">
            <a:extLst>
              <a:ext uri="{FF2B5EF4-FFF2-40B4-BE49-F238E27FC236}">
                <a16:creationId xmlns:a16="http://schemas.microsoft.com/office/drawing/2014/main" id="{941CB153-5EC9-6144-AE38-27B2079F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483" y="3422799"/>
            <a:ext cx="19812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b="1" kern="0" dirty="0"/>
              <a:t>Decision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b="1" kern="0" dirty="0"/>
              <a:t>Function</a:t>
            </a:r>
          </a:p>
        </p:txBody>
      </p:sp>
      <p:sp>
        <p:nvSpPr>
          <p:cNvPr id="9" name="Text Box 101">
            <a:extLst>
              <a:ext uri="{FF2B5EF4-FFF2-40B4-BE49-F238E27FC236}">
                <a16:creationId xmlns:a16="http://schemas.microsoft.com/office/drawing/2014/main" id="{B7DE5D27-2BF5-0E44-B1F2-95C32A23E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616" y="2194067"/>
            <a:ext cx="349045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kern="0" dirty="0"/>
              <a:t>Test results: U, B, S</a:t>
            </a:r>
          </a:p>
        </p:txBody>
      </p:sp>
      <p:sp>
        <p:nvSpPr>
          <p:cNvPr id="10" name="AutoShape 102">
            <a:extLst>
              <a:ext uri="{FF2B5EF4-FFF2-40B4-BE49-F238E27FC236}">
                <a16:creationId xmlns:a16="http://schemas.microsoft.com/office/drawing/2014/main" id="{03C5B436-807A-604A-A85A-2D65CD278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083" y="2803667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latin typeface="Times New Roman"/>
              <a:ea typeface="ＭＳ Ｐゴシック"/>
            </a:endParaRPr>
          </a:p>
        </p:txBody>
      </p:sp>
      <p:sp>
        <p:nvSpPr>
          <p:cNvPr id="11" name="AutoShape 103">
            <a:extLst>
              <a:ext uri="{FF2B5EF4-FFF2-40B4-BE49-F238E27FC236}">
                <a16:creationId xmlns:a16="http://schemas.microsoft.com/office/drawing/2014/main" id="{01B6D620-95D6-5443-864C-86468BD5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083" y="4556267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latin typeface="Times New Roman"/>
              <a:ea typeface="ＭＳ Ｐゴシック"/>
            </a:endParaRPr>
          </a:p>
        </p:txBody>
      </p:sp>
      <p:sp>
        <p:nvSpPr>
          <p:cNvPr id="12" name="Text Box 104">
            <a:extLst>
              <a:ext uri="{FF2B5EF4-FFF2-40B4-BE49-F238E27FC236}">
                <a16:creationId xmlns:a16="http://schemas.microsoft.com/office/drawing/2014/main" id="{CAEEE2FC-78FC-AB4B-BBC1-BD1AA5E8B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109" y="4962091"/>
            <a:ext cx="152958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kern="0" dirty="0"/>
              <a:t>Yes, No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381DD82-F68B-814F-93CA-C9C11D8312F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191642" y="1985223"/>
            <a:ext cx="3627437" cy="3810000"/>
          </a:xfrm>
          <a:prstGeom prst="rect">
            <a:avLst/>
          </a:prstGeom>
          <a:solidFill>
            <a:srgbClr val="D7ED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85CA16C-7EEF-0D42-A7D8-7FE14C67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082" y="198522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8C7C26A-65B3-4A43-81BC-2E079A85D5DB}"/>
              </a:ext>
            </a:extLst>
          </p:cNvPr>
          <p:cNvSpPr>
            <a:spLocks/>
          </p:cNvSpPr>
          <p:nvPr/>
        </p:nvSpPr>
        <p:spPr bwMode="auto">
          <a:xfrm>
            <a:off x="8615594" y="2393281"/>
            <a:ext cx="646113" cy="409575"/>
          </a:xfrm>
          <a:custGeom>
            <a:avLst/>
            <a:gdLst>
              <a:gd name="T0" fmla="*/ 483870374 w 407"/>
              <a:gd name="T1" fmla="*/ 0 h 258"/>
              <a:gd name="T2" fmla="*/ 433467210 w 407"/>
              <a:gd name="T3" fmla="*/ 5040313 h 258"/>
              <a:gd name="T4" fmla="*/ 383064046 w 407"/>
              <a:gd name="T5" fmla="*/ 10080625 h 258"/>
              <a:gd name="T6" fmla="*/ 337701199 w 407"/>
              <a:gd name="T7" fmla="*/ 17641888 h 258"/>
              <a:gd name="T8" fmla="*/ 267136769 w 407"/>
              <a:gd name="T9" fmla="*/ 37803138 h 258"/>
              <a:gd name="T10" fmla="*/ 224294874 w 407"/>
              <a:gd name="T11" fmla="*/ 55443438 h 258"/>
              <a:gd name="T12" fmla="*/ 186491707 w 407"/>
              <a:gd name="T13" fmla="*/ 73085325 h 258"/>
              <a:gd name="T14" fmla="*/ 148690128 w 407"/>
              <a:gd name="T15" fmla="*/ 93246575 h 258"/>
              <a:gd name="T16" fmla="*/ 113407913 w 407"/>
              <a:gd name="T17" fmla="*/ 115927188 h 258"/>
              <a:gd name="T18" fmla="*/ 88206331 w 407"/>
              <a:gd name="T19" fmla="*/ 141128750 h 258"/>
              <a:gd name="T20" fmla="*/ 60483797 w 407"/>
              <a:gd name="T21" fmla="*/ 168851263 h 258"/>
              <a:gd name="T22" fmla="*/ 37803167 w 407"/>
              <a:gd name="T23" fmla="*/ 196572188 h 258"/>
              <a:gd name="T24" fmla="*/ 22682218 w 407"/>
              <a:gd name="T25" fmla="*/ 229335013 h 258"/>
              <a:gd name="T26" fmla="*/ 7561268 w 407"/>
              <a:gd name="T27" fmla="*/ 257055938 h 258"/>
              <a:gd name="T28" fmla="*/ 0 w 407"/>
              <a:gd name="T29" fmla="*/ 292338125 h 258"/>
              <a:gd name="T30" fmla="*/ 0 w 407"/>
              <a:gd name="T31" fmla="*/ 325100950 h 258"/>
              <a:gd name="T32" fmla="*/ 0 w 407"/>
              <a:gd name="T33" fmla="*/ 357862188 h 258"/>
              <a:gd name="T34" fmla="*/ 7561268 w 407"/>
              <a:gd name="T35" fmla="*/ 390625013 h 258"/>
              <a:gd name="T36" fmla="*/ 22682218 w 407"/>
              <a:gd name="T37" fmla="*/ 420866888 h 258"/>
              <a:gd name="T38" fmla="*/ 37803167 w 407"/>
              <a:gd name="T39" fmla="*/ 451108763 h 258"/>
              <a:gd name="T40" fmla="*/ 60483797 w 407"/>
              <a:gd name="T41" fmla="*/ 478829688 h 258"/>
              <a:gd name="T42" fmla="*/ 88206331 w 407"/>
              <a:gd name="T43" fmla="*/ 506552200 h 258"/>
              <a:gd name="T44" fmla="*/ 113407913 w 407"/>
              <a:gd name="T45" fmla="*/ 531753763 h 258"/>
              <a:gd name="T46" fmla="*/ 148690128 w 407"/>
              <a:gd name="T47" fmla="*/ 554434375 h 258"/>
              <a:gd name="T48" fmla="*/ 186491707 w 407"/>
              <a:gd name="T49" fmla="*/ 574595625 h 258"/>
              <a:gd name="T50" fmla="*/ 224294874 w 407"/>
              <a:gd name="T51" fmla="*/ 592237513 h 258"/>
              <a:gd name="T52" fmla="*/ 267136769 w 407"/>
              <a:gd name="T53" fmla="*/ 609877813 h 258"/>
              <a:gd name="T54" fmla="*/ 337701199 w 407"/>
              <a:gd name="T55" fmla="*/ 630039063 h 258"/>
              <a:gd name="T56" fmla="*/ 383064046 w 407"/>
              <a:gd name="T57" fmla="*/ 637600325 h 258"/>
              <a:gd name="T58" fmla="*/ 433467210 w 407"/>
              <a:gd name="T59" fmla="*/ 642640638 h 258"/>
              <a:gd name="T60" fmla="*/ 483870374 w 407"/>
              <a:gd name="T61" fmla="*/ 647680950 h 258"/>
              <a:gd name="T62" fmla="*/ 539313855 w 407"/>
              <a:gd name="T63" fmla="*/ 647680950 h 258"/>
              <a:gd name="T64" fmla="*/ 592237971 w 407"/>
              <a:gd name="T65" fmla="*/ 642640638 h 258"/>
              <a:gd name="T66" fmla="*/ 640120183 w 407"/>
              <a:gd name="T67" fmla="*/ 637600325 h 258"/>
              <a:gd name="T68" fmla="*/ 690523347 w 407"/>
              <a:gd name="T69" fmla="*/ 630039063 h 258"/>
              <a:gd name="T70" fmla="*/ 756047460 w 407"/>
              <a:gd name="T71" fmla="*/ 609877813 h 258"/>
              <a:gd name="T72" fmla="*/ 798890943 w 407"/>
              <a:gd name="T73" fmla="*/ 592237513 h 258"/>
              <a:gd name="T74" fmla="*/ 836692522 w 407"/>
              <a:gd name="T75" fmla="*/ 574595625 h 258"/>
              <a:gd name="T76" fmla="*/ 877015054 w 407"/>
              <a:gd name="T77" fmla="*/ 554434375 h 258"/>
              <a:gd name="T78" fmla="*/ 909777904 w 407"/>
              <a:gd name="T79" fmla="*/ 531753763 h 258"/>
              <a:gd name="T80" fmla="*/ 940019802 w 407"/>
              <a:gd name="T81" fmla="*/ 506552200 h 258"/>
              <a:gd name="T82" fmla="*/ 962700432 w 407"/>
              <a:gd name="T83" fmla="*/ 478829688 h 258"/>
              <a:gd name="T84" fmla="*/ 985382650 w 407"/>
              <a:gd name="T85" fmla="*/ 451108763 h 258"/>
              <a:gd name="T86" fmla="*/ 1003022964 w 407"/>
              <a:gd name="T87" fmla="*/ 418345938 h 258"/>
              <a:gd name="T88" fmla="*/ 1015624548 w 407"/>
              <a:gd name="T89" fmla="*/ 390625013 h 258"/>
              <a:gd name="T90" fmla="*/ 1023184229 w 407"/>
              <a:gd name="T91" fmla="*/ 357862188 h 258"/>
              <a:gd name="T92" fmla="*/ 1025705181 w 407"/>
              <a:gd name="T93" fmla="*/ 325100950 h 258"/>
              <a:gd name="T94" fmla="*/ 1023184229 w 407"/>
              <a:gd name="T95" fmla="*/ 292338125 h 258"/>
              <a:gd name="T96" fmla="*/ 1015624548 w 407"/>
              <a:gd name="T97" fmla="*/ 257055938 h 258"/>
              <a:gd name="T98" fmla="*/ 1003022964 w 407"/>
              <a:gd name="T99" fmla="*/ 229335013 h 258"/>
              <a:gd name="T100" fmla="*/ 985382650 w 407"/>
              <a:gd name="T101" fmla="*/ 196572188 h 258"/>
              <a:gd name="T102" fmla="*/ 962700432 w 407"/>
              <a:gd name="T103" fmla="*/ 168851263 h 258"/>
              <a:gd name="T104" fmla="*/ 940019802 w 407"/>
              <a:gd name="T105" fmla="*/ 141128750 h 258"/>
              <a:gd name="T106" fmla="*/ 909777904 w 407"/>
              <a:gd name="T107" fmla="*/ 115927188 h 258"/>
              <a:gd name="T108" fmla="*/ 877015054 w 407"/>
              <a:gd name="T109" fmla="*/ 93246575 h 258"/>
              <a:gd name="T110" fmla="*/ 836692522 w 407"/>
              <a:gd name="T111" fmla="*/ 73085325 h 258"/>
              <a:gd name="T112" fmla="*/ 798890943 w 407"/>
              <a:gd name="T113" fmla="*/ 55443438 h 258"/>
              <a:gd name="T114" fmla="*/ 756047460 w 407"/>
              <a:gd name="T115" fmla="*/ 37803138 h 258"/>
              <a:gd name="T116" fmla="*/ 690523347 w 407"/>
              <a:gd name="T117" fmla="*/ 17641888 h 258"/>
              <a:gd name="T118" fmla="*/ 640120183 w 407"/>
              <a:gd name="T119" fmla="*/ 10080625 h 258"/>
              <a:gd name="T120" fmla="*/ 592237971 w 407"/>
              <a:gd name="T121" fmla="*/ 5040313 h 258"/>
              <a:gd name="T122" fmla="*/ 539313855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2" y="2"/>
                </a:lnTo>
                <a:lnTo>
                  <a:pt x="162" y="3"/>
                </a:lnTo>
                <a:lnTo>
                  <a:pt x="152" y="4"/>
                </a:lnTo>
                <a:lnTo>
                  <a:pt x="142" y="6"/>
                </a:lnTo>
                <a:lnTo>
                  <a:pt x="134" y="7"/>
                </a:lnTo>
                <a:lnTo>
                  <a:pt x="124" y="10"/>
                </a:lnTo>
                <a:lnTo>
                  <a:pt x="106" y="15"/>
                </a:lnTo>
                <a:lnTo>
                  <a:pt x="98" y="19"/>
                </a:lnTo>
                <a:lnTo>
                  <a:pt x="89" y="22"/>
                </a:lnTo>
                <a:lnTo>
                  <a:pt x="81" y="26"/>
                </a:lnTo>
                <a:lnTo>
                  <a:pt x="74" y="29"/>
                </a:lnTo>
                <a:lnTo>
                  <a:pt x="66" y="34"/>
                </a:lnTo>
                <a:lnTo>
                  <a:pt x="59" y="37"/>
                </a:lnTo>
                <a:lnTo>
                  <a:pt x="52" y="42"/>
                </a:lnTo>
                <a:lnTo>
                  <a:pt x="45" y="46"/>
                </a:lnTo>
                <a:lnTo>
                  <a:pt x="40" y="52"/>
                </a:lnTo>
                <a:lnTo>
                  <a:pt x="35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9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2"/>
                </a:lnTo>
                <a:lnTo>
                  <a:pt x="0" y="129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1"/>
                </a:lnTo>
                <a:lnTo>
                  <a:pt x="9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5"/>
                </a:lnTo>
                <a:lnTo>
                  <a:pt x="24" y="190"/>
                </a:lnTo>
                <a:lnTo>
                  <a:pt x="29" y="195"/>
                </a:lnTo>
                <a:lnTo>
                  <a:pt x="35" y="201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8" y="238"/>
                </a:lnTo>
                <a:lnTo>
                  <a:pt x="106" y="242"/>
                </a:lnTo>
                <a:lnTo>
                  <a:pt x="124" y="247"/>
                </a:lnTo>
                <a:lnTo>
                  <a:pt x="134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2" y="257"/>
                </a:lnTo>
                <a:lnTo>
                  <a:pt x="192" y="257"/>
                </a:lnTo>
                <a:lnTo>
                  <a:pt x="203" y="258"/>
                </a:lnTo>
                <a:lnTo>
                  <a:pt x="214" y="257"/>
                </a:lnTo>
                <a:lnTo>
                  <a:pt x="224" y="257"/>
                </a:lnTo>
                <a:lnTo>
                  <a:pt x="235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9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1"/>
                </a:lnTo>
                <a:lnTo>
                  <a:pt x="377" y="195"/>
                </a:lnTo>
                <a:lnTo>
                  <a:pt x="382" y="190"/>
                </a:lnTo>
                <a:lnTo>
                  <a:pt x="387" y="185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1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9"/>
                </a:lnTo>
                <a:lnTo>
                  <a:pt x="406" y="122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2"/>
                </a:lnTo>
                <a:lnTo>
                  <a:pt x="348" y="37"/>
                </a:lnTo>
                <a:lnTo>
                  <a:pt x="340" y="34"/>
                </a:lnTo>
                <a:lnTo>
                  <a:pt x="332" y="29"/>
                </a:lnTo>
                <a:lnTo>
                  <a:pt x="325" y="26"/>
                </a:lnTo>
                <a:lnTo>
                  <a:pt x="317" y="22"/>
                </a:lnTo>
                <a:lnTo>
                  <a:pt x="309" y="19"/>
                </a:lnTo>
                <a:lnTo>
                  <a:pt x="300" y="15"/>
                </a:lnTo>
                <a:lnTo>
                  <a:pt x="282" y="10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3"/>
                </a:lnTo>
                <a:lnTo>
                  <a:pt x="235" y="2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72DB481C-F082-014F-85F5-62B7CF8BDD67}"/>
              </a:ext>
            </a:extLst>
          </p:cNvPr>
          <p:cNvSpPr>
            <a:spLocks/>
          </p:cNvSpPr>
          <p:nvPr/>
        </p:nvSpPr>
        <p:spPr bwMode="auto">
          <a:xfrm>
            <a:off x="8615594" y="2393281"/>
            <a:ext cx="646113" cy="409575"/>
          </a:xfrm>
          <a:custGeom>
            <a:avLst/>
            <a:gdLst>
              <a:gd name="T0" fmla="*/ 483870374 w 407"/>
              <a:gd name="T1" fmla="*/ 0 h 258"/>
              <a:gd name="T2" fmla="*/ 433467210 w 407"/>
              <a:gd name="T3" fmla="*/ 5040313 h 258"/>
              <a:gd name="T4" fmla="*/ 383064046 w 407"/>
              <a:gd name="T5" fmla="*/ 10080625 h 258"/>
              <a:gd name="T6" fmla="*/ 337701199 w 407"/>
              <a:gd name="T7" fmla="*/ 17641888 h 258"/>
              <a:gd name="T8" fmla="*/ 267136769 w 407"/>
              <a:gd name="T9" fmla="*/ 37803138 h 258"/>
              <a:gd name="T10" fmla="*/ 224294874 w 407"/>
              <a:gd name="T11" fmla="*/ 55443438 h 258"/>
              <a:gd name="T12" fmla="*/ 186491707 w 407"/>
              <a:gd name="T13" fmla="*/ 73085325 h 258"/>
              <a:gd name="T14" fmla="*/ 148690128 w 407"/>
              <a:gd name="T15" fmla="*/ 93246575 h 258"/>
              <a:gd name="T16" fmla="*/ 113407913 w 407"/>
              <a:gd name="T17" fmla="*/ 115927188 h 258"/>
              <a:gd name="T18" fmla="*/ 88206331 w 407"/>
              <a:gd name="T19" fmla="*/ 141128750 h 258"/>
              <a:gd name="T20" fmla="*/ 60483797 w 407"/>
              <a:gd name="T21" fmla="*/ 168851263 h 258"/>
              <a:gd name="T22" fmla="*/ 37803167 w 407"/>
              <a:gd name="T23" fmla="*/ 196572188 h 258"/>
              <a:gd name="T24" fmla="*/ 22682218 w 407"/>
              <a:gd name="T25" fmla="*/ 229335013 h 258"/>
              <a:gd name="T26" fmla="*/ 7561268 w 407"/>
              <a:gd name="T27" fmla="*/ 257055938 h 258"/>
              <a:gd name="T28" fmla="*/ 0 w 407"/>
              <a:gd name="T29" fmla="*/ 292338125 h 258"/>
              <a:gd name="T30" fmla="*/ 0 w 407"/>
              <a:gd name="T31" fmla="*/ 325100950 h 258"/>
              <a:gd name="T32" fmla="*/ 0 w 407"/>
              <a:gd name="T33" fmla="*/ 357862188 h 258"/>
              <a:gd name="T34" fmla="*/ 7561268 w 407"/>
              <a:gd name="T35" fmla="*/ 390625013 h 258"/>
              <a:gd name="T36" fmla="*/ 22682218 w 407"/>
              <a:gd name="T37" fmla="*/ 420866888 h 258"/>
              <a:gd name="T38" fmla="*/ 37803167 w 407"/>
              <a:gd name="T39" fmla="*/ 451108763 h 258"/>
              <a:gd name="T40" fmla="*/ 60483797 w 407"/>
              <a:gd name="T41" fmla="*/ 478829688 h 258"/>
              <a:gd name="T42" fmla="*/ 88206331 w 407"/>
              <a:gd name="T43" fmla="*/ 506552200 h 258"/>
              <a:gd name="T44" fmla="*/ 113407913 w 407"/>
              <a:gd name="T45" fmla="*/ 531753763 h 258"/>
              <a:gd name="T46" fmla="*/ 148690128 w 407"/>
              <a:gd name="T47" fmla="*/ 554434375 h 258"/>
              <a:gd name="T48" fmla="*/ 186491707 w 407"/>
              <a:gd name="T49" fmla="*/ 574595625 h 258"/>
              <a:gd name="T50" fmla="*/ 224294874 w 407"/>
              <a:gd name="T51" fmla="*/ 592237513 h 258"/>
              <a:gd name="T52" fmla="*/ 267136769 w 407"/>
              <a:gd name="T53" fmla="*/ 609877813 h 258"/>
              <a:gd name="T54" fmla="*/ 337701199 w 407"/>
              <a:gd name="T55" fmla="*/ 630039063 h 258"/>
              <a:gd name="T56" fmla="*/ 383064046 w 407"/>
              <a:gd name="T57" fmla="*/ 637600325 h 258"/>
              <a:gd name="T58" fmla="*/ 433467210 w 407"/>
              <a:gd name="T59" fmla="*/ 642640638 h 258"/>
              <a:gd name="T60" fmla="*/ 483870374 w 407"/>
              <a:gd name="T61" fmla="*/ 647680950 h 258"/>
              <a:gd name="T62" fmla="*/ 539313855 w 407"/>
              <a:gd name="T63" fmla="*/ 647680950 h 258"/>
              <a:gd name="T64" fmla="*/ 592237971 w 407"/>
              <a:gd name="T65" fmla="*/ 642640638 h 258"/>
              <a:gd name="T66" fmla="*/ 640120183 w 407"/>
              <a:gd name="T67" fmla="*/ 637600325 h 258"/>
              <a:gd name="T68" fmla="*/ 690523347 w 407"/>
              <a:gd name="T69" fmla="*/ 630039063 h 258"/>
              <a:gd name="T70" fmla="*/ 756047460 w 407"/>
              <a:gd name="T71" fmla="*/ 609877813 h 258"/>
              <a:gd name="T72" fmla="*/ 798890943 w 407"/>
              <a:gd name="T73" fmla="*/ 592237513 h 258"/>
              <a:gd name="T74" fmla="*/ 836692522 w 407"/>
              <a:gd name="T75" fmla="*/ 574595625 h 258"/>
              <a:gd name="T76" fmla="*/ 877015054 w 407"/>
              <a:gd name="T77" fmla="*/ 554434375 h 258"/>
              <a:gd name="T78" fmla="*/ 909777904 w 407"/>
              <a:gd name="T79" fmla="*/ 531753763 h 258"/>
              <a:gd name="T80" fmla="*/ 940019802 w 407"/>
              <a:gd name="T81" fmla="*/ 506552200 h 258"/>
              <a:gd name="T82" fmla="*/ 962700432 w 407"/>
              <a:gd name="T83" fmla="*/ 478829688 h 258"/>
              <a:gd name="T84" fmla="*/ 985382650 w 407"/>
              <a:gd name="T85" fmla="*/ 451108763 h 258"/>
              <a:gd name="T86" fmla="*/ 1003022964 w 407"/>
              <a:gd name="T87" fmla="*/ 418345938 h 258"/>
              <a:gd name="T88" fmla="*/ 1015624548 w 407"/>
              <a:gd name="T89" fmla="*/ 390625013 h 258"/>
              <a:gd name="T90" fmla="*/ 1023184229 w 407"/>
              <a:gd name="T91" fmla="*/ 357862188 h 258"/>
              <a:gd name="T92" fmla="*/ 1025705181 w 407"/>
              <a:gd name="T93" fmla="*/ 325100950 h 258"/>
              <a:gd name="T94" fmla="*/ 1023184229 w 407"/>
              <a:gd name="T95" fmla="*/ 292338125 h 258"/>
              <a:gd name="T96" fmla="*/ 1015624548 w 407"/>
              <a:gd name="T97" fmla="*/ 257055938 h 258"/>
              <a:gd name="T98" fmla="*/ 1003022964 w 407"/>
              <a:gd name="T99" fmla="*/ 229335013 h 258"/>
              <a:gd name="T100" fmla="*/ 985382650 w 407"/>
              <a:gd name="T101" fmla="*/ 196572188 h 258"/>
              <a:gd name="T102" fmla="*/ 962700432 w 407"/>
              <a:gd name="T103" fmla="*/ 168851263 h 258"/>
              <a:gd name="T104" fmla="*/ 940019802 w 407"/>
              <a:gd name="T105" fmla="*/ 141128750 h 258"/>
              <a:gd name="T106" fmla="*/ 909777904 w 407"/>
              <a:gd name="T107" fmla="*/ 115927188 h 258"/>
              <a:gd name="T108" fmla="*/ 877015054 w 407"/>
              <a:gd name="T109" fmla="*/ 93246575 h 258"/>
              <a:gd name="T110" fmla="*/ 836692522 w 407"/>
              <a:gd name="T111" fmla="*/ 73085325 h 258"/>
              <a:gd name="T112" fmla="*/ 798890943 w 407"/>
              <a:gd name="T113" fmla="*/ 55443438 h 258"/>
              <a:gd name="T114" fmla="*/ 756047460 w 407"/>
              <a:gd name="T115" fmla="*/ 37803138 h 258"/>
              <a:gd name="T116" fmla="*/ 690523347 w 407"/>
              <a:gd name="T117" fmla="*/ 17641888 h 258"/>
              <a:gd name="T118" fmla="*/ 640120183 w 407"/>
              <a:gd name="T119" fmla="*/ 10080625 h 258"/>
              <a:gd name="T120" fmla="*/ 592237971 w 407"/>
              <a:gd name="T121" fmla="*/ 5040313 h 258"/>
              <a:gd name="T122" fmla="*/ 539313855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2" y="2"/>
                </a:lnTo>
                <a:lnTo>
                  <a:pt x="162" y="3"/>
                </a:lnTo>
                <a:lnTo>
                  <a:pt x="152" y="4"/>
                </a:lnTo>
                <a:lnTo>
                  <a:pt x="142" y="6"/>
                </a:lnTo>
                <a:lnTo>
                  <a:pt x="134" y="7"/>
                </a:lnTo>
                <a:lnTo>
                  <a:pt x="124" y="10"/>
                </a:lnTo>
                <a:lnTo>
                  <a:pt x="106" y="15"/>
                </a:lnTo>
                <a:lnTo>
                  <a:pt x="98" y="19"/>
                </a:lnTo>
                <a:lnTo>
                  <a:pt x="89" y="22"/>
                </a:lnTo>
                <a:lnTo>
                  <a:pt x="81" y="26"/>
                </a:lnTo>
                <a:lnTo>
                  <a:pt x="74" y="29"/>
                </a:lnTo>
                <a:lnTo>
                  <a:pt x="66" y="34"/>
                </a:lnTo>
                <a:lnTo>
                  <a:pt x="59" y="37"/>
                </a:lnTo>
                <a:lnTo>
                  <a:pt x="52" y="42"/>
                </a:lnTo>
                <a:lnTo>
                  <a:pt x="45" y="46"/>
                </a:lnTo>
                <a:lnTo>
                  <a:pt x="40" y="52"/>
                </a:lnTo>
                <a:lnTo>
                  <a:pt x="35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9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2"/>
                </a:lnTo>
                <a:lnTo>
                  <a:pt x="0" y="129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1"/>
                </a:lnTo>
                <a:lnTo>
                  <a:pt x="9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5"/>
                </a:lnTo>
                <a:lnTo>
                  <a:pt x="24" y="190"/>
                </a:lnTo>
                <a:lnTo>
                  <a:pt x="29" y="195"/>
                </a:lnTo>
                <a:lnTo>
                  <a:pt x="35" y="201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8" y="238"/>
                </a:lnTo>
                <a:lnTo>
                  <a:pt x="106" y="242"/>
                </a:lnTo>
                <a:lnTo>
                  <a:pt x="124" y="247"/>
                </a:lnTo>
                <a:lnTo>
                  <a:pt x="134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2" y="257"/>
                </a:lnTo>
                <a:lnTo>
                  <a:pt x="192" y="257"/>
                </a:lnTo>
                <a:lnTo>
                  <a:pt x="203" y="258"/>
                </a:lnTo>
                <a:lnTo>
                  <a:pt x="214" y="257"/>
                </a:lnTo>
                <a:lnTo>
                  <a:pt x="224" y="257"/>
                </a:lnTo>
                <a:lnTo>
                  <a:pt x="235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9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1"/>
                </a:lnTo>
                <a:lnTo>
                  <a:pt x="377" y="195"/>
                </a:lnTo>
                <a:lnTo>
                  <a:pt x="382" y="190"/>
                </a:lnTo>
                <a:lnTo>
                  <a:pt x="387" y="185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1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9"/>
                </a:lnTo>
                <a:lnTo>
                  <a:pt x="406" y="122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2"/>
                </a:lnTo>
                <a:lnTo>
                  <a:pt x="348" y="37"/>
                </a:lnTo>
                <a:lnTo>
                  <a:pt x="340" y="34"/>
                </a:lnTo>
                <a:lnTo>
                  <a:pt x="332" y="29"/>
                </a:lnTo>
                <a:lnTo>
                  <a:pt x="325" y="26"/>
                </a:lnTo>
                <a:lnTo>
                  <a:pt x="317" y="22"/>
                </a:lnTo>
                <a:lnTo>
                  <a:pt x="309" y="19"/>
                </a:lnTo>
                <a:lnTo>
                  <a:pt x="300" y="15"/>
                </a:lnTo>
                <a:lnTo>
                  <a:pt x="282" y="10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3"/>
                </a:lnTo>
                <a:lnTo>
                  <a:pt x="235" y="2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8C85262B-D86A-0042-A8D8-062B847CE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478" y="2497987"/>
            <a:ext cx="129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U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0DA1313D-2415-5A48-B7D2-5E31BD33D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245" y="2497987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89B49A9-1CDA-AA46-A062-527A9146AA2F}"/>
              </a:ext>
            </a:extLst>
          </p:cNvPr>
          <p:cNvSpPr>
            <a:spLocks noEditPoints="1"/>
          </p:cNvSpPr>
          <p:nvPr/>
        </p:nvSpPr>
        <p:spPr bwMode="auto">
          <a:xfrm>
            <a:off x="8226658" y="2794918"/>
            <a:ext cx="523875" cy="415925"/>
          </a:xfrm>
          <a:custGeom>
            <a:avLst/>
            <a:gdLst>
              <a:gd name="T0" fmla="*/ 824091888 w 330"/>
              <a:gd name="T1" fmla="*/ 17641888 h 262"/>
              <a:gd name="T2" fmla="*/ 95765938 w 330"/>
              <a:gd name="T3" fmla="*/ 594756875 h 262"/>
              <a:gd name="T4" fmla="*/ 93246575 w 330"/>
              <a:gd name="T5" fmla="*/ 597277825 h 262"/>
              <a:gd name="T6" fmla="*/ 88206263 w 330"/>
              <a:gd name="T7" fmla="*/ 597277825 h 262"/>
              <a:gd name="T8" fmla="*/ 85685313 w 330"/>
              <a:gd name="T9" fmla="*/ 594756875 h 262"/>
              <a:gd name="T10" fmla="*/ 83165950 w 330"/>
              <a:gd name="T11" fmla="*/ 592237513 h 262"/>
              <a:gd name="T12" fmla="*/ 83165950 w 330"/>
              <a:gd name="T13" fmla="*/ 589716563 h 262"/>
              <a:gd name="T14" fmla="*/ 83165950 w 330"/>
              <a:gd name="T15" fmla="*/ 584676250 h 262"/>
              <a:gd name="T16" fmla="*/ 83165950 w 330"/>
              <a:gd name="T17" fmla="*/ 582156888 h 262"/>
              <a:gd name="T18" fmla="*/ 85685313 w 330"/>
              <a:gd name="T19" fmla="*/ 579635938 h 262"/>
              <a:gd name="T20" fmla="*/ 816530625 w 330"/>
              <a:gd name="T21" fmla="*/ 2520950 h 262"/>
              <a:gd name="T22" fmla="*/ 819051575 w 330"/>
              <a:gd name="T23" fmla="*/ 2520950 h 262"/>
              <a:gd name="T24" fmla="*/ 821570938 w 330"/>
              <a:gd name="T25" fmla="*/ 0 h 262"/>
              <a:gd name="T26" fmla="*/ 824091888 w 330"/>
              <a:gd name="T27" fmla="*/ 2520950 h 262"/>
              <a:gd name="T28" fmla="*/ 829132200 w 330"/>
              <a:gd name="T29" fmla="*/ 5040313 h 262"/>
              <a:gd name="T30" fmla="*/ 831651563 w 330"/>
              <a:gd name="T31" fmla="*/ 10080625 h 262"/>
              <a:gd name="T32" fmla="*/ 831651563 w 330"/>
              <a:gd name="T33" fmla="*/ 12601575 h 262"/>
              <a:gd name="T34" fmla="*/ 829132200 w 330"/>
              <a:gd name="T35" fmla="*/ 15120938 h 262"/>
              <a:gd name="T36" fmla="*/ 824091888 w 330"/>
              <a:gd name="T37" fmla="*/ 17641888 h 262"/>
              <a:gd name="T38" fmla="*/ 824091888 w 330"/>
              <a:gd name="T39" fmla="*/ 17641888 h 262"/>
              <a:gd name="T40" fmla="*/ 151209375 w 330"/>
              <a:gd name="T41" fmla="*/ 632560013 h 262"/>
              <a:gd name="T42" fmla="*/ 0 w 330"/>
              <a:gd name="T43" fmla="*/ 660280938 h 262"/>
              <a:gd name="T44" fmla="*/ 68045013 w 330"/>
              <a:gd name="T45" fmla="*/ 516632825 h 262"/>
              <a:gd name="T46" fmla="*/ 151209375 w 330"/>
              <a:gd name="T47" fmla="*/ 632560013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30" h="262">
                <a:moveTo>
                  <a:pt x="327" y="7"/>
                </a:moveTo>
                <a:lnTo>
                  <a:pt x="38" y="236"/>
                </a:lnTo>
                <a:lnTo>
                  <a:pt x="37" y="237"/>
                </a:lnTo>
                <a:lnTo>
                  <a:pt x="35" y="237"/>
                </a:lnTo>
                <a:lnTo>
                  <a:pt x="34" y="236"/>
                </a:lnTo>
                <a:lnTo>
                  <a:pt x="33" y="235"/>
                </a:lnTo>
                <a:lnTo>
                  <a:pt x="33" y="234"/>
                </a:lnTo>
                <a:lnTo>
                  <a:pt x="33" y="232"/>
                </a:lnTo>
                <a:lnTo>
                  <a:pt x="33" y="231"/>
                </a:lnTo>
                <a:lnTo>
                  <a:pt x="34" y="230"/>
                </a:lnTo>
                <a:lnTo>
                  <a:pt x="324" y="1"/>
                </a:lnTo>
                <a:lnTo>
                  <a:pt x="325" y="1"/>
                </a:lnTo>
                <a:lnTo>
                  <a:pt x="326" y="0"/>
                </a:lnTo>
                <a:lnTo>
                  <a:pt x="327" y="1"/>
                </a:lnTo>
                <a:lnTo>
                  <a:pt x="329" y="2"/>
                </a:lnTo>
                <a:lnTo>
                  <a:pt x="330" y="4"/>
                </a:lnTo>
                <a:lnTo>
                  <a:pt x="330" y="5"/>
                </a:lnTo>
                <a:lnTo>
                  <a:pt x="329" y="6"/>
                </a:lnTo>
                <a:lnTo>
                  <a:pt x="327" y="7"/>
                </a:lnTo>
                <a:close/>
                <a:moveTo>
                  <a:pt x="60" y="251"/>
                </a:moveTo>
                <a:lnTo>
                  <a:pt x="0" y="262"/>
                </a:lnTo>
                <a:lnTo>
                  <a:pt x="27" y="205"/>
                </a:lnTo>
                <a:lnTo>
                  <a:pt x="60" y="25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F215F60A-9AA8-444E-8EAE-5DEA40F5C4D3}"/>
              </a:ext>
            </a:extLst>
          </p:cNvPr>
          <p:cNvSpPr>
            <a:spLocks noEditPoints="1"/>
          </p:cNvSpPr>
          <p:nvPr/>
        </p:nvSpPr>
        <p:spPr bwMode="auto">
          <a:xfrm>
            <a:off x="9126769" y="2794848"/>
            <a:ext cx="654050" cy="1233488"/>
          </a:xfrm>
          <a:custGeom>
            <a:avLst/>
            <a:gdLst>
              <a:gd name="T0" fmla="*/ 15120938 w 412"/>
              <a:gd name="T1" fmla="*/ 5040315 h 777"/>
              <a:gd name="T2" fmla="*/ 987901250 w 412"/>
              <a:gd name="T3" fmla="*/ 1847276074 h 777"/>
              <a:gd name="T4" fmla="*/ 987901250 w 412"/>
              <a:gd name="T5" fmla="*/ 1852316388 h 777"/>
              <a:gd name="T6" fmla="*/ 987901250 w 412"/>
              <a:gd name="T7" fmla="*/ 1854835752 h 777"/>
              <a:gd name="T8" fmla="*/ 987901250 w 412"/>
              <a:gd name="T9" fmla="*/ 1857356703 h 777"/>
              <a:gd name="T10" fmla="*/ 985381888 w 412"/>
              <a:gd name="T11" fmla="*/ 1859876066 h 777"/>
              <a:gd name="T12" fmla="*/ 982860938 w 412"/>
              <a:gd name="T13" fmla="*/ 1859876066 h 777"/>
              <a:gd name="T14" fmla="*/ 977820625 w 412"/>
              <a:gd name="T15" fmla="*/ 1859876066 h 777"/>
              <a:gd name="T16" fmla="*/ 975301263 w 412"/>
              <a:gd name="T17" fmla="*/ 1859876066 h 777"/>
              <a:gd name="T18" fmla="*/ 975301263 w 412"/>
              <a:gd name="T19" fmla="*/ 1857356703 h 777"/>
              <a:gd name="T20" fmla="*/ 2520950 w 412"/>
              <a:gd name="T21" fmla="*/ 15120944 h 777"/>
              <a:gd name="T22" fmla="*/ 0 w 412"/>
              <a:gd name="T23" fmla="*/ 12601580 h 777"/>
              <a:gd name="T24" fmla="*/ 2520950 w 412"/>
              <a:gd name="T25" fmla="*/ 10080629 h 777"/>
              <a:gd name="T26" fmla="*/ 2520950 w 412"/>
              <a:gd name="T27" fmla="*/ 5040315 h 777"/>
              <a:gd name="T28" fmla="*/ 5040313 w 412"/>
              <a:gd name="T29" fmla="*/ 2520951 h 777"/>
              <a:gd name="T30" fmla="*/ 7561263 w 412"/>
              <a:gd name="T31" fmla="*/ 0 h 777"/>
              <a:gd name="T32" fmla="*/ 10080625 w 412"/>
              <a:gd name="T33" fmla="*/ 2520951 h 777"/>
              <a:gd name="T34" fmla="*/ 12601575 w 412"/>
              <a:gd name="T35" fmla="*/ 2520951 h 777"/>
              <a:gd name="T36" fmla="*/ 15120938 w 412"/>
              <a:gd name="T37" fmla="*/ 5040315 h 777"/>
              <a:gd name="T38" fmla="*/ 15120938 w 412"/>
              <a:gd name="T39" fmla="*/ 5040315 h 777"/>
              <a:gd name="T40" fmla="*/ 1028223750 w 412"/>
              <a:gd name="T41" fmla="*/ 1796872928 h 777"/>
              <a:gd name="T42" fmla="*/ 1038304375 w 412"/>
              <a:gd name="T43" fmla="*/ 1958162994 h 777"/>
              <a:gd name="T44" fmla="*/ 907256250 w 412"/>
              <a:gd name="T45" fmla="*/ 1864916381 h 777"/>
              <a:gd name="T46" fmla="*/ 1028223750 w 412"/>
              <a:gd name="T47" fmla="*/ 1796872928 h 7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12" h="777">
                <a:moveTo>
                  <a:pt x="6" y="2"/>
                </a:moveTo>
                <a:lnTo>
                  <a:pt x="392" y="733"/>
                </a:lnTo>
                <a:lnTo>
                  <a:pt x="392" y="735"/>
                </a:lnTo>
                <a:lnTo>
                  <a:pt x="392" y="736"/>
                </a:lnTo>
                <a:lnTo>
                  <a:pt x="392" y="737"/>
                </a:lnTo>
                <a:lnTo>
                  <a:pt x="391" y="738"/>
                </a:lnTo>
                <a:lnTo>
                  <a:pt x="390" y="738"/>
                </a:lnTo>
                <a:lnTo>
                  <a:pt x="388" y="738"/>
                </a:lnTo>
                <a:lnTo>
                  <a:pt x="387" y="738"/>
                </a:lnTo>
                <a:lnTo>
                  <a:pt x="387" y="737"/>
                </a:lnTo>
                <a:lnTo>
                  <a:pt x="1" y="6"/>
                </a:lnTo>
                <a:lnTo>
                  <a:pt x="0" y="5"/>
                </a:lnTo>
                <a:lnTo>
                  <a:pt x="1" y="4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4" y="1"/>
                </a:lnTo>
                <a:lnTo>
                  <a:pt x="5" y="1"/>
                </a:lnTo>
                <a:lnTo>
                  <a:pt x="6" y="2"/>
                </a:lnTo>
                <a:close/>
                <a:moveTo>
                  <a:pt x="408" y="713"/>
                </a:moveTo>
                <a:lnTo>
                  <a:pt x="412" y="777"/>
                </a:lnTo>
                <a:lnTo>
                  <a:pt x="360" y="740"/>
                </a:lnTo>
                <a:lnTo>
                  <a:pt x="408" y="71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134FB-BF00-B64C-91B2-A6213094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659" y="2842474"/>
            <a:ext cx="270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+ve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75CB4C3A-719D-0849-B66D-9874B27A2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895" y="285676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A373F31-FDF5-B741-AE9E-21A11B44F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529" y="3129812"/>
            <a:ext cx="59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E505501A-786C-ED4A-859B-E9F0B8DA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313" y="3129812"/>
            <a:ext cx="182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7858AD2-54C7-C741-9D00-022946551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482" y="312981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8CFDB902-93F5-1E42-8A38-0A1C11C785F8}"/>
              </a:ext>
            </a:extLst>
          </p:cNvPr>
          <p:cNvSpPr>
            <a:spLocks/>
          </p:cNvSpPr>
          <p:nvPr/>
        </p:nvSpPr>
        <p:spPr bwMode="auto">
          <a:xfrm>
            <a:off x="7839307" y="3210843"/>
            <a:ext cx="646112" cy="409575"/>
          </a:xfrm>
          <a:custGeom>
            <a:avLst/>
            <a:gdLst>
              <a:gd name="T0" fmla="*/ 483869626 w 407"/>
              <a:gd name="T1" fmla="*/ 0 h 258"/>
              <a:gd name="T2" fmla="*/ 430945592 w 407"/>
              <a:gd name="T3" fmla="*/ 2520950 h 258"/>
              <a:gd name="T4" fmla="*/ 383063454 w 407"/>
              <a:gd name="T5" fmla="*/ 10080625 h 258"/>
              <a:gd name="T6" fmla="*/ 335179728 w 407"/>
              <a:gd name="T7" fmla="*/ 17641888 h 258"/>
              <a:gd name="T8" fmla="*/ 267136356 w 407"/>
              <a:gd name="T9" fmla="*/ 37803138 h 258"/>
              <a:gd name="T10" fmla="*/ 224292939 w 407"/>
              <a:gd name="T11" fmla="*/ 55443438 h 258"/>
              <a:gd name="T12" fmla="*/ 186491418 w 407"/>
              <a:gd name="T13" fmla="*/ 73085325 h 258"/>
              <a:gd name="T14" fmla="*/ 146168949 w 407"/>
              <a:gd name="T15" fmla="*/ 93246575 h 258"/>
              <a:gd name="T16" fmla="*/ 113406150 w 407"/>
              <a:gd name="T17" fmla="*/ 115927188 h 258"/>
              <a:gd name="T18" fmla="*/ 85685246 w 407"/>
              <a:gd name="T19" fmla="*/ 141128750 h 258"/>
              <a:gd name="T20" fmla="*/ 60483703 w 407"/>
              <a:gd name="T21" fmla="*/ 168851263 h 258"/>
              <a:gd name="T22" fmla="*/ 37801521 w 407"/>
              <a:gd name="T23" fmla="*/ 196572188 h 258"/>
              <a:gd name="T24" fmla="*/ 20161234 w 407"/>
              <a:gd name="T25" fmla="*/ 229335013 h 258"/>
              <a:gd name="T26" fmla="*/ 7559669 w 407"/>
              <a:gd name="T27" fmla="*/ 257055938 h 258"/>
              <a:gd name="T28" fmla="*/ 0 w 407"/>
              <a:gd name="T29" fmla="*/ 292338125 h 258"/>
              <a:gd name="T30" fmla="*/ 0 w 407"/>
              <a:gd name="T31" fmla="*/ 322580000 h 258"/>
              <a:gd name="T32" fmla="*/ 0 w 407"/>
              <a:gd name="T33" fmla="*/ 357862188 h 258"/>
              <a:gd name="T34" fmla="*/ 7559669 w 407"/>
              <a:gd name="T35" fmla="*/ 390625013 h 258"/>
              <a:gd name="T36" fmla="*/ 20161234 w 407"/>
              <a:gd name="T37" fmla="*/ 420866888 h 258"/>
              <a:gd name="T38" fmla="*/ 37801521 w 407"/>
              <a:gd name="T39" fmla="*/ 451108763 h 258"/>
              <a:gd name="T40" fmla="*/ 60483703 w 407"/>
              <a:gd name="T41" fmla="*/ 478829688 h 258"/>
              <a:gd name="T42" fmla="*/ 85685246 w 407"/>
              <a:gd name="T43" fmla="*/ 504031250 h 258"/>
              <a:gd name="T44" fmla="*/ 113406150 w 407"/>
              <a:gd name="T45" fmla="*/ 531753763 h 258"/>
              <a:gd name="T46" fmla="*/ 146168949 w 407"/>
              <a:gd name="T47" fmla="*/ 554434375 h 258"/>
              <a:gd name="T48" fmla="*/ 186491418 w 407"/>
              <a:gd name="T49" fmla="*/ 574595625 h 258"/>
              <a:gd name="T50" fmla="*/ 224292939 w 407"/>
              <a:gd name="T51" fmla="*/ 592237513 h 258"/>
              <a:gd name="T52" fmla="*/ 267136356 w 407"/>
              <a:gd name="T53" fmla="*/ 609877813 h 258"/>
              <a:gd name="T54" fmla="*/ 335179728 w 407"/>
              <a:gd name="T55" fmla="*/ 630039063 h 258"/>
              <a:gd name="T56" fmla="*/ 383063454 w 407"/>
              <a:gd name="T57" fmla="*/ 637600325 h 258"/>
              <a:gd name="T58" fmla="*/ 430945592 w 407"/>
              <a:gd name="T59" fmla="*/ 642640638 h 258"/>
              <a:gd name="T60" fmla="*/ 483869626 w 407"/>
              <a:gd name="T61" fmla="*/ 645160000 h 258"/>
              <a:gd name="T62" fmla="*/ 539313020 w 407"/>
              <a:gd name="T63" fmla="*/ 645160000 h 258"/>
              <a:gd name="T64" fmla="*/ 589716106 w 407"/>
              <a:gd name="T65" fmla="*/ 642640638 h 258"/>
              <a:gd name="T66" fmla="*/ 640119192 w 407"/>
              <a:gd name="T67" fmla="*/ 637600325 h 258"/>
              <a:gd name="T68" fmla="*/ 690522278 w 407"/>
              <a:gd name="T69" fmla="*/ 630039063 h 258"/>
              <a:gd name="T70" fmla="*/ 756046290 w 407"/>
              <a:gd name="T71" fmla="*/ 609877813 h 258"/>
              <a:gd name="T72" fmla="*/ 798888119 w 407"/>
              <a:gd name="T73" fmla="*/ 592237513 h 258"/>
              <a:gd name="T74" fmla="*/ 836691228 w 407"/>
              <a:gd name="T75" fmla="*/ 574595625 h 258"/>
              <a:gd name="T76" fmla="*/ 877013696 w 407"/>
              <a:gd name="T77" fmla="*/ 554434375 h 258"/>
              <a:gd name="T78" fmla="*/ 909774908 w 407"/>
              <a:gd name="T79" fmla="*/ 531753763 h 258"/>
              <a:gd name="T80" fmla="*/ 940016760 w 407"/>
              <a:gd name="T81" fmla="*/ 504031250 h 258"/>
              <a:gd name="T82" fmla="*/ 962698943 w 407"/>
              <a:gd name="T83" fmla="*/ 478829688 h 258"/>
              <a:gd name="T84" fmla="*/ 985379537 w 407"/>
              <a:gd name="T85" fmla="*/ 451108763 h 258"/>
              <a:gd name="T86" fmla="*/ 1003021411 w 407"/>
              <a:gd name="T87" fmla="*/ 418345938 h 258"/>
              <a:gd name="T88" fmla="*/ 1015621389 w 407"/>
              <a:gd name="T89" fmla="*/ 390625013 h 258"/>
              <a:gd name="T90" fmla="*/ 1023182646 w 407"/>
              <a:gd name="T91" fmla="*/ 357862188 h 258"/>
              <a:gd name="T92" fmla="*/ 1025702006 w 407"/>
              <a:gd name="T93" fmla="*/ 322580000 h 258"/>
              <a:gd name="T94" fmla="*/ 1023182646 w 407"/>
              <a:gd name="T95" fmla="*/ 292338125 h 258"/>
              <a:gd name="T96" fmla="*/ 1015621389 w 407"/>
              <a:gd name="T97" fmla="*/ 257055938 h 258"/>
              <a:gd name="T98" fmla="*/ 1003021411 w 407"/>
              <a:gd name="T99" fmla="*/ 229335013 h 258"/>
              <a:gd name="T100" fmla="*/ 985379537 w 407"/>
              <a:gd name="T101" fmla="*/ 196572188 h 258"/>
              <a:gd name="T102" fmla="*/ 962698943 w 407"/>
              <a:gd name="T103" fmla="*/ 168851263 h 258"/>
              <a:gd name="T104" fmla="*/ 940016760 w 407"/>
              <a:gd name="T105" fmla="*/ 141128750 h 258"/>
              <a:gd name="T106" fmla="*/ 909774908 w 407"/>
              <a:gd name="T107" fmla="*/ 115927188 h 258"/>
              <a:gd name="T108" fmla="*/ 877013696 w 407"/>
              <a:gd name="T109" fmla="*/ 93246575 h 258"/>
              <a:gd name="T110" fmla="*/ 836691228 w 407"/>
              <a:gd name="T111" fmla="*/ 73085325 h 258"/>
              <a:gd name="T112" fmla="*/ 798888119 w 407"/>
              <a:gd name="T113" fmla="*/ 55443438 h 258"/>
              <a:gd name="T114" fmla="*/ 756046290 w 407"/>
              <a:gd name="T115" fmla="*/ 37803138 h 258"/>
              <a:gd name="T116" fmla="*/ 690522278 w 407"/>
              <a:gd name="T117" fmla="*/ 17641888 h 258"/>
              <a:gd name="T118" fmla="*/ 640119192 w 407"/>
              <a:gd name="T119" fmla="*/ 10080625 h 258"/>
              <a:gd name="T120" fmla="*/ 589716106 w 407"/>
              <a:gd name="T121" fmla="*/ 2520950 h 258"/>
              <a:gd name="T122" fmla="*/ 539313020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1" y="1"/>
                </a:lnTo>
                <a:lnTo>
                  <a:pt x="162" y="2"/>
                </a:lnTo>
                <a:lnTo>
                  <a:pt x="152" y="4"/>
                </a:lnTo>
                <a:lnTo>
                  <a:pt x="142" y="6"/>
                </a:lnTo>
                <a:lnTo>
                  <a:pt x="133" y="7"/>
                </a:lnTo>
                <a:lnTo>
                  <a:pt x="124" y="9"/>
                </a:lnTo>
                <a:lnTo>
                  <a:pt x="106" y="15"/>
                </a:lnTo>
                <a:lnTo>
                  <a:pt x="97" y="18"/>
                </a:lnTo>
                <a:lnTo>
                  <a:pt x="89" y="22"/>
                </a:lnTo>
                <a:lnTo>
                  <a:pt x="81" y="25"/>
                </a:lnTo>
                <a:lnTo>
                  <a:pt x="74" y="29"/>
                </a:lnTo>
                <a:lnTo>
                  <a:pt x="66" y="33"/>
                </a:lnTo>
                <a:lnTo>
                  <a:pt x="58" y="37"/>
                </a:lnTo>
                <a:lnTo>
                  <a:pt x="52" y="41"/>
                </a:lnTo>
                <a:lnTo>
                  <a:pt x="45" y="46"/>
                </a:lnTo>
                <a:lnTo>
                  <a:pt x="40" y="52"/>
                </a:lnTo>
                <a:lnTo>
                  <a:pt x="34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8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0"/>
                </a:lnTo>
                <a:lnTo>
                  <a:pt x="8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4"/>
                </a:lnTo>
                <a:lnTo>
                  <a:pt x="24" y="190"/>
                </a:lnTo>
                <a:lnTo>
                  <a:pt x="29" y="195"/>
                </a:lnTo>
                <a:lnTo>
                  <a:pt x="34" y="200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8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7" y="238"/>
                </a:lnTo>
                <a:lnTo>
                  <a:pt x="106" y="242"/>
                </a:lnTo>
                <a:lnTo>
                  <a:pt x="124" y="247"/>
                </a:lnTo>
                <a:lnTo>
                  <a:pt x="133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1" y="255"/>
                </a:lnTo>
                <a:lnTo>
                  <a:pt x="182" y="256"/>
                </a:lnTo>
                <a:lnTo>
                  <a:pt x="192" y="256"/>
                </a:lnTo>
                <a:lnTo>
                  <a:pt x="203" y="258"/>
                </a:lnTo>
                <a:lnTo>
                  <a:pt x="214" y="256"/>
                </a:lnTo>
                <a:lnTo>
                  <a:pt x="224" y="256"/>
                </a:lnTo>
                <a:lnTo>
                  <a:pt x="234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8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0"/>
                </a:lnTo>
                <a:lnTo>
                  <a:pt x="377" y="195"/>
                </a:lnTo>
                <a:lnTo>
                  <a:pt x="382" y="190"/>
                </a:lnTo>
                <a:lnTo>
                  <a:pt x="387" y="184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8"/>
                </a:lnTo>
                <a:lnTo>
                  <a:pt x="406" y="121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2" y="29"/>
                </a:lnTo>
                <a:lnTo>
                  <a:pt x="325" y="25"/>
                </a:lnTo>
                <a:lnTo>
                  <a:pt x="317" y="22"/>
                </a:lnTo>
                <a:lnTo>
                  <a:pt x="308" y="18"/>
                </a:lnTo>
                <a:lnTo>
                  <a:pt x="300" y="15"/>
                </a:lnTo>
                <a:lnTo>
                  <a:pt x="282" y="9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2"/>
                </a:lnTo>
                <a:lnTo>
                  <a:pt x="234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4D7A1A42-CEC6-9445-A3BF-D31B36E25448}"/>
              </a:ext>
            </a:extLst>
          </p:cNvPr>
          <p:cNvSpPr>
            <a:spLocks/>
          </p:cNvSpPr>
          <p:nvPr/>
        </p:nvSpPr>
        <p:spPr bwMode="auto">
          <a:xfrm>
            <a:off x="7839307" y="3210843"/>
            <a:ext cx="646112" cy="409575"/>
          </a:xfrm>
          <a:custGeom>
            <a:avLst/>
            <a:gdLst>
              <a:gd name="T0" fmla="*/ 483869626 w 407"/>
              <a:gd name="T1" fmla="*/ 0 h 258"/>
              <a:gd name="T2" fmla="*/ 430945592 w 407"/>
              <a:gd name="T3" fmla="*/ 2520950 h 258"/>
              <a:gd name="T4" fmla="*/ 383063454 w 407"/>
              <a:gd name="T5" fmla="*/ 10080625 h 258"/>
              <a:gd name="T6" fmla="*/ 335179728 w 407"/>
              <a:gd name="T7" fmla="*/ 17641888 h 258"/>
              <a:gd name="T8" fmla="*/ 267136356 w 407"/>
              <a:gd name="T9" fmla="*/ 37803138 h 258"/>
              <a:gd name="T10" fmla="*/ 224292939 w 407"/>
              <a:gd name="T11" fmla="*/ 55443438 h 258"/>
              <a:gd name="T12" fmla="*/ 186491418 w 407"/>
              <a:gd name="T13" fmla="*/ 73085325 h 258"/>
              <a:gd name="T14" fmla="*/ 146168949 w 407"/>
              <a:gd name="T15" fmla="*/ 93246575 h 258"/>
              <a:gd name="T16" fmla="*/ 113406150 w 407"/>
              <a:gd name="T17" fmla="*/ 115927188 h 258"/>
              <a:gd name="T18" fmla="*/ 85685246 w 407"/>
              <a:gd name="T19" fmla="*/ 141128750 h 258"/>
              <a:gd name="T20" fmla="*/ 60483703 w 407"/>
              <a:gd name="T21" fmla="*/ 168851263 h 258"/>
              <a:gd name="T22" fmla="*/ 37801521 w 407"/>
              <a:gd name="T23" fmla="*/ 196572188 h 258"/>
              <a:gd name="T24" fmla="*/ 20161234 w 407"/>
              <a:gd name="T25" fmla="*/ 229335013 h 258"/>
              <a:gd name="T26" fmla="*/ 7559669 w 407"/>
              <a:gd name="T27" fmla="*/ 257055938 h 258"/>
              <a:gd name="T28" fmla="*/ 0 w 407"/>
              <a:gd name="T29" fmla="*/ 292338125 h 258"/>
              <a:gd name="T30" fmla="*/ 0 w 407"/>
              <a:gd name="T31" fmla="*/ 322580000 h 258"/>
              <a:gd name="T32" fmla="*/ 0 w 407"/>
              <a:gd name="T33" fmla="*/ 357862188 h 258"/>
              <a:gd name="T34" fmla="*/ 7559669 w 407"/>
              <a:gd name="T35" fmla="*/ 390625013 h 258"/>
              <a:gd name="T36" fmla="*/ 20161234 w 407"/>
              <a:gd name="T37" fmla="*/ 420866888 h 258"/>
              <a:gd name="T38" fmla="*/ 37801521 w 407"/>
              <a:gd name="T39" fmla="*/ 451108763 h 258"/>
              <a:gd name="T40" fmla="*/ 60483703 w 407"/>
              <a:gd name="T41" fmla="*/ 478829688 h 258"/>
              <a:gd name="T42" fmla="*/ 85685246 w 407"/>
              <a:gd name="T43" fmla="*/ 504031250 h 258"/>
              <a:gd name="T44" fmla="*/ 113406150 w 407"/>
              <a:gd name="T45" fmla="*/ 531753763 h 258"/>
              <a:gd name="T46" fmla="*/ 146168949 w 407"/>
              <a:gd name="T47" fmla="*/ 554434375 h 258"/>
              <a:gd name="T48" fmla="*/ 186491418 w 407"/>
              <a:gd name="T49" fmla="*/ 574595625 h 258"/>
              <a:gd name="T50" fmla="*/ 224292939 w 407"/>
              <a:gd name="T51" fmla="*/ 592237513 h 258"/>
              <a:gd name="T52" fmla="*/ 267136356 w 407"/>
              <a:gd name="T53" fmla="*/ 609877813 h 258"/>
              <a:gd name="T54" fmla="*/ 335179728 w 407"/>
              <a:gd name="T55" fmla="*/ 630039063 h 258"/>
              <a:gd name="T56" fmla="*/ 383063454 w 407"/>
              <a:gd name="T57" fmla="*/ 637600325 h 258"/>
              <a:gd name="T58" fmla="*/ 430945592 w 407"/>
              <a:gd name="T59" fmla="*/ 642640638 h 258"/>
              <a:gd name="T60" fmla="*/ 483869626 w 407"/>
              <a:gd name="T61" fmla="*/ 645160000 h 258"/>
              <a:gd name="T62" fmla="*/ 539313020 w 407"/>
              <a:gd name="T63" fmla="*/ 645160000 h 258"/>
              <a:gd name="T64" fmla="*/ 589716106 w 407"/>
              <a:gd name="T65" fmla="*/ 642640638 h 258"/>
              <a:gd name="T66" fmla="*/ 640119192 w 407"/>
              <a:gd name="T67" fmla="*/ 637600325 h 258"/>
              <a:gd name="T68" fmla="*/ 690522278 w 407"/>
              <a:gd name="T69" fmla="*/ 630039063 h 258"/>
              <a:gd name="T70" fmla="*/ 756046290 w 407"/>
              <a:gd name="T71" fmla="*/ 609877813 h 258"/>
              <a:gd name="T72" fmla="*/ 798888119 w 407"/>
              <a:gd name="T73" fmla="*/ 592237513 h 258"/>
              <a:gd name="T74" fmla="*/ 836691228 w 407"/>
              <a:gd name="T75" fmla="*/ 574595625 h 258"/>
              <a:gd name="T76" fmla="*/ 877013696 w 407"/>
              <a:gd name="T77" fmla="*/ 554434375 h 258"/>
              <a:gd name="T78" fmla="*/ 909774908 w 407"/>
              <a:gd name="T79" fmla="*/ 531753763 h 258"/>
              <a:gd name="T80" fmla="*/ 940016760 w 407"/>
              <a:gd name="T81" fmla="*/ 504031250 h 258"/>
              <a:gd name="T82" fmla="*/ 962698943 w 407"/>
              <a:gd name="T83" fmla="*/ 478829688 h 258"/>
              <a:gd name="T84" fmla="*/ 985379537 w 407"/>
              <a:gd name="T85" fmla="*/ 451108763 h 258"/>
              <a:gd name="T86" fmla="*/ 1003021411 w 407"/>
              <a:gd name="T87" fmla="*/ 418345938 h 258"/>
              <a:gd name="T88" fmla="*/ 1015621389 w 407"/>
              <a:gd name="T89" fmla="*/ 390625013 h 258"/>
              <a:gd name="T90" fmla="*/ 1023182646 w 407"/>
              <a:gd name="T91" fmla="*/ 357862188 h 258"/>
              <a:gd name="T92" fmla="*/ 1025702006 w 407"/>
              <a:gd name="T93" fmla="*/ 322580000 h 258"/>
              <a:gd name="T94" fmla="*/ 1023182646 w 407"/>
              <a:gd name="T95" fmla="*/ 292338125 h 258"/>
              <a:gd name="T96" fmla="*/ 1015621389 w 407"/>
              <a:gd name="T97" fmla="*/ 257055938 h 258"/>
              <a:gd name="T98" fmla="*/ 1003021411 w 407"/>
              <a:gd name="T99" fmla="*/ 229335013 h 258"/>
              <a:gd name="T100" fmla="*/ 985379537 w 407"/>
              <a:gd name="T101" fmla="*/ 196572188 h 258"/>
              <a:gd name="T102" fmla="*/ 962698943 w 407"/>
              <a:gd name="T103" fmla="*/ 168851263 h 258"/>
              <a:gd name="T104" fmla="*/ 940016760 w 407"/>
              <a:gd name="T105" fmla="*/ 141128750 h 258"/>
              <a:gd name="T106" fmla="*/ 909774908 w 407"/>
              <a:gd name="T107" fmla="*/ 115927188 h 258"/>
              <a:gd name="T108" fmla="*/ 877013696 w 407"/>
              <a:gd name="T109" fmla="*/ 93246575 h 258"/>
              <a:gd name="T110" fmla="*/ 836691228 w 407"/>
              <a:gd name="T111" fmla="*/ 73085325 h 258"/>
              <a:gd name="T112" fmla="*/ 798888119 w 407"/>
              <a:gd name="T113" fmla="*/ 55443438 h 258"/>
              <a:gd name="T114" fmla="*/ 756046290 w 407"/>
              <a:gd name="T115" fmla="*/ 37803138 h 258"/>
              <a:gd name="T116" fmla="*/ 690522278 w 407"/>
              <a:gd name="T117" fmla="*/ 17641888 h 258"/>
              <a:gd name="T118" fmla="*/ 640119192 w 407"/>
              <a:gd name="T119" fmla="*/ 10080625 h 258"/>
              <a:gd name="T120" fmla="*/ 589716106 w 407"/>
              <a:gd name="T121" fmla="*/ 2520950 h 258"/>
              <a:gd name="T122" fmla="*/ 539313020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1" y="1"/>
                </a:lnTo>
                <a:lnTo>
                  <a:pt x="162" y="2"/>
                </a:lnTo>
                <a:lnTo>
                  <a:pt x="152" y="4"/>
                </a:lnTo>
                <a:lnTo>
                  <a:pt x="142" y="6"/>
                </a:lnTo>
                <a:lnTo>
                  <a:pt x="133" y="7"/>
                </a:lnTo>
                <a:lnTo>
                  <a:pt x="124" y="9"/>
                </a:lnTo>
                <a:lnTo>
                  <a:pt x="106" y="15"/>
                </a:lnTo>
                <a:lnTo>
                  <a:pt x="97" y="18"/>
                </a:lnTo>
                <a:lnTo>
                  <a:pt x="89" y="22"/>
                </a:lnTo>
                <a:lnTo>
                  <a:pt x="81" y="25"/>
                </a:lnTo>
                <a:lnTo>
                  <a:pt x="74" y="29"/>
                </a:lnTo>
                <a:lnTo>
                  <a:pt x="66" y="33"/>
                </a:lnTo>
                <a:lnTo>
                  <a:pt x="58" y="37"/>
                </a:lnTo>
                <a:lnTo>
                  <a:pt x="52" y="41"/>
                </a:lnTo>
                <a:lnTo>
                  <a:pt x="45" y="46"/>
                </a:lnTo>
                <a:lnTo>
                  <a:pt x="40" y="52"/>
                </a:lnTo>
                <a:lnTo>
                  <a:pt x="34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8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0"/>
                </a:lnTo>
                <a:lnTo>
                  <a:pt x="8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4"/>
                </a:lnTo>
                <a:lnTo>
                  <a:pt x="24" y="190"/>
                </a:lnTo>
                <a:lnTo>
                  <a:pt x="29" y="195"/>
                </a:lnTo>
                <a:lnTo>
                  <a:pt x="34" y="200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8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7" y="238"/>
                </a:lnTo>
                <a:lnTo>
                  <a:pt x="106" y="242"/>
                </a:lnTo>
                <a:lnTo>
                  <a:pt x="124" y="247"/>
                </a:lnTo>
                <a:lnTo>
                  <a:pt x="133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1" y="255"/>
                </a:lnTo>
                <a:lnTo>
                  <a:pt x="182" y="256"/>
                </a:lnTo>
                <a:lnTo>
                  <a:pt x="192" y="256"/>
                </a:lnTo>
                <a:lnTo>
                  <a:pt x="203" y="258"/>
                </a:lnTo>
                <a:lnTo>
                  <a:pt x="214" y="256"/>
                </a:lnTo>
                <a:lnTo>
                  <a:pt x="224" y="256"/>
                </a:lnTo>
                <a:lnTo>
                  <a:pt x="234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8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0"/>
                </a:lnTo>
                <a:lnTo>
                  <a:pt x="377" y="195"/>
                </a:lnTo>
                <a:lnTo>
                  <a:pt x="382" y="190"/>
                </a:lnTo>
                <a:lnTo>
                  <a:pt x="387" y="184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8"/>
                </a:lnTo>
                <a:lnTo>
                  <a:pt x="406" y="121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2" y="29"/>
                </a:lnTo>
                <a:lnTo>
                  <a:pt x="325" y="25"/>
                </a:lnTo>
                <a:lnTo>
                  <a:pt x="317" y="22"/>
                </a:lnTo>
                <a:lnTo>
                  <a:pt x="308" y="18"/>
                </a:lnTo>
                <a:lnTo>
                  <a:pt x="300" y="15"/>
                </a:lnTo>
                <a:lnTo>
                  <a:pt x="282" y="9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2"/>
                </a:lnTo>
                <a:lnTo>
                  <a:pt x="234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D401E784-7E15-654E-9B0F-8AA5613D8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788" y="3313962"/>
            <a:ext cx="1197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DA7354D7-6ECB-AF42-992D-FDFFF41EA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195" y="331396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685292DF-C26E-434A-B0F6-38372255A741}"/>
              </a:ext>
            </a:extLst>
          </p:cNvPr>
          <p:cNvSpPr>
            <a:spLocks noEditPoints="1"/>
          </p:cNvSpPr>
          <p:nvPr/>
        </p:nvSpPr>
        <p:spPr bwMode="auto">
          <a:xfrm>
            <a:off x="7925033" y="3612414"/>
            <a:ext cx="85725" cy="1233487"/>
          </a:xfrm>
          <a:custGeom>
            <a:avLst/>
            <a:gdLst>
              <a:gd name="T0" fmla="*/ 75604688 w 54"/>
              <a:gd name="T1" fmla="*/ 12599982 h 777"/>
              <a:gd name="T2" fmla="*/ 75604688 w 54"/>
              <a:gd name="T3" fmla="*/ 1837192368 h 777"/>
              <a:gd name="T4" fmla="*/ 73085325 w 54"/>
              <a:gd name="T5" fmla="*/ 1839713317 h 777"/>
              <a:gd name="T6" fmla="*/ 73085325 w 54"/>
              <a:gd name="T7" fmla="*/ 1842232678 h 777"/>
              <a:gd name="T8" fmla="*/ 70564375 w 54"/>
              <a:gd name="T9" fmla="*/ 1844753627 h 777"/>
              <a:gd name="T10" fmla="*/ 68045013 w 54"/>
              <a:gd name="T11" fmla="*/ 1844753627 h 777"/>
              <a:gd name="T12" fmla="*/ 63004700 w 54"/>
              <a:gd name="T13" fmla="*/ 1844753627 h 777"/>
              <a:gd name="T14" fmla="*/ 60483750 w 54"/>
              <a:gd name="T15" fmla="*/ 1842232678 h 777"/>
              <a:gd name="T16" fmla="*/ 60483750 w 54"/>
              <a:gd name="T17" fmla="*/ 1839713317 h 777"/>
              <a:gd name="T18" fmla="*/ 57964388 w 54"/>
              <a:gd name="T19" fmla="*/ 1837192368 h 777"/>
              <a:gd name="T20" fmla="*/ 57964388 w 54"/>
              <a:gd name="T21" fmla="*/ 12599982 h 777"/>
              <a:gd name="T22" fmla="*/ 60483750 w 54"/>
              <a:gd name="T23" fmla="*/ 5040310 h 777"/>
              <a:gd name="T24" fmla="*/ 60483750 w 54"/>
              <a:gd name="T25" fmla="*/ 2519361 h 777"/>
              <a:gd name="T26" fmla="*/ 63004700 w 54"/>
              <a:gd name="T27" fmla="*/ 2519361 h 777"/>
              <a:gd name="T28" fmla="*/ 68045013 w 54"/>
              <a:gd name="T29" fmla="*/ 0 h 777"/>
              <a:gd name="T30" fmla="*/ 70564375 w 54"/>
              <a:gd name="T31" fmla="*/ 2519361 h 777"/>
              <a:gd name="T32" fmla="*/ 73085325 w 54"/>
              <a:gd name="T33" fmla="*/ 2519361 h 777"/>
              <a:gd name="T34" fmla="*/ 73085325 w 54"/>
              <a:gd name="T35" fmla="*/ 5040310 h 777"/>
              <a:gd name="T36" fmla="*/ 75604688 w 54"/>
              <a:gd name="T37" fmla="*/ 12599982 h 777"/>
              <a:gd name="T38" fmla="*/ 75604688 w 54"/>
              <a:gd name="T39" fmla="*/ 12599982 h 777"/>
              <a:gd name="T40" fmla="*/ 136088438 w 54"/>
              <a:gd name="T41" fmla="*/ 1814511764 h 777"/>
              <a:gd name="T42" fmla="*/ 68045013 w 54"/>
              <a:gd name="T43" fmla="*/ 1958159819 h 777"/>
              <a:gd name="T44" fmla="*/ 0 w 54"/>
              <a:gd name="T45" fmla="*/ 1814511764 h 777"/>
              <a:gd name="T46" fmla="*/ 136088438 w 54"/>
              <a:gd name="T47" fmla="*/ 1814511764 h 7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4" h="777">
                <a:moveTo>
                  <a:pt x="30" y="5"/>
                </a:moveTo>
                <a:lnTo>
                  <a:pt x="30" y="729"/>
                </a:lnTo>
                <a:lnTo>
                  <a:pt x="29" y="730"/>
                </a:lnTo>
                <a:lnTo>
                  <a:pt x="29" y="731"/>
                </a:lnTo>
                <a:lnTo>
                  <a:pt x="28" y="732"/>
                </a:lnTo>
                <a:lnTo>
                  <a:pt x="27" y="732"/>
                </a:lnTo>
                <a:lnTo>
                  <a:pt x="25" y="732"/>
                </a:lnTo>
                <a:lnTo>
                  <a:pt x="24" y="731"/>
                </a:lnTo>
                <a:lnTo>
                  <a:pt x="24" y="730"/>
                </a:lnTo>
                <a:lnTo>
                  <a:pt x="23" y="729"/>
                </a:lnTo>
                <a:lnTo>
                  <a:pt x="23" y="5"/>
                </a:lnTo>
                <a:lnTo>
                  <a:pt x="24" y="2"/>
                </a:lnTo>
                <a:lnTo>
                  <a:pt x="24" y="1"/>
                </a:lnTo>
                <a:lnTo>
                  <a:pt x="25" y="1"/>
                </a:lnTo>
                <a:lnTo>
                  <a:pt x="27" y="0"/>
                </a:lnTo>
                <a:lnTo>
                  <a:pt x="28" y="1"/>
                </a:lnTo>
                <a:lnTo>
                  <a:pt x="29" y="1"/>
                </a:lnTo>
                <a:lnTo>
                  <a:pt x="29" y="2"/>
                </a:lnTo>
                <a:lnTo>
                  <a:pt x="30" y="5"/>
                </a:lnTo>
                <a:close/>
                <a:moveTo>
                  <a:pt x="54" y="720"/>
                </a:moveTo>
                <a:lnTo>
                  <a:pt x="27" y="777"/>
                </a:lnTo>
                <a:lnTo>
                  <a:pt x="0" y="720"/>
                </a:lnTo>
                <a:lnTo>
                  <a:pt x="54" y="72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E9019069-97B5-BC4B-A44A-E726B8DC865A}"/>
              </a:ext>
            </a:extLst>
          </p:cNvPr>
          <p:cNvSpPr>
            <a:spLocks noEditPoints="1"/>
          </p:cNvSpPr>
          <p:nvPr/>
        </p:nvSpPr>
        <p:spPr bwMode="auto">
          <a:xfrm>
            <a:off x="8348929" y="3612413"/>
            <a:ext cx="1173163" cy="428625"/>
          </a:xfrm>
          <a:custGeom>
            <a:avLst/>
            <a:gdLst>
              <a:gd name="T0" fmla="*/ 15120944 w 739"/>
              <a:gd name="T1" fmla="*/ 2520950 h 270"/>
              <a:gd name="T2" fmla="*/ 1754029498 w 739"/>
              <a:gd name="T3" fmla="*/ 609877813 h 270"/>
              <a:gd name="T4" fmla="*/ 1756550449 w 739"/>
              <a:gd name="T5" fmla="*/ 614918125 h 270"/>
              <a:gd name="T6" fmla="*/ 1759069812 w 739"/>
              <a:gd name="T7" fmla="*/ 617439075 h 270"/>
              <a:gd name="T8" fmla="*/ 1759069812 w 739"/>
              <a:gd name="T9" fmla="*/ 619958438 h 270"/>
              <a:gd name="T10" fmla="*/ 1759069812 w 739"/>
              <a:gd name="T11" fmla="*/ 622479388 h 270"/>
              <a:gd name="T12" fmla="*/ 1756550449 w 739"/>
              <a:gd name="T13" fmla="*/ 624998750 h 270"/>
              <a:gd name="T14" fmla="*/ 1754029498 w 739"/>
              <a:gd name="T15" fmla="*/ 627519700 h 270"/>
              <a:gd name="T16" fmla="*/ 1751510134 w 739"/>
              <a:gd name="T17" fmla="*/ 632560013 h 270"/>
              <a:gd name="T18" fmla="*/ 1748989183 w 739"/>
              <a:gd name="T19" fmla="*/ 627519700 h 270"/>
              <a:gd name="T20" fmla="*/ 10080629 w 739"/>
              <a:gd name="T21" fmla="*/ 20161250 h 270"/>
              <a:gd name="T22" fmla="*/ 5040315 w 739"/>
              <a:gd name="T23" fmla="*/ 17641888 h 270"/>
              <a:gd name="T24" fmla="*/ 5040315 w 739"/>
              <a:gd name="T25" fmla="*/ 15120938 h 270"/>
              <a:gd name="T26" fmla="*/ 0 w 739"/>
              <a:gd name="T27" fmla="*/ 12601575 h 270"/>
              <a:gd name="T28" fmla="*/ 5040315 w 739"/>
              <a:gd name="T29" fmla="*/ 7561263 h 270"/>
              <a:gd name="T30" fmla="*/ 5040315 w 739"/>
              <a:gd name="T31" fmla="*/ 2520950 h 270"/>
              <a:gd name="T32" fmla="*/ 7561266 w 739"/>
              <a:gd name="T33" fmla="*/ 2520950 h 270"/>
              <a:gd name="T34" fmla="*/ 10080629 w 739"/>
              <a:gd name="T35" fmla="*/ 0 h 270"/>
              <a:gd name="T36" fmla="*/ 15120944 w 739"/>
              <a:gd name="T37" fmla="*/ 2520950 h 270"/>
              <a:gd name="T38" fmla="*/ 15120944 w 739"/>
              <a:gd name="T39" fmla="*/ 2520950 h 270"/>
              <a:gd name="T40" fmla="*/ 1751510134 w 739"/>
              <a:gd name="T41" fmla="*/ 544353750 h 270"/>
              <a:gd name="T42" fmla="*/ 1862397056 w 739"/>
              <a:gd name="T43" fmla="*/ 660280938 h 270"/>
              <a:gd name="T44" fmla="*/ 1708666666 w 739"/>
              <a:gd name="T45" fmla="*/ 680442188 h 270"/>
              <a:gd name="T46" fmla="*/ 1751510134 w 739"/>
              <a:gd name="T47" fmla="*/ 544353750 h 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9" h="270">
                <a:moveTo>
                  <a:pt x="6" y="1"/>
                </a:moveTo>
                <a:lnTo>
                  <a:pt x="696" y="242"/>
                </a:lnTo>
                <a:lnTo>
                  <a:pt x="697" y="244"/>
                </a:lnTo>
                <a:lnTo>
                  <a:pt x="698" y="245"/>
                </a:lnTo>
                <a:lnTo>
                  <a:pt x="698" y="246"/>
                </a:lnTo>
                <a:lnTo>
                  <a:pt x="698" y="247"/>
                </a:lnTo>
                <a:lnTo>
                  <a:pt x="697" y="248"/>
                </a:lnTo>
                <a:lnTo>
                  <a:pt x="696" y="249"/>
                </a:lnTo>
                <a:lnTo>
                  <a:pt x="695" y="251"/>
                </a:lnTo>
                <a:lnTo>
                  <a:pt x="694" y="249"/>
                </a:lnTo>
                <a:lnTo>
                  <a:pt x="4" y="8"/>
                </a:lnTo>
                <a:lnTo>
                  <a:pt x="2" y="7"/>
                </a:lnTo>
                <a:lnTo>
                  <a:pt x="2" y="6"/>
                </a:lnTo>
                <a:lnTo>
                  <a:pt x="0" y="5"/>
                </a:lnTo>
                <a:lnTo>
                  <a:pt x="2" y="3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6" y="1"/>
                </a:lnTo>
                <a:close/>
                <a:moveTo>
                  <a:pt x="695" y="216"/>
                </a:moveTo>
                <a:lnTo>
                  <a:pt x="739" y="262"/>
                </a:lnTo>
                <a:lnTo>
                  <a:pt x="678" y="270"/>
                </a:lnTo>
                <a:lnTo>
                  <a:pt x="695" y="216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46FD5553-A52A-3E46-B1B1-68DE8440A189}"/>
              </a:ext>
            </a:extLst>
          </p:cNvPr>
          <p:cNvSpPr>
            <a:spLocks/>
          </p:cNvSpPr>
          <p:nvPr/>
        </p:nvSpPr>
        <p:spPr bwMode="auto">
          <a:xfrm>
            <a:off x="9391882" y="4028343"/>
            <a:ext cx="647700" cy="407987"/>
          </a:xfrm>
          <a:custGeom>
            <a:avLst/>
            <a:gdLst>
              <a:gd name="T0" fmla="*/ 483870000 w 408"/>
              <a:gd name="T1" fmla="*/ 0 h 257"/>
              <a:gd name="T2" fmla="*/ 433466875 w 408"/>
              <a:gd name="T3" fmla="*/ 2519359 h 257"/>
              <a:gd name="T4" fmla="*/ 383063750 w 408"/>
              <a:gd name="T5" fmla="*/ 7559666 h 257"/>
              <a:gd name="T6" fmla="*/ 337700938 w 408"/>
              <a:gd name="T7" fmla="*/ 17640278 h 257"/>
              <a:gd name="T8" fmla="*/ 269657513 w 408"/>
              <a:gd name="T9" fmla="*/ 37801504 h 257"/>
              <a:gd name="T10" fmla="*/ 224294700 w 408"/>
              <a:gd name="T11" fmla="*/ 55443370 h 257"/>
              <a:gd name="T12" fmla="*/ 186491563 w 408"/>
              <a:gd name="T13" fmla="*/ 73083648 h 257"/>
              <a:gd name="T14" fmla="*/ 148690013 w 408"/>
              <a:gd name="T15" fmla="*/ 93244873 h 257"/>
              <a:gd name="T16" fmla="*/ 115927188 w 408"/>
              <a:gd name="T17" fmla="*/ 115927045 h 257"/>
              <a:gd name="T18" fmla="*/ 88206263 w 408"/>
              <a:gd name="T19" fmla="*/ 141128577 h 257"/>
              <a:gd name="T20" fmla="*/ 60483750 w 408"/>
              <a:gd name="T21" fmla="*/ 166330109 h 257"/>
              <a:gd name="T22" fmla="*/ 37803138 w 408"/>
              <a:gd name="T23" fmla="*/ 196571947 h 257"/>
              <a:gd name="T24" fmla="*/ 22682200 w 408"/>
              <a:gd name="T25" fmla="*/ 226813785 h 257"/>
              <a:gd name="T26" fmla="*/ 7561263 w 408"/>
              <a:gd name="T27" fmla="*/ 257055622 h 257"/>
              <a:gd name="T28" fmla="*/ 0 w 408"/>
              <a:gd name="T29" fmla="*/ 289816820 h 257"/>
              <a:gd name="T30" fmla="*/ 0 w 408"/>
              <a:gd name="T31" fmla="*/ 322579605 h 257"/>
              <a:gd name="T32" fmla="*/ 0 w 408"/>
              <a:gd name="T33" fmla="*/ 357861749 h 257"/>
              <a:gd name="T34" fmla="*/ 7561263 w 408"/>
              <a:gd name="T35" fmla="*/ 388103587 h 257"/>
              <a:gd name="T36" fmla="*/ 22682200 w 408"/>
              <a:gd name="T37" fmla="*/ 420864784 h 257"/>
              <a:gd name="T38" fmla="*/ 37803138 w 408"/>
              <a:gd name="T39" fmla="*/ 448587263 h 257"/>
              <a:gd name="T40" fmla="*/ 60483750 w 408"/>
              <a:gd name="T41" fmla="*/ 478829101 h 257"/>
              <a:gd name="T42" fmla="*/ 88206263 w 408"/>
              <a:gd name="T43" fmla="*/ 504030632 h 257"/>
              <a:gd name="T44" fmla="*/ 115927188 w 408"/>
              <a:gd name="T45" fmla="*/ 529232164 h 257"/>
              <a:gd name="T46" fmla="*/ 148690013 w 408"/>
              <a:gd name="T47" fmla="*/ 554433696 h 257"/>
              <a:gd name="T48" fmla="*/ 186491563 w 408"/>
              <a:gd name="T49" fmla="*/ 574594921 h 257"/>
              <a:gd name="T50" fmla="*/ 224294700 w 408"/>
              <a:gd name="T51" fmla="*/ 589715840 h 257"/>
              <a:gd name="T52" fmla="*/ 269657513 w 408"/>
              <a:gd name="T53" fmla="*/ 607356118 h 257"/>
              <a:gd name="T54" fmla="*/ 337700938 w 408"/>
              <a:gd name="T55" fmla="*/ 627517343 h 257"/>
              <a:gd name="T56" fmla="*/ 383063750 w 408"/>
              <a:gd name="T57" fmla="*/ 637597956 h 257"/>
              <a:gd name="T58" fmla="*/ 433466875 w 408"/>
              <a:gd name="T59" fmla="*/ 642638262 h 257"/>
              <a:gd name="T60" fmla="*/ 483870000 w 408"/>
              <a:gd name="T61" fmla="*/ 645159209 h 257"/>
              <a:gd name="T62" fmla="*/ 539313438 w 408"/>
              <a:gd name="T63" fmla="*/ 645159209 h 257"/>
              <a:gd name="T64" fmla="*/ 592237513 w 408"/>
              <a:gd name="T65" fmla="*/ 642638262 h 257"/>
              <a:gd name="T66" fmla="*/ 640119688 w 408"/>
              <a:gd name="T67" fmla="*/ 637597956 h 257"/>
              <a:gd name="T68" fmla="*/ 690522813 w 408"/>
              <a:gd name="T69" fmla="*/ 627517343 h 257"/>
              <a:gd name="T70" fmla="*/ 756046875 w 408"/>
              <a:gd name="T71" fmla="*/ 607356118 h 257"/>
              <a:gd name="T72" fmla="*/ 798890325 w 408"/>
              <a:gd name="T73" fmla="*/ 589715840 h 257"/>
              <a:gd name="T74" fmla="*/ 839212825 w 408"/>
              <a:gd name="T75" fmla="*/ 574594921 h 257"/>
              <a:gd name="T76" fmla="*/ 877014375 w 408"/>
              <a:gd name="T77" fmla="*/ 554433696 h 257"/>
              <a:gd name="T78" fmla="*/ 909777200 w 408"/>
              <a:gd name="T79" fmla="*/ 529232164 h 257"/>
              <a:gd name="T80" fmla="*/ 940019075 w 408"/>
              <a:gd name="T81" fmla="*/ 504030632 h 257"/>
              <a:gd name="T82" fmla="*/ 965220638 w 408"/>
              <a:gd name="T83" fmla="*/ 478829101 h 257"/>
              <a:gd name="T84" fmla="*/ 985381888 w 408"/>
              <a:gd name="T85" fmla="*/ 448587263 h 257"/>
              <a:gd name="T86" fmla="*/ 1003022188 w 408"/>
              <a:gd name="T87" fmla="*/ 418345425 h 257"/>
              <a:gd name="T88" fmla="*/ 1015623763 w 408"/>
              <a:gd name="T89" fmla="*/ 388103587 h 257"/>
              <a:gd name="T90" fmla="*/ 1025704388 w 408"/>
              <a:gd name="T91" fmla="*/ 357861749 h 257"/>
              <a:gd name="T92" fmla="*/ 1028223750 w 408"/>
              <a:gd name="T93" fmla="*/ 322579605 h 257"/>
              <a:gd name="T94" fmla="*/ 1025704388 w 408"/>
              <a:gd name="T95" fmla="*/ 289816820 h 257"/>
              <a:gd name="T96" fmla="*/ 1015623763 w 408"/>
              <a:gd name="T97" fmla="*/ 257055622 h 257"/>
              <a:gd name="T98" fmla="*/ 1003022188 w 408"/>
              <a:gd name="T99" fmla="*/ 226813785 h 257"/>
              <a:gd name="T100" fmla="*/ 985381888 w 408"/>
              <a:gd name="T101" fmla="*/ 196571947 h 257"/>
              <a:gd name="T102" fmla="*/ 965220638 w 408"/>
              <a:gd name="T103" fmla="*/ 166330109 h 257"/>
              <a:gd name="T104" fmla="*/ 940019075 w 408"/>
              <a:gd name="T105" fmla="*/ 141128577 h 257"/>
              <a:gd name="T106" fmla="*/ 909777200 w 408"/>
              <a:gd name="T107" fmla="*/ 115927045 h 257"/>
              <a:gd name="T108" fmla="*/ 877014375 w 408"/>
              <a:gd name="T109" fmla="*/ 93244873 h 257"/>
              <a:gd name="T110" fmla="*/ 839212825 w 408"/>
              <a:gd name="T111" fmla="*/ 73083648 h 257"/>
              <a:gd name="T112" fmla="*/ 798890325 w 408"/>
              <a:gd name="T113" fmla="*/ 55443370 h 257"/>
              <a:gd name="T114" fmla="*/ 756046875 w 408"/>
              <a:gd name="T115" fmla="*/ 37801504 h 257"/>
              <a:gd name="T116" fmla="*/ 690522813 w 408"/>
              <a:gd name="T117" fmla="*/ 17640278 h 257"/>
              <a:gd name="T118" fmla="*/ 640119688 w 408"/>
              <a:gd name="T119" fmla="*/ 7559666 h 257"/>
              <a:gd name="T120" fmla="*/ 592237513 w 408"/>
              <a:gd name="T121" fmla="*/ 2519359 h 257"/>
              <a:gd name="T122" fmla="*/ 539313438 w 408"/>
              <a:gd name="T123" fmla="*/ 0 h 2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8" h="257">
                <a:moveTo>
                  <a:pt x="203" y="0"/>
                </a:moveTo>
                <a:lnTo>
                  <a:pt x="192" y="0"/>
                </a:lnTo>
                <a:lnTo>
                  <a:pt x="183" y="0"/>
                </a:lnTo>
                <a:lnTo>
                  <a:pt x="172" y="1"/>
                </a:lnTo>
                <a:lnTo>
                  <a:pt x="162" y="2"/>
                </a:lnTo>
                <a:lnTo>
                  <a:pt x="152" y="3"/>
                </a:lnTo>
                <a:lnTo>
                  <a:pt x="142" y="6"/>
                </a:lnTo>
                <a:lnTo>
                  <a:pt x="134" y="7"/>
                </a:lnTo>
                <a:lnTo>
                  <a:pt x="124" y="9"/>
                </a:lnTo>
                <a:lnTo>
                  <a:pt x="107" y="15"/>
                </a:lnTo>
                <a:lnTo>
                  <a:pt x="98" y="18"/>
                </a:lnTo>
                <a:lnTo>
                  <a:pt x="89" y="22"/>
                </a:lnTo>
                <a:lnTo>
                  <a:pt x="82" y="25"/>
                </a:lnTo>
                <a:lnTo>
                  <a:pt x="74" y="29"/>
                </a:lnTo>
                <a:lnTo>
                  <a:pt x="66" y="33"/>
                </a:lnTo>
                <a:lnTo>
                  <a:pt x="59" y="37"/>
                </a:lnTo>
                <a:lnTo>
                  <a:pt x="52" y="41"/>
                </a:lnTo>
                <a:lnTo>
                  <a:pt x="46" y="46"/>
                </a:lnTo>
                <a:lnTo>
                  <a:pt x="40" y="51"/>
                </a:lnTo>
                <a:lnTo>
                  <a:pt x="35" y="56"/>
                </a:lnTo>
                <a:lnTo>
                  <a:pt x="29" y="62"/>
                </a:lnTo>
                <a:lnTo>
                  <a:pt x="24" y="66"/>
                </a:lnTo>
                <a:lnTo>
                  <a:pt x="20" y="72"/>
                </a:lnTo>
                <a:lnTo>
                  <a:pt x="15" y="78"/>
                </a:lnTo>
                <a:lnTo>
                  <a:pt x="12" y="83"/>
                </a:lnTo>
                <a:lnTo>
                  <a:pt x="9" y="90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5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4"/>
                </a:lnTo>
                <a:lnTo>
                  <a:pt x="5" y="160"/>
                </a:lnTo>
                <a:lnTo>
                  <a:pt x="9" y="167"/>
                </a:lnTo>
                <a:lnTo>
                  <a:pt x="12" y="173"/>
                </a:lnTo>
                <a:lnTo>
                  <a:pt x="15" y="178"/>
                </a:lnTo>
                <a:lnTo>
                  <a:pt x="20" y="184"/>
                </a:lnTo>
                <a:lnTo>
                  <a:pt x="24" y="190"/>
                </a:lnTo>
                <a:lnTo>
                  <a:pt x="29" y="194"/>
                </a:lnTo>
                <a:lnTo>
                  <a:pt x="35" y="200"/>
                </a:lnTo>
                <a:lnTo>
                  <a:pt x="40" y="205"/>
                </a:lnTo>
                <a:lnTo>
                  <a:pt x="46" y="210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2" y="231"/>
                </a:lnTo>
                <a:lnTo>
                  <a:pt x="89" y="234"/>
                </a:lnTo>
                <a:lnTo>
                  <a:pt x="98" y="238"/>
                </a:lnTo>
                <a:lnTo>
                  <a:pt x="107" y="241"/>
                </a:lnTo>
                <a:lnTo>
                  <a:pt x="124" y="247"/>
                </a:lnTo>
                <a:lnTo>
                  <a:pt x="134" y="249"/>
                </a:lnTo>
                <a:lnTo>
                  <a:pt x="142" y="250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3" y="256"/>
                </a:lnTo>
                <a:lnTo>
                  <a:pt x="192" y="256"/>
                </a:lnTo>
                <a:lnTo>
                  <a:pt x="203" y="257"/>
                </a:lnTo>
                <a:lnTo>
                  <a:pt x="214" y="256"/>
                </a:lnTo>
                <a:lnTo>
                  <a:pt x="224" y="256"/>
                </a:lnTo>
                <a:lnTo>
                  <a:pt x="235" y="255"/>
                </a:lnTo>
                <a:lnTo>
                  <a:pt x="245" y="254"/>
                </a:lnTo>
                <a:lnTo>
                  <a:pt x="254" y="253"/>
                </a:lnTo>
                <a:lnTo>
                  <a:pt x="264" y="250"/>
                </a:lnTo>
                <a:lnTo>
                  <a:pt x="274" y="249"/>
                </a:lnTo>
                <a:lnTo>
                  <a:pt x="283" y="247"/>
                </a:lnTo>
                <a:lnTo>
                  <a:pt x="300" y="241"/>
                </a:lnTo>
                <a:lnTo>
                  <a:pt x="309" y="238"/>
                </a:lnTo>
                <a:lnTo>
                  <a:pt x="317" y="234"/>
                </a:lnTo>
                <a:lnTo>
                  <a:pt x="325" y="231"/>
                </a:lnTo>
                <a:lnTo>
                  <a:pt x="333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0"/>
                </a:lnTo>
                <a:lnTo>
                  <a:pt x="366" y="205"/>
                </a:lnTo>
                <a:lnTo>
                  <a:pt x="373" y="200"/>
                </a:lnTo>
                <a:lnTo>
                  <a:pt x="377" y="194"/>
                </a:lnTo>
                <a:lnTo>
                  <a:pt x="383" y="190"/>
                </a:lnTo>
                <a:lnTo>
                  <a:pt x="387" y="184"/>
                </a:lnTo>
                <a:lnTo>
                  <a:pt x="391" y="178"/>
                </a:lnTo>
                <a:lnTo>
                  <a:pt x="395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4"/>
                </a:lnTo>
                <a:lnTo>
                  <a:pt x="404" y="148"/>
                </a:lnTo>
                <a:lnTo>
                  <a:pt x="407" y="142"/>
                </a:lnTo>
                <a:lnTo>
                  <a:pt x="407" y="135"/>
                </a:lnTo>
                <a:lnTo>
                  <a:pt x="408" y="128"/>
                </a:lnTo>
                <a:lnTo>
                  <a:pt x="407" y="121"/>
                </a:lnTo>
                <a:lnTo>
                  <a:pt x="407" y="115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0"/>
                </a:lnTo>
                <a:lnTo>
                  <a:pt x="395" y="83"/>
                </a:lnTo>
                <a:lnTo>
                  <a:pt x="391" y="78"/>
                </a:lnTo>
                <a:lnTo>
                  <a:pt x="387" y="72"/>
                </a:lnTo>
                <a:lnTo>
                  <a:pt x="383" y="66"/>
                </a:lnTo>
                <a:lnTo>
                  <a:pt x="377" y="62"/>
                </a:lnTo>
                <a:lnTo>
                  <a:pt x="373" y="56"/>
                </a:lnTo>
                <a:lnTo>
                  <a:pt x="366" y="51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3" y="29"/>
                </a:lnTo>
                <a:lnTo>
                  <a:pt x="325" y="25"/>
                </a:lnTo>
                <a:lnTo>
                  <a:pt x="317" y="22"/>
                </a:lnTo>
                <a:lnTo>
                  <a:pt x="309" y="18"/>
                </a:lnTo>
                <a:lnTo>
                  <a:pt x="300" y="15"/>
                </a:lnTo>
                <a:lnTo>
                  <a:pt x="283" y="9"/>
                </a:lnTo>
                <a:lnTo>
                  <a:pt x="274" y="7"/>
                </a:lnTo>
                <a:lnTo>
                  <a:pt x="264" y="6"/>
                </a:lnTo>
                <a:lnTo>
                  <a:pt x="254" y="3"/>
                </a:lnTo>
                <a:lnTo>
                  <a:pt x="245" y="2"/>
                </a:lnTo>
                <a:lnTo>
                  <a:pt x="235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C016721E-4CAF-F141-B0BF-5DCF5FA1652F}"/>
              </a:ext>
            </a:extLst>
          </p:cNvPr>
          <p:cNvSpPr>
            <a:spLocks/>
          </p:cNvSpPr>
          <p:nvPr/>
        </p:nvSpPr>
        <p:spPr bwMode="auto">
          <a:xfrm>
            <a:off x="9391882" y="4028343"/>
            <a:ext cx="647700" cy="407987"/>
          </a:xfrm>
          <a:custGeom>
            <a:avLst/>
            <a:gdLst>
              <a:gd name="T0" fmla="*/ 483870000 w 408"/>
              <a:gd name="T1" fmla="*/ 0 h 257"/>
              <a:gd name="T2" fmla="*/ 433466875 w 408"/>
              <a:gd name="T3" fmla="*/ 2519359 h 257"/>
              <a:gd name="T4" fmla="*/ 383063750 w 408"/>
              <a:gd name="T5" fmla="*/ 7559666 h 257"/>
              <a:gd name="T6" fmla="*/ 337700938 w 408"/>
              <a:gd name="T7" fmla="*/ 17640278 h 257"/>
              <a:gd name="T8" fmla="*/ 269657513 w 408"/>
              <a:gd name="T9" fmla="*/ 37801504 h 257"/>
              <a:gd name="T10" fmla="*/ 224294700 w 408"/>
              <a:gd name="T11" fmla="*/ 55443370 h 257"/>
              <a:gd name="T12" fmla="*/ 186491563 w 408"/>
              <a:gd name="T13" fmla="*/ 73083648 h 257"/>
              <a:gd name="T14" fmla="*/ 148690013 w 408"/>
              <a:gd name="T15" fmla="*/ 93244873 h 257"/>
              <a:gd name="T16" fmla="*/ 115927188 w 408"/>
              <a:gd name="T17" fmla="*/ 115927045 h 257"/>
              <a:gd name="T18" fmla="*/ 88206263 w 408"/>
              <a:gd name="T19" fmla="*/ 141128577 h 257"/>
              <a:gd name="T20" fmla="*/ 60483750 w 408"/>
              <a:gd name="T21" fmla="*/ 166330109 h 257"/>
              <a:gd name="T22" fmla="*/ 37803138 w 408"/>
              <a:gd name="T23" fmla="*/ 196571947 h 257"/>
              <a:gd name="T24" fmla="*/ 22682200 w 408"/>
              <a:gd name="T25" fmla="*/ 226813785 h 257"/>
              <a:gd name="T26" fmla="*/ 7561263 w 408"/>
              <a:gd name="T27" fmla="*/ 257055622 h 257"/>
              <a:gd name="T28" fmla="*/ 0 w 408"/>
              <a:gd name="T29" fmla="*/ 289816820 h 257"/>
              <a:gd name="T30" fmla="*/ 0 w 408"/>
              <a:gd name="T31" fmla="*/ 322579605 h 257"/>
              <a:gd name="T32" fmla="*/ 0 w 408"/>
              <a:gd name="T33" fmla="*/ 357861749 h 257"/>
              <a:gd name="T34" fmla="*/ 7561263 w 408"/>
              <a:gd name="T35" fmla="*/ 388103587 h 257"/>
              <a:gd name="T36" fmla="*/ 22682200 w 408"/>
              <a:gd name="T37" fmla="*/ 420864784 h 257"/>
              <a:gd name="T38" fmla="*/ 37803138 w 408"/>
              <a:gd name="T39" fmla="*/ 448587263 h 257"/>
              <a:gd name="T40" fmla="*/ 60483750 w 408"/>
              <a:gd name="T41" fmla="*/ 478829101 h 257"/>
              <a:gd name="T42" fmla="*/ 88206263 w 408"/>
              <a:gd name="T43" fmla="*/ 504030632 h 257"/>
              <a:gd name="T44" fmla="*/ 115927188 w 408"/>
              <a:gd name="T45" fmla="*/ 529232164 h 257"/>
              <a:gd name="T46" fmla="*/ 148690013 w 408"/>
              <a:gd name="T47" fmla="*/ 554433696 h 257"/>
              <a:gd name="T48" fmla="*/ 186491563 w 408"/>
              <a:gd name="T49" fmla="*/ 574594921 h 257"/>
              <a:gd name="T50" fmla="*/ 224294700 w 408"/>
              <a:gd name="T51" fmla="*/ 589715840 h 257"/>
              <a:gd name="T52" fmla="*/ 269657513 w 408"/>
              <a:gd name="T53" fmla="*/ 607356118 h 257"/>
              <a:gd name="T54" fmla="*/ 337700938 w 408"/>
              <a:gd name="T55" fmla="*/ 627517343 h 257"/>
              <a:gd name="T56" fmla="*/ 383063750 w 408"/>
              <a:gd name="T57" fmla="*/ 637597956 h 257"/>
              <a:gd name="T58" fmla="*/ 433466875 w 408"/>
              <a:gd name="T59" fmla="*/ 642638262 h 257"/>
              <a:gd name="T60" fmla="*/ 483870000 w 408"/>
              <a:gd name="T61" fmla="*/ 645159209 h 257"/>
              <a:gd name="T62" fmla="*/ 539313438 w 408"/>
              <a:gd name="T63" fmla="*/ 645159209 h 257"/>
              <a:gd name="T64" fmla="*/ 592237513 w 408"/>
              <a:gd name="T65" fmla="*/ 642638262 h 257"/>
              <a:gd name="T66" fmla="*/ 640119688 w 408"/>
              <a:gd name="T67" fmla="*/ 637597956 h 257"/>
              <a:gd name="T68" fmla="*/ 690522813 w 408"/>
              <a:gd name="T69" fmla="*/ 627517343 h 257"/>
              <a:gd name="T70" fmla="*/ 756046875 w 408"/>
              <a:gd name="T71" fmla="*/ 607356118 h 257"/>
              <a:gd name="T72" fmla="*/ 798890325 w 408"/>
              <a:gd name="T73" fmla="*/ 589715840 h 257"/>
              <a:gd name="T74" fmla="*/ 839212825 w 408"/>
              <a:gd name="T75" fmla="*/ 574594921 h 257"/>
              <a:gd name="T76" fmla="*/ 877014375 w 408"/>
              <a:gd name="T77" fmla="*/ 554433696 h 257"/>
              <a:gd name="T78" fmla="*/ 909777200 w 408"/>
              <a:gd name="T79" fmla="*/ 529232164 h 257"/>
              <a:gd name="T80" fmla="*/ 940019075 w 408"/>
              <a:gd name="T81" fmla="*/ 504030632 h 257"/>
              <a:gd name="T82" fmla="*/ 965220638 w 408"/>
              <a:gd name="T83" fmla="*/ 478829101 h 257"/>
              <a:gd name="T84" fmla="*/ 985381888 w 408"/>
              <a:gd name="T85" fmla="*/ 448587263 h 257"/>
              <a:gd name="T86" fmla="*/ 1003022188 w 408"/>
              <a:gd name="T87" fmla="*/ 418345425 h 257"/>
              <a:gd name="T88" fmla="*/ 1015623763 w 408"/>
              <a:gd name="T89" fmla="*/ 388103587 h 257"/>
              <a:gd name="T90" fmla="*/ 1025704388 w 408"/>
              <a:gd name="T91" fmla="*/ 357861749 h 257"/>
              <a:gd name="T92" fmla="*/ 1028223750 w 408"/>
              <a:gd name="T93" fmla="*/ 322579605 h 257"/>
              <a:gd name="T94" fmla="*/ 1025704388 w 408"/>
              <a:gd name="T95" fmla="*/ 289816820 h 257"/>
              <a:gd name="T96" fmla="*/ 1015623763 w 408"/>
              <a:gd name="T97" fmla="*/ 257055622 h 257"/>
              <a:gd name="T98" fmla="*/ 1003022188 w 408"/>
              <a:gd name="T99" fmla="*/ 226813785 h 257"/>
              <a:gd name="T100" fmla="*/ 985381888 w 408"/>
              <a:gd name="T101" fmla="*/ 196571947 h 257"/>
              <a:gd name="T102" fmla="*/ 965220638 w 408"/>
              <a:gd name="T103" fmla="*/ 166330109 h 257"/>
              <a:gd name="T104" fmla="*/ 940019075 w 408"/>
              <a:gd name="T105" fmla="*/ 141128577 h 257"/>
              <a:gd name="T106" fmla="*/ 909777200 w 408"/>
              <a:gd name="T107" fmla="*/ 115927045 h 257"/>
              <a:gd name="T108" fmla="*/ 877014375 w 408"/>
              <a:gd name="T109" fmla="*/ 93244873 h 257"/>
              <a:gd name="T110" fmla="*/ 839212825 w 408"/>
              <a:gd name="T111" fmla="*/ 73083648 h 257"/>
              <a:gd name="T112" fmla="*/ 798890325 w 408"/>
              <a:gd name="T113" fmla="*/ 55443370 h 257"/>
              <a:gd name="T114" fmla="*/ 756046875 w 408"/>
              <a:gd name="T115" fmla="*/ 37801504 h 257"/>
              <a:gd name="T116" fmla="*/ 690522813 w 408"/>
              <a:gd name="T117" fmla="*/ 17640278 h 257"/>
              <a:gd name="T118" fmla="*/ 640119688 w 408"/>
              <a:gd name="T119" fmla="*/ 7559666 h 257"/>
              <a:gd name="T120" fmla="*/ 592237513 w 408"/>
              <a:gd name="T121" fmla="*/ 2519359 h 257"/>
              <a:gd name="T122" fmla="*/ 539313438 w 408"/>
              <a:gd name="T123" fmla="*/ 0 h 2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8" h="257">
                <a:moveTo>
                  <a:pt x="203" y="0"/>
                </a:moveTo>
                <a:lnTo>
                  <a:pt x="192" y="0"/>
                </a:lnTo>
                <a:lnTo>
                  <a:pt x="183" y="0"/>
                </a:lnTo>
                <a:lnTo>
                  <a:pt x="172" y="1"/>
                </a:lnTo>
                <a:lnTo>
                  <a:pt x="162" y="2"/>
                </a:lnTo>
                <a:lnTo>
                  <a:pt x="152" y="3"/>
                </a:lnTo>
                <a:lnTo>
                  <a:pt x="142" y="6"/>
                </a:lnTo>
                <a:lnTo>
                  <a:pt x="134" y="7"/>
                </a:lnTo>
                <a:lnTo>
                  <a:pt x="124" y="9"/>
                </a:lnTo>
                <a:lnTo>
                  <a:pt x="107" y="15"/>
                </a:lnTo>
                <a:lnTo>
                  <a:pt x="98" y="18"/>
                </a:lnTo>
                <a:lnTo>
                  <a:pt x="89" y="22"/>
                </a:lnTo>
                <a:lnTo>
                  <a:pt x="82" y="25"/>
                </a:lnTo>
                <a:lnTo>
                  <a:pt x="74" y="29"/>
                </a:lnTo>
                <a:lnTo>
                  <a:pt x="66" y="33"/>
                </a:lnTo>
                <a:lnTo>
                  <a:pt x="59" y="37"/>
                </a:lnTo>
                <a:lnTo>
                  <a:pt x="52" y="41"/>
                </a:lnTo>
                <a:lnTo>
                  <a:pt x="46" y="46"/>
                </a:lnTo>
                <a:lnTo>
                  <a:pt x="40" y="51"/>
                </a:lnTo>
                <a:lnTo>
                  <a:pt x="35" y="56"/>
                </a:lnTo>
                <a:lnTo>
                  <a:pt x="29" y="62"/>
                </a:lnTo>
                <a:lnTo>
                  <a:pt x="24" y="66"/>
                </a:lnTo>
                <a:lnTo>
                  <a:pt x="20" y="72"/>
                </a:lnTo>
                <a:lnTo>
                  <a:pt x="15" y="78"/>
                </a:lnTo>
                <a:lnTo>
                  <a:pt x="12" y="83"/>
                </a:lnTo>
                <a:lnTo>
                  <a:pt x="9" y="90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5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4"/>
                </a:lnTo>
                <a:lnTo>
                  <a:pt x="5" y="160"/>
                </a:lnTo>
                <a:lnTo>
                  <a:pt x="9" y="167"/>
                </a:lnTo>
                <a:lnTo>
                  <a:pt x="12" y="173"/>
                </a:lnTo>
                <a:lnTo>
                  <a:pt x="15" y="178"/>
                </a:lnTo>
                <a:lnTo>
                  <a:pt x="20" y="184"/>
                </a:lnTo>
                <a:lnTo>
                  <a:pt x="24" y="190"/>
                </a:lnTo>
                <a:lnTo>
                  <a:pt x="29" y="194"/>
                </a:lnTo>
                <a:lnTo>
                  <a:pt x="35" y="200"/>
                </a:lnTo>
                <a:lnTo>
                  <a:pt x="40" y="205"/>
                </a:lnTo>
                <a:lnTo>
                  <a:pt x="46" y="210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2" y="231"/>
                </a:lnTo>
                <a:lnTo>
                  <a:pt x="89" y="234"/>
                </a:lnTo>
                <a:lnTo>
                  <a:pt x="98" y="238"/>
                </a:lnTo>
                <a:lnTo>
                  <a:pt x="107" y="241"/>
                </a:lnTo>
                <a:lnTo>
                  <a:pt x="124" y="247"/>
                </a:lnTo>
                <a:lnTo>
                  <a:pt x="134" y="249"/>
                </a:lnTo>
                <a:lnTo>
                  <a:pt x="142" y="250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3" y="256"/>
                </a:lnTo>
                <a:lnTo>
                  <a:pt x="192" y="256"/>
                </a:lnTo>
                <a:lnTo>
                  <a:pt x="203" y="257"/>
                </a:lnTo>
                <a:lnTo>
                  <a:pt x="214" y="256"/>
                </a:lnTo>
                <a:lnTo>
                  <a:pt x="224" y="256"/>
                </a:lnTo>
                <a:lnTo>
                  <a:pt x="235" y="255"/>
                </a:lnTo>
                <a:lnTo>
                  <a:pt x="245" y="254"/>
                </a:lnTo>
                <a:lnTo>
                  <a:pt x="254" y="253"/>
                </a:lnTo>
                <a:lnTo>
                  <a:pt x="264" y="250"/>
                </a:lnTo>
                <a:lnTo>
                  <a:pt x="274" y="249"/>
                </a:lnTo>
                <a:lnTo>
                  <a:pt x="283" y="247"/>
                </a:lnTo>
                <a:lnTo>
                  <a:pt x="300" y="241"/>
                </a:lnTo>
                <a:lnTo>
                  <a:pt x="309" y="238"/>
                </a:lnTo>
                <a:lnTo>
                  <a:pt x="317" y="234"/>
                </a:lnTo>
                <a:lnTo>
                  <a:pt x="325" y="231"/>
                </a:lnTo>
                <a:lnTo>
                  <a:pt x="333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0"/>
                </a:lnTo>
                <a:lnTo>
                  <a:pt x="366" y="205"/>
                </a:lnTo>
                <a:lnTo>
                  <a:pt x="373" y="200"/>
                </a:lnTo>
                <a:lnTo>
                  <a:pt x="377" y="194"/>
                </a:lnTo>
                <a:lnTo>
                  <a:pt x="383" y="190"/>
                </a:lnTo>
                <a:lnTo>
                  <a:pt x="387" y="184"/>
                </a:lnTo>
                <a:lnTo>
                  <a:pt x="391" y="178"/>
                </a:lnTo>
                <a:lnTo>
                  <a:pt x="395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4"/>
                </a:lnTo>
                <a:lnTo>
                  <a:pt x="404" y="148"/>
                </a:lnTo>
                <a:lnTo>
                  <a:pt x="407" y="142"/>
                </a:lnTo>
                <a:lnTo>
                  <a:pt x="407" y="135"/>
                </a:lnTo>
                <a:lnTo>
                  <a:pt x="408" y="128"/>
                </a:lnTo>
                <a:lnTo>
                  <a:pt x="407" y="121"/>
                </a:lnTo>
                <a:lnTo>
                  <a:pt x="407" y="115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0"/>
                </a:lnTo>
                <a:lnTo>
                  <a:pt x="395" y="83"/>
                </a:lnTo>
                <a:lnTo>
                  <a:pt x="391" y="78"/>
                </a:lnTo>
                <a:lnTo>
                  <a:pt x="387" y="72"/>
                </a:lnTo>
                <a:lnTo>
                  <a:pt x="383" y="66"/>
                </a:lnTo>
                <a:lnTo>
                  <a:pt x="377" y="62"/>
                </a:lnTo>
                <a:lnTo>
                  <a:pt x="373" y="56"/>
                </a:lnTo>
                <a:lnTo>
                  <a:pt x="366" y="51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3" y="29"/>
                </a:lnTo>
                <a:lnTo>
                  <a:pt x="325" y="25"/>
                </a:lnTo>
                <a:lnTo>
                  <a:pt x="317" y="22"/>
                </a:lnTo>
                <a:lnTo>
                  <a:pt x="309" y="18"/>
                </a:lnTo>
                <a:lnTo>
                  <a:pt x="300" y="15"/>
                </a:lnTo>
                <a:lnTo>
                  <a:pt x="283" y="9"/>
                </a:lnTo>
                <a:lnTo>
                  <a:pt x="274" y="7"/>
                </a:lnTo>
                <a:lnTo>
                  <a:pt x="264" y="6"/>
                </a:lnTo>
                <a:lnTo>
                  <a:pt x="254" y="3"/>
                </a:lnTo>
                <a:lnTo>
                  <a:pt x="245" y="2"/>
                </a:lnTo>
                <a:lnTo>
                  <a:pt x="235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DB219609-4B3C-D94F-9772-D027C0373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664" y="4131523"/>
            <a:ext cx="998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S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731D25F7-D6A2-5846-967A-1A63183CF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0832" y="413152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105BDC56-5E20-C04F-968B-19DA814D8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784" y="4845898"/>
            <a:ext cx="1552575" cy="40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8A9B6AF7-1E35-304E-A402-7D83CDDEE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784" y="4845898"/>
            <a:ext cx="1552575" cy="4079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E6549D4C-A66D-804A-A1E1-ADD5D1F6D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562" y="4883374"/>
            <a:ext cx="35453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 dirty="0">
                <a:solidFill>
                  <a:srgbClr val="000000"/>
                </a:solidFill>
                <a:latin typeface="Times New Roman"/>
                <a:ea typeface="ＭＳ Ｐゴシック"/>
              </a:rPr>
              <a:t>Yes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62D18BCD-10BA-9B40-A292-2DFD41A1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445" y="4914162"/>
            <a:ext cx="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C43784B9-EBA7-354B-AFCB-789CCE3D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259" y="4082312"/>
            <a:ext cx="270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+ve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23D51EAD-D53D-0A44-9CE6-27D74332B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369" y="408231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BA228291-2B61-904B-B00B-4C6E4EB41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055" y="4491887"/>
            <a:ext cx="59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EB721197-B694-7147-8722-1A44599F2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7838" y="4491887"/>
            <a:ext cx="182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12E2D7BC-8434-6146-ACCB-1667D3BF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5007" y="4491887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4D4E49CD-A12E-054E-8936-4EF57C108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979" y="4845898"/>
            <a:ext cx="1554163" cy="40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561791F1-5600-4744-9A3A-F53629DEC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979" y="4845898"/>
            <a:ext cx="1554163" cy="4079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65B57A13-8856-CC48-9BBF-3CA33F48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5564" y="4898768"/>
            <a:ext cx="3106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 dirty="0">
                <a:solidFill>
                  <a:srgbClr val="000000"/>
                </a:solidFill>
                <a:latin typeface="Times New Roman"/>
                <a:ea typeface="ＭＳ Ｐゴシック"/>
              </a:rPr>
              <a:t>No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51245D8D-0900-8144-BD7F-B517BEEB8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095" y="4914162"/>
            <a:ext cx="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49" name="Freeform 39">
            <a:extLst>
              <a:ext uri="{FF2B5EF4-FFF2-40B4-BE49-F238E27FC236}">
                <a16:creationId xmlns:a16="http://schemas.microsoft.com/office/drawing/2014/main" id="{908C0DE6-07BE-874F-96FB-D5A4888CC7AB}"/>
              </a:ext>
            </a:extLst>
          </p:cNvPr>
          <p:cNvSpPr>
            <a:spLocks noEditPoints="1"/>
          </p:cNvSpPr>
          <p:nvPr/>
        </p:nvSpPr>
        <p:spPr bwMode="auto">
          <a:xfrm>
            <a:off x="8485419" y="4430043"/>
            <a:ext cx="1041400" cy="423863"/>
          </a:xfrm>
          <a:custGeom>
            <a:avLst/>
            <a:gdLst>
              <a:gd name="T0" fmla="*/ 1648182188 w 656"/>
              <a:gd name="T1" fmla="*/ 17641908 h 267"/>
              <a:gd name="T2" fmla="*/ 110886875 w 656"/>
              <a:gd name="T3" fmla="*/ 624999487 h 267"/>
              <a:gd name="T4" fmla="*/ 105846563 w 656"/>
              <a:gd name="T5" fmla="*/ 624999487 h 267"/>
              <a:gd name="T6" fmla="*/ 103327200 w 656"/>
              <a:gd name="T7" fmla="*/ 624999487 h 267"/>
              <a:gd name="T8" fmla="*/ 98286888 w 656"/>
              <a:gd name="T9" fmla="*/ 622480122 h 267"/>
              <a:gd name="T10" fmla="*/ 98286888 w 656"/>
              <a:gd name="T11" fmla="*/ 619959169 h 267"/>
              <a:gd name="T12" fmla="*/ 95765938 w 656"/>
              <a:gd name="T13" fmla="*/ 617439803 h 267"/>
              <a:gd name="T14" fmla="*/ 98286888 w 656"/>
              <a:gd name="T15" fmla="*/ 612399485 h 267"/>
              <a:gd name="T16" fmla="*/ 98286888 w 656"/>
              <a:gd name="T17" fmla="*/ 609878532 h 267"/>
              <a:gd name="T18" fmla="*/ 103327200 w 656"/>
              <a:gd name="T19" fmla="*/ 607359166 h 267"/>
              <a:gd name="T20" fmla="*/ 1638101563 w 656"/>
              <a:gd name="T21" fmla="*/ 2520953 h 267"/>
              <a:gd name="T22" fmla="*/ 1645662825 w 656"/>
              <a:gd name="T23" fmla="*/ 0 h 267"/>
              <a:gd name="T24" fmla="*/ 1648182188 w 656"/>
              <a:gd name="T25" fmla="*/ 2520953 h 267"/>
              <a:gd name="T26" fmla="*/ 1650703138 w 656"/>
              <a:gd name="T27" fmla="*/ 2520953 h 267"/>
              <a:gd name="T28" fmla="*/ 1650703138 w 656"/>
              <a:gd name="T29" fmla="*/ 5040318 h 267"/>
              <a:gd name="T30" fmla="*/ 1653222500 w 656"/>
              <a:gd name="T31" fmla="*/ 10080637 h 267"/>
              <a:gd name="T32" fmla="*/ 1650703138 w 656"/>
              <a:gd name="T33" fmla="*/ 12601590 h 267"/>
              <a:gd name="T34" fmla="*/ 1650703138 w 656"/>
              <a:gd name="T35" fmla="*/ 17641908 h 267"/>
              <a:gd name="T36" fmla="*/ 1648182188 w 656"/>
              <a:gd name="T37" fmla="*/ 17641908 h 267"/>
              <a:gd name="T38" fmla="*/ 1648182188 w 656"/>
              <a:gd name="T39" fmla="*/ 17641908 h 267"/>
              <a:gd name="T40" fmla="*/ 151209375 w 656"/>
              <a:gd name="T41" fmla="*/ 672883306 h 267"/>
              <a:gd name="T42" fmla="*/ 0 w 656"/>
              <a:gd name="T43" fmla="*/ 660281716 h 267"/>
              <a:gd name="T44" fmla="*/ 105846563 w 656"/>
              <a:gd name="T45" fmla="*/ 541835027 h 267"/>
              <a:gd name="T46" fmla="*/ 151209375 w 656"/>
              <a:gd name="T47" fmla="*/ 672883306 h 2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56" h="267">
                <a:moveTo>
                  <a:pt x="654" y="7"/>
                </a:moveTo>
                <a:lnTo>
                  <a:pt x="44" y="248"/>
                </a:lnTo>
                <a:lnTo>
                  <a:pt x="42" y="248"/>
                </a:lnTo>
                <a:lnTo>
                  <a:pt x="41" y="248"/>
                </a:lnTo>
                <a:lnTo>
                  <a:pt x="39" y="247"/>
                </a:lnTo>
                <a:lnTo>
                  <a:pt x="39" y="246"/>
                </a:lnTo>
                <a:lnTo>
                  <a:pt x="38" y="245"/>
                </a:lnTo>
                <a:lnTo>
                  <a:pt x="39" y="243"/>
                </a:lnTo>
                <a:lnTo>
                  <a:pt x="39" y="242"/>
                </a:lnTo>
                <a:lnTo>
                  <a:pt x="41" y="241"/>
                </a:lnTo>
                <a:lnTo>
                  <a:pt x="650" y="1"/>
                </a:lnTo>
                <a:lnTo>
                  <a:pt x="653" y="0"/>
                </a:lnTo>
                <a:lnTo>
                  <a:pt x="654" y="1"/>
                </a:lnTo>
                <a:lnTo>
                  <a:pt x="655" y="1"/>
                </a:lnTo>
                <a:lnTo>
                  <a:pt x="655" y="2"/>
                </a:lnTo>
                <a:lnTo>
                  <a:pt x="656" y="4"/>
                </a:lnTo>
                <a:lnTo>
                  <a:pt x="655" y="5"/>
                </a:lnTo>
                <a:lnTo>
                  <a:pt x="655" y="7"/>
                </a:lnTo>
                <a:lnTo>
                  <a:pt x="654" y="7"/>
                </a:lnTo>
                <a:close/>
                <a:moveTo>
                  <a:pt x="60" y="267"/>
                </a:moveTo>
                <a:lnTo>
                  <a:pt x="0" y="262"/>
                </a:lnTo>
                <a:lnTo>
                  <a:pt x="42" y="215"/>
                </a:lnTo>
                <a:lnTo>
                  <a:pt x="60" y="267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50" name="Freeform 40">
            <a:extLst>
              <a:ext uri="{FF2B5EF4-FFF2-40B4-BE49-F238E27FC236}">
                <a16:creationId xmlns:a16="http://schemas.microsoft.com/office/drawing/2014/main" id="{BDB0080A-B71B-7647-A7A0-F1F748ABA141}"/>
              </a:ext>
            </a:extLst>
          </p:cNvPr>
          <p:cNvSpPr>
            <a:spLocks noEditPoints="1"/>
          </p:cNvSpPr>
          <p:nvPr/>
        </p:nvSpPr>
        <p:spPr bwMode="auto">
          <a:xfrm>
            <a:off x="9866546" y="4430043"/>
            <a:ext cx="85725" cy="415925"/>
          </a:xfrm>
          <a:custGeom>
            <a:avLst/>
            <a:gdLst>
              <a:gd name="T0" fmla="*/ 75604688 w 54"/>
              <a:gd name="T1" fmla="*/ 10080625 h 262"/>
              <a:gd name="T2" fmla="*/ 75604688 w 54"/>
              <a:gd name="T3" fmla="*/ 539313438 h 262"/>
              <a:gd name="T4" fmla="*/ 73085325 w 54"/>
              <a:gd name="T5" fmla="*/ 541834388 h 262"/>
              <a:gd name="T6" fmla="*/ 73085325 w 54"/>
              <a:gd name="T7" fmla="*/ 544353750 h 262"/>
              <a:gd name="T8" fmla="*/ 70564375 w 54"/>
              <a:gd name="T9" fmla="*/ 546874700 h 262"/>
              <a:gd name="T10" fmla="*/ 68045013 w 54"/>
              <a:gd name="T11" fmla="*/ 546874700 h 262"/>
              <a:gd name="T12" fmla="*/ 63004700 w 54"/>
              <a:gd name="T13" fmla="*/ 546874700 h 262"/>
              <a:gd name="T14" fmla="*/ 60483750 w 54"/>
              <a:gd name="T15" fmla="*/ 544353750 h 262"/>
              <a:gd name="T16" fmla="*/ 60483750 w 54"/>
              <a:gd name="T17" fmla="*/ 541834388 h 262"/>
              <a:gd name="T18" fmla="*/ 57964388 w 54"/>
              <a:gd name="T19" fmla="*/ 539313438 h 262"/>
              <a:gd name="T20" fmla="*/ 57964388 w 54"/>
              <a:gd name="T21" fmla="*/ 10080625 h 262"/>
              <a:gd name="T22" fmla="*/ 60483750 w 54"/>
              <a:gd name="T23" fmla="*/ 5040313 h 262"/>
              <a:gd name="T24" fmla="*/ 60483750 w 54"/>
              <a:gd name="T25" fmla="*/ 2520950 h 262"/>
              <a:gd name="T26" fmla="*/ 63004700 w 54"/>
              <a:gd name="T27" fmla="*/ 2520950 h 262"/>
              <a:gd name="T28" fmla="*/ 68045013 w 54"/>
              <a:gd name="T29" fmla="*/ 0 h 262"/>
              <a:gd name="T30" fmla="*/ 70564375 w 54"/>
              <a:gd name="T31" fmla="*/ 2520950 h 262"/>
              <a:gd name="T32" fmla="*/ 73085325 w 54"/>
              <a:gd name="T33" fmla="*/ 2520950 h 262"/>
              <a:gd name="T34" fmla="*/ 73085325 w 54"/>
              <a:gd name="T35" fmla="*/ 5040313 h 262"/>
              <a:gd name="T36" fmla="*/ 75604688 w 54"/>
              <a:gd name="T37" fmla="*/ 10080625 h 262"/>
              <a:gd name="T38" fmla="*/ 75604688 w 54"/>
              <a:gd name="T39" fmla="*/ 10080625 h 262"/>
              <a:gd name="T40" fmla="*/ 136088438 w 54"/>
              <a:gd name="T41" fmla="*/ 516632825 h 262"/>
              <a:gd name="T42" fmla="*/ 68045013 w 54"/>
              <a:gd name="T43" fmla="*/ 660280938 h 262"/>
              <a:gd name="T44" fmla="*/ 0 w 54"/>
              <a:gd name="T45" fmla="*/ 516632825 h 262"/>
              <a:gd name="T46" fmla="*/ 136088438 w 54"/>
              <a:gd name="T47" fmla="*/ 516632825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4" h="262">
                <a:moveTo>
                  <a:pt x="30" y="4"/>
                </a:moveTo>
                <a:lnTo>
                  <a:pt x="30" y="214"/>
                </a:lnTo>
                <a:lnTo>
                  <a:pt x="29" y="215"/>
                </a:lnTo>
                <a:lnTo>
                  <a:pt x="29" y="216"/>
                </a:lnTo>
                <a:lnTo>
                  <a:pt x="28" y="217"/>
                </a:lnTo>
                <a:lnTo>
                  <a:pt x="27" y="217"/>
                </a:lnTo>
                <a:lnTo>
                  <a:pt x="25" y="217"/>
                </a:lnTo>
                <a:lnTo>
                  <a:pt x="24" y="216"/>
                </a:lnTo>
                <a:lnTo>
                  <a:pt x="24" y="215"/>
                </a:lnTo>
                <a:lnTo>
                  <a:pt x="23" y="214"/>
                </a:lnTo>
                <a:lnTo>
                  <a:pt x="23" y="4"/>
                </a:lnTo>
                <a:lnTo>
                  <a:pt x="24" y="2"/>
                </a:lnTo>
                <a:lnTo>
                  <a:pt x="24" y="1"/>
                </a:lnTo>
                <a:lnTo>
                  <a:pt x="25" y="1"/>
                </a:lnTo>
                <a:lnTo>
                  <a:pt x="27" y="0"/>
                </a:lnTo>
                <a:lnTo>
                  <a:pt x="28" y="1"/>
                </a:lnTo>
                <a:lnTo>
                  <a:pt x="29" y="1"/>
                </a:lnTo>
                <a:lnTo>
                  <a:pt x="29" y="2"/>
                </a:lnTo>
                <a:lnTo>
                  <a:pt x="30" y="4"/>
                </a:lnTo>
                <a:close/>
                <a:moveTo>
                  <a:pt x="54" y="205"/>
                </a:moveTo>
                <a:lnTo>
                  <a:pt x="27" y="262"/>
                </a:lnTo>
                <a:lnTo>
                  <a:pt x="0" y="205"/>
                </a:lnTo>
                <a:lnTo>
                  <a:pt x="54" y="20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30B8319F-6D04-7745-9398-847AAE1D7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829" y="3537799"/>
            <a:ext cx="59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FA289314-C4CB-4341-921F-07DC3252F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613" y="3537799"/>
            <a:ext cx="182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4DA8A1C7-2250-D64E-8A2E-B180014D1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782" y="353779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61A42309-F81A-0345-AABB-4BD057AA4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5459" y="4355362"/>
            <a:ext cx="270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+ve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55" name="Rectangle 45">
            <a:extLst>
              <a:ext uri="{FF2B5EF4-FFF2-40B4-BE49-F238E27FC236}">
                <a16:creationId xmlns:a16="http://schemas.microsoft.com/office/drawing/2014/main" id="{00B455DE-ECC4-D040-BA2F-B63F458A0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0595" y="435536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56" name="Text Box 47">
            <a:extLst>
              <a:ext uri="{FF2B5EF4-FFF2-40B4-BE49-F238E27FC236}">
                <a16:creationId xmlns:a16="http://schemas.microsoft.com/office/drawing/2014/main" id="{F05FF909-F116-484B-8B81-81CEC2A4A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763" y="1959823"/>
            <a:ext cx="3621087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Instance: U=+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, B=+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, S=+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 b="1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B473BD7B-A563-C247-BCDA-4BBC381C5A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536" y="2781776"/>
            <a:ext cx="583589" cy="422787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58" name="Line 49">
            <a:extLst>
              <a:ext uri="{FF2B5EF4-FFF2-40B4-BE49-F238E27FC236}">
                <a16:creationId xmlns:a16="http://schemas.microsoft.com/office/drawing/2014/main" id="{3AE0E169-853F-484E-8F2F-92F4F68E3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5194" y="3574941"/>
            <a:ext cx="13456" cy="1271027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60" name="Text Box 145">
            <a:extLst>
              <a:ext uri="{FF2B5EF4-FFF2-40B4-BE49-F238E27FC236}">
                <a16:creationId xmlns:a16="http://schemas.microsoft.com/office/drawing/2014/main" id="{76F757DE-C29E-C946-A0D2-B03C8BA2A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763" y="5419611"/>
            <a:ext cx="3621087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Decision Graph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7C4C9-4DEB-5753-1D91-ED95D5CCD8A4}"/>
              </a:ext>
            </a:extLst>
          </p:cNvPr>
          <p:cNvSpPr txBox="1"/>
          <p:nvPr/>
        </p:nvSpPr>
        <p:spPr>
          <a:xfrm>
            <a:off x="1842615" y="5085202"/>
            <a:ext cx="279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not on decision path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90E9109-030D-AA76-8CA2-CBDFA1F16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77" y="2445282"/>
            <a:ext cx="1399032" cy="41148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2988335-9B1F-040A-8667-ED5A7C006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855" y="5186295"/>
            <a:ext cx="205740" cy="2743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2EEA0D-23B0-AC24-FDBB-304FC4F31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855" y="5570123"/>
            <a:ext cx="73152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90" y="2403896"/>
            <a:ext cx="1783080" cy="178308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227928" y="4318650"/>
            <a:ext cx="227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Why</a:t>
            </a:r>
            <a:r>
              <a:rPr lang="en-US" dirty="0"/>
              <a:t> did you conclude</a:t>
            </a:r>
            <a:br>
              <a:rPr lang="en-US" dirty="0"/>
            </a:br>
            <a:r>
              <a:rPr lang="en-US" dirty="0"/>
              <a:t>that this image is a 0?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6BA6BC-551A-0247-85D2-56CB77D9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Sufficient Reason</a:t>
            </a:r>
          </a:p>
        </p:txBody>
      </p:sp>
    </p:spTree>
    <p:extLst>
      <p:ext uri="{BB962C8B-B14F-4D97-AF65-F5344CB8AC3E}">
        <p14:creationId xmlns:p14="http://schemas.microsoft.com/office/powerpoint/2010/main" val="3076330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60" y="2403896"/>
            <a:ext cx="1783080" cy="1783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90" y="2403896"/>
            <a:ext cx="1783080" cy="178308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227928" y="4318650"/>
            <a:ext cx="227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Why</a:t>
            </a:r>
            <a:r>
              <a:rPr lang="en-US" dirty="0"/>
              <a:t> did you conclude</a:t>
            </a:r>
            <a:br>
              <a:rPr lang="en-US" dirty="0"/>
            </a:br>
            <a:r>
              <a:rPr lang="en-US" dirty="0"/>
              <a:t>that this image is a 0?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6849" y="4318648"/>
            <a:ext cx="2738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Sufficient Reason</a:t>
            </a:r>
            <a:br>
              <a:rPr lang="en-US" dirty="0"/>
            </a:br>
            <a:r>
              <a:rPr lang="en-US" dirty="0"/>
              <a:t>3 white pixels are sufficient</a:t>
            </a:r>
            <a:br>
              <a:rPr lang="en-US" dirty="0"/>
            </a:br>
            <a:r>
              <a:rPr lang="en-US" dirty="0"/>
              <a:t>to label the image 0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305EF96-097A-8E44-B92B-2AB7D3CD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 dirty="0"/>
              <a:t>Example: Sufficient Reason</a:t>
            </a:r>
          </a:p>
        </p:txBody>
      </p:sp>
    </p:spTree>
    <p:extLst>
      <p:ext uri="{BB962C8B-B14F-4D97-AF65-F5344CB8AC3E}">
        <p14:creationId xmlns:p14="http://schemas.microsoft.com/office/powerpoint/2010/main" val="4107016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30" y="2403896"/>
            <a:ext cx="1783080" cy="1783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60" y="2403896"/>
            <a:ext cx="1783080" cy="1783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90" y="2403896"/>
            <a:ext cx="1783080" cy="178308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227928" y="4318650"/>
            <a:ext cx="227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Why</a:t>
            </a:r>
            <a:r>
              <a:rPr lang="en-US" dirty="0"/>
              <a:t> did you conclude</a:t>
            </a:r>
            <a:br>
              <a:rPr lang="en-US" dirty="0"/>
            </a:br>
            <a:r>
              <a:rPr lang="en-US" dirty="0"/>
              <a:t>that this image is a 0?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6849" y="4318648"/>
            <a:ext cx="2738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Sufficient Reason</a:t>
            </a:r>
            <a:br>
              <a:rPr lang="en-US" dirty="0"/>
            </a:br>
            <a:r>
              <a:rPr lang="en-US" dirty="0"/>
              <a:t>3 white pixels are sufficient</a:t>
            </a:r>
            <a:br>
              <a:rPr lang="en-US" dirty="0"/>
            </a:br>
            <a:r>
              <a:rPr lang="en-US" dirty="0"/>
              <a:t>to label the image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7625" y="4318648"/>
            <a:ext cx="2300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</a:t>
            </a:r>
            <a:r>
              <a:rPr lang="en-US" b="1" dirty="0">
                <a:solidFill>
                  <a:schemeClr val="accent5"/>
                </a:solidFill>
              </a:rPr>
              <a:t>know</a:t>
            </a:r>
            <a:r>
              <a:rPr lang="en-US" dirty="0"/>
              <a:t> that this </a:t>
            </a:r>
            <a:br>
              <a:rPr lang="en-US" dirty="0"/>
            </a:br>
            <a:r>
              <a:rPr lang="en-US" dirty="0"/>
              <a:t>classifier will also </a:t>
            </a:r>
            <a:br>
              <a:rPr lang="en-US" dirty="0"/>
            </a:br>
            <a:r>
              <a:rPr lang="en-US" dirty="0"/>
              <a:t>label this image as a 0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656C7C9-C87C-9247-AFC7-BBB60C5F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 dirty="0"/>
              <a:t>Example: Sufficient Reason</a:t>
            </a:r>
          </a:p>
        </p:txBody>
      </p:sp>
    </p:spTree>
    <p:extLst>
      <p:ext uri="{BB962C8B-B14F-4D97-AF65-F5344CB8AC3E}">
        <p14:creationId xmlns:p14="http://schemas.microsoft.com/office/powerpoint/2010/main" val="361106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Classifiers as Symbolic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91399E-A2CD-D74E-9BDA-4CAC17F13535}"/>
              </a:ext>
            </a:extLst>
          </p:cNvPr>
          <p:cNvGrpSpPr/>
          <p:nvPr/>
        </p:nvGrpSpPr>
        <p:grpSpPr>
          <a:xfrm>
            <a:off x="4987487" y="1959822"/>
            <a:ext cx="6182635" cy="4450403"/>
            <a:chOff x="4987487" y="1959822"/>
            <a:chExt cx="6182635" cy="4450403"/>
          </a:xfrm>
        </p:grpSpPr>
        <p:sp>
          <p:nvSpPr>
            <p:cNvPr id="186" name="AutoShape 46"/>
            <p:cNvSpPr>
              <a:spLocks noChangeArrowheads="1"/>
            </p:cNvSpPr>
            <p:nvPr/>
          </p:nvSpPr>
          <p:spPr bwMode="auto">
            <a:xfrm>
              <a:off x="4987487" y="5889525"/>
              <a:ext cx="3505200" cy="520700"/>
            </a:xfrm>
            <a:prstGeom prst="curvedUpArrow">
              <a:avLst>
                <a:gd name="adj1" fmla="val 134634"/>
                <a:gd name="adj2" fmla="val 269268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Times New Roman"/>
                <a:ea typeface="ＭＳ Ｐゴシック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7DD394-6208-3B4C-A0D1-A7C06844F6B1}"/>
                </a:ext>
              </a:extLst>
            </p:cNvPr>
            <p:cNvGrpSpPr/>
            <p:nvPr/>
          </p:nvGrpSpPr>
          <p:grpSpPr>
            <a:xfrm>
              <a:off x="7203893" y="1959822"/>
              <a:ext cx="3966229" cy="3910969"/>
              <a:chOff x="7217667" y="1690692"/>
              <a:chExt cx="3966229" cy="3910969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55744C6-F8CD-A74A-B2B7-E8689E3D8D0E}"/>
                  </a:ext>
                </a:extLst>
              </p:cNvPr>
              <p:cNvSpPr/>
              <p:nvPr/>
            </p:nvSpPr>
            <p:spPr>
              <a:xfrm>
                <a:off x="7217667" y="1690692"/>
                <a:ext cx="3966229" cy="391096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7400027" y="1969776"/>
                <a:ext cx="3490459" cy="3352800"/>
                <a:chOff x="7270616" y="2194067"/>
                <a:chExt cx="3490459" cy="3352800"/>
              </a:xfrm>
            </p:grpSpPr>
            <p:sp>
              <p:nvSpPr>
                <p:cNvPr id="187" name="Rectangle 99"/>
                <p:cNvSpPr>
                  <a:spLocks noChangeArrowheads="1"/>
                </p:cNvSpPr>
                <p:nvPr/>
              </p:nvSpPr>
              <p:spPr bwMode="auto">
                <a:xfrm>
                  <a:off x="8221483" y="3260867"/>
                  <a:ext cx="1981200" cy="1295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kern="0" dirty="0">
                    <a:latin typeface="Times New Roman"/>
                    <a:ea typeface="ＭＳ Ｐゴシック"/>
                  </a:endParaRPr>
                </a:p>
              </p:txBody>
            </p:sp>
            <p:sp>
              <p:nvSpPr>
                <p:cNvPr id="188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8221483" y="3422799"/>
                  <a:ext cx="1981200" cy="904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>
                  <a:lvl1pPr marL="342900" indent="-342900"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b="1" kern="0" dirty="0"/>
                    <a:t>Discrete</a:t>
                  </a:r>
                </a:p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b="1" kern="0" dirty="0"/>
                    <a:t>Function</a:t>
                  </a:r>
                </a:p>
              </p:txBody>
            </p:sp>
            <p:sp>
              <p:nvSpPr>
                <p:cNvPr id="189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7270616" y="2194067"/>
                  <a:ext cx="3490459" cy="584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3200" kern="0" dirty="0"/>
                    <a:t>Test results: U, B, S</a:t>
                  </a:r>
                </a:p>
              </p:txBody>
            </p:sp>
            <p:sp>
              <p:nvSpPr>
                <p:cNvPr id="190" name="AutoShape 102"/>
                <p:cNvSpPr>
                  <a:spLocks noChangeArrowheads="1"/>
                </p:cNvSpPr>
                <p:nvPr/>
              </p:nvSpPr>
              <p:spPr bwMode="auto">
                <a:xfrm>
                  <a:off x="8831083" y="2780615"/>
                  <a:ext cx="685800" cy="457200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latin typeface="Times New Roman"/>
                    <a:ea typeface="ＭＳ Ｐゴシック"/>
                  </a:endParaRPr>
                </a:p>
              </p:txBody>
            </p:sp>
            <p:sp>
              <p:nvSpPr>
                <p:cNvPr id="191" name="AutoShape 103"/>
                <p:cNvSpPr>
                  <a:spLocks noChangeArrowheads="1"/>
                </p:cNvSpPr>
                <p:nvPr/>
              </p:nvSpPr>
              <p:spPr bwMode="auto">
                <a:xfrm>
                  <a:off x="8831083" y="4579319"/>
                  <a:ext cx="685800" cy="457200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latin typeface="Times New Roman"/>
                    <a:ea typeface="ＭＳ Ｐゴシック"/>
                  </a:endParaRPr>
                </a:p>
              </p:txBody>
            </p:sp>
            <p:sp>
              <p:nvSpPr>
                <p:cNvPr id="192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8450109" y="4962091"/>
                  <a:ext cx="1529585" cy="584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algn="l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3200" kern="0" dirty="0"/>
                    <a:t>Yes, No</a:t>
                  </a:r>
                </a:p>
              </p:txBody>
            </p:sp>
          </p:grp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B24A5D3-8565-EF4E-8317-BA110BCBD747}"/>
              </a:ext>
            </a:extLst>
          </p:cNvPr>
          <p:cNvGrpSpPr/>
          <p:nvPr/>
        </p:nvGrpSpPr>
        <p:grpSpPr>
          <a:xfrm>
            <a:off x="843708" y="1959823"/>
            <a:ext cx="5143180" cy="3910969"/>
            <a:chOff x="838200" y="1690692"/>
            <a:chExt cx="5143180" cy="3910969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4352B93-AE08-3F4C-BE88-99BC4255F5AB}"/>
                </a:ext>
              </a:extLst>
            </p:cNvPr>
            <p:cNvSpPr/>
            <p:nvPr/>
          </p:nvSpPr>
          <p:spPr>
            <a:xfrm>
              <a:off x="838200" y="1690692"/>
              <a:ext cx="5143180" cy="39109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6" name="Group 52">
              <a:extLst>
                <a:ext uri="{FF2B5EF4-FFF2-40B4-BE49-F238E27FC236}">
                  <a16:creationId xmlns:a16="http://schemas.microsoft.com/office/drawing/2014/main" id="{FAF0B1A4-E7A5-3844-A7FD-39A1F8B5AB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6370" y="1915976"/>
              <a:ext cx="4733925" cy="2633663"/>
              <a:chOff x="432" y="1488"/>
              <a:chExt cx="2748" cy="1659"/>
            </a:xfrm>
          </p:grpSpPr>
          <p:sp>
            <p:nvSpPr>
              <p:cNvPr id="199" name="Rectangle 53">
                <a:extLst>
                  <a:ext uri="{FF2B5EF4-FFF2-40B4-BE49-F238E27FC236}">
                    <a16:creationId xmlns:a16="http://schemas.microsoft.com/office/drawing/2014/main" id="{CBECC1AE-6BE2-A749-B861-2493FF734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689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0.87</a:t>
                </a:r>
              </a:p>
            </p:txBody>
          </p:sp>
          <p:sp>
            <p:nvSpPr>
              <p:cNvPr id="200" name="Rectangle 54">
                <a:extLst>
                  <a:ext uri="{FF2B5EF4-FFF2-40B4-BE49-F238E27FC236}">
                    <a16:creationId xmlns:a16="http://schemas.microsoft.com/office/drawing/2014/main" id="{89EB9BC1-963E-5B47-B040-77D6B4DE9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689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01" name="Rectangle 55">
                <a:extLst>
                  <a:ext uri="{FF2B5EF4-FFF2-40B4-BE49-F238E27FC236}">
                    <a16:creationId xmlns:a16="http://schemas.microsoft.com/office/drawing/2014/main" id="{1AF7CFF4-482A-5C4F-B6AA-516802DD3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842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0.13</a:t>
                </a:r>
              </a:p>
            </p:txBody>
          </p:sp>
          <p:sp>
            <p:nvSpPr>
              <p:cNvPr id="202" name="Rectangle 56">
                <a:extLst>
                  <a:ext uri="{FF2B5EF4-FFF2-40B4-BE49-F238E27FC236}">
                    <a16:creationId xmlns:a16="http://schemas.microsoft.com/office/drawing/2014/main" id="{77ED10CA-4EAC-254F-8156-FEC6E15DA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842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03" name="Rectangle 57">
                <a:extLst>
                  <a:ext uri="{FF2B5EF4-FFF2-40B4-BE49-F238E27FC236}">
                    <a16:creationId xmlns:a16="http://schemas.microsoft.com/office/drawing/2014/main" id="{429039AB-545B-794E-B06E-F20E32FD1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536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Pr(p)</a:t>
                </a:r>
              </a:p>
            </p:txBody>
          </p:sp>
          <p:sp>
            <p:nvSpPr>
              <p:cNvPr id="204" name="Rectangle 58">
                <a:extLst>
                  <a:ext uri="{FF2B5EF4-FFF2-40B4-BE49-F238E27FC236}">
                    <a16:creationId xmlns:a16="http://schemas.microsoft.com/office/drawing/2014/main" id="{4032110D-F180-E044-87AB-57F68B01B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536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05" name="Line 59">
                <a:extLst>
                  <a:ext uri="{FF2B5EF4-FFF2-40B4-BE49-F238E27FC236}">
                    <a16:creationId xmlns:a16="http://schemas.microsoft.com/office/drawing/2014/main" id="{37EEF48C-A7F0-484A-B66B-C9543FA57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536"/>
                <a:ext cx="43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6" name="Line 60">
                <a:extLst>
                  <a:ext uri="{FF2B5EF4-FFF2-40B4-BE49-F238E27FC236}">
                    <a16:creationId xmlns:a16="http://schemas.microsoft.com/office/drawing/2014/main" id="{941E9A7D-8D1A-6449-B367-609CFA390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689"/>
                <a:ext cx="4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7" name="Line 61">
                <a:extLst>
                  <a:ext uri="{FF2B5EF4-FFF2-40B4-BE49-F238E27FC236}">
                    <a16:creationId xmlns:a16="http://schemas.microsoft.com/office/drawing/2014/main" id="{19051D17-EE65-8B4C-BA87-3B41EC0C9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995"/>
                <a:ext cx="43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8" name="Line 62">
                <a:extLst>
                  <a:ext uri="{FF2B5EF4-FFF2-40B4-BE49-F238E27FC236}">
                    <a16:creationId xmlns:a16="http://schemas.microsoft.com/office/drawing/2014/main" id="{8C6B4416-DD71-684B-9FF5-003580850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536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9" name="Line 63">
                <a:extLst>
                  <a:ext uri="{FF2B5EF4-FFF2-40B4-BE49-F238E27FC236}">
                    <a16:creationId xmlns:a16="http://schemas.microsoft.com/office/drawing/2014/main" id="{EA9A9DE9-CD5C-414D-B676-00805101F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1" y="1536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0" name="Line 64">
                <a:extLst>
                  <a:ext uri="{FF2B5EF4-FFF2-40B4-BE49-F238E27FC236}">
                    <a16:creationId xmlns:a16="http://schemas.microsoft.com/office/drawing/2014/main" id="{EBE27583-DB8D-A14F-8255-A036549DD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4" y="1536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1" name="Line 65">
                <a:extLst>
                  <a:ext uri="{FF2B5EF4-FFF2-40B4-BE49-F238E27FC236}">
                    <a16:creationId xmlns:a16="http://schemas.microsoft.com/office/drawing/2014/main" id="{40AA502A-4CC3-6340-9595-CACD7B2CF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842"/>
                <a:ext cx="4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2" name="Rectangle 66">
                <a:extLst>
                  <a:ext uri="{FF2B5EF4-FFF2-40B4-BE49-F238E27FC236}">
                    <a16:creationId xmlns:a16="http://schemas.microsoft.com/office/drawing/2014/main" id="{E76AF418-6B60-4746-B6FE-87D37FA78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841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0.27</a:t>
                </a:r>
              </a:p>
            </p:txBody>
          </p:sp>
          <p:sp>
            <p:nvSpPr>
              <p:cNvPr id="213" name="Rectangle 67">
                <a:extLst>
                  <a:ext uri="{FF2B5EF4-FFF2-40B4-BE49-F238E27FC236}">
                    <a16:creationId xmlns:a16="http://schemas.microsoft.com/office/drawing/2014/main" id="{08EE9A60-6437-8140-A596-14FE440D4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841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14" name="Rectangle 68">
                <a:extLst>
                  <a:ext uri="{FF2B5EF4-FFF2-40B4-BE49-F238E27FC236}">
                    <a16:creationId xmlns:a16="http://schemas.microsoft.com/office/drawing/2014/main" id="{780BB5B4-F513-7F46-BD09-1B69E33A5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841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15" name="Rectangle 69">
                <a:extLst>
                  <a:ext uri="{FF2B5EF4-FFF2-40B4-BE49-F238E27FC236}">
                    <a16:creationId xmlns:a16="http://schemas.microsoft.com/office/drawing/2014/main" id="{F331CEB9-1F45-8F4C-AA24-93886B337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994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16" name="Rectangle 70">
                <a:extLst>
                  <a:ext uri="{FF2B5EF4-FFF2-40B4-BE49-F238E27FC236}">
                    <a16:creationId xmlns:a16="http://schemas.microsoft.com/office/drawing/2014/main" id="{E7E4D296-0E25-034A-8675-2016572FA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688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17" name="Rectangle 71">
                <a:extLst>
                  <a:ext uri="{FF2B5EF4-FFF2-40B4-BE49-F238E27FC236}">
                    <a16:creationId xmlns:a16="http://schemas.microsoft.com/office/drawing/2014/main" id="{E5A9D6AE-7F5A-1743-8266-6AAF47086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994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0.107</a:t>
                </a:r>
              </a:p>
            </p:txBody>
          </p:sp>
          <p:sp>
            <p:nvSpPr>
              <p:cNvPr id="218" name="Rectangle 72">
                <a:extLst>
                  <a:ext uri="{FF2B5EF4-FFF2-40B4-BE49-F238E27FC236}">
                    <a16:creationId xmlns:a16="http://schemas.microsoft.com/office/drawing/2014/main" id="{41A00A05-F3E8-BF4A-9AA8-8687B0AA7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994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219" name="Rectangle 73">
                <a:extLst>
                  <a:ext uri="{FF2B5EF4-FFF2-40B4-BE49-F238E27FC236}">
                    <a16:creationId xmlns:a16="http://schemas.microsoft.com/office/drawing/2014/main" id="{68F43A7C-0644-344E-9FF5-C04C0511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688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Pr(u|p)</a:t>
                </a:r>
              </a:p>
            </p:txBody>
          </p:sp>
          <p:sp>
            <p:nvSpPr>
              <p:cNvPr id="220" name="Rectangle 74">
                <a:extLst>
                  <a:ext uri="{FF2B5EF4-FFF2-40B4-BE49-F238E27FC236}">
                    <a16:creationId xmlns:a16="http://schemas.microsoft.com/office/drawing/2014/main" id="{903AE73E-EE88-604D-8AB6-33033D92C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688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U</a:t>
                </a:r>
              </a:p>
            </p:txBody>
          </p:sp>
          <p:sp>
            <p:nvSpPr>
              <p:cNvPr id="221" name="Line 75">
                <a:extLst>
                  <a:ext uri="{FF2B5EF4-FFF2-40B4-BE49-F238E27FC236}">
                    <a16:creationId xmlns:a16="http://schemas.microsoft.com/office/drawing/2014/main" id="{5E11A3AC-FEBF-CC48-9DBD-EBD231CF8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688"/>
                <a:ext cx="68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2" name="Line 76">
                <a:extLst>
                  <a:ext uri="{FF2B5EF4-FFF2-40B4-BE49-F238E27FC236}">
                    <a16:creationId xmlns:a16="http://schemas.microsoft.com/office/drawing/2014/main" id="{709652A5-C423-D248-A26C-57F047AA2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841"/>
                <a:ext cx="6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3" name="Line 77">
                <a:extLst>
                  <a:ext uri="{FF2B5EF4-FFF2-40B4-BE49-F238E27FC236}">
                    <a16:creationId xmlns:a16="http://schemas.microsoft.com/office/drawing/2014/main" id="{B5B1DCA0-DBA3-474D-A517-17BA16D69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3147"/>
                <a:ext cx="68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4" name="Line 78">
                <a:extLst>
                  <a:ext uri="{FF2B5EF4-FFF2-40B4-BE49-F238E27FC236}">
                    <a16:creationId xmlns:a16="http://schemas.microsoft.com/office/drawing/2014/main" id="{3C82C65F-19DD-3344-91AF-8B1CAA801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5" name="Line 79">
                <a:extLst>
                  <a:ext uri="{FF2B5EF4-FFF2-40B4-BE49-F238E27FC236}">
                    <a16:creationId xmlns:a16="http://schemas.microsoft.com/office/drawing/2014/main" id="{B4D3B503-ED98-CB47-8CD5-40C0F444D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4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6" name="Line 80">
                <a:extLst>
                  <a:ext uri="{FF2B5EF4-FFF2-40B4-BE49-F238E27FC236}">
                    <a16:creationId xmlns:a16="http://schemas.microsoft.com/office/drawing/2014/main" id="{FA5921F6-9DED-7E4D-A780-C8A6B10BA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5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7" name="Line 81">
                <a:extLst>
                  <a:ext uri="{FF2B5EF4-FFF2-40B4-BE49-F238E27FC236}">
                    <a16:creationId xmlns:a16="http://schemas.microsoft.com/office/drawing/2014/main" id="{42A3B570-FD01-1148-8AF0-FFC3F0633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8" name="Line 82">
                <a:extLst>
                  <a:ext uri="{FF2B5EF4-FFF2-40B4-BE49-F238E27FC236}">
                    <a16:creationId xmlns:a16="http://schemas.microsoft.com/office/drawing/2014/main" id="{B91C6617-D629-4741-8C80-DFF131A95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994"/>
                <a:ext cx="6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9" name="Rectangle 83">
                <a:extLst>
                  <a:ext uri="{FF2B5EF4-FFF2-40B4-BE49-F238E27FC236}">
                    <a16:creationId xmlns:a16="http://schemas.microsoft.com/office/drawing/2014/main" id="{7B241B7A-170A-0449-9007-5A41AF3AE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841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0.36</a:t>
                </a:r>
              </a:p>
            </p:txBody>
          </p:sp>
          <p:sp>
            <p:nvSpPr>
              <p:cNvPr id="230" name="Rectangle 84">
                <a:extLst>
                  <a:ext uri="{FF2B5EF4-FFF2-40B4-BE49-F238E27FC236}">
                    <a16:creationId xmlns:a16="http://schemas.microsoft.com/office/drawing/2014/main" id="{C0FC48A1-D9FA-D245-9912-24EAB0E93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841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31" name="Rectangle 85">
                <a:extLst>
                  <a:ext uri="{FF2B5EF4-FFF2-40B4-BE49-F238E27FC236}">
                    <a16:creationId xmlns:a16="http://schemas.microsoft.com/office/drawing/2014/main" id="{1F5E1B0E-3F3E-1E42-BA87-68D78B9B0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841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32" name="Rectangle 86">
                <a:extLst>
                  <a:ext uri="{FF2B5EF4-FFF2-40B4-BE49-F238E27FC236}">
                    <a16:creationId xmlns:a16="http://schemas.microsoft.com/office/drawing/2014/main" id="{4412B505-E00A-CD43-BBE2-77068B1E0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994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33" name="Rectangle 87">
                <a:extLst>
                  <a:ext uri="{FF2B5EF4-FFF2-40B4-BE49-F238E27FC236}">
                    <a16:creationId xmlns:a16="http://schemas.microsoft.com/office/drawing/2014/main" id="{9CA45DDF-97F7-1D40-B757-38FD6E3E5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688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34" name="Rectangle 88">
                <a:extLst>
                  <a:ext uri="{FF2B5EF4-FFF2-40B4-BE49-F238E27FC236}">
                    <a16:creationId xmlns:a16="http://schemas.microsoft.com/office/drawing/2014/main" id="{9EB8FF4C-3960-6B44-A7C0-64EBDABB4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994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0.106</a:t>
                </a:r>
              </a:p>
            </p:txBody>
          </p:sp>
          <p:sp>
            <p:nvSpPr>
              <p:cNvPr id="235" name="Rectangle 89">
                <a:extLst>
                  <a:ext uri="{FF2B5EF4-FFF2-40B4-BE49-F238E27FC236}">
                    <a16:creationId xmlns:a16="http://schemas.microsoft.com/office/drawing/2014/main" id="{4C0048E2-00CD-4043-846A-0C88B06EF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994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236" name="Rectangle 90">
                <a:extLst>
                  <a:ext uri="{FF2B5EF4-FFF2-40B4-BE49-F238E27FC236}">
                    <a16:creationId xmlns:a16="http://schemas.microsoft.com/office/drawing/2014/main" id="{FA9BC629-D04E-404A-9711-99D055B21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688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Pr(b|p)</a:t>
                </a:r>
              </a:p>
            </p:txBody>
          </p:sp>
          <p:sp>
            <p:nvSpPr>
              <p:cNvPr id="237" name="Rectangle 91">
                <a:extLst>
                  <a:ext uri="{FF2B5EF4-FFF2-40B4-BE49-F238E27FC236}">
                    <a16:creationId xmlns:a16="http://schemas.microsoft.com/office/drawing/2014/main" id="{48BACFFB-1BF0-0445-9388-732437574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688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B</a:t>
                </a:r>
              </a:p>
            </p:txBody>
          </p:sp>
          <p:sp>
            <p:nvSpPr>
              <p:cNvPr id="238" name="Line 92">
                <a:extLst>
                  <a:ext uri="{FF2B5EF4-FFF2-40B4-BE49-F238E27FC236}">
                    <a16:creationId xmlns:a16="http://schemas.microsoft.com/office/drawing/2014/main" id="{537503AB-7C89-CA40-8FE0-4A3A3AB15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688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39" name="Line 93">
                <a:extLst>
                  <a:ext uri="{FF2B5EF4-FFF2-40B4-BE49-F238E27FC236}">
                    <a16:creationId xmlns:a16="http://schemas.microsoft.com/office/drawing/2014/main" id="{1DD40889-CEDF-DD43-BE9C-F692E2760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841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0" name="Line 94">
                <a:extLst>
                  <a:ext uri="{FF2B5EF4-FFF2-40B4-BE49-F238E27FC236}">
                    <a16:creationId xmlns:a16="http://schemas.microsoft.com/office/drawing/2014/main" id="{2BEC3A00-C152-8C4F-8DA2-1907583B5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3147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1" name="Line 95">
                <a:extLst>
                  <a:ext uri="{FF2B5EF4-FFF2-40B4-BE49-F238E27FC236}">
                    <a16:creationId xmlns:a16="http://schemas.microsoft.com/office/drawing/2014/main" id="{7371872E-41EC-E544-92FE-521BE39C6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2" name="Line 96">
                <a:extLst>
                  <a:ext uri="{FF2B5EF4-FFF2-40B4-BE49-F238E27FC236}">
                    <a16:creationId xmlns:a16="http://schemas.microsoft.com/office/drawing/2014/main" id="{62B5BE95-0541-3742-A7DC-7F50C8D87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6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3" name="Line 97">
                <a:extLst>
                  <a:ext uri="{FF2B5EF4-FFF2-40B4-BE49-F238E27FC236}">
                    <a16:creationId xmlns:a16="http://schemas.microsoft.com/office/drawing/2014/main" id="{C90A9B19-53E9-B64E-B832-C54912A0A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4" name="Line 98">
                <a:extLst>
                  <a:ext uri="{FF2B5EF4-FFF2-40B4-BE49-F238E27FC236}">
                    <a16:creationId xmlns:a16="http://schemas.microsoft.com/office/drawing/2014/main" id="{EAB5B11A-ABE7-D44F-A73E-37329AD25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5" name="Line 99">
                <a:extLst>
                  <a:ext uri="{FF2B5EF4-FFF2-40B4-BE49-F238E27FC236}">
                    <a16:creationId xmlns:a16="http://schemas.microsoft.com/office/drawing/2014/main" id="{40588E3C-CE1C-F94B-AB9E-DDA70A67D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994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6" name="Rectangle 100">
                <a:extLst>
                  <a:ext uri="{FF2B5EF4-FFF2-40B4-BE49-F238E27FC236}">
                    <a16:creationId xmlns:a16="http://schemas.microsoft.com/office/drawing/2014/main" id="{AE57ADED-76E4-2145-AD6E-0E077C3C0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841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0.10</a:t>
                </a:r>
              </a:p>
            </p:txBody>
          </p:sp>
          <p:sp>
            <p:nvSpPr>
              <p:cNvPr id="247" name="Rectangle 101">
                <a:extLst>
                  <a:ext uri="{FF2B5EF4-FFF2-40B4-BE49-F238E27FC236}">
                    <a16:creationId xmlns:a16="http://schemas.microsoft.com/office/drawing/2014/main" id="{876E18F8-7CDF-384E-94B2-89A73C4A8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841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48" name="Rectangle 102">
                <a:extLst>
                  <a:ext uri="{FF2B5EF4-FFF2-40B4-BE49-F238E27FC236}">
                    <a16:creationId xmlns:a16="http://schemas.microsoft.com/office/drawing/2014/main" id="{7A92A20E-3F42-B144-90DE-8AF5655AB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841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49" name="Rectangle 103">
                <a:extLst>
                  <a:ext uri="{FF2B5EF4-FFF2-40B4-BE49-F238E27FC236}">
                    <a16:creationId xmlns:a16="http://schemas.microsoft.com/office/drawing/2014/main" id="{F0CF1C2C-FFEE-284E-A818-EAD65DE2F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994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50" name="Rectangle 104">
                <a:extLst>
                  <a:ext uri="{FF2B5EF4-FFF2-40B4-BE49-F238E27FC236}">
                    <a16:creationId xmlns:a16="http://schemas.microsoft.com/office/drawing/2014/main" id="{A660C1FA-607E-CA4C-AD77-726D9820F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688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51" name="Rectangle 105">
                <a:extLst>
                  <a:ext uri="{FF2B5EF4-FFF2-40B4-BE49-F238E27FC236}">
                    <a16:creationId xmlns:a16="http://schemas.microsoft.com/office/drawing/2014/main" id="{4A3416C5-1F6A-244E-B26F-752F6D0B0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994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0.01</a:t>
                </a:r>
              </a:p>
            </p:txBody>
          </p:sp>
          <p:sp>
            <p:nvSpPr>
              <p:cNvPr id="252" name="Rectangle 106">
                <a:extLst>
                  <a:ext uri="{FF2B5EF4-FFF2-40B4-BE49-F238E27FC236}">
                    <a16:creationId xmlns:a16="http://schemas.microsoft.com/office/drawing/2014/main" id="{D3E127F8-4436-784E-B838-C5A16DCE7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994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253" name="Rectangle 107">
                <a:extLst>
                  <a:ext uri="{FF2B5EF4-FFF2-40B4-BE49-F238E27FC236}">
                    <a16:creationId xmlns:a16="http://schemas.microsoft.com/office/drawing/2014/main" id="{5E060D04-DF04-3049-976D-19E9192F6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688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Pr(s|p)</a:t>
                </a:r>
              </a:p>
            </p:txBody>
          </p:sp>
          <p:sp>
            <p:nvSpPr>
              <p:cNvPr id="254" name="Rectangle 108">
                <a:extLst>
                  <a:ext uri="{FF2B5EF4-FFF2-40B4-BE49-F238E27FC236}">
                    <a16:creationId xmlns:a16="http://schemas.microsoft.com/office/drawing/2014/main" id="{9E1556B0-8800-CE48-86A8-8BA98AABB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688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S</a:t>
                </a:r>
              </a:p>
            </p:txBody>
          </p:sp>
          <p:sp>
            <p:nvSpPr>
              <p:cNvPr id="255" name="Line 109">
                <a:extLst>
                  <a:ext uri="{FF2B5EF4-FFF2-40B4-BE49-F238E27FC236}">
                    <a16:creationId xmlns:a16="http://schemas.microsoft.com/office/drawing/2014/main" id="{88F92D5E-71DD-274B-8080-AFE0D8184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688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56" name="Line 110">
                <a:extLst>
                  <a:ext uri="{FF2B5EF4-FFF2-40B4-BE49-F238E27FC236}">
                    <a16:creationId xmlns:a16="http://schemas.microsoft.com/office/drawing/2014/main" id="{8C09A30E-5DA8-0149-9049-BACD38198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841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57" name="Line 111">
                <a:extLst>
                  <a:ext uri="{FF2B5EF4-FFF2-40B4-BE49-F238E27FC236}">
                    <a16:creationId xmlns:a16="http://schemas.microsoft.com/office/drawing/2014/main" id="{D38C1820-9653-4047-8AAF-902B910F8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3147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58" name="Line 112">
                <a:extLst>
                  <a:ext uri="{FF2B5EF4-FFF2-40B4-BE49-F238E27FC236}">
                    <a16:creationId xmlns:a16="http://schemas.microsoft.com/office/drawing/2014/main" id="{E0729346-820F-AB4F-9D85-9CC70CD4A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59" name="Line 113">
                <a:extLst>
                  <a:ext uri="{FF2B5EF4-FFF2-40B4-BE49-F238E27FC236}">
                    <a16:creationId xmlns:a16="http://schemas.microsoft.com/office/drawing/2014/main" id="{CDA1986E-29B5-054A-883C-C89B118F9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0" name="Line 114">
                <a:extLst>
                  <a:ext uri="{FF2B5EF4-FFF2-40B4-BE49-F238E27FC236}">
                    <a16:creationId xmlns:a16="http://schemas.microsoft.com/office/drawing/2014/main" id="{3A5FFDCC-23A3-3C4B-9F3A-9471A6B29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9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1" name="Line 115">
                <a:extLst>
                  <a:ext uri="{FF2B5EF4-FFF2-40B4-BE49-F238E27FC236}">
                    <a16:creationId xmlns:a16="http://schemas.microsoft.com/office/drawing/2014/main" id="{3482253A-4FE8-1D44-B648-EA58150B0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2" name="Line 116">
                <a:extLst>
                  <a:ext uri="{FF2B5EF4-FFF2-40B4-BE49-F238E27FC236}">
                    <a16:creationId xmlns:a16="http://schemas.microsoft.com/office/drawing/2014/main" id="{CE778816-387E-A24D-B494-94FB3E85F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994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3" name="Line 117">
                <a:extLst>
                  <a:ext uri="{FF2B5EF4-FFF2-40B4-BE49-F238E27FC236}">
                    <a16:creationId xmlns:a16="http://schemas.microsoft.com/office/drawing/2014/main" id="{97670F4D-9369-284F-ACFB-BA9F1E572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1872"/>
                <a:ext cx="539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4" name="Line 118">
                <a:extLst>
                  <a:ext uri="{FF2B5EF4-FFF2-40B4-BE49-F238E27FC236}">
                    <a16:creationId xmlns:a16="http://schemas.microsoft.com/office/drawing/2014/main" id="{CCFBA42F-0A2C-1541-BB95-544A3B38B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1968"/>
                <a:ext cx="41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5" name="Line 119">
                <a:extLst>
                  <a:ext uri="{FF2B5EF4-FFF2-40B4-BE49-F238E27FC236}">
                    <a16:creationId xmlns:a16="http://schemas.microsoft.com/office/drawing/2014/main" id="{80534B75-22F5-B94D-B6EE-0B49FB83A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0" y="1920"/>
                <a:ext cx="58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6" name="AutoShape 120">
                <a:extLst>
                  <a:ext uri="{FF2B5EF4-FFF2-40B4-BE49-F238E27FC236}">
                    <a16:creationId xmlns:a16="http://schemas.microsoft.com/office/drawing/2014/main" id="{955A542C-4E54-284D-91A6-B03287B9F12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488"/>
                <a:ext cx="2748" cy="1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7" name="Rectangle 121">
                <a:extLst>
                  <a:ext uri="{FF2B5EF4-FFF2-40B4-BE49-F238E27FC236}">
                    <a16:creationId xmlns:a16="http://schemas.microsoft.com/office/drawing/2014/main" id="{D596811E-C852-A145-926B-B35526792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488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8" name="Oval 122">
                <a:extLst>
                  <a:ext uri="{FF2B5EF4-FFF2-40B4-BE49-F238E27FC236}">
                    <a16:creationId xmlns:a16="http://schemas.microsoft.com/office/drawing/2014/main" id="{CF622940-2761-CC4B-88D0-41174054F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1568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69" name="Rectangle 123">
                <a:extLst>
                  <a:ext uri="{FF2B5EF4-FFF2-40B4-BE49-F238E27FC236}">
                    <a16:creationId xmlns:a16="http://schemas.microsoft.com/office/drawing/2014/main" id="{EC148589-553C-2045-A0BF-FD9A307F3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1651"/>
                <a:ext cx="41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Pregnant?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0" name="Rectangle 124">
                <a:extLst>
                  <a:ext uri="{FF2B5EF4-FFF2-40B4-BE49-F238E27FC236}">
                    <a16:creationId xmlns:a16="http://schemas.microsoft.com/office/drawing/2014/main" id="{D36580C0-0BC0-6440-9139-3ED1E7D33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1651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1" name="Rectangle 125">
                <a:extLst>
                  <a:ext uri="{FF2B5EF4-FFF2-40B4-BE49-F238E27FC236}">
                    <a16:creationId xmlns:a16="http://schemas.microsoft.com/office/drawing/2014/main" id="{CED88FB0-D552-9B4D-909A-81CB0888D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1773"/>
                <a:ext cx="12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(P)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2" name="Rectangle 126">
                <a:extLst>
                  <a:ext uri="{FF2B5EF4-FFF2-40B4-BE49-F238E27FC236}">
                    <a16:creationId xmlns:a16="http://schemas.microsoft.com/office/drawing/2014/main" id="{431587DA-50EF-B34A-997A-DBA5E162D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1773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3" name="Oval 130">
                <a:extLst>
                  <a:ext uri="{FF2B5EF4-FFF2-40B4-BE49-F238E27FC236}">
                    <a16:creationId xmlns:a16="http://schemas.microsoft.com/office/drawing/2014/main" id="{43550AB1-E2A8-2F4C-84F6-F2EC37674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4" name="Rectangle 131">
                <a:extLst>
                  <a:ext uri="{FF2B5EF4-FFF2-40B4-BE49-F238E27FC236}">
                    <a16:creationId xmlns:a16="http://schemas.microsoft.com/office/drawing/2014/main" id="{7AC15FE1-6950-B64E-BC59-75DA357BF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2287"/>
                <a:ext cx="40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Urine test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5" name="Rectangle 132">
                <a:extLst>
                  <a:ext uri="{FF2B5EF4-FFF2-40B4-BE49-F238E27FC236}">
                    <a16:creationId xmlns:a16="http://schemas.microsoft.com/office/drawing/2014/main" id="{2FACDCEF-15DF-5B48-8CA5-FCE584B45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2287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6" name="Rectangle 133">
                <a:extLst>
                  <a:ext uri="{FF2B5EF4-FFF2-40B4-BE49-F238E27FC236}">
                    <a16:creationId xmlns:a16="http://schemas.microsoft.com/office/drawing/2014/main" id="{6BF0721D-AFF9-244C-888E-0D4A7C52E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2409"/>
                <a:ext cx="14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(U)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7" name="Rectangle 134">
                <a:extLst>
                  <a:ext uri="{FF2B5EF4-FFF2-40B4-BE49-F238E27FC236}">
                    <a16:creationId xmlns:a16="http://schemas.microsoft.com/office/drawing/2014/main" id="{E6C8DB49-BA75-D14D-98AD-2C9EE96D5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8" name="Oval 135">
                <a:extLst>
                  <a:ext uri="{FF2B5EF4-FFF2-40B4-BE49-F238E27FC236}">
                    <a16:creationId xmlns:a16="http://schemas.microsoft.com/office/drawing/2014/main" id="{22384C81-972B-D743-A3E0-8D07A895F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79" name="Rectangle 136">
                <a:extLst>
                  <a:ext uri="{FF2B5EF4-FFF2-40B4-BE49-F238E27FC236}">
                    <a16:creationId xmlns:a16="http://schemas.microsoft.com/office/drawing/2014/main" id="{CB975DC0-7AF2-6147-9CBE-22D46FD74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2287"/>
                <a:ext cx="4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latin typeface="Times New Roman"/>
                    <a:ea typeface="ＭＳ Ｐゴシック"/>
                  </a:rPr>
                  <a:t>Blood test</a:t>
                </a:r>
                <a:endParaRPr lang="en-US" sz="2800" dirty="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0" name="Rectangle 137">
                <a:extLst>
                  <a:ext uri="{FF2B5EF4-FFF2-40B4-BE49-F238E27FC236}">
                    <a16:creationId xmlns:a16="http://schemas.microsoft.com/office/drawing/2014/main" id="{3D308525-7EE1-2145-93D5-1B5821498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" y="2287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1" name="Rectangle 138">
                <a:extLst>
                  <a:ext uri="{FF2B5EF4-FFF2-40B4-BE49-F238E27FC236}">
                    <a16:creationId xmlns:a16="http://schemas.microsoft.com/office/drawing/2014/main" id="{77965047-0029-414E-B1FF-26662C9B4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2409"/>
                <a:ext cx="13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(B)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2" name="Rectangle 139">
                <a:extLst>
                  <a:ext uri="{FF2B5EF4-FFF2-40B4-BE49-F238E27FC236}">
                    <a16:creationId xmlns:a16="http://schemas.microsoft.com/office/drawing/2014/main" id="{A500F990-CFB4-A54B-9459-B6B9584DF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3" name="Oval 140">
                <a:extLst>
                  <a:ext uri="{FF2B5EF4-FFF2-40B4-BE49-F238E27FC236}">
                    <a16:creationId xmlns:a16="http://schemas.microsoft.com/office/drawing/2014/main" id="{4A832ACC-857F-0E4A-BA3F-04FF995C5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4" name="Rectangle 141">
                <a:extLst>
                  <a:ext uri="{FF2B5EF4-FFF2-40B4-BE49-F238E27FC236}">
                    <a16:creationId xmlns:a16="http://schemas.microsoft.com/office/drawing/2014/main" id="{B414FFE0-6A19-BC4F-8DCA-1A1A8BF68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7" y="2287"/>
                <a:ext cx="5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Scanning test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5" name="Rectangle 142">
                <a:extLst>
                  <a:ext uri="{FF2B5EF4-FFF2-40B4-BE49-F238E27FC236}">
                    <a16:creationId xmlns:a16="http://schemas.microsoft.com/office/drawing/2014/main" id="{DAC3FF5B-A1AD-1A4D-BD0E-754B9850B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" y="2409"/>
                <a:ext cx="12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(S)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6" name="Rectangle 143">
                <a:extLst>
                  <a:ext uri="{FF2B5EF4-FFF2-40B4-BE49-F238E27FC236}">
                    <a16:creationId xmlns:a16="http://schemas.microsoft.com/office/drawing/2014/main" id="{61C5E0DA-F837-CA49-AD91-C1497E0D2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87" name="Rectangle 144">
                <a:extLst>
                  <a:ext uri="{FF2B5EF4-FFF2-40B4-BE49-F238E27FC236}">
                    <a16:creationId xmlns:a16="http://schemas.microsoft.com/office/drawing/2014/main" id="{83D7336A-A2A5-BF44-816B-4B5517807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" y="2531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</p:grpSp>
        <p:sp>
          <p:nvSpPr>
            <p:cNvPr id="197" name="Text Box 147">
              <a:extLst>
                <a:ext uri="{FF2B5EF4-FFF2-40B4-BE49-F238E27FC236}">
                  <a16:creationId xmlns:a16="http://schemas.microsoft.com/office/drawing/2014/main" id="{23AA5BAF-E247-204C-A160-D40A36C0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951" y="4277770"/>
              <a:ext cx="4708525" cy="103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 sz="2800" dirty="0"/>
            </a:p>
            <a:p>
              <a:pPr>
                <a:spcBef>
                  <a:spcPct val="20000"/>
                </a:spcBef>
                <a:defRPr/>
              </a:pPr>
              <a:r>
                <a:rPr lang="en-US" sz="2800"/>
                <a:t>+ Probabilistic Inference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A7C4022-27A6-F244-B02E-B6BA51F6520A}"/>
                </a:ext>
              </a:extLst>
            </p:cNvPr>
            <p:cNvSpPr txBox="1"/>
            <p:nvPr/>
          </p:nvSpPr>
          <p:spPr>
            <a:xfrm>
              <a:off x="848103" y="1745636"/>
              <a:ext cx="10326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Threshold 90%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4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2227928" y="4318650"/>
            <a:ext cx="227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Why</a:t>
            </a:r>
            <a:r>
              <a:rPr lang="en-US" dirty="0"/>
              <a:t> did you conclude</a:t>
            </a:r>
            <a:br>
              <a:rPr lang="en-US" dirty="0"/>
            </a:br>
            <a:r>
              <a:rPr lang="en-US" dirty="0"/>
              <a:t>that this image is a 1?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2008" y="4318648"/>
            <a:ext cx="2047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Sufficient Reason</a:t>
            </a:r>
            <a:br>
              <a:rPr lang="en-US" dirty="0"/>
            </a:br>
            <a:r>
              <a:rPr lang="en-US" dirty="0"/>
              <a:t>pixels are sufficient</a:t>
            </a:r>
            <a:br>
              <a:rPr lang="en-US" dirty="0"/>
            </a:br>
            <a:r>
              <a:rPr lang="en-US" dirty="0"/>
              <a:t>to label the image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7625" y="4318648"/>
            <a:ext cx="2300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</a:t>
            </a:r>
            <a:r>
              <a:rPr lang="en-US" b="1" dirty="0">
                <a:solidFill>
                  <a:schemeClr val="accent5"/>
                </a:solidFill>
              </a:rPr>
              <a:t>know</a:t>
            </a:r>
            <a:r>
              <a:rPr lang="en-US" dirty="0"/>
              <a:t> that this </a:t>
            </a:r>
            <a:br>
              <a:rPr lang="en-US" dirty="0"/>
            </a:br>
            <a:r>
              <a:rPr lang="en-US" dirty="0"/>
              <a:t>classifier will also </a:t>
            </a:r>
            <a:br>
              <a:rPr lang="en-US" dirty="0"/>
            </a:br>
            <a:r>
              <a:rPr lang="en-US" dirty="0"/>
              <a:t>label this image as a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90" y="2403896"/>
            <a:ext cx="1783080" cy="1783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60" y="2403896"/>
            <a:ext cx="1783080" cy="1783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30" y="2403896"/>
            <a:ext cx="1783080" cy="1783080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43BD5477-B1E0-2D49-970A-0F4E31D6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 dirty="0"/>
              <a:t>Example: Sufficient Reason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004D4-E384-0E46-8CE9-36BDAD15A9EE}"/>
              </a:ext>
            </a:extLst>
          </p:cNvPr>
          <p:cNvSpPr txBox="1"/>
          <p:nvPr/>
        </p:nvSpPr>
        <p:spPr>
          <a:xfrm>
            <a:off x="843789" y="5752618"/>
            <a:ext cx="682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papers on (the computation and complexity of) sufficient reasons</a:t>
            </a:r>
          </a:p>
        </p:txBody>
      </p:sp>
    </p:spTree>
    <p:extLst>
      <p:ext uri="{BB962C8B-B14F-4D97-AF65-F5344CB8AC3E}">
        <p14:creationId xmlns:p14="http://schemas.microsoft.com/office/powerpoint/2010/main" val="3765583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07E-F218-834D-A57A-C597030F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Implicants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DBE858-AC21-4A4E-9C25-B31DC61566F5}"/>
                  </a:ext>
                </a:extLst>
              </p:cNvPr>
              <p:cNvSpPr txBox="1"/>
              <p:nvPr/>
            </p:nvSpPr>
            <p:spPr>
              <a:xfrm>
                <a:off x="2384799" y="3447242"/>
                <a:ext cx="503663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𝐴𝐵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DBE858-AC21-4A4E-9C25-B31DC6156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99" y="3447242"/>
                <a:ext cx="503663" cy="309637"/>
              </a:xfrm>
              <a:prstGeom prst="rect">
                <a:avLst/>
              </a:prstGeom>
              <a:blipFill>
                <a:blip r:embed="rId2"/>
                <a:stretch>
                  <a:fillRect l="-9756" r="-731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289988-2393-4C40-ACA0-EF52249A3BB4}"/>
                  </a:ext>
                </a:extLst>
              </p:cNvPr>
              <p:cNvSpPr txBox="1"/>
              <p:nvPr/>
            </p:nvSpPr>
            <p:spPr>
              <a:xfrm>
                <a:off x="3742196" y="4457695"/>
                <a:ext cx="74712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289988-2393-4C40-ACA0-EF52249A3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96" y="4457695"/>
                <a:ext cx="747128" cy="309637"/>
              </a:xfrm>
              <a:prstGeom prst="rect">
                <a:avLst/>
              </a:prstGeom>
              <a:blipFill>
                <a:blip r:embed="rId3"/>
                <a:stretch>
                  <a:fillRect l="-6667" r="-500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88BFFB-613B-F048-9682-8CB60931A8CA}"/>
              </a:ext>
            </a:extLst>
          </p:cNvPr>
          <p:cNvSpPr txBox="1">
            <a:spLocks/>
          </p:cNvSpPr>
          <p:nvPr/>
        </p:nvSpPr>
        <p:spPr>
          <a:xfrm>
            <a:off x="6447680" y="1825625"/>
            <a:ext cx="56123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Boolean function</a:t>
            </a:r>
          </a:p>
          <a:p>
            <a:pPr marL="0" indent="0">
              <a:buFont typeface="Arial"/>
              <a:buNone/>
            </a:pPr>
            <a:r>
              <a:rPr lang="en-US" dirty="0"/>
              <a:t>Prime implicants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Instance:  </a:t>
            </a:r>
          </a:p>
          <a:p>
            <a:pPr marL="0" indent="0">
              <a:buFont typeface="Arial"/>
              <a:buNone/>
            </a:pPr>
            <a:r>
              <a:rPr lang="en-US" dirty="0"/>
              <a:t>Decision: 0</a:t>
            </a:r>
          </a:p>
          <a:p>
            <a:pPr marL="0" indent="0">
              <a:buFont typeface="Arial"/>
              <a:buNone/>
            </a:pPr>
            <a:r>
              <a:rPr lang="en-US" dirty="0"/>
              <a:t>Sufficient reasons: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2B5846-0E3F-9A44-8283-31DDCDDC7DD9}"/>
                  </a:ext>
                </a:extLst>
              </p:cNvPr>
              <p:cNvSpPr txBox="1"/>
              <p:nvPr/>
            </p:nvSpPr>
            <p:spPr>
              <a:xfrm>
                <a:off x="9161464" y="1806197"/>
                <a:ext cx="2849178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2B5846-0E3F-9A44-8283-31DDCDDC7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464" y="1806197"/>
                <a:ext cx="2849178" cy="378502"/>
              </a:xfrm>
              <a:prstGeom prst="rect">
                <a:avLst/>
              </a:prstGeom>
              <a:blipFill>
                <a:blip r:embed="rId4"/>
                <a:stretch>
                  <a:fillRect l="-2667" r="-2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04E563-79DF-A049-8D13-A651F68F9D59}"/>
                  </a:ext>
                </a:extLst>
              </p:cNvPr>
              <p:cNvSpPr txBox="1"/>
              <p:nvPr/>
            </p:nvSpPr>
            <p:spPr>
              <a:xfrm>
                <a:off x="9161464" y="2420444"/>
                <a:ext cx="1234633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04E563-79DF-A049-8D13-A651F68F9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464" y="2420444"/>
                <a:ext cx="1234633" cy="309637"/>
              </a:xfrm>
              <a:prstGeom prst="rect">
                <a:avLst/>
              </a:prstGeom>
              <a:blipFill>
                <a:blip r:embed="rId5"/>
                <a:stretch>
                  <a:fillRect l="-4082" r="-3061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4FE793-A570-5646-9FBA-F0871B82A783}"/>
                  </a:ext>
                </a:extLst>
              </p:cNvPr>
              <p:cNvSpPr txBox="1"/>
              <p:nvPr/>
            </p:nvSpPr>
            <p:spPr>
              <a:xfrm>
                <a:off x="7994279" y="3447242"/>
                <a:ext cx="50590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4FE793-A570-5646-9FBA-F0871B82A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279" y="3447242"/>
                <a:ext cx="505908" cy="309637"/>
              </a:xfrm>
              <a:prstGeom prst="rect">
                <a:avLst/>
              </a:prstGeom>
              <a:blipFill>
                <a:blip r:embed="rId6"/>
                <a:stretch>
                  <a:fillRect l="-9756" r="-731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437FB0-A907-964D-9F74-5433DD5358FF}"/>
                  </a:ext>
                </a:extLst>
              </p:cNvPr>
              <p:cNvSpPr txBox="1"/>
              <p:nvPr/>
            </p:nvSpPr>
            <p:spPr>
              <a:xfrm>
                <a:off x="9351420" y="4457694"/>
                <a:ext cx="349006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437FB0-A907-964D-9F74-5433DD535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420" y="4457694"/>
                <a:ext cx="349006" cy="309637"/>
              </a:xfrm>
              <a:prstGeom prst="rect">
                <a:avLst/>
              </a:prstGeom>
              <a:blipFill>
                <a:blip r:embed="rId7"/>
                <a:stretch>
                  <a:fillRect l="-14286" r="-1428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7BC5D7F-DCD4-B045-9CFA-064242ED17C7}"/>
              </a:ext>
            </a:extLst>
          </p:cNvPr>
          <p:cNvSpPr txBox="1"/>
          <p:nvPr/>
        </p:nvSpPr>
        <p:spPr>
          <a:xfrm>
            <a:off x="4846643" y="875377"/>
            <a:ext cx="184685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decades old: CS + AI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656220-3851-E54E-ADFE-E35319C86B32}"/>
              </a:ext>
            </a:extLst>
          </p:cNvPr>
          <p:cNvSpPr/>
          <p:nvPr/>
        </p:nvSpPr>
        <p:spPr>
          <a:xfrm>
            <a:off x="838200" y="3327918"/>
            <a:ext cx="2122714" cy="989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A44788-8FCD-6349-ADE6-5FEE9C962FEA}"/>
              </a:ext>
            </a:extLst>
          </p:cNvPr>
          <p:cNvSpPr/>
          <p:nvPr/>
        </p:nvSpPr>
        <p:spPr>
          <a:xfrm>
            <a:off x="838200" y="4409489"/>
            <a:ext cx="3727580" cy="411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B1409A-20EF-FC4E-B797-4A2D7294EE8F}"/>
              </a:ext>
            </a:extLst>
          </p:cNvPr>
          <p:cNvSpPr/>
          <p:nvPr/>
        </p:nvSpPr>
        <p:spPr>
          <a:xfrm>
            <a:off x="6447679" y="1754155"/>
            <a:ext cx="5612363" cy="1064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CC3CBC-927C-E748-A9F6-479106046A24}"/>
              </a:ext>
            </a:extLst>
          </p:cNvPr>
          <p:cNvSpPr/>
          <p:nvPr/>
        </p:nvSpPr>
        <p:spPr>
          <a:xfrm>
            <a:off x="6447679" y="3262356"/>
            <a:ext cx="2122714" cy="989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EF6B7C-89B0-CF41-85E1-FAA27DD4CCE5}"/>
              </a:ext>
            </a:extLst>
          </p:cNvPr>
          <p:cNvSpPr/>
          <p:nvPr/>
        </p:nvSpPr>
        <p:spPr>
          <a:xfrm>
            <a:off x="6447679" y="4358658"/>
            <a:ext cx="3727580" cy="411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509392-43D4-5E4A-8ECC-3D64345FA3A9}"/>
              </a:ext>
            </a:extLst>
          </p:cNvPr>
          <p:cNvSpPr txBox="1"/>
          <p:nvPr/>
        </p:nvSpPr>
        <p:spPr>
          <a:xfrm>
            <a:off x="838200" y="5753694"/>
            <a:ext cx="72210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Issue: a class formula may have an exponential number of prime implicants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D02BD-9AD8-C7E5-F2BF-A2DE090AB47E}"/>
              </a:ext>
            </a:extLst>
          </p:cNvPr>
          <p:cNvSpPr txBox="1"/>
          <p:nvPr/>
        </p:nvSpPr>
        <p:spPr>
          <a:xfrm>
            <a:off x="3553059" y="1448471"/>
            <a:ext cx="181056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positive-class formula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FC5E1-3EE0-A662-1F55-A1C931045058}"/>
              </a:ext>
            </a:extLst>
          </p:cNvPr>
          <p:cNvSpPr txBox="1"/>
          <p:nvPr/>
        </p:nvSpPr>
        <p:spPr>
          <a:xfrm>
            <a:off x="9139559" y="1446200"/>
            <a:ext cx="185550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negative-class formula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97BEF83-AB33-44F6-0391-A4584ED275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29" y="2125559"/>
            <a:ext cx="5508654" cy="28346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C667D6-47E9-D6A5-2420-184F03A2E9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4751" y="2125559"/>
            <a:ext cx="5412452" cy="28346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3A0C465-3DC5-918D-4B3C-E19C33543A68}"/>
              </a:ext>
            </a:extLst>
          </p:cNvPr>
          <p:cNvSpPr/>
          <p:nvPr/>
        </p:nvSpPr>
        <p:spPr>
          <a:xfrm>
            <a:off x="468373" y="2484187"/>
            <a:ext cx="4425169" cy="49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CE435B-8992-CDCD-77BA-0C98533E85F2}"/>
              </a:ext>
            </a:extLst>
          </p:cNvPr>
          <p:cNvSpPr/>
          <p:nvPr/>
        </p:nvSpPr>
        <p:spPr>
          <a:xfrm>
            <a:off x="6357808" y="2104762"/>
            <a:ext cx="5652834" cy="89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DBA0AF-E3C0-CF5D-F3DA-C9238F7216AB}"/>
              </a:ext>
            </a:extLst>
          </p:cNvPr>
          <p:cNvSpPr/>
          <p:nvPr/>
        </p:nvSpPr>
        <p:spPr>
          <a:xfrm>
            <a:off x="441390" y="3554913"/>
            <a:ext cx="4452152" cy="951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0B3608-F8B4-2538-4914-CF7F9254AFB8}"/>
              </a:ext>
            </a:extLst>
          </p:cNvPr>
          <p:cNvSpPr/>
          <p:nvPr/>
        </p:nvSpPr>
        <p:spPr>
          <a:xfrm>
            <a:off x="6447678" y="3565163"/>
            <a:ext cx="4452152" cy="951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C9FE07-8F82-4919-85D4-EE420DE299DD}"/>
              </a:ext>
            </a:extLst>
          </p:cNvPr>
          <p:cNvSpPr/>
          <p:nvPr/>
        </p:nvSpPr>
        <p:spPr>
          <a:xfrm>
            <a:off x="441390" y="4599636"/>
            <a:ext cx="4425169" cy="49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44A4C9-C672-E04D-77B7-29011DF78A08}"/>
              </a:ext>
            </a:extLst>
          </p:cNvPr>
          <p:cNvSpPr/>
          <p:nvPr/>
        </p:nvSpPr>
        <p:spPr>
          <a:xfrm>
            <a:off x="6441458" y="4602500"/>
            <a:ext cx="4425169" cy="49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DCBB9-F9E3-8543-8D41-5EBCA7D913B3}"/>
              </a:ext>
            </a:extLst>
          </p:cNvPr>
          <p:cNvSpPr txBox="1"/>
          <p:nvPr/>
        </p:nvSpPr>
        <p:spPr>
          <a:xfrm>
            <a:off x="8873279" y="5784471"/>
            <a:ext cx="237270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dual notion: prime implicates</a:t>
            </a:r>
          </a:p>
        </p:txBody>
      </p:sp>
    </p:spTree>
    <p:extLst>
      <p:ext uri="{BB962C8B-B14F-4D97-AF65-F5344CB8AC3E}">
        <p14:creationId xmlns:p14="http://schemas.microsoft.com/office/powerpoint/2010/main" val="41250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1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2E2D-56C7-7348-935C-FCD4D4DF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Complete Reason Behind a Decision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2F6E4B-71C6-6E44-B6D1-14DB6B2581DC}"/>
              </a:ext>
            </a:extLst>
          </p:cNvPr>
          <p:cNvSpPr txBox="1">
            <a:spLocks/>
          </p:cNvSpPr>
          <p:nvPr/>
        </p:nvSpPr>
        <p:spPr>
          <a:xfrm>
            <a:off x="1112609" y="2104021"/>
            <a:ext cx="9662275" cy="556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weakest</a:t>
            </a:r>
            <a:r>
              <a:rPr lang="en-US" sz="2400" dirty="0"/>
              <a:t> condition (and, or) on instance </a:t>
            </a:r>
            <a:r>
              <a:rPr lang="en-US" sz="2400" b="1" dirty="0"/>
              <a:t>characteristics</a:t>
            </a:r>
            <a:r>
              <a:rPr lang="en-US" sz="2400" dirty="0"/>
              <a:t> that </a:t>
            </a:r>
          </a:p>
          <a:p>
            <a:pPr marL="0" indent="0" algn="ctr">
              <a:buNone/>
            </a:pPr>
            <a:r>
              <a:rPr lang="en-US" sz="2400" b="1" dirty="0"/>
              <a:t>triggers</a:t>
            </a:r>
            <a:r>
              <a:rPr lang="en-US" sz="2400" dirty="0"/>
              <a:t> the decision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AF4B6-3AF3-8A4A-83EB-70A300945EB6}"/>
              </a:ext>
            </a:extLst>
          </p:cNvPr>
          <p:cNvSpPr txBox="1"/>
          <p:nvPr/>
        </p:nvSpPr>
        <p:spPr>
          <a:xfrm>
            <a:off x="909450" y="1220961"/>
            <a:ext cx="2217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Darwiche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Hirth</a:t>
            </a:r>
            <a:r>
              <a:rPr lang="en-US" sz="1400" dirty="0">
                <a:solidFill>
                  <a:srgbClr val="FF0000"/>
                </a:solidFill>
              </a:rPr>
              <a:t> (ECAI 2020)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1368E1-D0B6-90AC-CDB4-CA126C01238D}"/>
              </a:ext>
            </a:extLst>
          </p:cNvPr>
          <p:cNvGrpSpPr/>
          <p:nvPr/>
        </p:nvGrpSpPr>
        <p:grpSpPr>
          <a:xfrm>
            <a:off x="1101179" y="3543300"/>
            <a:ext cx="9997351" cy="925830"/>
            <a:chOff x="1101179" y="3543300"/>
            <a:chExt cx="9997351" cy="9258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6E4667-F204-9C0D-A8B9-EBE407CB7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4407" y="3632041"/>
              <a:ext cx="9843186" cy="75529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CAD2EE-5D55-2297-0CDD-376234D12708}"/>
                </a:ext>
              </a:extLst>
            </p:cNvPr>
            <p:cNvSpPr/>
            <p:nvPr/>
          </p:nvSpPr>
          <p:spPr>
            <a:xfrm>
              <a:off x="1101179" y="3543300"/>
              <a:ext cx="9997351" cy="925830"/>
            </a:xfrm>
            <a:prstGeom prst="rect">
              <a:avLst/>
            </a:prstGeom>
            <a:solidFill>
              <a:schemeClr val="accent1">
                <a:alpha val="5489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A71935-9684-07F9-2E41-0DDE66F2341A}"/>
              </a:ext>
            </a:extLst>
          </p:cNvPr>
          <p:cNvGrpSpPr/>
          <p:nvPr/>
        </p:nvGrpSpPr>
        <p:grpSpPr>
          <a:xfrm>
            <a:off x="1954530" y="5351686"/>
            <a:ext cx="7909560" cy="285353"/>
            <a:chOff x="1954530" y="5351686"/>
            <a:chExt cx="7909560" cy="285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EBC8F4-DB88-5B8E-538B-8ED60A953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3363" y="5357387"/>
              <a:ext cx="7772400" cy="2796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94263A-AF8F-81E0-F791-F0B780316DDF}"/>
                </a:ext>
              </a:extLst>
            </p:cNvPr>
            <p:cNvSpPr/>
            <p:nvPr/>
          </p:nvSpPr>
          <p:spPr>
            <a:xfrm>
              <a:off x="1954530" y="5351686"/>
              <a:ext cx="7909560" cy="285353"/>
            </a:xfrm>
            <a:prstGeom prst="rect">
              <a:avLst/>
            </a:prstGeom>
            <a:solidFill>
              <a:schemeClr val="accent1">
                <a:alpha val="5062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98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1D8671-9E46-B441-8149-F547EB40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4436"/>
            <a:ext cx="3711688" cy="4411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BCAF04-3C4A-C548-A50C-00556459A244}"/>
              </a:ext>
            </a:extLst>
          </p:cNvPr>
          <p:cNvSpPr txBox="1"/>
          <p:nvPr/>
        </p:nvSpPr>
        <p:spPr>
          <a:xfrm>
            <a:off x="4608643" y="2105561"/>
            <a:ext cx="13692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Instance</a:t>
            </a:r>
          </a:p>
          <a:p>
            <a:r>
              <a:rPr lang="en-US" sz="1600" dirty="0"/>
              <a:t>SAT &lt; 1450</a:t>
            </a:r>
          </a:p>
          <a:p>
            <a:r>
              <a:rPr lang="en-US" sz="1600" dirty="0"/>
              <a:t>GPA=medium</a:t>
            </a:r>
          </a:p>
          <a:p>
            <a:r>
              <a:rPr lang="en-US" sz="1600" dirty="0"/>
              <a:t>Essay=fail</a:t>
            </a:r>
          </a:p>
          <a:p>
            <a:r>
              <a:rPr lang="en-US" sz="1600" dirty="0"/>
              <a:t>Interview=fail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B6BF01-C046-A336-271A-C26FC85B740C}"/>
              </a:ext>
            </a:extLst>
          </p:cNvPr>
          <p:cNvGrpSpPr/>
          <p:nvPr/>
        </p:nvGrpSpPr>
        <p:grpSpPr>
          <a:xfrm>
            <a:off x="4652681" y="1810626"/>
            <a:ext cx="6215448" cy="4159806"/>
            <a:chOff x="4652681" y="1810626"/>
            <a:chExt cx="6215448" cy="41598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24E94E-3FC6-C84B-9FA7-EAF16824A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383" y="1810626"/>
              <a:ext cx="3687746" cy="4159806"/>
            </a:xfrm>
            <a:prstGeom prst="rect">
              <a:avLst/>
            </a:prstGeom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F06E404A-0976-164D-B576-88B75DE6BA23}"/>
                </a:ext>
              </a:extLst>
            </p:cNvPr>
            <p:cNvSpPr/>
            <p:nvPr/>
          </p:nvSpPr>
          <p:spPr>
            <a:xfrm>
              <a:off x="4652681" y="3429000"/>
              <a:ext cx="1562039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85B9BD-0D55-2846-981F-0A05DB97131D}"/>
              </a:ext>
            </a:extLst>
          </p:cNvPr>
          <p:cNvSpPr txBox="1"/>
          <p:nvPr/>
        </p:nvSpPr>
        <p:spPr>
          <a:xfrm>
            <a:off x="4885974" y="4515838"/>
            <a:ext cx="296412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Sufficient Reasons</a:t>
            </a:r>
          </a:p>
          <a:p>
            <a:r>
              <a:rPr lang="en-US" sz="1400" dirty="0"/>
              <a:t>prime </a:t>
            </a:r>
            <a:r>
              <a:rPr lang="en-US" sz="1400" u="sng" dirty="0"/>
              <a:t>implicants</a:t>
            </a:r>
            <a:r>
              <a:rPr lang="en-US" sz="1400" dirty="0"/>
              <a:t> of complete reason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CEEBB-ED7B-524B-A74B-1F4A58554691}"/>
              </a:ext>
            </a:extLst>
          </p:cNvPr>
          <p:cNvSpPr txBox="1"/>
          <p:nvPr/>
        </p:nvSpPr>
        <p:spPr>
          <a:xfrm>
            <a:off x="4885975" y="5564388"/>
            <a:ext cx="299267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Closed-form complete reason</a:t>
            </a:r>
          </a:p>
          <a:p>
            <a:r>
              <a:rPr lang="en-US" sz="1400" dirty="0"/>
              <a:t>for decision graphs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1AEC47-3758-BA7E-DDDB-A9A7B6C7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 dirty="0"/>
              <a:t>The Complete Reason Behind a Decision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35EA9F-E8DC-6C8B-A1D9-551FC1691E54}"/>
              </a:ext>
            </a:extLst>
          </p:cNvPr>
          <p:cNvSpPr txBox="1"/>
          <p:nvPr/>
        </p:nvSpPr>
        <p:spPr>
          <a:xfrm>
            <a:off x="909450" y="1220961"/>
            <a:ext cx="2217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Darwiche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Hirth</a:t>
            </a:r>
            <a:r>
              <a:rPr lang="en-US" sz="1400" dirty="0">
                <a:solidFill>
                  <a:srgbClr val="FF0000"/>
                </a:solidFill>
              </a:rPr>
              <a:t> (ECAI 2020)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E9B5AD-4AF8-41A9-5DF7-385F4984962F}"/>
              </a:ext>
            </a:extLst>
          </p:cNvPr>
          <p:cNvGrpSpPr/>
          <p:nvPr/>
        </p:nvGrpSpPr>
        <p:grpSpPr>
          <a:xfrm>
            <a:off x="1586753" y="2164976"/>
            <a:ext cx="1371600" cy="3200400"/>
            <a:chOff x="1586753" y="2164976"/>
            <a:chExt cx="1371600" cy="32004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24874D2-66B3-A023-0435-DF740FB32E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8218" y="2164976"/>
              <a:ext cx="410135" cy="4706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722E0E1-B881-F4A4-EF39-7004D5099B6C}"/>
                </a:ext>
              </a:extLst>
            </p:cNvPr>
            <p:cNvCxnSpPr>
              <a:cxnSpLocks/>
            </p:cNvCxnSpPr>
            <p:nvPr/>
          </p:nvCxnSpPr>
          <p:spPr>
            <a:xfrm>
              <a:off x="2561666" y="2884395"/>
              <a:ext cx="0" cy="147693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6B99620-0D4B-61F4-B73A-D4CDED2BF6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6753" y="4632512"/>
              <a:ext cx="885266" cy="7328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69138D-1558-9D5F-A62D-EC3CB70A48A9}"/>
              </a:ext>
            </a:extLst>
          </p:cNvPr>
          <p:cNvSpPr txBox="1"/>
          <p:nvPr/>
        </p:nvSpPr>
        <p:spPr>
          <a:xfrm>
            <a:off x="7305429" y="1736343"/>
            <a:ext cx="18503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Complete Reason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AD073-A295-672C-A254-E2C95AD09596}"/>
              </a:ext>
            </a:extLst>
          </p:cNvPr>
          <p:cNvSpPr txBox="1"/>
          <p:nvPr/>
        </p:nvSpPr>
        <p:spPr>
          <a:xfrm>
            <a:off x="6470600" y="6136862"/>
            <a:ext cx="1324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Darwiche</a:t>
            </a:r>
            <a:r>
              <a:rPr lang="en-US" sz="1000" dirty="0">
                <a:solidFill>
                  <a:srgbClr val="FF0000"/>
                </a:solidFill>
              </a:rPr>
              <a:t>, Ji (AAAI 22)</a:t>
            </a:r>
            <a:r>
              <a:rPr lang="en-US" sz="10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64C844-2B68-A20A-75CF-552E77C2B03B}"/>
              </a:ext>
            </a:extLst>
          </p:cNvPr>
          <p:cNvSpPr txBox="1"/>
          <p:nvPr/>
        </p:nvSpPr>
        <p:spPr>
          <a:xfrm>
            <a:off x="6214720" y="5071360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Darwiche</a:t>
            </a:r>
            <a:r>
              <a:rPr lang="en-US" sz="1000" dirty="0">
                <a:solidFill>
                  <a:srgbClr val="FF0000"/>
                </a:solidFill>
              </a:rPr>
              <a:t>, </a:t>
            </a:r>
            <a:r>
              <a:rPr lang="en-US" sz="1000" dirty="0" err="1">
                <a:solidFill>
                  <a:srgbClr val="FF0000"/>
                </a:solidFill>
              </a:rPr>
              <a:t>Hirth</a:t>
            </a:r>
            <a:r>
              <a:rPr lang="en-US" sz="1000" dirty="0">
                <a:solidFill>
                  <a:srgbClr val="FF0000"/>
                </a:solidFill>
              </a:rPr>
              <a:t> (ECAI 2020)</a:t>
            </a:r>
          </a:p>
        </p:txBody>
      </p:sp>
    </p:spTree>
    <p:extLst>
      <p:ext uri="{BB962C8B-B14F-4D97-AF65-F5344CB8AC3E}">
        <p14:creationId xmlns:p14="http://schemas.microsoft.com/office/powerpoint/2010/main" val="41819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3" grpId="0" animBg="1"/>
      <p:bldP spid="12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C03D-2545-1E47-901D-F24A7818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you make this decision?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537BB-2DF3-5642-9659-E43915B15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028" y="1784436"/>
            <a:ext cx="68243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Instance</a:t>
            </a:r>
            <a:br>
              <a:rPr lang="en-US" dirty="0"/>
            </a:br>
            <a:r>
              <a:rPr lang="en-US" sz="2400" dirty="0"/>
              <a:t>SAT &lt; 1450,  GPA=medium,  Essay=fail,  Interview=fail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Decision</a:t>
            </a:r>
            <a:br>
              <a:rPr lang="en-US" dirty="0"/>
            </a:br>
            <a:r>
              <a:rPr lang="en-US" sz="2400" dirty="0"/>
              <a:t>Reject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Sufficient Reasons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SAT &lt; 1450,  GPA=medium,  Interview=fail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Essay=fail,  Interview=fail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AE707-25BA-1044-8687-C8AD9F5A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4436"/>
            <a:ext cx="3711688" cy="4411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11E66D-BD73-DD4C-A5AA-BA9F57E0FB3D}"/>
              </a:ext>
            </a:extLst>
          </p:cNvPr>
          <p:cNvSpPr/>
          <p:nvPr/>
        </p:nvSpPr>
        <p:spPr>
          <a:xfrm>
            <a:off x="4639235" y="4401671"/>
            <a:ext cx="7059706" cy="160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9F0ACC-58EE-3745-8DB5-363C4122185F}"/>
              </a:ext>
            </a:extLst>
          </p:cNvPr>
          <p:cNvGrpSpPr/>
          <p:nvPr/>
        </p:nvGrpSpPr>
        <p:grpSpPr>
          <a:xfrm>
            <a:off x="1586753" y="2164976"/>
            <a:ext cx="1371600" cy="3200400"/>
            <a:chOff x="1586753" y="2164976"/>
            <a:chExt cx="1371600" cy="32004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52AF0AA-9D1C-8D47-BD2E-74132A8B2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8218" y="2164976"/>
              <a:ext cx="410135" cy="4706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50569DD-EA9E-FE42-9A04-15CEEBDD157B}"/>
                </a:ext>
              </a:extLst>
            </p:cNvPr>
            <p:cNvCxnSpPr>
              <a:cxnSpLocks/>
            </p:cNvCxnSpPr>
            <p:nvPr/>
          </p:nvCxnSpPr>
          <p:spPr>
            <a:xfrm>
              <a:off x="2561666" y="2884395"/>
              <a:ext cx="0" cy="147693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EDE7273-CC01-F644-A9D9-D5BB4EC1A8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6753" y="4632512"/>
              <a:ext cx="885266" cy="7328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992BB0-2A9B-2E82-EDF5-EA544140B5D9}"/>
              </a:ext>
            </a:extLst>
          </p:cNvPr>
          <p:cNvSpPr txBox="1"/>
          <p:nvPr/>
        </p:nvSpPr>
        <p:spPr>
          <a:xfrm>
            <a:off x="863902" y="1275691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Sufficient Reasons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5CC0DB-4411-788A-1416-0E241F41BA03}"/>
              </a:ext>
            </a:extLst>
          </p:cNvPr>
          <p:cNvSpPr txBox="1"/>
          <p:nvPr/>
        </p:nvSpPr>
        <p:spPr>
          <a:xfrm>
            <a:off x="1280089" y="6345323"/>
            <a:ext cx="438184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Darwiche</a:t>
            </a:r>
            <a:r>
              <a:rPr lang="en-US" sz="1400" dirty="0">
                <a:solidFill>
                  <a:srgbClr val="FF0000"/>
                </a:solidFill>
              </a:rPr>
              <a:t>, Ji (AAAI 22): </a:t>
            </a:r>
            <a:r>
              <a:rPr lang="en-US" sz="1400" dirty="0"/>
              <a:t>Length-minimal sufficient reasons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DDF138-7B9C-34D1-544A-5D052B54CFDB}"/>
              </a:ext>
            </a:extLst>
          </p:cNvPr>
          <p:cNvGrpSpPr/>
          <p:nvPr/>
        </p:nvGrpSpPr>
        <p:grpSpPr>
          <a:xfrm>
            <a:off x="8234646" y="2598585"/>
            <a:ext cx="2543578" cy="2194560"/>
            <a:chOff x="7823166" y="2598585"/>
            <a:chExt cx="2543578" cy="21945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913B10-6F8D-B901-68A0-1CCDDDFC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1219" y="2598585"/>
              <a:ext cx="1945525" cy="21945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FC2DF2-F294-F038-4BD7-40160310B0B5}"/>
                </a:ext>
              </a:extLst>
            </p:cNvPr>
            <p:cNvSpPr txBox="1"/>
            <p:nvPr/>
          </p:nvSpPr>
          <p:spPr>
            <a:xfrm>
              <a:off x="7823166" y="3853568"/>
              <a:ext cx="1608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prime implicants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3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1D8671-9E46-B441-8149-F547EB40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4436"/>
            <a:ext cx="3711688" cy="4411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BCAF04-3C4A-C548-A50C-00556459A244}"/>
              </a:ext>
            </a:extLst>
          </p:cNvPr>
          <p:cNvSpPr txBox="1"/>
          <p:nvPr/>
        </p:nvSpPr>
        <p:spPr>
          <a:xfrm>
            <a:off x="4608643" y="2105561"/>
            <a:ext cx="13692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Instance</a:t>
            </a:r>
          </a:p>
          <a:p>
            <a:r>
              <a:rPr lang="en-US" sz="1600" dirty="0"/>
              <a:t>SAT &lt; 1450</a:t>
            </a:r>
          </a:p>
          <a:p>
            <a:r>
              <a:rPr lang="en-US" sz="1600" dirty="0"/>
              <a:t>GPA=medium</a:t>
            </a:r>
          </a:p>
          <a:p>
            <a:r>
              <a:rPr lang="en-US" sz="1600" dirty="0"/>
              <a:t>Essay=fail</a:t>
            </a:r>
          </a:p>
          <a:p>
            <a:r>
              <a:rPr lang="en-US" sz="1600" dirty="0"/>
              <a:t>Interview=fail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B6BF01-C046-A336-271A-C26FC85B740C}"/>
              </a:ext>
            </a:extLst>
          </p:cNvPr>
          <p:cNvGrpSpPr/>
          <p:nvPr/>
        </p:nvGrpSpPr>
        <p:grpSpPr>
          <a:xfrm>
            <a:off x="4652681" y="1810626"/>
            <a:ext cx="6215448" cy="4159806"/>
            <a:chOff x="4652681" y="1810626"/>
            <a:chExt cx="6215448" cy="41598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24E94E-3FC6-C84B-9FA7-EAF16824A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383" y="1810626"/>
              <a:ext cx="3687746" cy="4159806"/>
            </a:xfrm>
            <a:prstGeom prst="rect">
              <a:avLst/>
            </a:prstGeom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F06E404A-0976-164D-B576-88B75DE6BA23}"/>
                </a:ext>
              </a:extLst>
            </p:cNvPr>
            <p:cNvSpPr/>
            <p:nvPr/>
          </p:nvSpPr>
          <p:spPr>
            <a:xfrm>
              <a:off x="4652681" y="3429000"/>
              <a:ext cx="1562039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85B9BD-0D55-2846-981F-0A05DB97131D}"/>
              </a:ext>
            </a:extLst>
          </p:cNvPr>
          <p:cNvSpPr txBox="1"/>
          <p:nvPr/>
        </p:nvSpPr>
        <p:spPr>
          <a:xfrm>
            <a:off x="4885975" y="4515838"/>
            <a:ext cx="28534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Sufficient Reasons</a:t>
            </a:r>
          </a:p>
          <a:p>
            <a:r>
              <a:rPr lang="en-US" sz="1400" dirty="0"/>
              <a:t>prime </a:t>
            </a:r>
            <a:r>
              <a:rPr lang="en-US" sz="1400" u="sng" dirty="0"/>
              <a:t>implicants</a:t>
            </a:r>
            <a:r>
              <a:rPr lang="en-US" sz="1400" dirty="0"/>
              <a:t> of complete reason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CEEBB-ED7B-524B-A74B-1F4A58554691}"/>
              </a:ext>
            </a:extLst>
          </p:cNvPr>
          <p:cNvSpPr txBox="1"/>
          <p:nvPr/>
        </p:nvSpPr>
        <p:spPr>
          <a:xfrm>
            <a:off x="4885975" y="5564388"/>
            <a:ext cx="284667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Necessary Reasons</a:t>
            </a:r>
          </a:p>
          <a:p>
            <a:r>
              <a:rPr lang="en-US" sz="1400" dirty="0"/>
              <a:t>prime </a:t>
            </a:r>
            <a:r>
              <a:rPr lang="en-US" sz="1400" u="sng" dirty="0"/>
              <a:t>implicates</a:t>
            </a:r>
            <a:r>
              <a:rPr lang="en-US" sz="1400" dirty="0"/>
              <a:t> of complete reason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1AEC47-3758-BA7E-DDDB-A9A7B6C7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 dirty="0"/>
              <a:t>The Complete Reason Behind a Decision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35EA9F-E8DC-6C8B-A1D9-551FC1691E54}"/>
              </a:ext>
            </a:extLst>
          </p:cNvPr>
          <p:cNvSpPr txBox="1"/>
          <p:nvPr/>
        </p:nvSpPr>
        <p:spPr>
          <a:xfrm>
            <a:off x="909450" y="1220961"/>
            <a:ext cx="2217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Darwiche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Hirth</a:t>
            </a:r>
            <a:r>
              <a:rPr lang="en-US" sz="1400" dirty="0">
                <a:solidFill>
                  <a:srgbClr val="FF0000"/>
                </a:solidFill>
              </a:rPr>
              <a:t> (ECAI 2020)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E9B5AD-4AF8-41A9-5DF7-385F4984962F}"/>
              </a:ext>
            </a:extLst>
          </p:cNvPr>
          <p:cNvGrpSpPr/>
          <p:nvPr/>
        </p:nvGrpSpPr>
        <p:grpSpPr>
          <a:xfrm>
            <a:off x="1586753" y="2164976"/>
            <a:ext cx="1371600" cy="3200400"/>
            <a:chOff x="1586753" y="2164976"/>
            <a:chExt cx="1371600" cy="32004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24874D2-66B3-A023-0435-DF740FB32E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8218" y="2164976"/>
              <a:ext cx="410135" cy="4706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722E0E1-B881-F4A4-EF39-7004D5099B6C}"/>
                </a:ext>
              </a:extLst>
            </p:cNvPr>
            <p:cNvCxnSpPr>
              <a:cxnSpLocks/>
            </p:cNvCxnSpPr>
            <p:nvPr/>
          </p:nvCxnSpPr>
          <p:spPr>
            <a:xfrm>
              <a:off x="2561666" y="2884395"/>
              <a:ext cx="0" cy="147693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6B99620-0D4B-61F4-B73A-D4CDED2BF6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6753" y="4632512"/>
              <a:ext cx="885266" cy="7328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69138D-1558-9D5F-A62D-EC3CB70A48A9}"/>
              </a:ext>
            </a:extLst>
          </p:cNvPr>
          <p:cNvSpPr txBox="1"/>
          <p:nvPr/>
        </p:nvSpPr>
        <p:spPr>
          <a:xfrm>
            <a:off x="7305429" y="1736343"/>
            <a:ext cx="18503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Complete Reason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AD073-A295-672C-A254-E2C95AD09596}"/>
              </a:ext>
            </a:extLst>
          </p:cNvPr>
          <p:cNvSpPr txBox="1"/>
          <p:nvPr/>
        </p:nvSpPr>
        <p:spPr>
          <a:xfrm>
            <a:off x="6470600" y="6136862"/>
            <a:ext cx="13248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Darwiche</a:t>
            </a:r>
            <a:r>
              <a:rPr lang="en-US" sz="1000" dirty="0">
                <a:solidFill>
                  <a:srgbClr val="FF0000"/>
                </a:solidFill>
              </a:rPr>
              <a:t>, Ji (AAAI 22)</a:t>
            </a:r>
            <a:r>
              <a:rPr lang="en-US" sz="10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64C844-2B68-A20A-75CF-552E77C2B03B}"/>
              </a:ext>
            </a:extLst>
          </p:cNvPr>
          <p:cNvSpPr txBox="1"/>
          <p:nvPr/>
        </p:nvSpPr>
        <p:spPr>
          <a:xfrm>
            <a:off x="6214720" y="5071360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Darwiche</a:t>
            </a:r>
            <a:r>
              <a:rPr lang="en-US" sz="1000" dirty="0">
                <a:solidFill>
                  <a:srgbClr val="FF0000"/>
                </a:solidFill>
              </a:rPr>
              <a:t>, </a:t>
            </a:r>
            <a:r>
              <a:rPr lang="en-US" sz="1000" dirty="0" err="1">
                <a:solidFill>
                  <a:srgbClr val="FF0000"/>
                </a:solidFill>
              </a:rPr>
              <a:t>Hirth</a:t>
            </a:r>
            <a:r>
              <a:rPr lang="en-US" sz="1000" dirty="0">
                <a:solidFill>
                  <a:srgbClr val="FF0000"/>
                </a:solidFill>
              </a:rPr>
              <a:t> (ECAI 2020)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B141B-2410-8527-9A32-92638AE8EB5F}"/>
              </a:ext>
            </a:extLst>
          </p:cNvPr>
          <p:cNvSpPr txBox="1"/>
          <p:nvPr/>
        </p:nvSpPr>
        <p:spPr>
          <a:xfrm>
            <a:off x="4771674" y="6325899"/>
            <a:ext cx="3092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Correspond to contrastive explanations </a:t>
            </a:r>
          </a:p>
        </p:txBody>
      </p:sp>
    </p:spTree>
    <p:extLst>
      <p:ext uri="{BB962C8B-B14F-4D97-AF65-F5344CB8AC3E}">
        <p14:creationId xmlns:p14="http://schemas.microsoft.com/office/powerpoint/2010/main" val="32303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DCAB-AA97-6940-8DA8-A0448447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it take to change the decision?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73C1E7-C9AA-3445-A7EF-791D2C62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4436"/>
            <a:ext cx="3711688" cy="441136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59E7E6-447A-AC46-9515-5BB79829E7A1}"/>
              </a:ext>
            </a:extLst>
          </p:cNvPr>
          <p:cNvSpPr txBox="1">
            <a:spLocks/>
          </p:cNvSpPr>
          <p:nvPr/>
        </p:nvSpPr>
        <p:spPr>
          <a:xfrm>
            <a:off x="5009028" y="1824780"/>
            <a:ext cx="68243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0070C0"/>
                </a:solidFill>
              </a:rPr>
              <a:t>Instance</a:t>
            </a:r>
            <a:br>
              <a:rPr lang="en-US" dirty="0"/>
            </a:br>
            <a:r>
              <a:rPr lang="en-US" sz="2400" dirty="0"/>
              <a:t>SAT &lt; 1450,  GPA=medium,  Essay=fail,  Interview=fail </a:t>
            </a: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0070C0"/>
                </a:solidFill>
              </a:rPr>
              <a:t>Decision</a:t>
            </a:r>
            <a:br>
              <a:rPr lang="en-US" dirty="0"/>
            </a:br>
            <a:r>
              <a:rPr lang="en-US" sz="2400" dirty="0"/>
              <a:t>Reject</a:t>
            </a:r>
            <a:endParaRPr lang="en-US" sz="2000" dirty="0"/>
          </a:p>
          <a:p>
            <a:endParaRPr lang="en-US" dirty="0"/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0070C0"/>
                </a:solidFill>
              </a:rPr>
              <a:t>Necessary Reasons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Interview=fail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SAT &lt; 1450 + Essay=fail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GPA=medium + Essay=fail </a:t>
            </a:r>
          </a:p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9AF647-D363-934F-AA32-9EDD6037487C}"/>
              </a:ext>
            </a:extLst>
          </p:cNvPr>
          <p:cNvGrpSpPr/>
          <p:nvPr/>
        </p:nvGrpSpPr>
        <p:grpSpPr>
          <a:xfrm>
            <a:off x="7456903" y="4733664"/>
            <a:ext cx="2132915" cy="338554"/>
            <a:chOff x="7746015" y="4728900"/>
            <a:chExt cx="2132915" cy="3385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B17F3F-6C0F-644E-87BB-110CF4F30544}"/>
                </a:ext>
              </a:extLst>
            </p:cNvPr>
            <p:cNvSpPr txBox="1"/>
            <p:nvPr/>
          </p:nvSpPr>
          <p:spPr>
            <a:xfrm>
              <a:off x="8056853" y="4728900"/>
              <a:ext cx="18220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Interview=pass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E2E79083-DE91-964D-8429-2F27B6915C75}"/>
                </a:ext>
              </a:extLst>
            </p:cNvPr>
            <p:cNvSpPr/>
            <p:nvPr/>
          </p:nvSpPr>
          <p:spPr>
            <a:xfrm>
              <a:off x="7746015" y="4859383"/>
              <a:ext cx="310838" cy="775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B37DAC-2221-2F44-AF3F-CB1229772676}"/>
              </a:ext>
            </a:extLst>
          </p:cNvPr>
          <p:cNvGrpSpPr/>
          <p:nvPr/>
        </p:nvGrpSpPr>
        <p:grpSpPr>
          <a:xfrm>
            <a:off x="8698951" y="5201329"/>
            <a:ext cx="2980080" cy="338554"/>
            <a:chOff x="8752478" y="5165962"/>
            <a:chExt cx="2980080" cy="3385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F51B38-59A2-054C-804E-688F085870C5}"/>
                </a:ext>
              </a:extLst>
            </p:cNvPr>
            <p:cNvSpPr txBox="1"/>
            <p:nvPr/>
          </p:nvSpPr>
          <p:spPr>
            <a:xfrm>
              <a:off x="9063316" y="5165962"/>
              <a:ext cx="26692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SAT &gt;= 1450, Essay=pass</a:t>
              </a: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0C67BA01-F1FC-2044-BD68-042581DA5F05}"/>
                </a:ext>
              </a:extLst>
            </p:cNvPr>
            <p:cNvSpPr/>
            <p:nvPr/>
          </p:nvSpPr>
          <p:spPr>
            <a:xfrm>
              <a:off x="8752478" y="5296445"/>
              <a:ext cx="310838" cy="775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C9DD99-0832-F041-8694-EDCE509960D7}"/>
              </a:ext>
            </a:extLst>
          </p:cNvPr>
          <p:cNvGrpSpPr/>
          <p:nvPr/>
        </p:nvGrpSpPr>
        <p:grpSpPr>
          <a:xfrm>
            <a:off x="9064095" y="5634999"/>
            <a:ext cx="3039101" cy="631258"/>
            <a:chOff x="8975004" y="5598830"/>
            <a:chExt cx="3039101" cy="6312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DA55AA-3CF0-F041-AF5E-27A36500AAD8}"/>
                </a:ext>
              </a:extLst>
            </p:cNvPr>
            <p:cNvSpPr txBox="1"/>
            <p:nvPr/>
          </p:nvSpPr>
          <p:spPr>
            <a:xfrm>
              <a:off x="9352428" y="5598830"/>
              <a:ext cx="265411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GPA=low,    Essay=pass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4D1D2E-AB2E-4246-8CB7-6DB9530783ED}"/>
                </a:ext>
              </a:extLst>
            </p:cNvPr>
            <p:cNvSpPr txBox="1"/>
            <p:nvPr/>
          </p:nvSpPr>
          <p:spPr>
            <a:xfrm>
              <a:off x="9359993" y="5891534"/>
              <a:ext cx="265411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GPA=high,  Essay=pass </a:t>
              </a:r>
            </a:p>
          </p:txBody>
        </p:sp>
        <p:sp>
          <p:nvSpPr>
            <p:cNvPr id="23" name="Left Bracket 22">
              <a:extLst>
                <a:ext uri="{FF2B5EF4-FFF2-40B4-BE49-F238E27FC236}">
                  <a16:creationId xmlns:a16="http://schemas.microsoft.com/office/drawing/2014/main" id="{AF617BC3-DF36-DD4F-9BBB-AC8B55AE5A61}"/>
                </a:ext>
              </a:extLst>
            </p:cNvPr>
            <p:cNvSpPr/>
            <p:nvPr/>
          </p:nvSpPr>
          <p:spPr>
            <a:xfrm>
              <a:off x="9359993" y="5613455"/>
              <a:ext cx="87411" cy="595891"/>
            </a:xfrm>
            <a:prstGeom prst="lef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403CA23A-2CE9-3049-83D0-A8577CE7DCE5}"/>
                </a:ext>
              </a:extLst>
            </p:cNvPr>
            <p:cNvSpPr/>
            <p:nvPr/>
          </p:nvSpPr>
          <p:spPr>
            <a:xfrm>
              <a:off x="8975004" y="5872606"/>
              <a:ext cx="310838" cy="775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416A4A2-18A5-5E4C-A9C7-CE164006743F}"/>
              </a:ext>
            </a:extLst>
          </p:cNvPr>
          <p:cNvSpPr/>
          <p:nvPr/>
        </p:nvSpPr>
        <p:spPr>
          <a:xfrm>
            <a:off x="4426335" y="3997037"/>
            <a:ext cx="7059706" cy="246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652C9F-6362-9346-93A3-859714AD99DA}"/>
              </a:ext>
            </a:extLst>
          </p:cNvPr>
          <p:cNvGrpSpPr/>
          <p:nvPr/>
        </p:nvGrpSpPr>
        <p:grpSpPr>
          <a:xfrm>
            <a:off x="1586753" y="2164976"/>
            <a:ext cx="1371600" cy="3200400"/>
            <a:chOff x="1586753" y="2164976"/>
            <a:chExt cx="1371600" cy="32004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5344477-235A-2640-8A06-9D453658AB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8218" y="2164976"/>
              <a:ext cx="410135" cy="4706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0C87BC5-9C60-274F-AA41-CB7A402A521C}"/>
                </a:ext>
              </a:extLst>
            </p:cNvPr>
            <p:cNvCxnSpPr>
              <a:cxnSpLocks/>
            </p:cNvCxnSpPr>
            <p:nvPr/>
          </p:nvCxnSpPr>
          <p:spPr>
            <a:xfrm>
              <a:off x="2561666" y="2884395"/>
              <a:ext cx="0" cy="147693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C422FEE-CC2B-5642-9C84-09211D796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6753" y="4632512"/>
              <a:ext cx="885266" cy="7328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364E3EB-92C1-9249-8397-5C933A59ACEB}"/>
              </a:ext>
            </a:extLst>
          </p:cNvPr>
          <p:cNvSpPr/>
          <p:nvPr/>
        </p:nvSpPr>
        <p:spPr>
          <a:xfrm>
            <a:off x="4827494" y="1690692"/>
            <a:ext cx="7005917" cy="214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7DF155-DC1C-0545-87B0-138F83463D6B}"/>
              </a:ext>
            </a:extLst>
          </p:cNvPr>
          <p:cNvGrpSpPr/>
          <p:nvPr/>
        </p:nvGrpSpPr>
        <p:grpSpPr>
          <a:xfrm>
            <a:off x="5058708" y="1734641"/>
            <a:ext cx="6543488" cy="2032352"/>
            <a:chOff x="5058708" y="1734641"/>
            <a:chExt cx="6543488" cy="203235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453034B-30F6-1644-8AC1-30B49A62A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8708" y="2920159"/>
              <a:ext cx="6517348" cy="84683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310D944-45EB-6E4E-9DDB-E0EC28CD5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8708" y="1734641"/>
              <a:ext cx="6543488" cy="920178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D4D1621-B9B9-537E-51DD-93041C8D491C}"/>
              </a:ext>
            </a:extLst>
          </p:cNvPr>
          <p:cNvSpPr txBox="1"/>
          <p:nvPr/>
        </p:nvSpPr>
        <p:spPr>
          <a:xfrm>
            <a:off x="935182" y="1210595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Necessary Reasons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24400C-A15C-10E0-5A00-DADF50900B44}"/>
              </a:ext>
            </a:extLst>
          </p:cNvPr>
          <p:cNvSpPr txBox="1"/>
          <p:nvPr/>
        </p:nvSpPr>
        <p:spPr>
          <a:xfrm>
            <a:off x="1280089" y="6345323"/>
            <a:ext cx="459933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Darwiche</a:t>
            </a:r>
            <a:r>
              <a:rPr lang="en-US" sz="1400" dirty="0">
                <a:solidFill>
                  <a:srgbClr val="FF0000"/>
                </a:solidFill>
              </a:rPr>
              <a:t>, Ji (AAAI 22): </a:t>
            </a:r>
            <a:r>
              <a:rPr lang="en-US" sz="1400" dirty="0"/>
              <a:t>Length-minimal necessary reasons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Graphic 3" descr="Close with solid fill">
            <a:extLst>
              <a:ext uri="{FF2B5EF4-FFF2-40B4-BE49-F238E27FC236}">
                <a16:creationId xmlns:a16="http://schemas.microsoft.com/office/drawing/2014/main" id="{9B9B6364-CA24-F247-8A22-238E33B19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4727" y="5678981"/>
            <a:ext cx="274320" cy="274320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7829051E-105F-059C-4999-7D3AB15740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26482" y="5966026"/>
            <a:ext cx="274320" cy="2743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39C7730-32B9-7782-F958-9616D0A58C5A}"/>
              </a:ext>
            </a:extLst>
          </p:cNvPr>
          <p:cNvGrpSpPr/>
          <p:nvPr/>
        </p:nvGrpSpPr>
        <p:grpSpPr>
          <a:xfrm>
            <a:off x="8234646" y="2598585"/>
            <a:ext cx="2543578" cy="2194560"/>
            <a:chOff x="7823166" y="2598585"/>
            <a:chExt cx="2543578" cy="21945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6DC582-4757-BBDE-7EAF-3AE6647DB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21219" y="2598585"/>
              <a:ext cx="1945525" cy="21945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452EEF-6BD2-0A3E-DFCD-20009236060D}"/>
                </a:ext>
              </a:extLst>
            </p:cNvPr>
            <p:cNvSpPr txBox="1"/>
            <p:nvPr/>
          </p:nvSpPr>
          <p:spPr>
            <a:xfrm>
              <a:off x="7823166" y="3853568"/>
              <a:ext cx="1597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prime implicates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4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DB37-CD9B-A64B-95B7-75D0CF13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Complete, Necessary &amp; Sufficient Reasons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D8671-9E46-B441-8149-F547EB40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4436"/>
            <a:ext cx="3711688" cy="4411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BCAF04-3C4A-C548-A50C-00556459A244}"/>
              </a:ext>
            </a:extLst>
          </p:cNvPr>
          <p:cNvSpPr txBox="1"/>
          <p:nvPr/>
        </p:nvSpPr>
        <p:spPr>
          <a:xfrm>
            <a:off x="4845465" y="2551982"/>
            <a:ext cx="10396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Instance</a:t>
            </a:r>
          </a:p>
          <a:p>
            <a:r>
              <a:rPr lang="en-US" sz="1100" dirty="0"/>
              <a:t>SAT &lt; 1450</a:t>
            </a:r>
          </a:p>
          <a:p>
            <a:r>
              <a:rPr lang="en-US" sz="1100" dirty="0"/>
              <a:t>GPA=medium</a:t>
            </a:r>
          </a:p>
          <a:p>
            <a:r>
              <a:rPr lang="en-US" sz="1100" dirty="0"/>
              <a:t>Essay=fail</a:t>
            </a:r>
          </a:p>
          <a:p>
            <a:r>
              <a:rPr lang="en-US" sz="1100" dirty="0"/>
              <a:t>Interview=fail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C86809-EACC-9043-AD9C-C244E55312F7}"/>
              </a:ext>
            </a:extLst>
          </p:cNvPr>
          <p:cNvGrpSpPr/>
          <p:nvPr/>
        </p:nvGrpSpPr>
        <p:grpSpPr>
          <a:xfrm>
            <a:off x="4652681" y="1810626"/>
            <a:ext cx="6215448" cy="4159806"/>
            <a:chOff x="4652681" y="1810626"/>
            <a:chExt cx="6215448" cy="41598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24E94E-3FC6-C84B-9FA7-EAF16824A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383" y="1810626"/>
              <a:ext cx="3687746" cy="4159806"/>
            </a:xfrm>
            <a:prstGeom prst="rect">
              <a:avLst/>
            </a:prstGeom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F06E404A-0976-164D-B576-88B75DE6BA23}"/>
                </a:ext>
              </a:extLst>
            </p:cNvPr>
            <p:cNvSpPr/>
            <p:nvPr/>
          </p:nvSpPr>
          <p:spPr>
            <a:xfrm>
              <a:off x="4652681" y="3429000"/>
              <a:ext cx="1562039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85B9BD-0D55-2846-981F-0A05DB97131D}"/>
              </a:ext>
            </a:extLst>
          </p:cNvPr>
          <p:cNvSpPr txBox="1"/>
          <p:nvPr/>
        </p:nvSpPr>
        <p:spPr>
          <a:xfrm>
            <a:off x="4850538" y="4644234"/>
            <a:ext cx="28534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Sufficient Reasons</a:t>
            </a:r>
          </a:p>
          <a:p>
            <a:r>
              <a:rPr lang="en-US" sz="1400" dirty="0"/>
              <a:t>prime </a:t>
            </a:r>
            <a:r>
              <a:rPr lang="en-US" sz="1400" u="sng" dirty="0"/>
              <a:t>implicants</a:t>
            </a:r>
            <a:r>
              <a:rPr lang="en-US" sz="1400" dirty="0"/>
              <a:t> of complete reason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CEEBB-ED7B-524B-A74B-1F4A58554691}"/>
              </a:ext>
            </a:extLst>
          </p:cNvPr>
          <p:cNvSpPr txBox="1"/>
          <p:nvPr/>
        </p:nvSpPr>
        <p:spPr>
          <a:xfrm>
            <a:off x="4850538" y="5385657"/>
            <a:ext cx="284667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Necessary Reasons</a:t>
            </a:r>
          </a:p>
          <a:p>
            <a:r>
              <a:rPr lang="en-US" sz="1400" dirty="0"/>
              <a:t>prime </a:t>
            </a:r>
            <a:r>
              <a:rPr lang="en-US" sz="1400" u="sng" dirty="0"/>
              <a:t>implicates</a:t>
            </a:r>
            <a:r>
              <a:rPr lang="en-US" sz="1400" dirty="0"/>
              <a:t> of complete reason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C923E-B742-BF26-F915-C824D04C5D0A}"/>
              </a:ext>
            </a:extLst>
          </p:cNvPr>
          <p:cNvSpPr txBox="1"/>
          <p:nvPr/>
        </p:nvSpPr>
        <p:spPr>
          <a:xfrm>
            <a:off x="7439722" y="1752005"/>
            <a:ext cx="192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Complete Reason</a:t>
            </a:r>
          </a:p>
        </p:txBody>
      </p:sp>
    </p:spTree>
    <p:extLst>
      <p:ext uri="{BB962C8B-B14F-4D97-AF65-F5344CB8AC3E}">
        <p14:creationId xmlns:p14="http://schemas.microsoft.com/office/powerpoint/2010/main" val="686245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E8A1-DD54-CB4F-A374-58A781DE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3135-C6DA-F044-8048-61573FA4E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Sufficient Reasons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PI-Explanations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Abductive Explanations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Necessary Reasons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Contrastive Explanations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(Counterfactual Explanations)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ECFEF-2AD4-B94D-9CD9-275E7D3BAA21}"/>
              </a:ext>
            </a:extLst>
          </p:cNvPr>
          <p:cNvSpPr txBox="1"/>
          <p:nvPr/>
        </p:nvSpPr>
        <p:spPr>
          <a:xfrm>
            <a:off x="5315631" y="2610174"/>
            <a:ext cx="285306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Shih, Choi &amp; Darwiche (IJCAI 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9000E-0D44-DF49-8FC7-5B945C3B5CC5}"/>
              </a:ext>
            </a:extLst>
          </p:cNvPr>
          <p:cNvSpPr txBox="1"/>
          <p:nvPr/>
        </p:nvSpPr>
        <p:spPr>
          <a:xfrm>
            <a:off x="5315631" y="1869515"/>
            <a:ext cx="243233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Darwiche</a:t>
            </a:r>
            <a:r>
              <a:rPr lang="en-US" sz="1600" dirty="0"/>
              <a:t> &amp; </a:t>
            </a:r>
            <a:r>
              <a:rPr lang="en-US" sz="1600" dirty="0" err="1"/>
              <a:t>Hirth</a:t>
            </a:r>
            <a:r>
              <a:rPr lang="en-US" sz="1600" dirty="0"/>
              <a:t> (ECAI 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AF062-6E34-2C45-917D-311136F50D93}"/>
              </a:ext>
            </a:extLst>
          </p:cNvPr>
          <p:cNvSpPr txBox="1"/>
          <p:nvPr/>
        </p:nvSpPr>
        <p:spPr>
          <a:xfrm>
            <a:off x="5315631" y="3325859"/>
            <a:ext cx="411676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Ignatiev</a:t>
            </a:r>
            <a:r>
              <a:rPr lang="en-US" sz="1600" dirty="0"/>
              <a:t>, </a:t>
            </a:r>
            <a:r>
              <a:rPr lang="en-US" sz="1600" dirty="0" err="1"/>
              <a:t>Narodytska</a:t>
            </a:r>
            <a:r>
              <a:rPr lang="en-US" sz="1600" dirty="0"/>
              <a:t> &amp; Marques-Silva (AAAI 19)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EB19A-302C-C14E-8FCC-91973212B9EC}"/>
              </a:ext>
            </a:extLst>
          </p:cNvPr>
          <p:cNvSpPr txBox="1"/>
          <p:nvPr/>
        </p:nvSpPr>
        <p:spPr>
          <a:xfrm>
            <a:off x="5315631" y="4179288"/>
            <a:ext cx="215103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Darwiche</a:t>
            </a:r>
            <a:r>
              <a:rPr lang="en-US" sz="1600" dirty="0"/>
              <a:t> &amp; Ji (AAAI 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C21A0-8651-EE45-80E4-7BD85E1A82B2}"/>
              </a:ext>
            </a:extLst>
          </p:cNvPr>
          <p:cNvSpPr txBox="1"/>
          <p:nvPr/>
        </p:nvSpPr>
        <p:spPr>
          <a:xfrm>
            <a:off x="5315631" y="4761586"/>
            <a:ext cx="315265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Lipton (RIPS, 1990), Miller (AIJ, 19)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B8DBC-EC16-3145-86DD-714537494016}"/>
              </a:ext>
            </a:extLst>
          </p:cNvPr>
          <p:cNvSpPr txBox="1"/>
          <p:nvPr/>
        </p:nvSpPr>
        <p:spPr>
          <a:xfrm>
            <a:off x="5315631" y="5682346"/>
            <a:ext cx="334604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Audemard</a:t>
            </a:r>
            <a:r>
              <a:rPr lang="en-US" sz="1600" dirty="0"/>
              <a:t>, </a:t>
            </a:r>
            <a:r>
              <a:rPr lang="en-US" sz="1600" dirty="0" err="1"/>
              <a:t>Koriche</a:t>
            </a:r>
            <a:r>
              <a:rPr lang="en-US" sz="1600" dirty="0"/>
              <a:t> &amp; Marquis (KR 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0A236-8302-DC43-A375-C8B3E887CBAD}"/>
              </a:ext>
            </a:extLst>
          </p:cNvPr>
          <p:cNvSpPr txBox="1"/>
          <p:nvPr/>
        </p:nvSpPr>
        <p:spPr>
          <a:xfrm>
            <a:off x="5315631" y="5100140"/>
            <a:ext cx="473071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Ignatiev</a:t>
            </a:r>
            <a:r>
              <a:rPr lang="en-US" sz="1600" dirty="0"/>
              <a:t>, </a:t>
            </a:r>
            <a:r>
              <a:rPr lang="en-US" sz="1600" dirty="0" err="1"/>
              <a:t>Narodytska</a:t>
            </a:r>
            <a:r>
              <a:rPr lang="en-US" sz="1600" dirty="0"/>
              <a:t>, Asher &amp; Marques-Silva (AI*IA 20)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23919-E590-EA4F-A89A-581CF2C7F658}"/>
              </a:ext>
            </a:extLst>
          </p:cNvPr>
          <p:cNvSpPr txBox="1"/>
          <p:nvPr/>
        </p:nvSpPr>
        <p:spPr>
          <a:xfrm>
            <a:off x="1337105" y="5217458"/>
            <a:ext cx="1642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shown correspondence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6955A-4249-BA70-5675-DE7568010622}"/>
              </a:ext>
            </a:extLst>
          </p:cNvPr>
          <p:cNvSpPr txBox="1"/>
          <p:nvPr/>
        </p:nvSpPr>
        <p:spPr>
          <a:xfrm>
            <a:off x="7747964" y="1908131"/>
            <a:ext cx="175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reason</a:t>
            </a:r>
          </a:p>
        </p:txBody>
      </p:sp>
    </p:spTree>
    <p:extLst>
      <p:ext uri="{BB962C8B-B14F-4D97-AF65-F5344CB8AC3E}">
        <p14:creationId xmlns:p14="http://schemas.microsoft.com/office/powerpoint/2010/main" val="21617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D8E0-A911-10F7-CBF1-12B3BDF7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a Formula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22619-CC09-8933-9CE1-9D16B1FAA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73" y="1690692"/>
            <a:ext cx="7772400" cy="46186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F98593-301C-998F-0C9F-F242A83D0AE6}"/>
              </a:ext>
            </a:extLst>
          </p:cNvPr>
          <p:cNvSpPr/>
          <p:nvPr/>
        </p:nvSpPr>
        <p:spPr>
          <a:xfrm>
            <a:off x="943518" y="2107580"/>
            <a:ext cx="4163742" cy="1561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CFD64-3E7A-45E2-3E22-58929150044F}"/>
              </a:ext>
            </a:extLst>
          </p:cNvPr>
          <p:cNvSpPr/>
          <p:nvPr/>
        </p:nvSpPr>
        <p:spPr>
          <a:xfrm>
            <a:off x="943518" y="4085639"/>
            <a:ext cx="4163742" cy="114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67242-C8C4-FE4E-5101-9485D4106185}"/>
              </a:ext>
            </a:extLst>
          </p:cNvPr>
          <p:cNvSpPr/>
          <p:nvPr/>
        </p:nvSpPr>
        <p:spPr>
          <a:xfrm>
            <a:off x="943518" y="5348588"/>
            <a:ext cx="4163742" cy="516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EF048-84D7-15B7-F77E-9562432F4908}"/>
              </a:ext>
            </a:extLst>
          </p:cNvPr>
          <p:cNvSpPr/>
          <p:nvPr/>
        </p:nvSpPr>
        <p:spPr>
          <a:xfrm>
            <a:off x="943517" y="5911082"/>
            <a:ext cx="7772399" cy="516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9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Classifiers as Symbolic Functions</a:t>
            </a:r>
          </a:p>
        </p:txBody>
      </p:sp>
      <p:sp>
        <p:nvSpPr>
          <p:cNvPr id="187" name="Rectangle 99"/>
          <p:cNvSpPr>
            <a:spLocks noChangeArrowheads="1"/>
          </p:cNvSpPr>
          <p:nvPr/>
        </p:nvSpPr>
        <p:spPr bwMode="auto">
          <a:xfrm>
            <a:off x="8221483" y="3337707"/>
            <a:ext cx="19812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kern="0" dirty="0">
              <a:latin typeface="Times New Roman"/>
              <a:ea typeface="ＭＳ Ｐゴシック"/>
            </a:endParaRPr>
          </a:p>
        </p:txBody>
      </p:sp>
      <p:sp>
        <p:nvSpPr>
          <p:cNvPr id="188" name="Text Box 100"/>
          <p:cNvSpPr txBox="1">
            <a:spLocks noChangeArrowheads="1"/>
          </p:cNvSpPr>
          <p:nvPr/>
        </p:nvSpPr>
        <p:spPr bwMode="auto">
          <a:xfrm>
            <a:off x="8221483" y="3499639"/>
            <a:ext cx="19812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b="1" kern="0" dirty="0"/>
              <a:t>Decision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b="1" kern="0" dirty="0"/>
              <a:t>Function</a:t>
            </a:r>
          </a:p>
        </p:txBody>
      </p:sp>
      <p:sp>
        <p:nvSpPr>
          <p:cNvPr id="189" name="Text Box 101"/>
          <p:cNvSpPr txBox="1">
            <a:spLocks noChangeArrowheads="1"/>
          </p:cNvSpPr>
          <p:nvPr/>
        </p:nvSpPr>
        <p:spPr bwMode="auto">
          <a:xfrm>
            <a:off x="7270616" y="2270907"/>
            <a:ext cx="349045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kern="0" dirty="0"/>
              <a:t>Test results: U, B, S</a:t>
            </a:r>
          </a:p>
        </p:txBody>
      </p:sp>
      <p:sp>
        <p:nvSpPr>
          <p:cNvPr id="190" name="AutoShape 102"/>
          <p:cNvSpPr>
            <a:spLocks noChangeArrowheads="1"/>
          </p:cNvSpPr>
          <p:nvPr/>
        </p:nvSpPr>
        <p:spPr bwMode="auto">
          <a:xfrm>
            <a:off x="8831083" y="2880507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latin typeface="Times New Roman"/>
              <a:ea typeface="ＭＳ Ｐゴシック"/>
            </a:endParaRPr>
          </a:p>
        </p:txBody>
      </p:sp>
      <p:sp>
        <p:nvSpPr>
          <p:cNvPr id="191" name="AutoShape 103"/>
          <p:cNvSpPr>
            <a:spLocks noChangeArrowheads="1"/>
          </p:cNvSpPr>
          <p:nvPr/>
        </p:nvSpPr>
        <p:spPr bwMode="auto">
          <a:xfrm>
            <a:off x="8831083" y="4633107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latin typeface="Times New Roman"/>
              <a:ea typeface="ＭＳ Ｐゴシック"/>
            </a:endParaRPr>
          </a:p>
        </p:txBody>
      </p:sp>
      <p:sp>
        <p:nvSpPr>
          <p:cNvPr id="192" name="Text Box 104"/>
          <p:cNvSpPr txBox="1">
            <a:spLocks noChangeArrowheads="1"/>
          </p:cNvSpPr>
          <p:nvPr/>
        </p:nvSpPr>
        <p:spPr bwMode="auto">
          <a:xfrm>
            <a:off x="8450109" y="5038931"/>
            <a:ext cx="152958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kern="0" dirty="0"/>
              <a:t>Yes, No</a:t>
            </a:r>
          </a:p>
        </p:txBody>
      </p:sp>
      <p:sp>
        <p:nvSpPr>
          <p:cNvPr id="242" name="AutoShape 3"/>
          <p:cNvSpPr>
            <a:spLocks noChangeAspect="1" noChangeArrowheads="1" noTextEdit="1"/>
          </p:cNvSpPr>
          <p:nvPr/>
        </p:nvSpPr>
        <p:spPr bwMode="auto">
          <a:xfrm>
            <a:off x="7191642" y="1959823"/>
            <a:ext cx="3627437" cy="3912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7309082" y="20620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44" name="Freeform 5"/>
          <p:cNvSpPr>
            <a:spLocks/>
          </p:cNvSpPr>
          <p:nvPr/>
        </p:nvSpPr>
        <p:spPr bwMode="auto">
          <a:xfrm>
            <a:off x="8615594" y="2470121"/>
            <a:ext cx="646113" cy="409575"/>
          </a:xfrm>
          <a:custGeom>
            <a:avLst/>
            <a:gdLst>
              <a:gd name="T0" fmla="*/ 483870374 w 407"/>
              <a:gd name="T1" fmla="*/ 0 h 258"/>
              <a:gd name="T2" fmla="*/ 433467210 w 407"/>
              <a:gd name="T3" fmla="*/ 5040313 h 258"/>
              <a:gd name="T4" fmla="*/ 383064046 w 407"/>
              <a:gd name="T5" fmla="*/ 10080625 h 258"/>
              <a:gd name="T6" fmla="*/ 337701199 w 407"/>
              <a:gd name="T7" fmla="*/ 17641888 h 258"/>
              <a:gd name="T8" fmla="*/ 267136769 w 407"/>
              <a:gd name="T9" fmla="*/ 37803138 h 258"/>
              <a:gd name="T10" fmla="*/ 224294874 w 407"/>
              <a:gd name="T11" fmla="*/ 55443438 h 258"/>
              <a:gd name="T12" fmla="*/ 186491707 w 407"/>
              <a:gd name="T13" fmla="*/ 73085325 h 258"/>
              <a:gd name="T14" fmla="*/ 148690128 w 407"/>
              <a:gd name="T15" fmla="*/ 93246575 h 258"/>
              <a:gd name="T16" fmla="*/ 113407913 w 407"/>
              <a:gd name="T17" fmla="*/ 115927188 h 258"/>
              <a:gd name="T18" fmla="*/ 88206331 w 407"/>
              <a:gd name="T19" fmla="*/ 141128750 h 258"/>
              <a:gd name="T20" fmla="*/ 60483797 w 407"/>
              <a:gd name="T21" fmla="*/ 168851263 h 258"/>
              <a:gd name="T22" fmla="*/ 37803167 w 407"/>
              <a:gd name="T23" fmla="*/ 196572188 h 258"/>
              <a:gd name="T24" fmla="*/ 22682218 w 407"/>
              <a:gd name="T25" fmla="*/ 229335013 h 258"/>
              <a:gd name="T26" fmla="*/ 7561268 w 407"/>
              <a:gd name="T27" fmla="*/ 257055938 h 258"/>
              <a:gd name="T28" fmla="*/ 0 w 407"/>
              <a:gd name="T29" fmla="*/ 292338125 h 258"/>
              <a:gd name="T30" fmla="*/ 0 w 407"/>
              <a:gd name="T31" fmla="*/ 325100950 h 258"/>
              <a:gd name="T32" fmla="*/ 0 w 407"/>
              <a:gd name="T33" fmla="*/ 357862188 h 258"/>
              <a:gd name="T34" fmla="*/ 7561268 w 407"/>
              <a:gd name="T35" fmla="*/ 390625013 h 258"/>
              <a:gd name="T36" fmla="*/ 22682218 w 407"/>
              <a:gd name="T37" fmla="*/ 420866888 h 258"/>
              <a:gd name="T38" fmla="*/ 37803167 w 407"/>
              <a:gd name="T39" fmla="*/ 451108763 h 258"/>
              <a:gd name="T40" fmla="*/ 60483797 w 407"/>
              <a:gd name="T41" fmla="*/ 478829688 h 258"/>
              <a:gd name="T42" fmla="*/ 88206331 w 407"/>
              <a:gd name="T43" fmla="*/ 506552200 h 258"/>
              <a:gd name="T44" fmla="*/ 113407913 w 407"/>
              <a:gd name="T45" fmla="*/ 531753763 h 258"/>
              <a:gd name="T46" fmla="*/ 148690128 w 407"/>
              <a:gd name="T47" fmla="*/ 554434375 h 258"/>
              <a:gd name="T48" fmla="*/ 186491707 w 407"/>
              <a:gd name="T49" fmla="*/ 574595625 h 258"/>
              <a:gd name="T50" fmla="*/ 224294874 w 407"/>
              <a:gd name="T51" fmla="*/ 592237513 h 258"/>
              <a:gd name="T52" fmla="*/ 267136769 w 407"/>
              <a:gd name="T53" fmla="*/ 609877813 h 258"/>
              <a:gd name="T54" fmla="*/ 337701199 w 407"/>
              <a:gd name="T55" fmla="*/ 630039063 h 258"/>
              <a:gd name="T56" fmla="*/ 383064046 w 407"/>
              <a:gd name="T57" fmla="*/ 637600325 h 258"/>
              <a:gd name="T58" fmla="*/ 433467210 w 407"/>
              <a:gd name="T59" fmla="*/ 642640638 h 258"/>
              <a:gd name="T60" fmla="*/ 483870374 w 407"/>
              <a:gd name="T61" fmla="*/ 647680950 h 258"/>
              <a:gd name="T62" fmla="*/ 539313855 w 407"/>
              <a:gd name="T63" fmla="*/ 647680950 h 258"/>
              <a:gd name="T64" fmla="*/ 592237971 w 407"/>
              <a:gd name="T65" fmla="*/ 642640638 h 258"/>
              <a:gd name="T66" fmla="*/ 640120183 w 407"/>
              <a:gd name="T67" fmla="*/ 637600325 h 258"/>
              <a:gd name="T68" fmla="*/ 690523347 w 407"/>
              <a:gd name="T69" fmla="*/ 630039063 h 258"/>
              <a:gd name="T70" fmla="*/ 756047460 w 407"/>
              <a:gd name="T71" fmla="*/ 609877813 h 258"/>
              <a:gd name="T72" fmla="*/ 798890943 w 407"/>
              <a:gd name="T73" fmla="*/ 592237513 h 258"/>
              <a:gd name="T74" fmla="*/ 836692522 w 407"/>
              <a:gd name="T75" fmla="*/ 574595625 h 258"/>
              <a:gd name="T76" fmla="*/ 877015054 w 407"/>
              <a:gd name="T77" fmla="*/ 554434375 h 258"/>
              <a:gd name="T78" fmla="*/ 909777904 w 407"/>
              <a:gd name="T79" fmla="*/ 531753763 h 258"/>
              <a:gd name="T80" fmla="*/ 940019802 w 407"/>
              <a:gd name="T81" fmla="*/ 506552200 h 258"/>
              <a:gd name="T82" fmla="*/ 962700432 w 407"/>
              <a:gd name="T83" fmla="*/ 478829688 h 258"/>
              <a:gd name="T84" fmla="*/ 985382650 w 407"/>
              <a:gd name="T85" fmla="*/ 451108763 h 258"/>
              <a:gd name="T86" fmla="*/ 1003022964 w 407"/>
              <a:gd name="T87" fmla="*/ 418345938 h 258"/>
              <a:gd name="T88" fmla="*/ 1015624548 w 407"/>
              <a:gd name="T89" fmla="*/ 390625013 h 258"/>
              <a:gd name="T90" fmla="*/ 1023184229 w 407"/>
              <a:gd name="T91" fmla="*/ 357862188 h 258"/>
              <a:gd name="T92" fmla="*/ 1025705181 w 407"/>
              <a:gd name="T93" fmla="*/ 325100950 h 258"/>
              <a:gd name="T94" fmla="*/ 1023184229 w 407"/>
              <a:gd name="T95" fmla="*/ 292338125 h 258"/>
              <a:gd name="T96" fmla="*/ 1015624548 w 407"/>
              <a:gd name="T97" fmla="*/ 257055938 h 258"/>
              <a:gd name="T98" fmla="*/ 1003022964 w 407"/>
              <a:gd name="T99" fmla="*/ 229335013 h 258"/>
              <a:gd name="T100" fmla="*/ 985382650 w 407"/>
              <a:gd name="T101" fmla="*/ 196572188 h 258"/>
              <a:gd name="T102" fmla="*/ 962700432 w 407"/>
              <a:gd name="T103" fmla="*/ 168851263 h 258"/>
              <a:gd name="T104" fmla="*/ 940019802 w 407"/>
              <a:gd name="T105" fmla="*/ 141128750 h 258"/>
              <a:gd name="T106" fmla="*/ 909777904 w 407"/>
              <a:gd name="T107" fmla="*/ 115927188 h 258"/>
              <a:gd name="T108" fmla="*/ 877015054 w 407"/>
              <a:gd name="T109" fmla="*/ 93246575 h 258"/>
              <a:gd name="T110" fmla="*/ 836692522 w 407"/>
              <a:gd name="T111" fmla="*/ 73085325 h 258"/>
              <a:gd name="T112" fmla="*/ 798890943 w 407"/>
              <a:gd name="T113" fmla="*/ 55443438 h 258"/>
              <a:gd name="T114" fmla="*/ 756047460 w 407"/>
              <a:gd name="T115" fmla="*/ 37803138 h 258"/>
              <a:gd name="T116" fmla="*/ 690523347 w 407"/>
              <a:gd name="T117" fmla="*/ 17641888 h 258"/>
              <a:gd name="T118" fmla="*/ 640120183 w 407"/>
              <a:gd name="T119" fmla="*/ 10080625 h 258"/>
              <a:gd name="T120" fmla="*/ 592237971 w 407"/>
              <a:gd name="T121" fmla="*/ 5040313 h 258"/>
              <a:gd name="T122" fmla="*/ 539313855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2" y="2"/>
                </a:lnTo>
                <a:lnTo>
                  <a:pt x="162" y="3"/>
                </a:lnTo>
                <a:lnTo>
                  <a:pt x="152" y="4"/>
                </a:lnTo>
                <a:lnTo>
                  <a:pt x="142" y="6"/>
                </a:lnTo>
                <a:lnTo>
                  <a:pt x="134" y="7"/>
                </a:lnTo>
                <a:lnTo>
                  <a:pt x="124" y="10"/>
                </a:lnTo>
                <a:lnTo>
                  <a:pt x="106" y="15"/>
                </a:lnTo>
                <a:lnTo>
                  <a:pt x="98" y="19"/>
                </a:lnTo>
                <a:lnTo>
                  <a:pt x="89" y="22"/>
                </a:lnTo>
                <a:lnTo>
                  <a:pt x="81" y="26"/>
                </a:lnTo>
                <a:lnTo>
                  <a:pt x="74" y="29"/>
                </a:lnTo>
                <a:lnTo>
                  <a:pt x="66" y="34"/>
                </a:lnTo>
                <a:lnTo>
                  <a:pt x="59" y="37"/>
                </a:lnTo>
                <a:lnTo>
                  <a:pt x="52" y="42"/>
                </a:lnTo>
                <a:lnTo>
                  <a:pt x="45" y="46"/>
                </a:lnTo>
                <a:lnTo>
                  <a:pt x="40" y="52"/>
                </a:lnTo>
                <a:lnTo>
                  <a:pt x="35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9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2"/>
                </a:lnTo>
                <a:lnTo>
                  <a:pt x="0" y="129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1"/>
                </a:lnTo>
                <a:lnTo>
                  <a:pt x="9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5"/>
                </a:lnTo>
                <a:lnTo>
                  <a:pt x="24" y="190"/>
                </a:lnTo>
                <a:lnTo>
                  <a:pt x="29" y="195"/>
                </a:lnTo>
                <a:lnTo>
                  <a:pt x="35" y="201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8" y="238"/>
                </a:lnTo>
                <a:lnTo>
                  <a:pt x="106" y="242"/>
                </a:lnTo>
                <a:lnTo>
                  <a:pt x="124" y="247"/>
                </a:lnTo>
                <a:lnTo>
                  <a:pt x="134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2" y="257"/>
                </a:lnTo>
                <a:lnTo>
                  <a:pt x="192" y="257"/>
                </a:lnTo>
                <a:lnTo>
                  <a:pt x="203" y="258"/>
                </a:lnTo>
                <a:lnTo>
                  <a:pt x="214" y="257"/>
                </a:lnTo>
                <a:lnTo>
                  <a:pt x="224" y="257"/>
                </a:lnTo>
                <a:lnTo>
                  <a:pt x="235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9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1"/>
                </a:lnTo>
                <a:lnTo>
                  <a:pt x="377" y="195"/>
                </a:lnTo>
                <a:lnTo>
                  <a:pt x="382" y="190"/>
                </a:lnTo>
                <a:lnTo>
                  <a:pt x="387" y="185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1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9"/>
                </a:lnTo>
                <a:lnTo>
                  <a:pt x="406" y="122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2"/>
                </a:lnTo>
                <a:lnTo>
                  <a:pt x="348" y="37"/>
                </a:lnTo>
                <a:lnTo>
                  <a:pt x="340" y="34"/>
                </a:lnTo>
                <a:lnTo>
                  <a:pt x="332" y="29"/>
                </a:lnTo>
                <a:lnTo>
                  <a:pt x="325" y="26"/>
                </a:lnTo>
                <a:lnTo>
                  <a:pt x="317" y="22"/>
                </a:lnTo>
                <a:lnTo>
                  <a:pt x="309" y="19"/>
                </a:lnTo>
                <a:lnTo>
                  <a:pt x="300" y="15"/>
                </a:lnTo>
                <a:lnTo>
                  <a:pt x="282" y="10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3"/>
                </a:lnTo>
                <a:lnTo>
                  <a:pt x="235" y="2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5" name="Freeform 6"/>
          <p:cNvSpPr>
            <a:spLocks/>
          </p:cNvSpPr>
          <p:nvPr/>
        </p:nvSpPr>
        <p:spPr bwMode="auto">
          <a:xfrm>
            <a:off x="8615594" y="2470121"/>
            <a:ext cx="646113" cy="409575"/>
          </a:xfrm>
          <a:custGeom>
            <a:avLst/>
            <a:gdLst>
              <a:gd name="T0" fmla="*/ 483870374 w 407"/>
              <a:gd name="T1" fmla="*/ 0 h 258"/>
              <a:gd name="T2" fmla="*/ 433467210 w 407"/>
              <a:gd name="T3" fmla="*/ 5040313 h 258"/>
              <a:gd name="T4" fmla="*/ 383064046 w 407"/>
              <a:gd name="T5" fmla="*/ 10080625 h 258"/>
              <a:gd name="T6" fmla="*/ 337701199 w 407"/>
              <a:gd name="T7" fmla="*/ 17641888 h 258"/>
              <a:gd name="T8" fmla="*/ 267136769 w 407"/>
              <a:gd name="T9" fmla="*/ 37803138 h 258"/>
              <a:gd name="T10" fmla="*/ 224294874 w 407"/>
              <a:gd name="T11" fmla="*/ 55443438 h 258"/>
              <a:gd name="T12" fmla="*/ 186491707 w 407"/>
              <a:gd name="T13" fmla="*/ 73085325 h 258"/>
              <a:gd name="T14" fmla="*/ 148690128 w 407"/>
              <a:gd name="T15" fmla="*/ 93246575 h 258"/>
              <a:gd name="T16" fmla="*/ 113407913 w 407"/>
              <a:gd name="T17" fmla="*/ 115927188 h 258"/>
              <a:gd name="T18" fmla="*/ 88206331 w 407"/>
              <a:gd name="T19" fmla="*/ 141128750 h 258"/>
              <a:gd name="T20" fmla="*/ 60483797 w 407"/>
              <a:gd name="T21" fmla="*/ 168851263 h 258"/>
              <a:gd name="T22" fmla="*/ 37803167 w 407"/>
              <a:gd name="T23" fmla="*/ 196572188 h 258"/>
              <a:gd name="T24" fmla="*/ 22682218 w 407"/>
              <a:gd name="T25" fmla="*/ 229335013 h 258"/>
              <a:gd name="T26" fmla="*/ 7561268 w 407"/>
              <a:gd name="T27" fmla="*/ 257055938 h 258"/>
              <a:gd name="T28" fmla="*/ 0 w 407"/>
              <a:gd name="T29" fmla="*/ 292338125 h 258"/>
              <a:gd name="T30" fmla="*/ 0 w 407"/>
              <a:gd name="T31" fmla="*/ 325100950 h 258"/>
              <a:gd name="T32" fmla="*/ 0 w 407"/>
              <a:gd name="T33" fmla="*/ 357862188 h 258"/>
              <a:gd name="T34" fmla="*/ 7561268 w 407"/>
              <a:gd name="T35" fmla="*/ 390625013 h 258"/>
              <a:gd name="T36" fmla="*/ 22682218 w 407"/>
              <a:gd name="T37" fmla="*/ 420866888 h 258"/>
              <a:gd name="T38" fmla="*/ 37803167 w 407"/>
              <a:gd name="T39" fmla="*/ 451108763 h 258"/>
              <a:gd name="T40" fmla="*/ 60483797 w 407"/>
              <a:gd name="T41" fmla="*/ 478829688 h 258"/>
              <a:gd name="T42" fmla="*/ 88206331 w 407"/>
              <a:gd name="T43" fmla="*/ 506552200 h 258"/>
              <a:gd name="T44" fmla="*/ 113407913 w 407"/>
              <a:gd name="T45" fmla="*/ 531753763 h 258"/>
              <a:gd name="T46" fmla="*/ 148690128 w 407"/>
              <a:gd name="T47" fmla="*/ 554434375 h 258"/>
              <a:gd name="T48" fmla="*/ 186491707 w 407"/>
              <a:gd name="T49" fmla="*/ 574595625 h 258"/>
              <a:gd name="T50" fmla="*/ 224294874 w 407"/>
              <a:gd name="T51" fmla="*/ 592237513 h 258"/>
              <a:gd name="T52" fmla="*/ 267136769 w 407"/>
              <a:gd name="T53" fmla="*/ 609877813 h 258"/>
              <a:gd name="T54" fmla="*/ 337701199 w 407"/>
              <a:gd name="T55" fmla="*/ 630039063 h 258"/>
              <a:gd name="T56" fmla="*/ 383064046 w 407"/>
              <a:gd name="T57" fmla="*/ 637600325 h 258"/>
              <a:gd name="T58" fmla="*/ 433467210 w 407"/>
              <a:gd name="T59" fmla="*/ 642640638 h 258"/>
              <a:gd name="T60" fmla="*/ 483870374 w 407"/>
              <a:gd name="T61" fmla="*/ 647680950 h 258"/>
              <a:gd name="T62" fmla="*/ 539313855 w 407"/>
              <a:gd name="T63" fmla="*/ 647680950 h 258"/>
              <a:gd name="T64" fmla="*/ 592237971 w 407"/>
              <a:gd name="T65" fmla="*/ 642640638 h 258"/>
              <a:gd name="T66" fmla="*/ 640120183 w 407"/>
              <a:gd name="T67" fmla="*/ 637600325 h 258"/>
              <a:gd name="T68" fmla="*/ 690523347 w 407"/>
              <a:gd name="T69" fmla="*/ 630039063 h 258"/>
              <a:gd name="T70" fmla="*/ 756047460 w 407"/>
              <a:gd name="T71" fmla="*/ 609877813 h 258"/>
              <a:gd name="T72" fmla="*/ 798890943 w 407"/>
              <a:gd name="T73" fmla="*/ 592237513 h 258"/>
              <a:gd name="T74" fmla="*/ 836692522 w 407"/>
              <a:gd name="T75" fmla="*/ 574595625 h 258"/>
              <a:gd name="T76" fmla="*/ 877015054 w 407"/>
              <a:gd name="T77" fmla="*/ 554434375 h 258"/>
              <a:gd name="T78" fmla="*/ 909777904 w 407"/>
              <a:gd name="T79" fmla="*/ 531753763 h 258"/>
              <a:gd name="T80" fmla="*/ 940019802 w 407"/>
              <a:gd name="T81" fmla="*/ 506552200 h 258"/>
              <a:gd name="T82" fmla="*/ 962700432 w 407"/>
              <a:gd name="T83" fmla="*/ 478829688 h 258"/>
              <a:gd name="T84" fmla="*/ 985382650 w 407"/>
              <a:gd name="T85" fmla="*/ 451108763 h 258"/>
              <a:gd name="T86" fmla="*/ 1003022964 w 407"/>
              <a:gd name="T87" fmla="*/ 418345938 h 258"/>
              <a:gd name="T88" fmla="*/ 1015624548 w 407"/>
              <a:gd name="T89" fmla="*/ 390625013 h 258"/>
              <a:gd name="T90" fmla="*/ 1023184229 w 407"/>
              <a:gd name="T91" fmla="*/ 357862188 h 258"/>
              <a:gd name="T92" fmla="*/ 1025705181 w 407"/>
              <a:gd name="T93" fmla="*/ 325100950 h 258"/>
              <a:gd name="T94" fmla="*/ 1023184229 w 407"/>
              <a:gd name="T95" fmla="*/ 292338125 h 258"/>
              <a:gd name="T96" fmla="*/ 1015624548 w 407"/>
              <a:gd name="T97" fmla="*/ 257055938 h 258"/>
              <a:gd name="T98" fmla="*/ 1003022964 w 407"/>
              <a:gd name="T99" fmla="*/ 229335013 h 258"/>
              <a:gd name="T100" fmla="*/ 985382650 w 407"/>
              <a:gd name="T101" fmla="*/ 196572188 h 258"/>
              <a:gd name="T102" fmla="*/ 962700432 w 407"/>
              <a:gd name="T103" fmla="*/ 168851263 h 258"/>
              <a:gd name="T104" fmla="*/ 940019802 w 407"/>
              <a:gd name="T105" fmla="*/ 141128750 h 258"/>
              <a:gd name="T106" fmla="*/ 909777904 w 407"/>
              <a:gd name="T107" fmla="*/ 115927188 h 258"/>
              <a:gd name="T108" fmla="*/ 877015054 w 407"/>
              <a:gd name="T109" fmla="*/ 93246575 h 258"/>
              <a:gd name="T110" fmla="*/ 836692522 w 407"/>
              <a:gd name="T111" fmla="*/ 73085325 h 258"/>
              <a:gd name="T112" fmla="*/ 798890943 w 407"/>
              <a:gd name="T113" fmla="*/ 55443438 h 258"/>
              <a:gd name="T114" fmla="*/ 756047460 w 407"/>
              <a:gd name="T115" fmla="*/ 37803138 h 258"/>
              <a:gd name="T116" fmla="*/ 690523347 w 407"/>
              <a:gd name="T117" fmla="*/ 17641888 h 258"/>
              <a:gd name="T118" fmla="*/ 640120183 w 407"/>
              <a:gd name="T119" fmla="*/ 10080625 h 258"/>
              <a:gd name="T120" fmla="*/ 592237971 w 407"/>
              <a:gd name="T121" fmla="*/ 5040313 h 258"/>
              <a:gd name="T122" fmla="*/ 539313855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2" y="2"/>
                </a:lnTo>
                <a:lnTo>
                  <a:pt x="162" y="3"/>
                </a:lnTo>
                <a:lnTo>
                  <a:pt x="152" y="4"/>
                </a:lnTo>
                <a:lnTo>
                  <a:pt x="142" y="6"/>
                </a:lnTo>
                <a:lnTo>
                  <a:pt x="134" y="7"/>
                </a:lnTo>
                <a:lnTo>
                  <a:pt x="124" y="10"/>
                </a:lnTo>
                <a:lnTo>
                  <a:pt x="106" y="15"/>
                </a:lnTo>
                <a:lnTo>
                  <a:pt x="98" y="19"/>
                </a:lnTo>
                <a:lnTo>
                  <a:pt x="89" y="22"/>
                </a:lnTo>
                <a:lnTo>
                  <a:pt x="81" y="26"/>
                </a:lnTo>
                <a:lnTo>
                  <a:pt x="74" y="29"/>
                </a:lnTo>
                <a:lnTo>
                  <a:pt x="66" y="34"/>
                </a:lnTo>
                <a:lnTo>
                  <a:pt x="59" y="37"/>
                </a:lnTo>
                <a:lnTo>
                  <a:pt x="52" y="42"/>
                </a:lnTo>
                <a:lnTo>
                  <a:pt x="45" y="46"/>
                </a:lnTo>
                <a:lnTo>
                  <a:pt x="40" y="52"/>
                </a:lnTo>
                <a:lnTo>
                  <a:pt x="35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9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2"/>
                </a:lnTo>
                <a:lnTo>
                  <a:pt x="0" y="129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1"/>
                </a:lnTo>
                <a:lnTo>
                  <a:pt x="9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5"/>
                </a:lnTo>
                <a:lnTo>
                  <a:pt x="24" y="190"/>
                </a:lnTo>
                <a:lnTo>
                  <a:pt x="29" y="195"/>
                </a:lnTo>
                <a:lnTo>
                  <a:pt x="35" y="201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8" y="238"/>
                </a:lnTo>
                <a:lnTo>
                  <a:pt x="106" y="242"/>
                </a:lnTo>
                <a:lnTo>
                  <a:pt x="124" y="247"/>
                </a:lnTo>
                <a:lnTo>
                  <a:pt x="134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2" y="257"/>
                </a:lnTo>
                <a:lnTo>
                  <a:pt x="192" y="257"/>
                </a:lnTo>
                <a:lnTo>
                  <a:pt x="203" y="258"/>
                </a:lnTo>
                <a:lnTo>
                  <a:pt x="214" y="257"/>
                </a:lnTo>
                <a:lnTo>
                  <a:pt x="224" y="257"/>
                </a:lnTo>
                <a:lnTo>
                  <a:pt x="235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9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1"/>
                </a:lnTo>
                <a:lnTo>
                  <a:pt x="377" y="195"/>
                </a:lnTo>
                <a:lnTo>
                  <a:pt x="382" y="190"/>
                </a:lnTo>
                <a:lnTo>
                  <a:pt x="387" y="185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1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9"/>
                </a:lnTo>
                <a:lnTo>
                  <a:pt x="406" y="122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2"/>
                </a:lnTo>
                <a:lnTo>
                  <a:pt x="348" y="37"/>
                </a:lnTo>
                <a:lnTo>
                  <a:pt x="340" y="34"/>
                </a:lnTo>
                <a:lnTo>
                  <a:pt x="332" y="29"/>
                </a:lnTo>
                <a:lnTo>
                  <a:pt x="325" y="26"/>
                </a:lnTo>
                <a:lnTo>
                  <a:pt x="317" y="22"/>
                </a:lnTo>
                <a:lnTo>
                  <a:pt x="309" y="19"/>
                </a:lnTo>
                <a:lnTo>
                  <a:pt x="300" y="15"/>
                </a:lnTo>
                <a:lnTo>
                  <a:pt x="282" y="10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3"/>
                </a:lnTo>
                <a:lnTo>
                  <a:pt x="235" y="2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6" name="Rectangle 7"/>
          <p:cNvSpPr>
            <a:spLocks noChangeArrowheads="1"/>
          </p:cNvSpPr>
          <p:nvPr/>
        </p:nvSpPr>
        <p:spPr bwMode="auto">
          <a:xfrm>
            <a:off x="8874478" y="2574827"/>
            <a:ext cx="129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U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47" name="Rectangle 8"/>
          <p:cNvSpPr>
            <a:spLocks noChangeArrowheads="1"/>
          </p:cNvSpPr>
          <p:nvPr/>
        </p:nvSpPr>
        <p:spPr bwMode="auto">
          <a:xfrm>
            <a:off x="9117245" y="2574827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48" name="Freeform 9"/>
          <p:cNvSpPr>
            <a:spLocks noEditPoints="1"/>
          </p:cNvSpPr>
          <p:nvPr/>
        </p:nvSpPr>
        <p:spPr bwMode="auto">
          <a:xfrm>
            <a:off x="8226658" y="2871758"/>
            <a:ext cx="523875" cy="415925"/>
          </a:xfrm>
          <a:custGeom>
            <a:avLst/>
            <a:gdLst>
              <a:gd name="T0" fmla="*/ 824091888 w 330"/>
              <a:gd name="T1" fmla="*/ 17641888 h 262"/>
              <a:gd name="T2" fmla="*/ 95765938 w 330"/>
              <a:gd name="T3" fmla="*/ 594756875 h 262"/>
              <a:gd name="T4" fmla="*/ 93246575 w 330"/>
              <a:gd name="T5" fmla="*/ 597277825 h 262"/>
              <a:gd name="T6" fmla="*/ 88206263 w 330"/>
              <a:gd name="T7" fmla="*/ 597277825 h 262"/>
              <a:gd name="T8" fmla="*/ 85685313 w 330"/>
              <a:gd name="T9" fmla="*/ 594756875 h 262"/>
              <a:gd name="T10" fmla="*/ 83165950 w 330"/>
              <a:gd name="T11" fmla="*/ 592237513 h 262"/>
              <a:gd name="T12" fmla="*/ 83165950 w 330"/>
              <a:gd name="T13" fmla="*/ 589716563 h 262"/>
              <a:gd name="T14" fmla="*/ 83165950 w 330"/>
              <a:gd name="T15" fmla="*/ 584676250 h 262"/>
              <a:gd name="T16" fmla="*/ 83165950 w 330"/>
              <a:gd name="T17" fmla="*/ 582156888 h 262"/>
              <a:gd name="T18" fmla="*/ 85685313 w 330"/>
              <a:gd name="T19" fmla="*/ 579635938 h 262"/>
              <a:gd name="T20" fmla="*/ 816530625 w 330"/>
              <a:gd name="T21" fmla="*/ 2520950 h 262"/>
              <a:gd name="T22" fmla="*/ 819051575 w 330"/>
              <a:gd name="T23" fmla="*/ 2520950 h 262"/>
              <a:gd name="T24" fmla="*/ 821570938 w 330"/>
              <a:gd name="T25" fmla="*/ 0 h 262"/>
              <a:gd name="T26" fmla="*/ 824091888 w 330"/>
              <a:gd name="T27" fmla="*/ 2520950 h 262"/>
              <a:gd name="T28" fmla="*/ 829132200 w 330"/>
              <a:gd name="T29" fmla="*/ 5040313 h 262"/>
              <a:gd name="T30" fmla="*/ 831651563 w 330"/>
              <a:gd name="T31" fmla="*/ 10080625 h 262"/>
              <a:gd name="T32" fmla="*/ 831651563 w 330"/>
              <a:gd name="T33" fmla="*/ 12601575 h 262"/>
              <a:gd name="T34" fmla="*/ 829132200 w 330"/>
              <a:gd name="T35" fmla="*/ 15120938 h 262"/>
              <a:gd name="T36" fmla="*/ 824091888 w 330"/>
              <a:gd name="T37" fmla="*/ 17641888 h 262"/>
              <a:gd name="T38" fmla="*/ 824091888 w 330"/>
              <a:gd name="T39" fmla="*/ 17641888 h 262"/>
              <a:gd name="T40" fmla="*/ 151209375 w 330"/>
              <a:gd name="T41" fmla="*/ 632560013 h 262"/>
              <a:gd name="T42" fmla="*/ 0 w 330"/>
              <a:gd name="T43" fmla="*/ 660280938 h 262"/>
              <a:gd name="T44" fmla="*/ 68045013 w 330"/>
              <a:gd name="T45" fmla="*/ 516632825 h 262"/>
              <a:gd name="T46" fmla="*/ 151209375 w 330"/>
              <a:gd name="T47" fmla="*/ 632560013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30" h="262">
                <a:moveTo>
                  <a:pt x="327" y="7"/>
                </a:moveTo>
                <a:lnTo>
                  <a:pt x="38" y="236"/>
                </a:lnTo>
                <a:lnTo>
                  <a:pt x="37" y="237"/>
                </a:lnTo>
                <a:lnTo>
                  <a:pt x="35" y="237"/>
                </a:lnTo>
                <a:lnTo>
                  <a:pt x="34" y="236"/>
                </a:lnTo>
                <a:lnTo>
                  <a:pt x="33" y="235"/>
                </a:lnTo>
                <a:lnTo>
                  <a:pt x="33" y="234"/>
                </a:lnTo>
                <a:lnTo>
                  <a:pt x="33" y="232"/>
                </a:lnTo>
                <a:lnTo>
                  <a:pt x="33" y="231"/>
                </a:lnTo>
                <a:lnTo>
                  <a:pt x="34" y="230"/>
                </a:lnTo>
                <a:lnTo>
                  <a:pt x="324" y="1"/>
                </a:lnTo>
                <a:lnTo>
                  <a:pt x="325" y="1"/>
                </a:lnTo>
                <a:lnTo>
                  <a:pt x="326" y="0"/>
                </a:lnTo>
                <a:lnTo>
                  <a:pt x="327" y="1"/>
                </a:lnTo>
                <a:lnTo>
                  <a:pt x="329" y="2"/>
                </a:lnTo>
                <a:lnTo>
                  <a:pt x="330" y="4"/>
                </a:lnTo>
                <a:lnTo>
                  <a:pt x="330" y="5"/>
                </a:lnTo>
                <a:lnTo>
                  <a:pt x="329" y="6"/>
                </a:lnTo>
                <a:lnTo>
                  <a:pt x="327" y="7"/>
                </a:lnTo>
                <a:close/>
                <a:moveTo>
                  <a:pt x="60" y="251"/>
                </a:moveTo>
                <a:lnTo>
                  <a:pt x="0" y="262"/>
                </a:lnTo>
                <a:lnTo>
                  <a:pt x="27" y="205"/>
                </a:lnTo>
                <a:lnTo>
                  <a:pt x="60" y="25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9" name="Freeform 10"/>
          <p:cNvSpPr>
            <a:spLocks noEditPoints="1"/>
          </p:cNvSpPr>
          <p:nvPr/>
        </p:nvSpPr>
        <p:spPr bwMode="auto">
          <a:xfrm>
            <a:off x="9126769" y="2871688"/>
            <a:ext cx="654050" cy="1233488"/>
          </a:xfrm>
          <a:custGeom>
            <a:avLst/>
            <a:gdLst>
              <a:gd name="T0" fmla="*/ 15120938 w 412"/>
              <a:gd name="T1" fmla="*/ 5040315 h 777"/>
              <a:gd name="T2" fmla="*/ 987901250 w 412"/>
              <a:gd name="T3" fmla="*/ 1847276074 h 777"/>
              <a:gd name="T4" fmla="*/ 987901250 w 412"/>
              <a:gd name="T5" fmla="*/ 1852316388 h 777"/>
              <a:gd name="T6" fmla="*/ 987901250 w 412"/>
              <a:gd name="T7" fmla="*/ 1854835752 h 777"/>
              <a:gd name="T8" fmla="*/ 987901250 w 412"/>
              <a:gd name="T9" fmla="*/ 1857356703 h 777"/>
              <a:gd name="T10" fmla="*/ 985381888 w 412"/>
              <a:gd name="T11" fmla="*/ 1859876066 h 777"/>
              <a:gd name="T12" fmla="*/ 982860938 w 412"/>
              <a:gd name="T13" fmla="*/ 1859876066 h 777"/>
              <a:gd name="T14" fmla="*/ 977820625 w 412"/>
              <a:gd name="T15" fmla="*/ 1859876066 h 777"/>
              <a:gd name="T16" fmla="*/ 975301263 w 412"/>
              <a:gd name="T17" fmla="*/ 1859876066 h 777"/>
              <a:gd name="T18" fmla="*/ 975301263 w 412"/>
              <a:gd name="T19" fmla="*/ 1857356703 h 777"/>
              <a:gd name="T20" fmla="*/ 2520950 w 412"/>
              <a:gd name="T21" fmla="*/ 15120944 h 777"/>
              <a:gd name="T22" fmla="*/ 0 w 412"/>
              <a:gd name="T23" fmla="*/ 12601580 h 777"/>
              <a:gd name="T24" fmla="*/ 2520950 w 412"/>
              <a:gd name="T25" fmla="*/ 10080629 h 777"/>
              <a:gd name="T26" fmla="*/ 2520950 w 412"/>
              <a:gd name="T27" fmla="*/ 5040315 h 777"/>
              <a:gd name="T28" fmla="*/ 5040313 w 412"/>
              <a:gd name="T29" fmla="*/ 2520951 h 777"/>
              <a:gd name="T30" fmla="*/ 7561263 w 412"/>
              <a:gd name="T31" fmla="*/ 0 h 777"/>
              <a:gd name="T32" fmla="*/ 10080625 w 412"/>
              <a:gd name="T33" fmla="*/ 2520951 h 777"/>
              <a:gd name="T34" fmla="*/ 12601575 w 412"/>
              <a:gd name="T35" fmla="*/ 2520951 h 777"/>
              <a:gd name="T36" fmla="*/ 15120938 w 412"/>
              <a:gd name="T37" fmla="*/ 5040315 h 777"/>
              <a:gd name="T38" fmla="*/ 15120938 w 412"/>
              <a:gd name="T39" fmla="*/ 5040315 h 777"/>
              <a:gd name="T40" fmla="*/ 1028223750 w 412"/>
              <a:gd name="T41" fmla="*/ 1796872928 h 777"/>
              <a:gd name="T42" fmla="*/ 1038304375 w 412"/>
              <a:gd name="T43" fmla="*/ 1958162994 h 777"/>
              <a:gd name="T44" fmla="*/ 907256250 w 412"/>
              <a:gd name="T45" fmla="*/ 1864916381 h 777"/>
              <a:gd name="T46" fmla="*/ 1028223750 w 412"/>
              <a:gd name="T47" fmla="*/ 1796872928 h 7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12" h="777">
                <a:moveTo>
                  <a:pt x="6" y="2"/>
                </a:moveTo>
                <a:lnTo>
                  <a:pt x="392" y="733"/>
                </a:lnTo>
                <a:lnTo>
                  <a:pt x="392" y="735"/>
                </a:lnTo>
                <a:lnTo>
                  <a:pt x="392" y="736"/>
                </a:lnTo>
                <a:lnTo>
                  <a:pt x="392" y="737"/>
                </a:lnTo>
                <a:lnTo>
                  <a:pt x="391" y="738"/>
                </a:lnTo>
                <a:lnTo>
                  <a:pt x="390" y="738"/>
                </a:lnTo>
                <a:lnTo>
                  <a:pt x="388" y="738"/>
                </a:lnTo>
                <a:lnTo>
                  <a:pt x="387" y="738"/>
                </a:lnTo>
                <a:lnTo>
                  <a:pt x="387" y="737"/>
                </a:lnTo>
                <a:lnTo>
                  <a:pt x="1" y="6"/>
                </a:lnTo>
                <a:lnTo>
                  <a:pt x="0" y="5"/>
                </a:lnTo>
                <a:lnTo>
                  <a:pt x="1" y="4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4" y="1"/>
                </a:lnTo>
                <a:lnTo>
                  <a:pt x="5" y="1"/>
                </a:lnTo>
                <a:lnTo>
                  <a:pt x="6" y="2"/>
                </a:lnTo>
                <a:close/>
                <a:moveTo>
                  <a:pt x="408" y="713"/>
                </a:moveTo>
                <a:lnTo>
                  <a:pt x="412" y="777"/>
                </a:lnTo>
                <a:lnTo>
                  <a:pt x="360" y="740"/>
                </a:lnTo>
                <a:lnTo>
                  <a:pt x="408" y="71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0" name="Rectangle 11"/>
          <p:cNvSpPr>
            <a:spLocks noChangeArrowheads="1"/>
          </p:cNvSpPr>
          <p:nvPr/>
        </p:nvSpPr>
        <p:spPr bwMode="auto">
          <a:xfrm>
            <a:off x="8149659" y="2919314"/>
            <a:ext cx="270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+ve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1" name="Rectangle 12"/>
          <p:cNvSpPr>
            <a:spLocks noChangeArrowheads="1"/>
          </p:cNvSpPr>
          <p:nvPr/>
        </p:nvSpPr>
        <p:spPr bwMode="auto">
          <a:xfrm>
            <a:off x="8602895" y="293360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2" name="Rectangle 13"/>
          <p:cNvSpPr>
            <a:spLocks noChangeArrowheads="1"/>
          </p:cNvSpPr>
          <p:nvPr/>
        </p:nvSpPr>
        <p:spPr bwMode="auto">
          <a:xfrm>
            <a:off x="9484529" y="3206652"/>
            <a:ext cx="59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3" name="Rectangle 14"/>
          <p:cNvSpPr>
            <a:spLocks noChangeArrowheads="1"/>
          </p:cNvSpPr>
          <p:nvPr/>
        </p:nvSpPr>
        <p:spPr bwMode="auto">
          <a:xfrm>
            <a:off x="9530313" y="3206652"/>
            <a:ext cx="182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4" name="Rectangle 15"/>
          <p:cNvSpPr>
            <a:spLocks noChangeArrowheads="1"/>
          </p:cNvSpPr>
          <p:nvPr/>
        </p:nvSpPr>
        <p:spPr bwMode="auto">
          <a:xfrm>
            <a:off x="9747482" y="320665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5" name="Freeform 16"/>
          <p:cNvSpPr>
            <a:spLocks/>
          </p:cNvSpPr>
          <p:nvPr/>
        </p:nvSpPr>
        <p:spPr bwMode="auto">
          <a:xfrm>
            <a:off x="7839307" y="3287683"/>
            <a:ext cx="646112" cy="409575"/>
          </a:xfrm>
          <a:custGeom>
            <a:avLst/>
            <a:gdLst>
              <a:gd name="T0" fmla="*/ 483869626 w 407"/>
              <a:gd name="T1" fmla="*/ 0 h 258"/>
              <a:gd name="T2" fmla="*/ 430945592 w 407"/>
              <a:gd name="T3" fmla="*/ 2520950 h 258"/>
              <a:gd name="T4" fmla="*/ 383063454 w 407"/>
              <a:gd name="T5" fmla="*/ 10080625 h 258"/>
              <a:gd name="T6" fmla="*/ 335179728 w 407"/>
              <a:gd name="T7" fmla="*/ 17641888 h 258"/>
              <a:gd name="T8" fmla="*/ 267136356 w 407"/>
              <a:gd name="T9" fmla="*/ 37803138 h 258"/>
              <a:gd name="T10" fmla="*/ 224292939 w 407"/>
              <a:gd name="T11" fmla="*/ 55443438 h 258"/>
              <a:gd name="T12" fmla="*/ 186491418 w 407"/>
              <a:gd name="T13" fmla="*/ 73085325 h 258"/>
              <a:gd name="T14" fmla="*/ 146168949 w 407"/>
              <a:gd name="T15" fmla="*/ 93246575 h 258"/>
              <a:gd name="T16" fmla="*/ 113406150 w 407"/>
              <a:gd name="T17" fmla="*/ 115927188 h 258"/>
              <a:gd name="T18" fmla="*/ 85685246 w 407"/>
              <a:gd name="T19" fmla="*/ 141128750 h 258"/>
              <a:gd name="T20" fmla="*/ 60483703 w 407"/>
              <a:gd name="T21" fmla="*/ 168851263 h 258"/>
              <a:gd name="T22" fmla="*/ 37801521 w 407"/>
              <a:gd name="T23" fmla="*/ 196572188 h 258"/>
              <a:gd name="T24" fmla="*/ 20161234 w 407"/>
              <a:gd name="T25" fmla="*/ 229335013 h 258"/>
              <a:gd name="T26" fmla="*/ 7559669 w 407"/>
              <a:gd name="T27" fmla="*/ 257055938 h 258"/>
              <a:gd name="T28" fmla="*/ 0 w 407"/>
              <a:gd name="T29" fmla="*/ 292338125 h 258"/>
              <a:gd name="T30" fmla="*/ 0 w 407"/>
              <a:gd name="T31" fmla="*/ 322580000 h 258"/>
              <a:gd name="T32" fmla="*/ 0 w 407"/>
              <a:gd name="T33" fmla="*/ 357862188 h 258"/>
              <a:gd name="T34" fmla="*/ 7559669 w 407"/>
              <a:gd name="T35" fmla="*/ 390625013 h 258"/>
              <a:gd name="T36" fmla="*/ 20161234 w 407"/>
              <a:gd name="T37" fmla="*/ 420866888 h 258"/>
              <a:gd name="T38" fmla="*/ 37801521 w 407"/>
              <a:gd name="T39" fmla="*/ 451108763 h 258"/>
              <a:gd name="T40" fmla="*/ 60483703 w 407"/>
              <a:gd name="T41" fmla="*/ 478829688 h 258"/>
              <a:gd name="T42" fmla="*/ 85685246 w 407"/>
              <a:gd name="T43" fmla="*/ 504031250 h 258"/>
              <a:gd name="T44" fmla="*/ 113406150 w 407"/>
              <a:gd name="T45" fmla="*/ 531753763 h 258"/>
              <a:gd name="T46" fmla="*/ 146168949 w 407"/>
              <a:gd name="T47" fmla="*/ 554434375 h 258"/>
              <a:gd name="T48" fmla="*/ 186491418 w 407"/>
              <a:gd name="T49" fmla="*/ 574595625 h 258"/>
              <a:gd name="T50" fmla="*/ 224292939 w 407"/>
              <a:gd name="T51" fmla="*/ 592237513 h 258"/>
              <a:gd name="T52" fmla="*/ 267136356 w 407"/>
              <a:gd name="T53" fmla="*/ 609877813 h 258"/>
              <a:gd name="T54" fmla="*/ 335179728 w 407"/>
              <a:gd name="T55" fmla="*/ 630039063 h 258"/>
              <a:gd name="T56" fmla="*/ 383063454 w 407"/>
              <a:gd name="T57" fmla="*/ 637600325 h 258"/>
              <a:gd name="T58" fmla="*/ 430945592 w 407"/>
              <a:gd name="T59" fmla="*/ 642640638 h 258"/>
              <a:gd name="T60" fmla="*/ 483869626 w 407"/>
              <a:gd name="T61" fmla="*/ 645160000 h 258"/>
              <a:gd name="T62" fmla="*/ 539313020 w 407"/>
              <a:gd name="T63" fmla="*/ 645160000 h 258"/>
              <a:gd name="T64" fmla="*/ 589716106 w 407"/>
              <a:gd name="T65" fmla="*/ 642640638 h 258"/>
              <a:gd name="T66" fmla="*/ 640119192 w 407"/>
              <a:gd name="T67" fmla="*/ 637600325 h 258"/>
              <a:gd name="T68" fmla="*/ 690522278 w 407"/>
              <a:gd name="T69" fmla="*/ 630039063 h 258"/>
              <a:gd name="T70" fmla="*/ 756046290 w 407"/>
              <a:gd name="T71" fmla="*/ 609877813 h 258"/>
              <a:gd name="T72" fmla="*/ 798888119 w 407"/>
              <a:gd name="T73" fmla="*/ 592237513 h 258"/>
              <a:gd name="T74" fmla="*/ 836691228 w 407"/>
              <a:gd name="T75" fmla="*/ 574595625 h 258"/>
              <a:gd name="T76" fmla="*/ 877013696 w 407"/>
              <a:gd name="T77" fmla="*/ 554434375 h 258"/>
              <a:gd name="T78" fmla="*/ 909774908 w 407"/>
              <a:gd name="T79" fmla="*/ 531753763 h 258"/>
              <a:gd name="T80" fmla="*/ 940016760 w 407"/>
              <a:gd name="T81" fmla="*/ 504031250 h 258"/>
              <a:gd name="T82" fmla="*/ 962698943 w 407"/>
              <a:gd name="T83" fmla="*/ 478829688 h 258"/>
              <a:gd name="T84" fmla="*/ 985379537 w 407"/>
              <a:gd name="T85" fmla="*/ 451108763 h 258"/>
              <a:gd name="T86" fmla="*/ 1003021411 w 407"/>
              <a:gd name="T87" fmla="*/ 418345938 h 258"/>
              <a:gd name="T88" fmla="*/ 1015621389 w 407"/>
              <a:gd name="T89" fmla="*/ 390625013 h 258"/>
              <a:gd name="T90" fmla="*/ 1023182646 w 407"/>
              <a:gd name="T91" fmla="*/ 357862188 h 258"/>
              <a:gd name="T92" fmla="*/ 1025702006 w 407"/>
              <a:gd name="T93" fmla="*/ 322580000 h 258"/>
              <a:gd name="T94" fmla="*/ 1023182646 w 407"/>
              <a:gd name="T95" fmla="*/ 292338125 h 258"/>
              <a:gd name="T96" fmla="*/ 1015621389 w 407"/>
              <a:gd name="T97" fmla="*/ 257055938 h 258"/>
              <a:gd name="T98" fmla="*/ 1003021411 w 407"/>
              <a:gd name="T99" fmla="*/ 229335013 h 258"/>
              <a:gd name="T100" fmla="*/ 985379537 w 407"/>
              <a:gd name="T101" fmla="*/ 196572188 h 258"/>
              <a:gd name="T102" fmla="*/ 962698943 w 407"/>
              <a:gd name="T103" fmla="*/ 168851263 h 258"/>
              <a:gd name="T104" fmla="*/ 940016760 w 407"/>
              <a:gd name="T105" fmla="*/ 141128750 h 258"/>
              <a:gd name="T106" fmla="*/ 909774908 w 407"/>
              <a:gd name="T107" fmla="*/ 115927188 h 258"/>
              <a:gd name="T108" fmla="*/ 877013696 w 407"/>
              <a:gd name="T109" fmla="*/ 93246575 h 258"/>
              <a:gd name="T110" fmla="*/ 836691228 w 407"/>
              <a:gd name="T111" fmla="*/ 73085325 h 258"/>
              <a:gd name="T112" fmla="*/ 798888119 w 407"/>
              <a:gd name="T113" fmla="*/ 55443438 h 258"/>
              <a:gd name="T114" fmla="*/ 756046290 w 407"/>
              <a:gd name="T115" fmla="*/ 37803138 h 258"/>
              <a:gd name="T116" fmla="*/ 690522278 w 407"/>
              <a:gd name="T117" fmla="*/ 17641888 h 258"/>
              <a:gd name="T118" fmla="*/ 640119192 w 407"/>
              <a:gd name="T119" fmla="*/ 10080625 h 258"/>
              <a:gd name="T120" fmla="*/ 589716106 w 407"/>
              <a:gd name="T121" fmla="*/ 2520950 h 258"/>
              <a:gd name="T122" fmla="*/ 539313020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1" y="1"/>
                </a:lnTo>
                <a:lnTo>
                  <a:pt x="162" y="2"/>
                </a:lnTo>
                <a:lnTo>
                  <a:pt x="152" y="4"/>
                </a:lnTo>
                <a:lnTo>
                  <a:pt x="142" y="6"/>
                </a:lnTo>
                <a:lnTo>
                  <a:pt x="133" y="7"/>
                </a:lnTo>
                <a:lnTo>
                  <a:pt x="124" y="9"/>
                </a:lnTo>
                <a:lnTo>
                  <a:pt x="106" y="15"/>
                </a:lnTo>
                <a:lnTo>
                  <a:pt x="97" y="18"/>
                </a:lnTo>
                <a:lnTo>
                  <a:pt x="89" y="22"/>
                </a:lnTo>
                <a:lnTo>
                  <a:pt x="81" y="25"/>
                </a:lnTo>
                <a:lnTo>
                  <a:pt x="74" y="29"/>
                </a:lnTo>
                <a:lnTo>
                  <a:pt x="66" y="33"/>
                </a:lnTo>
                <a:lnTo>
                  <a:pt x="58" y="37"/>
                </a:lnTo>
                <a:lnTo>
                  <a:pt x="52" y="41"/>
                </a:lnTo>
                <a:lnTo>
                  <a:pt x="45" y="46"/>
                </a:lnTo>
                <a:lnTo>
                  <a:pt x="40" y="52"/>
                </a:lnTo>
                <a:lnTo>
                  <a:pt x="34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8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0"/>
                </a:lnTo>
                <a:lnTo>
                  <a:pt x="8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4"/>
                </a:lnTo>
                <a:lnTo>
                  <a:pt x="24" y="190"/>
                </a:lnTo>
                <a:lnTo>
                  <a:pt x="29" y="195"/>
                </a:lnTo>
                <a:lnTo>
                  <a:pt x="34" y="200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8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7" y="238"/>
                </a:lnTo>
                <a:lnTo>
                  <a:pt x="106" y="242"/>
                </a:lnTo>
                <a:lnTo>
                  <a:pt x="124" y="247"/>
                </a:lnTo>
                <a:lnTo>
                  <a:pt x="133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1" y="255"/>
                </a:lnTo>
                <a:lnTo>
                  <a:pt x="182" y="256"/>
                </a:lnTo>
                <a:lnTo>
                  <a:pt x="192" y="256"/>
                </a:lnTo>
                <a:lnTo>
                  <a:pt x="203" y="258"/>
                </a:lnTo>
                <a:lnTo>
                  <a:pt x="214" y="256"/>
                </a:lnTo>
                <a:lnTo>
                  <a:pt x="224" y="256"/>
                </a:lnTo>
                <a:lnTo>
                  <a:pt x="234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8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0"/>
                </a:lnTo>
                <a:lnTo>
                  <a:pt x="377" y="195"/>
                </a:lnTo>
                <a:lnTo>
                  <a:pt x="382" y="190"/>
                </a:lnTo>
                <a:lnTo>
                  <a:pt x="387" y="184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8"/>
                </a:lnTo>
                <a:lnTo>
                  <a:pt x="406" y="121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2" y="29"/>
                </a:lnTo>
                <a:lnTo>
                  <a:pt x="325" y="25"/>
                </a:lnTo>
                <a:lnTo>
                  <a:pt x="317" y="22"/>
                </a:lnTo>
                <a:lnTo>
                  <a:pt x="308" y="18"/>
                </a:lnTo>
                <a:lnTo>
                  <a:pt x="300" y="15"/>
                </a:lnTo>
                <a:lnTo>
                  <a:pt x="282" y="9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2"/>
                </a:lnTo>
                <a:lnTo>
                  <a:pt x="234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6" name="Freeform 17"/>
          <p:cNvSpPr>
            <a:spLocks/>
          </p:cNvSpPr>
          <p:nvPr/>
        </p:nvSpPr>
        <p:spPr bwMode="auto">
          <a:xfrm>
            <a:off x="7839307" y="3287683"/>
            <a:ext cx="646112" cy="409575"/>
          </a:xfrm>
          <a:custGeom>
            <a:avLst/>
            <a:gdLst>
              <a:gd name="T0" fmla="*/ 483869626 w 407"/>
              <a:gd name="T1" fmla="*/ 0 h 258"/>
              <a:gd name="T2" fmla="*/ 430945592 w 407"/>
              <a:gd name="T3" fmla="*/ 2520950 h 258"/>
              <a:gd name="T4" fmla="*/ 383063454 w 407"/>
              <a:gd name="T5" fmla="*/ 10080625 h 258"/>
              <a:gd name="T6" fmla="*/ 335179728 w 407"/>
              <a:gd name="T7" fmla="*/ 17641888 h 258"/>
              <a:gd name="T8" fmla="*/ 267136356 w 407"/>
              <a:gd name="T9" fmla="*/ 37803138 h 258"/>
              <a:gd name="T10" fmla="*/ 224292939 w 407"/>
              <a:gd name="T11" fmla="*/ 55443438 h 258"/>
              <a:gd name="T12" fmla="*/ 186491418 w 407"/>
              <a:gd name="T13" fmla="*/ 73085325 h 258"/>
              <a:gd name="T14" fmla="*/ 146168949 w 407"/>
              <a:gd name="T15" fmla="*/ 93246575 h 258"/>
              <a:gd name="T16" fmla="*/ 113406150 w 407"/>
              <a:gd name="T17" fmla="*/ 115927188 h 258"/>
              <a:gd name="T18" fmla="*/ 85685246 w 407"/>
              <a:gd name="T19" fmla="*/ 141128750 h 258"/>
              <a:gd name="T20" fmla="*/ 60483703 w 407"/>
              <a:gd name="T21" fmla="*/ 168851263 h 258"/>
              <a:gd name="T22" fmla="*/ 37801521 w 407"/>
              <a:gd name="T23" fmla="*/ 196572188 h 258"/>
              <a:gd name="T24" fmla="*/ 20161234 w 407"/>
              <a:gd name="T25" fmla="*/ 229335013 h 258"/>
              <a:gd name="T26" fmla="*/ 7559669 w 407"/>
              <a:gd name="T27" fmla="*/ 257055938 h 258"/>
              <a:gd name="T28" fmla="*/ 0 w 407"/>
              <a:gd name="T29" fmla="*/ 292338125 h 258"/>
              <a:gd name="T30" fmla="*/ 0 w 407"/>
              <a:gd name="T31" fmla="*/ 322580000 h 258"/>
              <a:gd name="T32" fmla="*/ 0 w 407"/>
              <a:gd name="T33" fmla="*/ 357862188 h 258"/>
              <a:gd name="T34" fmla="*/ 7559669 w 407"/>
              <a:gd name="T35" fmla="*/ 390625013 h 258"/>
              <a:gd name="T36" fmla="*/ 20161234 w 407"/>
              <a:gd name="T37" fmla="*/ 420866888 h 258"/>
              <a:gd name="T38" fmla="*/ 37801521 w 407"/>
              <a:gd name="T39" fmla="*/ 451108763 h 258"/>
              <a:gd name="T40" fmla="*/ 60483703 w 407"/>
              <a:gd name="T41" fmla="*/ 478829688 h 258"/>
              <a:gd name="T42" fmla="*/ 85685246 w 407"/>
              <a:gd name="T43" fmla="*/ 504031250 h 258"/>
              <a:gd name="T44" fmla="*/ 113406150 w 407"/>
              <a:gd name="T45" fmla="*/ 531753763 h 258"/>
              <a:gd name="T46" fmla="*/ 146168949 w 407"/>
              <a:gd name="T47" fmla="*/ 554434375 h 258"/>
              <a:gd name="T48" fmla="*/ 186491418 w 407"/>
              <a:gd name="T49" fmla="*/ 574595625 h 258"/>
              <a:gd name="T50" fmla="*/ 224292939 w 407"/>
              <a:gd name="T51" fmla="*/ 592237513 h 258"/>
              <a:gd name="T52" fmla="*/ 267136356 w 407"/>
              <a:gd name="T53" fmla="*/ 609877813 h 258"/>
              <a:gd name="T54" fmla="*/ 335179728 w 407"/>
              <a:gd name="T55" fmla="*/ 630039063 h 258"/>
              <a:gd name="T56" fmla="*/ 383063454 w 407"/>
              <a:gd name="T57" fmla="*/ 637600325 h 258"/>
              <a:gd name="T58" fmla="*/ 430945592 w 407"/>
              <a:gd name="T59" fmla="*/ 642640638 h 258"/>
              <a:gd name="T60" fmla="*/ 483869626 w 407"/>
              <a:gd name="T61" fmla="*/ 645160000 h 258"/>
              <a:gd name="T62" fmla="*/ 539313020 w 407"/>
              <a:gd name="T63" fmla="*/ 645160000 h 258"/>
              <a:gd name="T64" fmla="*/ 589716106 w 407"/>
              <a:gd name="T65" fmla="*/ 642640638 h 258"/>
              <a:gd name="T66" fmla="*/ 640119192 w 407"/>
              <a:gd name="T67" fmla="*/ 637600325 h 258"/>
              <a:gd name="T68" fmla="*/ 690522278 w 407"/>
              <a:gd name="T69" fmla="*/ 630039063 h 258"/>
              <a:gd name="T70" fmla="*/ 756046290 w 407"/>
              <a:gd name="T71" fmla="*/ 609877813 h 258"/>
              <a:gd name="T72" fmla="*/ 798888119 w 407"/>
              <a:gd name="T73" fmla="*/ 592237513 h 258"/>
              <a:gd name="T74" fmla="*/ 836691228 w 407"/>
              <a:gd name="T75" fmla="*/ 574595625 h 258"/>
              <a:gd name="T76" fmla="*/ 877013696 w 407"/>
              <a:gd name="T77" fmla="*/ 554434375 h 258"/>
              <a:gd name="T78" fmla="*/ 909774908 w 407"/>
              <a:gd name="T79" fmla="*/ 531753763 h 258"/>
              <a:gd name="T80" fmla="*/ 940016760 w 407"/>
              <a:gd name="T81" fmla="*/ 504031250 h 258"/>
              <a:gd name="T82" fmla="*/ 962698943 w 407"/>
              <a:gd name="T83" fmla="*/ 478829688 h 258"/>
              <a:gd name="T84" fmla="*/ 985379537 w 407"/>
              <a:gd name="T85" fmla="*/ 451108763 h 258"/>
              <a:gd name="T86" fmla="*/ 1003021411 w 407"/>
              <a:gd name="T87" fmla="*/ 418345938 h 258"/>
              <a:gd name="T88" fmla="*/ 1015621389 w 407"/>
              <a:gd name="T89" fmla="*/ 390625013 h 258"/>
              <a:gd name="T90" fmla="*/ 1023182646 w 407"/>
              <a:gd name="T91" fmla="*/ 357862188 h 258"/>
              <a:gd name="T92" fmla="*/ 1025702006 w 407"/>
              <a:gd name="T93" fmla="*/ 322580000 h 258"/>
              <a:gd name="T94" fmla="*/ 1023182646 w 407"/>
              <a:gd name="T95" fmla="*/ 292338125 h 258"/>
              <a:gd name="T96" fmla="*/ 1015621389 w 407"/>
              <a:gd name="T97" fmla="*/ 257055938 h 258"/>
              <a:gd name="T98" fmla="*/ 1003021411 w 407"/>
              <a:gd name="T99" fmla="*/ 229335013 h 258"/>
              <a:gd name="T100" fmla="*/ 985379537 w 407"/>
              <a:gd name="T101" fmla="*/ 196572188 h 258"/>
              <a:gd name="T102" fmla="*/ 962698943 w 407"/>
              <a:gd name="T103" fmla="*/ 168851263 h 258"/>
              <a:gd name="T104" fmla="*/ 940016760 w 407"/>
              <a:gd name="T105" fmla="*/ 141128750 h 258"/>
              <a:gd name="T106" fmla="*/ 909774908 w 407"/>
              <a:gd name="T107" fmla="*/ 115927188 h 258"/>
              <a:gd name="T108" fmla="*/ 877013696 w 407"/>
              <a:gd name="T109" fmla="*/ 93246575 h 258"/>
              <a:gd name="T110" fmla="*/ 836691228 w 407"/>
              <a:gd name="T111" fmla="*/ 73085325 h 258"/>
              <a:gd name="T112" fmla="*/ 798888119 w 407"/>
              <a:gd name="T113" fmla="*/ 55443438 h 258"/>
              <a:gd name="T114" fmla="*/ 756046290 w 407"/>
              <a:gd name="T115" fmla="*/ 37803138 h 258"/>
              <a:gd name="T116" fmla="*/ 690522278 w 407"/>
              <a:gd name="T117" fmla="*/ 17641888 h 258"/>
              <a:gd name="T118" fmla="*/ 640119192 w 407"/>
              <a:gd name="T119" fmla="*/ 10080625 h 258"/>
              <a:gd name="T120" fmla="*/ 589716106 w 407"/>
              <a:gd name="T121" fmla="*/ 2520950 h 258"/>
              <a:gd name="T122" fmla="*/ 539313020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1" y="1"/>
                </a:lnTo>
                <a:lnTo>
                  <a:pt x="162" y="2"/>
                </a:lnTo>
                <a:lnTo>
                  <a:pt x="152" y="4"/>
                </a:lnTo>
                <a:lnTo>
                  <a:pt x="142" y="6"/>
                </a:lnTo>
                <a:lnTo>
                  <a:pt x="133" y="7"/>
                </a:lnTo>
                <a:lnTo>
                  <a:pt x="124" y="9"/>
                </a:lnTo>
                <a:lnTo>
                  <a:pt x="106" y="15"/>
                </a:lnTo>
                <a:lnTo>
                  <a:pt x="97" y="18"/>
                </a:lnTo>
                <a:lnTo>
                  <a:pt x="89" y="22"/>
                </a:lnTo>
                <a:lnTo>
                  <a:pt x="81" y="25"/>
                </a:lnTo>
                <a:lnTo>
                  <a:pt x="74" y="29"/>
                </a:lnTo>
                <a:lnTo>
                  <a:pt x="66" y="33"/>
                </a:lnTo>
                <a:lnTo>
                  <a:pt x="58" y="37"/>
                </a:lnTo>
                <a:lnTo>
                  <a:pt x="52" y="41"/>
                </a:lnTo>
                <a:lnTo>
                  <a:pt x="45" y="46"/>
                </a:lnTo>
                <a:lnTo>
                  <a:pt x="40" y="52"/>
                </a:lnTo>
                <a:lnTo>
                  <a:pt x="34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8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0"/>
                </a:lnTo>
                <a:lnTo>
                  <a:pt x="8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4"/>
                </a:lnTo>
                <a:lnTo>
                  <a:pt x="24" y="190"/>
                </a:lnTo>
                <a:lnTo>
                  <a:pt x="29" y="195"/>
                </a:lnTo>
                <a:lnTo>
                  <a:pt x="34" y="200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8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7" y="238"/>
                </a:lnTo>
                <a:lnTo>
                  <a:pt x="106" y="242"/>
                </a:lnTo>
                <a:lnTo>
                  <a:pt x="124" y="247"/>
                </a:lnTo>
                <a:lnTo>
                  <a:pt x="133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1" y="255"/>
                </a:lnTo>
                <a:lnTo>
                  <a:pt x="182" y="256"/>
                </a:lnTo>
                <a:lnTo>
                  <a:pt x="192" y="256"/>
                </a:lnTo>
                <a:lnTo>
                  <a:pt x="203" y="258"/>
                </a:lnTo>
                <a:lnTo>
                  <a:pt x="214" y="256"/>
                </a:lnTo>
                <a:lnTo>
                  <a:pt x="224" y="256"/>
                </a:lnTo>
                <a:lnTo>
                  <a:pt x="234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8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0"/>
                </a:lnTo>
                <a:lnTo>
                  <a:pt x="377" y="195"/>
                </a:lnTo>
                <a:lnTo>
                  <a:pt x="382" y="190"/>
                </a:lnTo>
                <a:lnTo>
                  <a:pt x="387" y="184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8"/>
                </a:lnTo>
                <a:lnTo>
                  <a:pt x="406" y="121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2" y="29"/>
                </a:lnTo>
                <a:lnTo>
                  <a:pt x="325" y="25"/>
                </a:lnTo>
                <a:lnTo>
                  <a:pt x="317" y="22"/>
                </a:lnTo>
                <a:lnTo>
                  <a:pt x="308" y="18"/>
                </a:lnTo>
                <a:lnTo>
                  <a:pt x="300" y="15"/>
                </a:lnTo>
                <a:lnTo>
                  <a:pt x="282" y="9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2"/>
                </a:lnTo>
                <a:lnTo>
                  <a:pt x="234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7" name="Rectangle 18"/>
          <p:cNvSpPr>
            <a:spLocks noChangeArrowheads="1"/>
          </p:cNvSpPr>
          <p:nvPr/>
        </p:nvSpPr>
        <p:spPr bwMode="auto">
          <a:xfrm>
            <a:off x="8091788" y="3390802"/>
            <a:ext cx="1197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8" name="Rectangle 19"/>
          <p:cNvSpPr>
            <a:spLocks noChangeArrowheads="1"/>
          </p:cNvSpPr>
          <p:nvPr/>
        </p:nvSpPr>
        <p:spPr bwMode="auto">
          <a:xfrm>
            <a:off x="8336195" y="339080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9" name="Freeform 20"/>
          <p:cNvSpPr>
            <a:spLocks noEditPoints="1"/>
          </p:cNvSpPr>
          <p:nvPr/>
        </p:nvSpPr>
        <p:spPr bwMode="auto">
          <a:xfrm>
            <a:off x="7925033" y="3689254"/>
            <a:ext cx="85725" cy="1233487"/>
          </a:xfrm>
          <a:custGeom>
            <a:avLst/>
            <a:gdLst>
              <a:gd name="T0" fmla="*/ 75604688 w 54"/>
              <a:gd name="T1" fmla="*/ 12599982 h 777"/>
              <a:gd name="T2" fmla="*/ 75604688 w 54"/>
              <a:gd name="T3" fmla="*/ 1837192368 h 777"/>
              <a:gd name="T4" fmla="*/ 73085325 w 54"/>
              <a:gd name="T5" fmla="*/ 1839713317 h 777"/>
              <a:gd name="T6" fmla="*/ 73085325 w 54"/>
              <a:gd name="T7" fmla="*/ 1842232678 h 777"/>
              <a:gd name="T8" fmla="*/ 70564375 w 54"/>
              <a:gd name="T9" fmla="*/ 1844753627 h 777"/>
              <a:gd name="T10" fmla="*/ 68045013 w 54"/>
              <a:gd name="T11" fmla="*/ 1844753627 h 777"/>
              <a:gd name="T12" fmla="*/ 63004700 w 54"/>
              <a:gd name="T13" fmla="*/ 1844753627 h 777"/>
              <a:gd name="T14" fmla="*/ 60483750 w 54"/>
              <a:gd name="T15" fmla="*/ 1842232678 h 777"/>
              <a:gd name="T16" fmla="*/ 60483750 w 54"/>
              <a:gd name="T17" fmla="*/ 1839713317 h 777"/>
              <a:gd name="T18" fmla="*/ 57964388 w 54"/>
              <a:gd name="T19" fmla="*/ 1837192368 h 777"/>
              <a:gd name="T20" fmla="*/ 57964388 w 54"/>
              <a:gd name="T21" fmla="*/ 12599982 h 777"/>
              <a:gd name="T22" fmla="*/ 60483750 w 54"/>
              <a:gd name="T23" fmla="*/ 5040310 h 777"/>
              <a:gd name="T24" fmla="*/ 60483750 w 54"/>
              <a:gd name="T25" fmla="*/ 2519361 h 777"/>
              <a:gd name="T26" fmla="*/ 63004700 w 54"/>
              <a:gd name="T27" fmla="*/ 2519361 h 777"/>
              <a:gd name="T28" fmla="*/ 68045013 w 54"/>
              <a:gd name="T29" fmla="*/ 0 h 777"/>
              <a:gd name="T30" fmla="*/ 70564375 w 54"/>
              <a:gd name="T31" fmla="*/ 2519361 h 777"/>
              <a:gd name="T32" fmla="*/ 73085325 w 54"/>
              <a:gd name="T33" fmla="*/ 2519361 h 777"/>
              <a:gd name="T34" fmla="*/ 73085325 w 54"/>
              <a:gd name="T35" fmla="*/ 5040310 h 777"/>
              <a:gd name="T36" fmla="*/ 75604688 w 54"/>
              <a:gd name="T37" fmla="*/ 12599982 h 777"/>
              <a:gd name="T38" fmla="*/ 75604688 w 54"/>
              <a:gd name="T39" fmla="*/ 12599982 h 777"/>
              <a:gd name="T40" fmla="*/ 136088438 w 54"/>
              <a:gd name="T41" fmla="*/ 1814511764 h 777"/>
              <a:gd name="T42" fmla="*/ 68045013 w 54"/>
              <a:gd name="T43" fmla="*/ 1958159819 h 777"/>
              <a:gd name="T44" fmla="*/ 0 w 54"/>
              <a:gd name="T45" fmla="*/ 1814511764 h 777"/>
              <a:gd name="T46" fmla="*/ 136088438 w 54"/>
              <a:gd name="T47" fmla="*/ 1814511764 h 7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4" h="777">
                <a:moveTo>
                  <a:pt x="30" y="5"/>
                </a:moveTo>
                <a:lnTo>
                  <a:pt x="30" y="729"/>
                </a:lnTo>
                <a:lnTo>
                  <a:pt x="29" y="730"/>
                </a:lnTo>
                <a:lnTo>
                  <a:pt x="29" y="731"/>
                </a:lnTo>
                <a:lnTo>
                  <a:pt x="28" y="732"/>
                </a:lnTo>
                <a:lnTo>
                  <a:pt x="27" y="732"/>
                </a:lnTo>
                <a:lnTo>
                  <a:pt x="25" y="732"/>
                </a:lnTo>
                <a:lnTo>
                  <a:pt x="24" y="731"/>
                </a:lnTo>
                <a:lnTo>
                  <a:pt x="24" y="730"/>
                </a:lnTo>
                <a:lnTo>
                  <a:pt x="23" y="729"/>
                </a:lnTo>
                <a:lnTo>
                  <a:pt x="23" y="5"/>
                </a:lnTo>
                <a:lnTo>
                  <a:pt x="24" y="2"/>
                </a:lnTo>
                <a:lnTo>
                  <a:pt x="24" y="1"/>
                </a:lnTo>
                <a:lnTo>
                  <a:pt x="25" y="1"/>
                </a:lnTo>
                <a:lnTo>
                  <a:pt x="27" y="0"/>
                </a:lnTo>
                <a:lnTo>
                  <a:pt x="28" y="1"/>
                </a:lnTo>
                <a:lnTo>
                  <a:pt x="29" y="1"/>
                </a:lnTo>
                <a:lnTo>
                  <a:pt x="29" y="2"/>
                </a:lnTo>
                <a:lnTo>
                  <a:pt x="30" y="5"/>
                </a:lnTo>
                <a:close/>
                <a:moveTo>
                  <a:pt x="54" y="720"/>
                </a:moveTo>
                <a:lnTo>
                  <a:pt x="27" y="777"/>
                </a:lnTo>
                <a:lnTo>
                  <a:pt x="0" y="720"/>
                </a:lnTo>
                <a:lnTo>
                  <a:pt x="54" y="72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0" name="Freeform 21"/>
          <p:cNvSpPr>
            <a:spLocks noEditPoints="1"/>
          </p:cNvSpPr>
          <p:nvPr/>
        </p:nvSpPr>
        <p:spPr bwMode="auto">
          <a:xfrm>
            <a:off x="8348929" y="3689253"/>
            <a:ext cx="1173163" cy="428625"/>
          </a:xfrm>
          <a:custGeom>
            <a:avLst/>
            <a:gdLst>
              <a:gd name="T0" fmla="*/ 15120944 w 739"/>
              <a:gd name="T1" fmla="*/ 2520950 h 270"/>
              <a:gd name="T2" fmla="*/ 1754029498 w 739"/>
              <a:gd name="T3" fmla="*/ 609877813 h 270"/>
              <a:gd name="T4" fmla="*/ 1756550449 w 739"/>
              <a:gd name="T5" fmla="*/ 614918125 h 270"/>
              <a:gd name="T6" fmla="*/ 1759069812 w 739"/>
              <a:gd name="T7" fmla="*/ 617439075 h 270"/>
              <a:gd name="T8" fmla="*/ 1759069812 w 739"/>
              <a:gd name="T9" fmla="*/ 619958438 h 270"/>
              <a:gd name="T10" fmla="*/ 1759069812 w 739"/>
              <a:gd name="T11" fmla="*/ 622479388 h 270"/>
              <a:gd name="T12" fmla="*/ 1756550449 w 739"/>
              <a:gd name="T13" fmla="*/ 624998750 h 270"/>
              <a:gd name="T14" fmla="*/ 1754029498 w 739"/>
              <a:gd name="T15" fmla="*/ 627519700 h 270"/>
              <a:gd name="T16" fmla="*/ 1751510134 w 739"/>
              <a:gd name="T17" fmla="*/ 632560013 h 270"/>
              <a:gd name="T18" fmla="*/ 1748989183 w 739"/>
              <a:gd name="T19" fmla="*/ 627519700 h 270"/>
              <a:gd name="T20" fmla="*/ 10080629 w 739"/>
              <a:gd name="T21" fmla="*/ 20161250 h 270"/>
              <a:gd name="T22" fmla="*/ 5040315 w 739"/>
              <a:gd name="T23" fmla="*/ 17641888 h 270"/>
              <a:gd name="T24" fmla="*/ 5040315 w 739"/>
              <a:gd name="T25" fmla="*/ 15120938 h 270"/>
              <a:gd name="T26" fmla="*/ 0 w 739"/>
              <a:gd name="T27" fmla="*/ 12601575 h 270"/>
              <a:gd name="T28" fmla="*/ 5040315 w 739"/>
              <a:gd name="T29" fmla="*/ 7561263 h 270"/>
              <a:gd name="T30" fmla="*/ 5040315 w 739"/>
              <a:gd name="T31" fmla="*/ 2520950 h 270"/>
              <a:gd name="T32" fmla="*/ 7561266 w 739"/>
              <a:gd name="T33" fmla="*/ 2520950 h 270"/>
              <a:gd name="T34" fmla="*/ 10080629 w 739"/>
              <a:gd name="T35" fmla="*/ 0 h 270"/>
              <a:gd name="T36" fmla="*/ 15120944 w 739"/>
              <a:gd name="T37" fmla="*/ 2520950 h 270"/>
              <a:gd name="T38" fmla="*/ 15120944 w 739"/>
              <a:gd name="T39" fmla="*/ 2520950 h 270"/>
              <a:gd name="T40" fmla="*/ 1751510134 w 739"/>
              <a:gd name="T41" fmla="*/ 544353750 h 270"/>
              <a:gd name="T42" fmla="*/ 1862397056 w 739"/>
              <a:gd name="T43" fmla="*/ 660280938 h 270"/>
              <a:gd name="T44" fmla="*/ 1708666666 w 739"/>
              <a:gd name="T45" fmla="*/ 680442188 h 270"/>
              <a:gd name="T46" fmla="*/ 1751510134 w 739"/>
              <a:gd name="T47" fmla="*/ 544353750 h 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9" h="270">
                <a:moveTo>
                  <a:pt x="6" y="1"/>
                </a:moveTo>
                <a:lnTo>
                  <a:pt x="696" y="242"/>
                </a:lnTo>
                <a:lnTo>
                  <a:pt x="697" y="244"/>
                </a:lnTo>
                <a:lnTo>
                  <a:pt x="698" y="245"/>
                </a:lnTo>
                <a:lnTo>
                  <a:pt x="698" y="246"/>
                </a:lnTo>
                <a:lnTo>
                  <a:pt x="698" y="247"/>
                </a:lnTo>
                <a:lnTo>
                  <a:pt x="697" y="248"/>
                </a:lnTo>
                <a:lnTo>
                  <a:pt x="696" y="249"/>
                </a:lnTo>
                <a:lnTo>
                  <a:pt x="695" y="251"/>
                </a:lnTo>
                <a:lnTo>
                  <a:pt x="694" y="249"/>
                </a:lnTo>
                <a:lnTo>
                  <a:pt x="4" y="8"/>
                </a:lnTo>
                <a:lnTo>
                  <a:pt x="2" y="7"/>
                </a:lnTo>
                <a:lnTo>
                  <a:pt x="2" y="6"/>
                </a:lnTo>
                <a:lnTo>
                  <a:pt x="0" y="5"/>
                </a:lnTo>
                <a:lnTo>
                  <a:pt x="2" y="3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6" y="1"/>
                </a:lnTo>
                <a:close/>
                <a:moveTo>
                  <a:pt x="695" y="216"/>
                </a:moveTo>
                <a:lnTo>
                  <a:pt x="739" y="262"/>
                </a:lnTo>
                <a:lnTo>
                  <a:pt x="678" y="270"/>
                </a:lnTo>
                <a:lnTo>
                  <a:pt x="695" y="216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1" name="Freeform 22"/>
          <p:cNvSpPr>
            <a:spLocks/>
          </p:cNvSpPr>
          <p:nvPr/>
        </p:nvSpPr>
        <p:spPr bwMode="auto">
          <a:xfrm>
            <a:off x="9391882" y="4105183"/>
            <a:ext cx="647700" cy="407987"/>
          </a:xfrm>
          <a:custGeom>
            <a:avLst/>
            <a:gdLst>
              <a:gd name="T0" fmla="*/ 483870000 w 408"/>
              <a:gd name="T1" fmla="*/ 0 h 257"/>
              <a:gd name="T2" fmla="*/ 433466875 w 408"/>
              <a:gd name="T3" fmla="*/ 2519359 h 257"/>
              <a:gd name="T4" fmla="*/ 383063750 w 408"/>
              <a:gd name="T5" fmla="*/ 7559666 h 257"/>
              <a:gd name="T6" fmla="*/ 337700938 w 408"/>
              <a:gd name="T7" fmla="*/ 17640278 h 257"/>
              <a:gd name="T8" fmla="*/ 269657513 w 408"/>
              <a:gd name="T9" fmla="*/ 37801504 h 257"/>
              <a:gd name="T10" fmla="*/ 224294700 w 408"/>
              <a:gd name="T11" fmla="*/ 55443370 h 257"/>
              <a:gd name="T12" fmla="*/ 186491563 w 408"/>
              <a:gd name="T13" fmla="*/ 73083648 h 257"/>
              <a:gd name="T14" fmla="*/ 148690013 w 408"/>
              <a:gd name="T15" fmla="*/ 93244873 h 257"/>
              <a:gd name="T16" fmla="*/ 115927188 w 408"/>
              <a:gd name="T17" fmla="*/ 115927045 h 257"/>
              <a:gd name="T18" fmla="*/ 88206263 w 408"/>
              <a:gd name="T19" fmla="*/ 141128577 h 257"/>
              <a:gd name="T20" fmla="*/ 60483750 w 408"/>
              <a:gd name="T21" fmla="*/ 166330109 h 257"/>
              <a:gd name="T22" fmla="*/ 37803138 w 408"/>
              <a:gd name="T23" fmla="*/ 196571947 h 257"/>
              <a:gd name="T24" fmla="*/ 22682200 w 408"/>
              <a:gd name="T25" fmla="*/ 226813785 h 257"/>
              <a:gd name="T26" fmla="*/ 7561263 w 408"/>
              <a:gd name="T27" fmla="*/ 257055622 h 257"/>
              <a:gd name="T28" fmla="*/ 0 w 408"/>
              <a:gd name="T29" fmla="*/ 289816820 h 257"/>
              <a:gd name="T30" fmla="*/ 0 w 408"/>
              <a:gd name="T31" fmla="*/ 322579605 h 257"/>
              <a:gd name="T32" fmla="*/ 0 w 408"/>
              <a:gd name="T33" fmla="*/ 357861749 h 257"/>
              <a:gd name="T34" fmla="*/ 7561263 w 408"/>
              <a:gd name="T35" fmla="*/ 388103587 h 257"/>
              <a:gd name="T36" fmla="*/ 22682200 w 408"/>
              <a:gd name="T37" fmla="*/ 420864784 h 257"/>
              <a:gd name="T38" fmla="*/ 37803138 w 408"/>
              <a:gd name="T39" fmla="*/ 448587263 h 257"/>
              <a:gd name="T40" fmla="*/ 60483750 w 408"/>
              <a:gd name="T41" fmla="*/ 478829101 h 257"/>
              <a:gd name="T42" fmla="*/ 88206263 w 408"/>
              <a:gd name="T43" fmla="*/ 504030632 h 257"/>
              <a:gd name="T44" fmla="*/ 115927188 w 408"/>
              <a:gd name="T45" fmla="*/ 529232164 h 257"/>
              <a:gd name="T46" fmla="*/ 148690013 w 408"/>
              <a:gd name="T47" fmla="*/ 554433696 h 257"/>
              <a:gd name="T48" fmla="*/ 186491563 w 408"/>
              <a:gd name="T49" fmla="*/ 574594921 h 257"/>
              <a:gd name="T50" fmla="*/ 224294700 w 408"/>
              <a:gd name="T51" fmla="*/ 589715840 h 257"/>
              <a:gd name="T52" fmla="*/ 269657513 w 408"/>
              <a:gd name="T53" fmla="*/ 607356118 h 257"/>
              <a:gd name="T54" fmla="*/ 337700938 w 408"/>
              <a:gd name="T55" fmla="*/ 627517343 h 257"/>
              <a:gd name="T56" fmla="*/ 383063750 w 408"/>
              <a:gd name="T57" fmla="*/ 637597956 h 257"/>
              <a:gd name="T58" fmla="*/ 433466875 w 408"/>
              <a:gd name="T59" fmla="*/ 642638262 h 257"/>
              <a:gd name="T60" fmla="*/ 483870000 w 408"/>
              <a:gd name="T61" fmla="*/ 645159209 h 257"/>
              <a:gd name="T62" fmla="*/ 539313438 w 408"/>
              <a:gd name="T63" fmla="*/ 645159209 h 257"/>
              <a:gd name="T64" fmla="*/ 592237513 w 408"/>
              <a:gd name="T65" fmla="*/ 642638262 h 257"/>
              <a:gd name="T66" fmla="*/ 640119688 w 408"/>
              <a:gd name="T67" fmla="*/ 637597956 h 257"/>
              <a:gd name="T68" fmla="*/ 690522813 w 408"/>
              <a:gd name="T69" fmla="*/ 627517343 h 257"/>
              <a:gd name="T70" fmla="*/ 756046875 w 408"/>
              <a:gd name="T71" fmla="*/ 607356118 h 257"/>
              <a:gd name="T72" fmla="*/ 798890325 w 408"/>
              <a:gd name="T73" fmla="*/ 589715840 h 257"/>
              <a:gd name="T74" fmla="*/ 839212825 w 408"/>
              <a:gd name="T75" fmla="*/ 574594921 h 257"/>
              <a:gd name="T76" fmla="*/ 877014375 w 408"/>
              <a:gd name="T77" fmla="*/ 554433696 h 257"/>
              <a:gd name="T78" fmla="*/ 909777200 w 408"/>
              <a:gd name="T79" fmla="*/ 529232164 h 257"/>
              <a:gd name="T80" fmla="*/ 940019075 w 408"/>
              <a:gd name="T81" fmla="*/ 504030632 h 257"/>
              <a:gd name="T82" fmla="*/ 965220638 w 408"/>
              <a:gd name="T83" fmla="*/ 478829101 h 257"/>
              <a:gd name="T84" fmla="*/ 985381888 w 408"/>
              <a:gd name="T85" fmla="*/ 448587263 h 257"/>
              <a:gd name="T86" fmla="*/ 1003022188 w 408"/>
              <a:gd name="T87" fmla="*/ 418345425 h 257"/>
              <a:gd name="T88" fmla="*/ 1015623763 w 408"/>
              <a:gd name="T89" fmla="*/ 388103587 h 257"/>
              <a:gd name="T90" fmla="*/ 1025704388 w 408"/>
              <a:gd name="T91" fmla="*/ 357861749 h 257"/>
              <a:gd name="T92" fmla="*/ 1028223750 w 408"/>
              <a:gd name="T93" fmla="*/ 322579605 h 257"/>
              <a:gd name="T94" fmla="*/ 1025704388 w 408"/>
              <a:gd name="T95" fmla="*/ 289816820 h 257"/>
              <a:gd name="T96" fmla="*/ 1015623763 w 408"/>
              <a:gd name="T97" fmla="*/ 257055622 h 257"/>
              <a:gd name="T98" fmla="*/ 1003022188 w 408"/>
              <a:gd name="T99" fmla="*/ 226813785 h 257"/>
              <a:gd name="T100" fmla="*/ 985381888 w 408"/>
              <a:gd name="T101" fmla="*/ 196571947 h 257"/>
              <a:gd name="T102" fmla="*/ 965220638 w 408"/>
              <a:gd name="T103" fmla="*/ 166330109 h 257"/>
              <a:gd name="T104" fmla="*/ 940019075 w 408"/>
              <a:gd name="T105" fmla="*/ 141128577 h 257"/>
              <a:gd name="T106" fmla="*/ 909777200 w 408"/>
              <a:gd name="T107" fmla="*/ 115927045 h 257"/>
              <a:gd name="T108" fmla="*/ 877014375 w 408"/>
              <a:gd name="T109" fmla="*/ 93244873 h 257"/>
              <a:gd name="T110" fmla="*/ 839212825 w 408"/>
              <a:gd name="T111" fmla="*/ 73083648 h 257"/>
              <a:gd name="T112" fmla="*/ 798890325 w 408"/>
              <a:gd name="T113" fmla="*/ 55443370 h 257"/>
              <a:gd name="T114" fmla="*/ 756046875 w 408"/>
              <a:gd name="T115" fmla="*/ 37801504 h 257"/>
              <a:gd name="T116" fmla="*/ 690522813 w 408"/>
              <a:gd name="T117" fmla="*/ 17640278 h 257"/>
              <a:gd name="T118" fmla="*/ 640119688 w 408"/>
              <a:gd name="T119" fmla="*/ 7559666 h 257"/>
              <a:gd name="T120" fmla="*/ 592237513 w 408"/>
              <a:gd name="T121" fmla="*/ 2519359 h 257"/>
              <a:gd name="T122" fmla="*/ 539313438 w 408"/>
              <a:gd name="T123" fmla="*/ 0 h 2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8" h="257">
                <a:moveTo>
                  <a:pt x="203" y="0"/>
                </a:moveTo>
                <a:lnTo>
                  <a:pt x="192" y="0"/>
                </a:lnTo>
                <a:lnTo>
                  <a:pt x="183" y="0"/>
                </a:lnTo>
                <a:lnTo>
                  <a:pt x="172" y="1"/>
                </a:lnTo>
                <a:lnTo>
                  <a:pt x="162" y="2"/>
                </a:lnTo>
                <a:lnTo>
                  <a:pt x="152" y="3"/>
                </a:lnTo>
                <a:lnTo>
                  <a:pt x="142" y="6"/>
                </a:lnTo>
                <a:lnTo>
                  <a:pt x="134" y="7"/>
                </a:lnTo>
                <a:lnTo>
                  <a:pt x="124" y="9"/>
                </a:lnTo>
                <a:lnTo>
                  <a:pt x="107" y="15"/>
                </a:lnTo>
                <a:lnTo>
                  <a:pt x="98" y="18"/>
                </a:lnTo>
                <a:lnTo>
                  <a:pt x="89" y="22"/>
                </a:lnTo>
                <a:lnTo>
                  <a:pt x="82" y="25"/>
                </a:lnTo>
                <a:lnTo>
                  <a:pt x="74" y="29"/>
                </a:lnTo>
                <a:lnTo>
                  <a:pt x="66" y="33"/>
                </a:lnTo>
                <a:lnTo>
                  <a:pt x="59" y="37"/>
                </a:lnTo>
                <a:lnTo>
                  <a:pt x="52" y="41"/>
                </a:lnTo>
                <a:lnTo>
                  <a:pt x="46" y="46"/>
                </a:lnTo>
                <a:lnTo>
                  <a:pt x="40" y="51"/>
                </a:lnTo>
                <a:lnTo>
                  <a:pt x="35" y="56"/>
                </a:lnTo>
                <a:lnTo>
                  <a:pt x="29" y="62"/>
                </a:lnTo>
                <a:lnTo>
                  <a:pt x="24" y="66"/>
                </a:lnTo>
                <a:lnTo>
                  <a:pt x="20" y="72"/>
                </a:lnTo>
                <a:lnTo>
                  <a:pt x="15" y="78"/>
                </a:lnTo>
                <a:lnTo>
                  <a:pt x="12" y="83"/>
                </a:lnTo>
                <a:lnTo>
                  <a:pt x="9" y="90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5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4"/>
                </a:lnTo>
                <a:lnTo>
                  <a:pt x="5" y="160"/>
                </a:lnTo>
                <a:lnTo>
                  <a:pt x="9" y="167"/>
                </a:lnTo>
                <a:lnTo>
                  <a:pt x="12" y="173"/>
                </a:lnTo>
                <a:lnTo>
                  <a:pt x="15" y="178"/>
                </a:lnTo>
                <a:lnTo>
                  <a:pt x="20" y="184"/>
                </a:lnTo>
                <a:lnTo>
                  <a:pt x="24" y="190"/>
                </a:lnTo>
                <a:lnTo>
                  <a:pt x="29" y="194"/>
                </a:lnTo>
                <a:lnTo>
                  <a:pt x="35" y="200"/>
                </a:lnTo>
                <a:lnTo>
                  <a:pt x="40" y="205"/>
                </a:lnTo>
                <a:lnTo>
                  <a:pt x="46" y="210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2" y="231"/>
                </a:lnTo>
                <a:lnTo>
                  <a:pt x="89" y="234"/>
                </a:lnTo>
                <a:lnTo>
                  <a:pt x="98" y="238"/>
                </a:lnTo>
                <a:lnTo>
                  <a:pt x="107" y="241"/>
                </a:lnTo>
                <a:lnTo>
                  <a:pt x="124" y="247"/>
                </a:lnTo>
                <a:lnTo>
                  <a:pt x="134" y="249"/>
                </a:lnTo>
                <a:lnTo>
                  <a:pt x="142" y="250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3" y="256"/>
                </a:lnTo>
                <a:lnTo>
                  <a:pt x="192" y="256"/>
                </a:lnTo>
                <a:lnTo>
                  <a:pt x="203" y="257"/>
                </a:lnTo>
                <a:lnTo>
                  <a:pt x="214" y="256"/>
                </a:lnTo>
                <a:lnTo>
                  <a:pt x="224" y="256"/>
                </a:lnTo>
                <a:lnTo>
                  <a:pt x="235" y="255"/>
                </a:lnTo>
                <a:lnTo>
                  <a:pt x="245" y="254"/>
                </a:lnTo>
                <a:lnTo>
                  <a:pt x="254" y="253"/>
                </a:lnTo>
                <a:lnTo>
                  <a:pt x="264" y="250"/>
                </a:lnTo>
                <a:lnTo>
                  <a:pt x="274" y="249"/>
                </a:lnTo>
                <a:lnTo>
                  <a:pt x="283" y="247"/>
                </a:lnTo>
                <a:lnTo>
                  <a:pt x="300" y="241"/>
                </a:lnTo>
                <a:lnTo>
                  <a:pt x="309" y="238"/>
                </a:lnTo>
                <a:lnTo>
                  <a:pt x="317" y="234"/>
                </a:lnTo>
                <a:lnTo>
                  <a:pt x="325" y="231"/>
                </a:lnTo>
                <a:lnTo>
                  <a:pt x="333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0"/>
                </a:lnTo>
                <a:lnTo>
                  <a:pt x="366" y="205"/>
                </a:lnTo>
                <a:lnTo>
                  <a:pt x="373" y="200"/>
                </a:lnTo>
                <a:lnTo>
                  <a:pt x="377" y="194"/>
                </a:lnTo>
                <a:lnTo>
                  <a:pt x="383" y="190"/>
                </a:lnTo>
                <a:lnTo>
                  <a:pt x="387" y="184"/>
                </a:lnTo>
                <a:lnTo>
                  <a:pt x="391" y="178"/>
                </a:lnTo>
                <a:lnTo>
                  <a:pt x="395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4"/>
                </a:lnTo>
                <a:lnTo>
                  <a:pt x="404" y="148"/>
                </a:lnTo>
                <a:lnTo>
                  <a:pt x="407" y="142"/>
                </a:lnTo>
                <a:lnTo>
                  <a:pt x="407" y="135"/>
                </a:lnTo>
                <a:lnTo>
                  <a:pt x="408" y="128"/>
                </a:lnTo>
                <a:lnTo>
                  <a:pt x="407" y="121"/>
                </a:lnTo>
                <a:lnTo>
                  <a:pt x="407" y="115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0"/>
                </a:lnTo>
                <a:lnTo>
                  <a:pt x="395" y="83"/>
                </a:lnTo>
                <a:lnTo>
                  <a:pt x="391" y="78"/>
                </a:lnTo>
                <a:lnTo>
                  <a:pt x="387" y="72"/>
                </a:lnTo>
                <a:lnTo>
                  <a:pt x="383" y="66"/>
                </a:lnTo>
                <a:lnTo>
                  <a:pt x="377" y="62"/>
                </a:lnTo>
                <a:lnTo>
                  <a:pt x="373" y="56"/>
                </a:lnTo>
                <a:lnTo>
                  <a:pt x="366" y="51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3" y="29"/>
                </a:lnTo>
                <a:lnTo>
                  <a:pt x="325" y="25"/>
                </a:lnTo>
                <a:lnTo>
                  <a:pt x="317" y="22"/>
                </a:lnTo>
                <a:lnTo>
                  <a:pt x="309" y="18"/>
                </a:lnTo>
                <a:lnTo>
                  <a:pt x="300" y="15"/>
                </a:lnTo>
                <a:lnTo>
                  <a:pt x="283" y="9"/>
                </a:lnTo>
                <a:lnTo>
                  <a:pt x="274" y="7"/>
                </a:lnTo>
                <a:lnTo>
                  <a:pt x="264" y="6"/>
                </a:lnTo>
                <a:lnTo>
                  <a:pt x="254" y="3"/>
                </a:lnTo>
                <a:lnTo>
                  <a:pt x="245" y="2"/>
                </a:lnTo>
                <a:lnTo>
                  <a:pt x="235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2" name="Freeform 23"/>
          <p:cNvSpPr>
            <a:spLocks/>
          </p:cNvSpPr>
          <p:nvPr/>
        </p:nvSpPr>
        <p:spPr bwMode="auto">
          <a:xfrm>
            <a:off x="9391882" y="4105183"/>
            <a:ext cx="647700" cy="407987"/>
          </a:xfrm>
          <a:custGeom>
            <a:avLst/>
            <a:gdLst>
              <a:gd name="T0" fmla="*/ 483870000 w 408"/>
              <a:gd name="T1" fmla="*/ 0 h 257"/>
              <a:gd name="T2" fmla="*/ 433466875 w 408"/>
              <a:gd name="T3" fmla="*/ 2519359 h 257"/>
              <a:gd name="T4" fmla="*/ 383063750 w 408"/>
              <a:gd name="T5" fmla="*/ 7559666 h 257"/>
              <a:gd name="T6" fmla="*/ 337700938 w 408"/>
              <a:gd name="T7" fmla="*/ 17640278 h 257"/>
              <a:gd name="T8" fmla="*/ 269657513 w 408"/>
              <a:gd name="T9" fmla="*/ 37801504 h 257"/>
              <a:gd name="T10" fmla="*/ 224294700 w 408"/>
              <a:gd name="T11" fmla="*/ 55443370 h 257"/>
              <a:gd name="T12" fmla="*/ 186491563 w 408"/>
              <a:gd name="T13" fmla="*/ 73083648 h 257"/>
              <a:gd name="T14" fmla="*/ 148690013 w 408"/>
              <a:gd name="T15" fmla="*/ 93244873 h 257"/>
              <a:gd name="T16" fmla="*/ 115927188 w 408"/>
              <a:gd name="T17" fmla="*/ 115927045 h 257"/>
              <a:gd name="T18" fmla="*/ 88206263 w 408"/>
              <a:gd name="T19" fmla="*/ 141128577 h 257"/>
              <a:gd name="T20" fmla="*/ 60483750 w 408"/>
              <a:gd name="T21" fmla="*/ 166330109 h 257"/>
              <a:gd name="T22" fmla="*/ 37803138 w 408"/>
              <a:gd name="T23" fmla="*/ 196571947 h 257"/>
              <a:gd name="T24" fmla="*/ 22682200 w 408"/>
              <a:gd name="T25" fmla="*/ 226813785 h 257"/>
              <a:gd name="T26" fmla="*/ 7561263 w 408"/>
              <a:gd name="T27" fmla="*/ 257055622 h 257"/>
              <a:gd name="T28" fmla="*/ 0 w 408"/>
              <a:gd name="T29" fmla="*/ 289816820 h 257"/>
              <a:gd name="T30" fmla="*/ 0 w 408"/>
              <a:gd name="T31" fmla="*/ 322579605 h 257"/>
              <a:gd name="T32" fmla="*/ 0 w 408"/>
              <a:gd name="T33" fmla="*/ 357861749 h 257"/>
              <a:gd name="T34" fmla="*/ 7561263 w 408"/>
              <a:gd name="T35" fmla="*/ 388103587 h 257"/>
              <a:gd name="T36" fmla="*/ 22682200 w 408"/>
              <a:gd name="T37" fmla="*/ 420864784 h 257"/>
              <a:gd name="T38" fmla="*/ 37803138 w 408"/>
              <a:gd name="T39" fmla="*/ 448587263 h 257"/>
              <a:gd name="T40" fmla="*/ 60483750 w 408"/>
              <a:gd name="T41" fmla="*/ 478829101 h 257"/>
              <a:gd name="T42" fmla="*/ 88206263 w 408"/>
              <a:gd name="T43" fmla="*/ 504030632 h 257"/>
              <a:gd name="T44" fmla="*/ 115927188 w 408"/>
              <a:gd name="T45" fmla="*/ 529232164 h 257"/>
              <a:gd name="T46" fmla="*/ 148690013 w 408"/>
              <a:gd name="T47" fmla="*/ 554433696 h 257"/>
              <a:gd name="T48" fmla="*/ 186491563 w 408"/>
              <a:gd name="T49" fmla="*/ 574594921 h 257"/>
              <a:gd name="T50" fmla="*/ 224294700 w 408"/>
              <a:gd name="T51" fmla="*/ 589715840 h 257"/>
              <a:gd name="T52" fmla="*/ 269657513 w 408"/>
              <a:gd name="T53" fmla="*/ 607356118 h 257"/>
              <a:gd name="T54" fmla="*/ 337700938 w 408"/>
              <a:gd name="T55" fmla="*/ 627517343 h 257"/>
              <a:gd name="T56" fmla="*/ 383063750 w 408"/>
              <a:gd name="T57" fmla="*/ 637597956 h 257"/>
              <a:gd name="T58" fmla="*/ 433466875 w 408"/>
              <a:gd name="T59" fmla="*/ 642638262 h 257"/>
              <a:gd name="T60" fmla="*/ 483870000 w 408"/>
              <a:gd name="T61" fmla="*/ 645159209 h 257"/>
              <a:gd name="T62" fmla="*/ 539313438 w 408"/>
              <a:gd name="T63" fmla="*/ 645159209 h 257"/>
              <a:gd name="T64" fmla="*/ 592237513 w 408"/>
              <a:gd name="T65" fmla="*/ 642638262 h 257"/>
              <a:gd name="T66" fmla="*/ 640119688 w 408"/>
              <a:gd name="T67" fmla="*/ 637597956 h 257"/>
              <a:gd name="T68" fmla="*/ 690522813 w 408"/>
              <a:gd name="T69" fmla="*/ 627517343 h 257"/>
              <a:gd name="T70" fmla="*/ 756046875 w 408"/>
              <a:gd name="T71" fmla="*/ 607356118 h 257"/>
              <a:gd name="T72" fmla="*/ 798890325 w 408"/>
              <a:gd name="T73" fmla="*/ 589715840 h 257"/>
              <a:gd name="T74" fmla="*/ 839212825 w 408"/>
              <a:gd name="T75" fmla="*/ 574594921 h 257"/>
              <a:gd name="T76" fmla="*/ 877014375 w 408"/>
              <a:gd name="T77" fmla="*/ 554433696 h 257"/>
              <a:gd name="T78" fmla="*/ 909777200 w 408"/>
              <a:gd name="T79" fmla="*/ 529232164 h 257"/>
              <a:gd name="T80" fmla="*/ 940019075 w 408"/>
              <a:gd name="T81" fmla="*/ 504030632 h 257"/>
              <a:gd name="T82" fmla="*/ 965220638 w 408"/>
              <a:gd name="T83" fmla="*/ 478829101 h 257"/>
              <a:gd name="T84" fmla="*/ 985381888 w 408"/>
              <a:gd name="T85" fmla="*/ 448587263 h 257"/>
              <a:gd name="T86" fmla="*/ 1003022188 w 408"/>
              <a:gd name="T87" fmla="*/ 418345425 h 257"/>
              <a:gd name="T88" fmla="*/ 1015623763 w 408"/>
              <a:gd name="T89" fmla="*/ 388103587 h 257"/>
              <a:gd name="T90" fmla="*/ 1025704388 w 408"/>
              <a:gd name="T91" fmla="*/ 357861749 h 257"/>
              <a:gd name="T92" fmla="*/ 1028223750 w 408"/>
              <a:gd name="T93" fmla="*/ 322579605 h 257"/>
              <a:gd name="T94" fmla="*/ 1025704388 w 408"/>
              <a:gd name="T95" fmla="*/ 289816820 h 257"/>
              <a:gd name="T96" fmla="*/ 1015623763 w 408"/>
              <a:gd name="T97" fmla="*/ 257055622 h 257"/>
              <a:gd name="T98" fmla="*/ 1003022188 w 408"/>
              <a:gd name="T99" fmla="*/ 226813785 h 257"/>
              <a:gd name="T100" fmla="*/ 985381888 w 408"/>
              <a:gd name="T101" fmla="*/ 196571947 h 257"/>
              <a:gd name="T102" fmla="*/ 965220638 w 408"/>
              <a:gd name="T103" fmla="*/ 166330109 h 257"/>
              <a:gd name="T104" fmla="*/ 940019075 w 408"/>
              <a:gd name="T105" fmla="*/ 141128577 h 257"/>
              <a:gd name="T106" fmla="*/ 909777200 w 408"/>
              <a:gd name="T107" fmla="*/ 115927045 h 257"/>
              <a:gd name="T108" fmla="*/ 877014375 w 408"/>
              <a:gd name="T109" fmla="*/ 93244873 h 257"/>
              <a:gd name="T110" fmla="*/ 839212825 w 408"/>
              <a:gd name="T111" fmla="*/ 73083648 h 257"/>
              <a:gd name="T112" fmla="*/ 798890325 w 408"/>
              <a:gd name="T113" fmla="*/ 55443370 h 257"/>
              <a:gd name="T114" fmla="*/ 756046875 w 408"/>
              <a:gd name="T115" fmla="*/ 37801504 h 257"/>
              <a:gd name="T116" fmla="*/ 690522813 w 408"/>
              <a:gd name="T117" fmla="*/ 17640278 h 257"/>
              <a:gd name="T118" fmla="*/ 640119688 w 408"/>
              <a:gd name="T119" fmla="*/ 7559666 h 257"/>
              <a:gd name="T120" fmla="*/ 592237513 w 408"/>
              <a:gd name="T121" fmla="*/ 2519359 h 257"/>
              <a:gd name="T122" fmla="*/ 539313438 w 408"/>
              <a:gd name="T123" fmla="*/ 0 h 2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8" h="257">
                <a:moveTo>
                  <a:pt x="203" y="0"/>
                </a:moveTo>
                <a:lnTo>
                  <a:pt x="192" y="0"/>
                </a:lnTo>
                <a:lnTo>
                  <a:pt x="183" y="0"/>
                </a:lnTo>
                <a:lnTo>
                  <a:pt x="172" y="1"/>
                </a:lnTo>
                <a:lnTo>
                  <a:pt x="162" y="2"/>
                </a:lnTo>
                <a:lnTo>
                  <a:pt x="152" y="3"/>
                </a:lnTo>
                <a:lnTo>
                  <a:pt x="142" y="6"/>
                </a:lnTo>
                <a:lnTo>
                  <a:pt x="134" y="7"/>
                </a:lnTo>
                <a:lnTo>
                  <a:pt x="124" y="9"/>
                </a:lnTo>
                <a:lnTo>
                  <a:pt x="107" y="15"/>
                </a:lnTo>
                <a:lnTo>
                  <a:pt x="98" y="18"/>
                </a:lnTo>
                <a:lnTo>
                  <a:pt x="89" y="22"/>
                </a:lnTo>
                <a:lnTo>
                  <a:pt x="82" y="25"/>
                </a:lnTo>
                <a:lnTo>
                  <a:pt x="74" y="29"/>
                </a:lnTo>
                <a:lnTo>
                  <a:pt x="66" y="33"/>
                </a:lnTo>
                <a:lnTo>
                  <a:pt x="59" y="37"/>
                </a:lnTo>
                <a:lnTo>
                  <a:pt x="52" y="41"/>
                </a:lnTo>
                <a:lnTo>
                  <a:pt x="46" y="46"/>
                </a:lnTo>
                <a:lnTo>
                  <a:pt x="40" y="51"/>
                </a:lnTo>
                <a:lnTo>
                  <a:pt x="35" y="56"/>
                </a:lnTo>
                <a:lnTo>
                  <a:pt x="29" y="62"/>
                </a:lnTo>
                <a:lnTo>
                  <a:pt x="24" y="66"/>
                </a:lnTo>
                <a:lnTo>
                  <a:pt x="20" y="72"/>
                </a:lnTo>
                <a:lnTo>
                  <a:pt x="15" y="78"/>
                </a:lnTo>
                <a:lnTo>
                  <a:pt x="12" y="83"/>
                </a:lnTo>
                <a:lnTo>
                  <a:pt x="9" y="90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5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4"/>
                </a:lnTo>
                <a:lnTo>
                  <a:pt x="5" y="160"/>
                </a:lnTo>
                <a:lnTo>
                  <a:pt x="9" y="167"/>
                </a:lnTo>
                <a:lnTo>
                  <a:pt x="12" y="173"/>
                </a:lnTo>
                <a:lnTo>
                  <a:pt x="15" y="178"/>
                </a:lnTo>
                <a:lnTo>
                  <a:pt x="20" y="184"/>
                </a:lnTo>
                <a:lnTo>
                  <a:pt x="24" y="190"/>
                </a:lnTo>
                <a:lnTo>
                  <a:pt x="29" y="194"/>
                </a:lnTo>
                <a:lnTo>
                  <a:pt x="35" y="200"/>
                </a:lnTo>
                <a:lnTo>
                  <a:pt x="40" y="205"/>
                </a:lnTo>
                <a:lnTo>
                  <a:pt x="46" y="210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2" y="231"/>
                </a:lnTo>
                <a:lnTo>
                  <a:pt x="89" y="234"/>
                </a:lnTo>
                <a:lnTo>
                  <a:pt x="98" y="238"/>
                </a:lnTo>
                <a:lnTo>
                  <a:pt x="107" y="241"/>
                </a:lnTo>
                <a:lnTo>
                  <a:pt x="124" y="247"/>
                </a:lnTo>
                <a:lnTo>
                  <a:pt x="134" y="249"/>
                </a:lnTo>
                <a:lnTo>
                  <a:pt x="142" y="250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3" y="256"/>
                </a:lnTo>
                <a:lnTo>
                  <a:pt x="192" y="256"/>
                </a:lnTo>
                <a:lnTo>
                  <a:pt x="203" y="257"/>
                </a:lnTo>
                <a:lnTo>
                  <a:pt x="214" y="256"/>
                </a:lnTo>
                <a:lnTo>
                  <a:pt x="224" y="256"/>
                </a:lnTo>
                <a:lnTo>
                  <a:pt x="235" y="255"/>
                </a:lnTo>
                <a:lnTo>
                  <a:pt x="245" y="254"/>
                </a:lnTo>
                <a:lnTo>
                  <a:pt x="254" y="253"/>
                </a:lnTo>
                <a:lnTo>
                  <a:pt x="264" y="250"/>
                </a:lnTo>
                <a:lnTo>
                  <a:pt x="274" y="249"/>
                </a:lnTo>
                <a:lnTo>
                  <a:pt x="283" y="247"/>
                </a:lnTo>
                <a:lnTo>
                  <a:pt x="300" y="241"/>
                </a:lnTo>
                <a:lnTo>
                  <a:pt x="309" y="238"/>
                </a:lnTo>
                <a:lnTo>
                  <a:pt x="317" y="234"/>
                </a:lnTo>
                <a:lnTo>
                  <a:pt x="325" y="231"/>
                </a:lnTo>
                <a:lnTo>
                  <a:pt x="333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0"/>
                </a:lnTo>
                <a:lnTo>
                  <a:pt x="366" y="205"/>
                </a:lnTo>
                <a:lnTo>
                  <a:pt x="373" y="200"/>
                </a:lnTo>
                <a:lnTo>
                  <a:pt x="377" y="194"/>
                </a:lnTo>
                <a:lnTo>
                  <a:pt x="383" y="190"/>
                </a:lnTo>
                <a:lnTo>
                  <a:pt x="387" y="184"/>
                </a:lnTo>
                <a:lnTo>
                  <a:pt x="391" y="178"/>
                </a:lnTo>
                <a:lnTo>
                  <a:pt x="395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4"/>
                </a:lnTo>
                <a:lnTo>
                  <a:pt x="404" y="148"/>
                </a:lnTo>
                <a:lnTo>
                  <a:pt x="407" y="142"/>
                </a:lnTo>
                <a:lnTo>
                  <a:pt x="407" y="135"/>
                </a:lnTo>
                <a:lnTo>
                  <a:pt x="408" y="128"/>
                </a:lnTo>
                <a:lnTo>
                  <a:pt x="407" y="121"/>
                </a:lnTo>
                <a:lnTo>
                  <a:pt x="407" y="115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0"/>
                </a:lnTo>
                <a:lnTo>
                  <a:pt x="395" y="83"/>
                </a:lnTo>
                <a:lnTo>
                  <a:pt x="391" y="78"/>
                </a:lnTo>
                <a:lnTo>
                  <a:pt x="387" y="72"/>
                </a:lnTo>
                <a:lnTo>
                  <a:pt x="383" y="66"/>
                </a:lnTo>
                <a:lnTo>
                  <a:pt x="377" y="62"/>
                </a:lnTo>
                <a:lnTo>
                  <a:pt x="373" y="56"/>
                </a:lnTo>
                <a:lnTo>
                  <a:pt x="366" y="51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3" y="29"/>
                </a:lnTo>
                <a:lnTo>
                  <a:pt x="325" y="25"/>
                </a:lnTo>
                <a:lnTo>
                  <a:pt x="317" y="22"/>
                </a:lnTo>
                <a:lnTo>
                  <a:pt x="309" y="18"/>
                </a:lnTo>
                <a:lnTo>
                  <a:pt x="300" y="15"/>
                </a:lnTo>
                <a:lnTo>
                  <a:pt x="283" y="9"/>
                </a:lnTo>
                <a:lnTo>
                  <a:pt x="274" y="7"/>
                </a:lnTo>
                <a:lnTo>
                  <a:pt x="264" y="6"/>
                </a:lnTo>
                <a:lnTo>
                  <a:pt x="254" y="3"/>
                </a:lnTo>
                <a:lnTo>
                  <a:pt x="245" y="2"/>
                </a:lnTo>
                <a:lnTo>
                  <a:pt x="235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3" name="Rectangle 24"/>
          <p:cNvSpPr>
            <a:spLocks noChangeArrowheads="1"/>
          </p:cNvSpPr>
          <p:nvPr/>
        </p:nvSpPr>
        <p:spPr bwMode="auto">
          <a:xfrm>
            <a:off x="9664664" y="4208363"/>
            <a:ext cx="998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S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64" name="Rectangle 25"/>
          <p:cNvSpPr>
            <a:spLocks noChangeArrowheads="1"/>
          </p:cNvSpPr>
          <p:nvPr/>
        </p:nvSpPr>
        <p:spPr bwMode="auto">
          <a:xfrm>
            <a:off x="9880832" y="42083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65" name="Rectangle 26"/>
          <p:cNvSpPr>
            <a:spLocks noChangeArrowheads="1"/>
          </p:cNvSpPr>
          <p:nvPr/>
        </p:nvSpPr>
        <p:spPr bwMode="auto">
          <a:xfrm>
            <a:off x="7321784" y="4922738"/>
            <a:ext cx="1552575" cy="40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6" name="Rectangle 27"/>
          <p:cNvSpPr>
            <a:spLocks noChangeArrowheads="1"/>
          </p:cNvSpPr>
          <p:nvPr/>
        </p:nvSpPr>
        <p:spPr bwMode="auto">
          <a:xfrm>
            <a:off x="7321784" y="4922738"/>
            <a:ext cx="1552575" cy="4079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7" name="Rectangle 28"/>
          <p:cNvSpPr>
            <a:spLocks noChangeArrowheads="1"/>
          </p:cNvSpPr>
          <p:nvPr/>
        </p:nvSpPr>
        <p:spPr bwMode="auto">
          <a:xfrm>
            <a:off x="7898562" y="4960214"/>
            <a:ext cx="35453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 dirty="0">
                <a:solidFill>
                  <a:srgbClr val="000000"/>
                </a:solidFill>
                <a:latin typeface="Times New Roman"/>
                <a:ea typeface="ＭＳ Ｐゴシック"/>
              </a:rPr>
              <a:t>Yes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68" name="Rectangle 29"/>
          <p:cNvSpPr>
            <a:spLocks noChangeArrowheads="1"/>
          </p:cNvSpPr>
          <p:nvPr/>
        </p:nvSpPr>
        <p:spPr bwMode="auto">
          <a:xfrm>
            <a:off x="8431445" y="4991002"/>
            <a:ext cx="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69" name="Rectangle 30"/>
          <p:cNvSpPr>
            <a:spLocks noChangeArrowheads="1"/>
          </p:cNvSpPr>
          <p:nvPr/>
        </p:nvSpPr>
        <p:spPr bwMode="auto">
          <a:xfrm>
            <a:off x="7616259" y="4159152"/>
            <a:ext cx="270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+ve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0" name="Rectangle 31"/>
          <p:cNvSpPr>
            <a:spLocks noChangeArrowheads="1"/>
          </p:cNvSpPr>
          <p:nvPr/>
        </p:nvSpPr>
        <p:spPr bwMode="auto">
          <a:xfrm>
            <a:off x="8085369" y="415915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1" name="Rectangle 32"/>
          <p:cNvSpPr>
            <a:spLocks noChangeArrowheads="1"/>
          </p:cNvSpPr>
          <p:nvPr/>
        </p:nvSpPr>
        <p:spPr bwMode="auto">
          <a:xfrm>
            <a:off x="10002055" y="4568727"/>
            <a:ext cx="59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2" name="Rectangle 33"/>
          <p:cNvSpPr>
            <a:spLocks noChangeArrowheads="1"/>
          </p:cNvSpPr>
          <p:nvPr/>
        </p:nvSpPr>
        <p:spPr bwMode="auto">
          <a:xfrm>
            <a:off x="10047838" y="4568727"/>
            <a:ext cx="182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3" name="Rectangle 34"/>
          <p:cNvSpPr>
            <a:spLocks noChangeArrowheads="1"/>
          </p:cNvSpPr>
          <p:nvPr/>
        </p:nvSpPr>
        <p:spPr bwMode="auto">
          <a:xfrm>
            <a:off x="10265007" y="4568727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4" name="Rectangle 35"/>
          <p:cNvSpPr>
            <a:spLocks noChangeArrowheads="1"/>
          </p:cNvSpPr>
          <p:nvPr/>
        </p:nvSpPr>
        <p:spPr bwMode="auto">
          <a:xfrm>
            <a:off x="9002979" y="4922738"/>
            <a:ext cx="1554163" cy="40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5" name="Rectangle 36"/>
          <p:cNvSpPr>
            <a:spLocks noChangeArrowheads="1"/>
          </p:cNvSpPr>
          <p:nvPr/>
        </p:nvSpPr>
        <p:spPr bwMode="auto">
          <a:xfrm>
            <a:off x="9002979" y="4922738"/>
            <a:ext cx="1554163" cy="4079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6" name="Rectangle 37"/>
          <p:cNvSpPr>
            <a:spLocks noChangeArrowheads="1"/>
          </p:cNvSpPr>
          <p:nvPr/>
        </p:nvSpPr>
        <p:spPr bwMode="auto">
          <a:xfrm>
            <a:off x="9585564" y="4975608"/>
            <a:ext cx="3106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 dirty="0">
                <a:solidFill>
                  <a:srgbClr val="000000"/>
                </a:solidFill>
                <a:latin typeface="Times New Roman"/>
                <a:ea typeface="ＭＳ Ｐゴシック"/>
              </a:rPr>
              <a:t>No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7" name="Rectangle 38"/>
          <p:cNvSpPr>
            <a:spLocks noChangeArrowheads="1"/>
          </p:cNvSpPr>
          <p:nvPr/>
        </p:nvSpPr>
        <p:spPr bwMode="auto">
          <a:xfrm>
            <a:off x="10076095" y="4991002"/>
            <a:ext cx="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8" name="Freeform 39"/>
          <p:cNvSpPr>
            <a:spLocks noEditPoints="1"/>
          </p:cNvSpPr>
          <p:nvPr/>
        </p:nvSpPr>
        <p:spPr bwMode="auto">
          <a:xfrm>
            <a:off x="8485419" y="4506883"/>
            <a:ext cx="1041400" cy="423863"/>
          </a:xfrm>
          <a:custGeom>
            <a:avLst/>
            <a:gdLst>
              <a:gd name="T0" fmla="*/ 1648182188 w 656"/>
              <a:gd name="T1" fmla="*/ 17641908 h 267"/>
              <a:gd name="T2" fmla="*/ 110886875 w 656"/>
              <a:gd name="T3" fmla="*/ 624999487 h 267"/>
              <a:gd name="T4" fmla="*/ 105846563 w 656"/>
              <a:gd name="T5" fmla="*/ 624999487 h 267"/>
              <a:gd name="T6" fmla="*/ 103327200 w 656"/>
              <a:gd name="T7" fmla="*/ 624999487 h 267"/>
              <a:gd name="T8" fmla="*/ 98286888 w 656"/>
              <a:gd name="T9" fmla="*/ 622480122 h 267"/>
              <a:gd name="T10" fmla="*/ 98286888 w 656"/>
              <a:gd name="T11" fmla="*/ 619959169 h 267"/>
              <a:gd name="T12" fmla="*/ 95765938 w 656"/>
              <a:gd name="T13" fmla="*/ 617439803 h 267"/>
              <a:gd name="T14" fmla="*/ 98286888 w 656"/>
              <a:gd name="T15" fmla="*/ 612399485 h 267"/>
              <a:gd name="T16" fmla="*/ 98286888 w 656"/>
              <a:gd name="T17" fmla="*/ 609878532 h 267"/>
              <a:gd name="T18" fmla="*/ 103327200 w 656"/>
              <a:gd name="T19" fmla="*/ 607359166 h 267"/>
              <a:gd name="T20" fmla="*/ 1638101563 w 656"/>
              <a:gd name="T21" fmla="*/ 2520953 h 267"/>
              <a:gd name="T22" fmla="*/ 1645662825 w 656"/>
              <a:gd name="T23" fmla="*/ 0 h 267"/>
              <a:gd name="T24" fmla="*/ 1648182188 w 656"/>
              <a:gd name="T25" fmla="*/ 2520953 h 267"/>
              <a:gd name="T26" fmla="*/ 1650703138 w 656"/>
              <a:gd name="T27" fmla="*/ 2520953 h 267"/>
              <a:gd name="T28" fmla="*/ 1650703138 w 656"/>
              <a:gd name="T29" fmla="*/ 5040318 h 267"/>
              <a:gd name="T30" fmla="*/ 1653222500 w 656"/>
              <a:gd name="T31" fmla="*/ 10080637 h 267"/>
              <a:gd name="T32" fmla="*/ 1650703138 w 656"/>
              <a:gd name="T33" fmla="*/ 12601590 h 267"/>
              <a:gd name="T34" fmla="*/ 1650703138 w 656"/>
              <a:gd name="T35" fmla="*/ 17641908 h 267"/>
              <a:gd name="T36" fmla="*/ 1648182188 w 656"/>
              <a:gd name="T37" fmla="*/ 17641908 h 267"/>
              <a:gd name="T38" fmla="*/ 1648182188 w 656"/>
              <a:gd name="T39" fmla="*/ 17641908 h 267"/>
              <a:gd name="T40" fmla="*/ 151209375 w 656"/>
              <a:gd name="T41" fmla="*/ 672883306 h 267"/>
              <a:gd name="T42" fmla="*/ 0 w 656"/>
              <a:gd name="T43" fmla="*/ 660281716 h 267"/>
              <a:gd name="T44" fmla="*/ 105846563 w 656"/>
              <a:gd name="T45" fmla="*/ 541835027 h 267"/>
              <a:gd name="T46" fmla="*/ 151209375 w 656"/>
              <a:gd name="T47" fmla="*/ 672883306 h 2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56" h="267">
                <a:moveTo>
                  <a:pt x="654" y="7"/>
                </a:moveTo>
                <a:lnTo>
                  <a:pt x="44" y="248"/>
                </a:lnTo>
                <a:lnTo>
                  <a:pt x="42" y="248"/>
                </a:lnTo>
                <a:lnTo>
                  <a:pt x="41" y="248"/>
                </a:lnTo>
                <a:lnTo>
                  <a:pt x="39" y="247"/>
                </a:lnTo>
                <a:lnTo>
                  <a:pt x="39" y="246"/>
                </a:lnTo>
                <a:lnTo>
                  <a:pt x="38" y="245"/>
                </a:lnTo>
                <a:lnTo>
                  <a:pt x="39" y="243"/>
                </a:lnTo>
                <a:lnTo>
                  <a:pt x="39" y="242"/>
                </a:lnTo>
                <a:lnTo>
                  <a:pt x="41" y="241"/>
                </a:lnTo>
                <a:lnTo>
                  <a:pt x="650" y="1"/>
                </a:lnTo>
                <a:lnTo>
                  <a:pt x="653" y="0"/>
                </a:lnTo>
                <a:lnTo>
                  <a:pt x="654" y="1"/>
                </a:lnTo>
                <a:lnTo>
                  <a:pt x="655" y="1"/>
                </a:lnTo>
                <a:lnTo>
                  <a:pt x="655" y="2"/>
                </a:lnTo>
                <a:lnTo>
                  <a:pt x="656" y="4"/>
                </a:lnTo>
                <a:lnTo>
                  <a:pt x="655" y="5"/>
                </a:lnTo>
                <a:lnTo>
                  <a:pt x="655" y="7"/>
                </a:lnTo>
                <a:lnTo>
                  <a:pt x="654" y="7"/>
                </a:lnTo>
                <a:close/>
                <a:moveTo>
                  <a:pt x="60" y="267"/>
                </a:moveTo>
                <a:lnTo>
                  <a:pt x="0" y="262"/>
                </a:lnTo>
                <a:lnTo>
                  <a:pt x="42" y="215"/>
                </a:lnTo>
                <a:lnTo>
                  <a:pt x="60" y="267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9" name="Freeform 40"/>
          <p:cNvSpPr>
            <a:spLocks noEditPoints="1"/>
          </p:cNvSpPr>
          <p:nvPr/>
        </p:nvSpPr>
        <p:spPr bwMode="auto">
          <a:xfrm>
            <a:off x="9866546" y="4506883"/>
            <a:ext cx="85725" cy="415925"/>
          </a:xfrm>
          <a:custGeom>
            <a:avLst/>
            <a:gdLst>
              <a:gd name="T0" fmla="*/ 75604688 w 54"/>
              <a:gd name="T1" fmla="*/ 10080625 h 262"/>
              <a:gd name="T2" fmla="*/ 75604688 w 54"/>
              <a:gd name="T3" fmla="*/ 539313438 h 262"/>
              <a:gd name="T4" fmla="*/ 73085325 w 54"/>
              <a:gd name="T5" fmla="*/ 541834388 h 262"/>
              <a:gd name="T6" fmla="*/ 73085325 w 54"/>
              <a:gd name="T7" fmla="*/ 544353750 h 262"/>
              <a:gd name="T8" fmla="*/ 70564375 w 54"/>
              <a:gd name="T9" fmla="*/ 546874700 h 262"/>
              <a:gd name="T10" fmla="*/ 68045013 w 54"/>
              <a:gd name="T11" fmla="*/ 546874700 h 262"/>
              <a:gd name="T12" fmla="*/ 63004700 w 54"/>
              <a:gd name="T13" fmla="*/ 546874700 h 262"/>
              <a:gd name="T14" fmla="*/ 60483750 w 54"/>
              <a:gd name="T15" fmla="*/ 544353750 h 262"/>
              <a:gd name="T16" fmla="*/ 60483750 w 54"/>
              <a:gd name="T17" fmla="*/ 541834388 h 262"/>
              <a:gd name="T18" fmla="*/ 57964388 w 54"/>
              <a:gd name="T19" fmla="*/ 539313438 h 262"/>
              <a:gd name="T20" fmla="*/ 57964388 w 54"/>
              <a:gd name="T21" fmla="*/ 10080625 h 262"/>
              <a:gd name="T22" fmla="*/ 60483750 w 54"/>
              <a:gd name="T23" fmla="*/ 5040313 h 262"/>
              <a:gd name="T24" fmla="*/ 60483750 w 54"/>
              <a:gd name="T25" fmla="*/ 2520950 h 262"/>
              <a:gd name="T26" fmla="*/ 63004700 w 54"/>
              <a:gd name="T27" fmla="*/ 2520950 h 262"/>
              <a:gd name="T28" fmla="*/ 68045013 w 54"/>
              <a:gd name="T29" fmla="*/ 0 h 262"/>
              <a:gd name="T30" fmla="*/ 70564375 w 54"/>
              <a:gd name="T31" fmla="*/ 2520950 h 262"/>
              <a:gd name="T32" fmla="*/ 73085325 w 54"/>
              <a:gd name="T33" fmla="*/ 2520950 h 262"/>
              <a:gd name="T34" fmla="*/ 73085325 w 54"/>
              <a:gd name="T35" fmla="*/ 5040313 h 262"/>
              <a:gd name="T36" fmla="*/ 75604688 w 54"/>
              <a:gd name="T37" fmla="*/ 10080625 h 262"/>
              <a:gd name="T38" fmla="*/ 75604688 w 54"/>
              <a:gd name="T39" fmla="*/ 10080625 h 262"/>
              <a:gd name="T40" fmla="*/ 136088438 w 54"/>
              <a:gd name="T41" fmla="*/ 516632825 h 262"/>
              <a:gd name="T42" fmla="*/ 68045013 w 54"/>
              <a:gd name="T43" fmla="*/ 660280938 h 262"/>
              <a:gd name="T44" fmla="*/ 0 w 54"/>
              <a:gd name="T45" fmla="*/ 516632825 h 262"/>
              <a:gd name="T46" fmla="*/ 136088438 w 54"/>
              <a:gd name="T47" fmla="*/ 516632825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4" h="262">
                <a:moveTo>
                  <a:pt x="30" y="4"/>
                </a:moveTo>
                <a:lnTo>
                  <a:pt x="30" y="214"/>
                </a:lnTo>
                <a:lnTo>
                  <a:pt x="29" y="215"/>
                </a:lnTo>
                <a:lnTo>
                  <a:pt x="29" y="216"/>
                </a:lnTo>
                <a:lnTo>
                  <a:pt x="28" y="217"/>
                </a:lnTo>
                <a:lnTo>
                  <a:pt x="27" y="217"/>
                </a:lnTo>
                <a:lnTo>
                  <a:pt x="25" y="217"/>
                </a:lnTo>
                <a:lnTo>
                  <a:pt x="24" y="216"/>
                </a:lnTo>
                <a:lnTo>
                  <a:pt x="24" y="215"/>
                </a:lnTo>
                <a:lnTo>
                  <a:pt x="23" y="214"/>
                </a:lnTo>
                <a:lnTo>
                  <a:pt x="23" y="4"/>
                </a:lnTo>
                <a:lnTo>
                  <a:pt x="24" y="2"/>
                </a:lnTo>
                <a:lnTo>
                  <a:pt x="24" y="1"/>
                </a:lnTo>
                <a:lnTo>
                  <a:pt x="25" y="1"/>
                </a:lnTo>
                <a:lnTo>
                  <a:pt x="27" y="0"/>
                </a:lnTo>
                <a:lnTo>
                  <a:pt x="28" y="1"/>
                </a:lnTo>
                <a:lnTo>
                  <a:pt x="29" y="1"/>
                </a:lnTo>
                <a:lnTo>
                  <a:pt x="29" y="2"/>
                </a:lnTo>
                <a:lnTo>
                  <a:pt x="30" y="4"/>
                </a:lnTo>
                <a:close/>
                <a:moveTo>
                  <a:pt x="54" y="205"/>
                </a:moveTo>
                <a:lnTo>
                  <a:pt x="27" y="262"/>
                </a:lnTo>
                <a:lnTo>
                  <a:pt x="0" y="205"/>
                </a:lnTo>
                <a:lnTo>
                  <a:pt x="54" y="20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80" name="Rectangle 41"/>
          <p:cNvSpPr>
            <a:spLocks noChangeArrowheads="1"/>
          </p:cNvSpPr>
          <p:nvPr/>
        </p:nvSpPr>
        <p:spPr bwMode="auto">
          <a:xfrm>
            <a:off x="8836829" y="3614639"/>
            <a:ext cx="59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81" name="Rectangle 42"/>
          <p:cNvSpPr>
            <a:spLocks noChangeArrowheads="1"/>
          </p:cNvSpPr>
          <p:nvPr/>
        </p:nvSpPr>
        <p:spPr bwMode="auto">
          <a:xfrm>
            <a:off x="8882613" y="3614639"/>
            <a:ext cx="182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82" name="Rectangle 43"/>
          <p:cNvSpPr>
            <a:spLocks noChangeArrowheads="1"/>
          </p:cNvSpPr>
          <p:nvPr/>
        </p:nvSpPr>
        <p:spPr bwMode="auto">
          <a:xfrm>
            <a:off x="9099782" y="36146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83" name="Rectangle 44"/>
          <p:cNvSpPr>
            <a:spLocks noChangeArrowheads="1"/>
          </p:cNvSpPr>
          <p:nvPr/>
        </p:nvSpPr>
        <p:spPr bwMode="auto">
          <a:xfrm>
            <a:off x="8835459" y="4432202"/>
            <a:ext cx="270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+ve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84" name="Rectangle 45"/>
          <p:cNvSpPr>
            <a:spLocks noChangeArrowheads="1"/>
          </p:cNvSpPr>
          <p:nvPr/>
        </p:nvSpPr>
        <p:spPr bwMode="auto">
          <a:xfrm>
            <a:off x="9250595" y="443220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85" name="Text Box 47"/>
          <p:cNvSpPr txBox="1">
            <a:spLocks noChangeArrowheads="1"/>
          </p:cNvSpPr>
          <p:nvPr/>
        </p:nvSpPr>
        <p:spPr bwMode="auto">
          <a:xfrm>
            <a:off x="7184137" y="1967655"/>
            <a:ext cx="3621087" cy="369332"/>
          </a:xfrm>
          <a:prstGeom prst="rect">
            <a:avLst/>
          </a:prstGeom>
          <a:solidFill>
            <a:srgbClr val="FFCC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Instance: U=+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, B=-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, S=-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 b="1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86" name="Line 48"/>
          <p:cNvSpPr>
            <a:spLocks noChangeShapeType="1"/>
          </p:cNvSpPr>
          <p:nvPr/>
        </p:nvSpPr>
        <p:spPr bwMode="auto">
          <a:xfrm flipH="1">
            <a:off x="8226659" y="2858616"/>
            <a:ext cx="568467" cy="42901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87" name="Line 49"/>
          <p:cNvSpPr>
            <a:spLocks noChangeShapeType="1"/>
          </p:cNvSpPr>
          <p:nvPr/>
        </p:nvSpPr>
        <p:spPr bwMode="auto">
          <a:xfrm>
            <a:off x="8271107" y="3674578"/>
            <a:ext cx="1295400" cy="45720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88" name="Line 50"/>
          <p:cNvSpPr>
            <a:spLocks noChangeShapeType="1"/>
          </p:cNvSpPr>
          <p:nvPr/>
        </p:nvSpPr>
        <p:spPr bwMode="auto">
          <a:xfrm>
            <a:off x="9911717" y="4506883"/>
            <a:ext cx="0" cy="440831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FEC4A19-09CB-9A4B-9A7B-A9992EAB1E30}"/>
              </a:ext>
            </a:extLst>
          </p:cNvPr>
          <p:cNvGrpSpPr/>
          <p:nvPr/>
        </p:nvGrpSpPr>
        <p:grpSpPr>
          <a:xfrm>
            <a:off x="843708" y="1959823"/>
            <a:ext cx="5143180" cy="3910969"/>
            <a:chOff x="838200" y="1690692"/>
            <a:chExt cx="5143180" cy="3910969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5360C904-EE12-8D4B-B543-1D111E6A7AE2}"/>
                </a:ext>
              </a:extLst>
            </p:cNvPr>
            <p:cNvSpPr/>
            <p:nvPr/>
          </p:nvSpPr>
          <p:spPr>
            <a:xfrm>
              <a:off x="838200" y="1690692"/>
              <a:ext cx="5143180" cy="39109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7" name="Group 52">
              <a:extLst>
                <a:ext uri="{FF2B5EF4-FFF2-40B4-BE49-F238E27FC236}">
                  <a16:creationId xmlns:a16="http://schemas.microsoft.com/office/drawing/2014/main" id="{0CE87FFA-8FE3-1C40-9438-002E2BE82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6370" y="1915976"/>
              <a:ext cx="4733925" cy="2633663"/>
              <a:chOff x="432" y="1488"/>
              <a:chExt cx="2748" cy="1659"/>
            </a:xfrm>
          </p:grpSpPr>
          <p:sp>
            <p:nvSpPr>
              <p:cNvPr id="200" name="Rectangle 53">
                <a:extLst>
                  <a:ext uri="{FF2B5EF4-FFF2-40B4-BE49-F238E27FC236}">
                    <a16:creationId xmlns:a16="http://schemas.microsoft.com/office/drawing/2014/main" id="{B3E9513A-2FF5-8B4A-B6FB-4B32027D1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689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0.87</a:t>
                </a:r>
              </a:p>
            </p:txBody>
          </p:sp>
          <p:sp>
            <p:nvSpPr>
              <p:cNvPr id="201" name="Rectangle 54">
                <a:extLst>
                  <a:ext uri="{FF2B5EF4-FFF2-40B4-BE49-F238E27FC236}">
                    <a16:creationId xmlns:a16="http://schemas.microsoft.com/office/drawing/2014/main" id="{E73E84D9-BCCB-354E-B90C-05716D429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689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02" name="Rectangle 55">
                <a:extLst>
                  <a:ext uri="{FF2B5EF4-FFF2-40B4-BE49-F238E27FC236}">
                    <a16:creationId xmlns:a16="http://schemas.microsoft.com/office/drawing/2014/main" id="{1396139C-B9A6-6A42-A31E-9C4BA82EB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842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0.13</a:t>
                </a:r>
              </a:p>
            </p:txBody>
          </p:sp>
          <p:sp>
            <p:nvSpPr>
              <p:cNvPr id="203" name="Rectangle 56">
                <a:extLst>
                  <a:ext uri="{FF2B5EF4-FFF2-40B4-BE49-F238E27FC236}">
                    <a16:creationId xmlns:a16="http://schemas.microsoft.com/office/drawing/2014/main" id="{E71261CA-D42D-044B-B298-EE31C1E56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842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04" name="Rectangle 57">
                <a:extLst>
                  <a:ext uri="{FF2B5EF4-FFF2-40B4-BE49-F238E27FC236}">
                    <a16:creationId xmlns:a16="http://schemas.microsoft.com/office/drawing/2014/main" id="{37163AA1-F2A5-B441-9D18-D692593AD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536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Pr(p)</a:t>
                </a:r>
              </a:p>
            </p:txBody>
          </p:sp>
          <p:sp>
            <p:nvSpPr>
              <p:cNvPr id="205" name="Rectangle 58">
                <a:extLst>
                  <a:ext uri="{FF2B5EF4-FFF2-40B4-BE49-F238E27FC236}">
                    <a16:creationId xmlns:a16="http://schemas.microsoft.com/office/drawing/2014/main" id="{A5E5681C-7323-754C-BDCE-71AD7C4CE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536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06" name="Line 59">
                <a:extLst>
                  <a:ext uri="{FF2B5EF4-FFF2-40B4-BE49-F238E27FC236}">
                    <a16:creationId xmlns:a16="http://schemas.microsoft.com/office/drawing/2014/main" id="{46F2D1B9-7E44-BC41-8A9B-4B172DC31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536"/>
                <a:ext cx="43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7" name="Line 60">
                <a:extLst>
                  <a:ext uri="{FF2B5EF4-FFF2-40B4-BE49-F238E27FC236}">
                    <a16:creationId xmlns:a16="http://schemas.microsoft.com/office/drawing/2014/main" id="{F439317A-B707-1E4D-9265-B6E4B5DC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689"/>
                <a:ext cx="4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8" name="Line 61">
                <a:extLst>
                  <a:ext uri="{FF2B5EF4-FFF2-40B4-BE49-F238E27FC236}">
                    <a16:creationId xmlns:a16="http://schemas.microsoft.com/office/drawing/2014/main" id="{9B3F8FC2-3360-1D47-804C-40A2A4DB4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995"/>
                <a:ext cx="43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9" name="Line 62">
                <a:extLst>
                  <a:ext uri="{FF2B5EF4-FFF2-40B4-BE49-F238E27FC236}">
                    <a16:creationId xmlns:a16="http://schemas.microsoft.com/office/drawing/2014/main" id="{45691A6B-CFCF-1D4B-9361-A92610934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536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0" name="Line 63">
                <a:extLst>
                  <a:ext uri="{FF2B5EF4-FFF2-40B4-BE49-F238E27FC236}">
                    <a16:creationId xmlns:a16="http://schemas.microsoft.com/office/drawing/2014/main" id="{8A7BC7BA-3072-B346-986D-F09B57C79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1" y="1536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1" name="Line 64">
                <a:extLst>
                  <a:ext uri="{FF2B5EF4-FFF2-40B4-BE49-F238E27FC236}">
                    <a16:creationId xmlns:a16="http://schemas.microsoft.com/office/drawing/2014/main" id="{5F77CE01-6EA9-3345-B508-CEE637EB9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4" y="1536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2" name="Line 65">
                <a:extLst>
                  <a:ext uri="{FF2B5EF4-FFF2-40B4-BE49-F238E27FC236}">
                    <a16:creationId xmlns:a16="http://schemas.microsoft.com/office/drawing/2014/main" id="{8C1E71B8-60FA-B746-8DC3-9C64149DD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842"/>
                <a:ext cx="4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3" name="Rectangle 66">
                <a:extLst>
                  <a:ext uri="{FF2B5EF4-FFF2-40B4-BE49-F238E27FC236}">
                    <a16:creationId xmlns:a16="http://schemas.microsoft.com/office/drawing/2014/main" id="{E43E4993-8448-8A4D-855E-DD16F1C0E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841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0.27</a:t>
                </a:r>
              </a:p>
            </p:txBody>
          </p:sp>
          <p:sp>
            <p:nvSpPr>
              <p:cNvPr id="214" name="Rectangle 67">
                <a:extLst>
                  <a:ext uri="{FF2B5EF4-FFF2-40B4-BE49-F238E27FC236}">
                    <a16:creationId xmlns:a16="http://schemas.microsoft.com/office/drawing/2014/main" id="{4034EE0F-CF4B-A44E-B4F2-91012E26A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841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15" name="Rectangle 68">
                <a:extLst>
                  <a:ext uri="{FF2B5EF4-FFF2-40B4-BE49-F238E27FC236}">
                    <a16:creationId xmlns:a16="http://schemas.microsoft.com/office/drawing/2014/main" id="{7DA0697E-0C8A-E14B-A262-E717DE021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841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16" name="Rectangle 69">
                <a:extLst>
                  <a:ext uri="{FF2B5EF4-FFF2-40B4-BE49-F238E27FC236}">
                    <a16:creationId xmlns:a16="http://schemas.microsoft.com/office/drawing/2014/main" id="{727A3E8A-8E03-8E40-B55E-E75352BEE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994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17" name="Rectangle 70">
                <a:extLst>
                  <a:ext uri="{FF2B5EF4-FFF2-40B4-BE49-F238E27FC236}">
                    <a16:creationId xmlns:a16="http://schemas.microsoft.com/office/drawing/2014/main" id="{7DF46A58-E3D8-A142-9E8C-32D32AFC0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688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18" name="Rectangle 71">
                <a:extLst>
                  <a:ext uri="{FF2B5EF4-FFF2-40B4-BE49-F238E27FC236}">
                    <a16:creationId xmlns:a16="http://schemas.microsoft.com/office/drawing/2014/main" id="{008396C6-D809-184A-AADC-42D165D50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994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0.107</a:t>
                </a:r>
              </a:p>
            </p:txBody>
          </p:sp>
          <p:sp>
            <p:nvSpPr>
              <p:cNvPr id="219" name="Rectangle 72">
                <a:extLst>
                  <a:ext uri="{FF2B5EF4-FFF2-40B4-BE49-F238E27FC236}">
                    <a16:creationId xmlns:a16="http://schemas.microsoft.com/office/drawing/2014/main" id="{586E1868-1F07-074E-89AA-AEB34473C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994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220" name="Rectangle 73">
                <a:extLst>
                  <a:ext uri="{FF2B5EF4-FFF2-40B4-BE49-F238E27FC236}">
                    <a16:creationId xmlns:a16="http://schemas.microsoft.com/office/drawing/2014/main" id="{2E764CE2-45A1-9F46-9100-B13FE227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688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Pr(u|p)</a:t>
                </a:r>
              </a:p>
            </p:txBody>
          </p:sp>
          <p:sp>
            <p:nvSpPr>
              <p:cNvPr id="221" name="Rectangle 74">
                <a:extLst>
                  <a:ext uri="{FF2B5EF4-FFF2-40B4-BE49-F238E27FC236}">
                    <a16:creationId xmlns:a16="http://schemas.microsoft.com/office/drawing/2014/main" id="{FF3C7849-584E-7F49-9527-8F0CCF631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688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U</a:t>
                </a:r>
              </a:p>
            </p:txBody>
          </p:sp>
          <p:sp>
            <p:nvSpPr>
              <p:cNvPr id="222" name="Line 75">
                <a:extLst>
                  <a:ext uri="{FF2B5EF4-FFF2-40B4-BE49-F238E27FC236}">
                    <a16:creationId xmlns:a16="http://schemas.microsoft.com/office/drawing/2014/main" id="{8DD34E23-CDD6-9845-B78A-81FC3B8CB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688"/>
                <a:ext cx="68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3" name="Line 76">
                <a:extLst>
                  <a:ext uri="{FF2B5EF4-FFF2-40B4-BE49-F238E27FC236}">
                    <a16:creationId xmlns:a16="http://schemas.microsoft.com/office/drawing/2014/main" id="{DAD2BC3F-F316-9148-8EFC-3F780C7FC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841"/>
                <a:ext cx="6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4" name="Line 77">
                <a:extLst>
                  <a:ext uri="{FF2B5EF4-FFF2-40B4-BE49-F238E27FC236}">
                    <a16:creationId xmlns:a16="http://schemas.microsoft.com/office/drawing/2014/main" id="{3055D2EB-9439-F04D-B02F-288D0C569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3147"/>
                <a:ext cx="68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5" name="Line 78">
                <a:extLst>
                  <a:ext uri="{FF2B5EF4-FFF2-40B4-BE49-F238E27FC236}">
                    <a16:creationId xmlns:a16="http://schemas.microsoft.com/office/drawing/2014/main" id="{E9FD0555-B8A9-194F-A27F-D865DF23C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6" name="Line 79">
                <a:extLst>
                  <a:ext uri="{FF2B5EF4-FFF2-40B4-BE49-F238E27FC236}">
                    <a16:creationId xmlns:a16="http://schemas.microsoft.com/office/drawing/2014/main" id="{2CCEBAB3-6252-8C4E-A669-AB2E835B7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4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7" name="Line 80">
                <a:extLst>
                  <a:ext uri="{FF2B5EF4-FFF2-40B4-BE49-F238E27FC236}">
                    <a16:creationId xmlns:a16="http://schemas.microsoft.com/office/drawing/2014/main" id="{289529FD-567E-DD4C-A2F4-498ED65E6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5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8" name="Line 81">
                <a:extLst>
                  <a:ext uri="{FF2B5EF4-FFF2-40B4-BE49-F238E27FC236}">
                    <a16:creationId xmlns:a16="http://schemas.microsoft.com/office/drawing/2014/main" id="{95F56D4C-D85C-EA49-A32F-A00785BA3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9" name="Line 82">
                <a:extLst>
                  <a:ext uri="{FF2B5EF4-FFF2-40B4-BE49-F238E27FC236}">
                    <a16:creationId xmlns:a16="http://schemas.microsoft.com/office/drawing/2014/main" id="{5121DFB0-600F-D447-A58D-540711692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994"/>
                <a:ext cx="6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30" name="Rectangle 83">
                <a:extLst>
                  <a:ext uri="{FF2B5EF4-FFF2-40B4-BE49-F238E27FC236}">
                    <a16:creationId xmlns:a16="http://schemas.microsoft.com/office/drawing/2014/main" id="{61B2601C-BF70-394A-A780-13FF49E1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841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0.36</a:t>
                </a:r>
              </a:p>
            </p:txBody>
          </p:sp>
          <p:sp>
            <p:nvSpPr>
              <p:cNvPr id="231" name="Rectangle 84">
                <a:extLst>
                  <a:ext uri="{FF2B5EF4-FFF2-40B4-BE49-F238E27FC236}">
                    <a16:creationId xmlns:a16="http://schemas.microsoft.com/office/drawing/2014/main" id="{C39FA996-93BA-4747-9053-F464E65A6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841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32" name="Rectangle 85">
                <a:extLst>
                  <a:ext uri="{FF2B5EF4-FFF2-40B4-BE49-F238E27FC236}">
                    <a16:creationId xmlns:a16="http://schemas.microsoft.com/office/drawing/2014/main" id="{B31C01C8-60FB-FF45-B383-5456753F8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841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33" name="Rectangle 86">
                <a:extLst>
                  <a:ext uri="{FF2B5EF4-FFF2-40B4-BE49-F238E27FC236}">
                    <a16:creationId xmlns:a16="http://schemas.microsoft.com/office/drawing/2014/main" id="{2DB0D888-EB7F-E84F-A33C-53097629F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994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34" name="Rectangle 87">
                <a:extLst>
                  <a:ext uri="{FF2B5EF4-FFF2-40B4-BE49-F238E27FC236}">
                    <a16:creationId xmlns:a16="http://schemas.microsoft.com/office/drawing/2014/main" id="{750F3DF3-F968-2649-9583-7F15CC11E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688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35" name="Rectangle 88">
                <a:extLst>
                  <a:ext uri="{FF2B5EF4-FFF2-40B4-BE49-F238E27FC236}">
                    <a16:creationId xmlns:a16="http://schemas.microsoft.com/office/drawing/2014/main" id="{F7371FBC-48FE-1249-B1DC-464F0D171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994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0.106</a:t>
                </a:r>
              </a:p>
            </p:txBody>
          </p:sp>
          <p:sp>
            <p:nvSpPr>
              <p:cNvPr id="236" name="Rectangle 89">
                <a:extLst>
                  <a:ext uri="{FF2B5EF4-FFF2-40B4-BE49-F238E27FC236}">
                    <a16:creationId xmlns:a16="http://schemas.microsoft.com/office/drawing/2014/main" id="{2921EE24-8338-3049-B798-372EE9A70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994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237" name="Rectangle 90">
                <a:extLst>
                  <a:ext uri="{FF2B5EF4-FFF2-40B4-BE49-F238E27FC236}">
                    <a16:creationId xmlns:a16="http://schemas.microsoft.com/office/drawing/2014/main" id="{5E996889-92AA-A841-9D37-AA81C4401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688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Pr(b|p)</a:t>
                </a:r>
              </a:p>
            </p:txBody>
          </p:sp>
          <p:sp>
            <p:nvSpPr>
              <p:cNvPr id="238" name="Rectangle 91">
                <a:extLst>
                  <a:ext uri="{FF2B5EF4-FFF2-40B4-BE49-F238E27FC236}">
                    <a16:creationId xmlns:a16="http://schemas.microsoft.com/office/drawing/2014/main" id="{31693C0B-3075-3047-B6B1-9928A3709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688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B</a:t>
                </a:r>
              </a:p>
            </p:txBody>
          </p:sp>
          <p:sp>
            <p:nvSpPr>
              <p:cNvPr id="239" name="Line 92">
                <a:extLst>
                  <a:ext uri="{FF2B5EF4-FFF2-40B4-BE49-F238E27FC236}">
                    <a16:creationId xmlns:a16="http://schemas.microsoft.com/office/drawing/2014/main" id="{0475B09C-3C10-814D-9603-F57B6821B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688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0" name="Line 93">
                <a:extLst>
                  <a:ext uri="{FF2B5EF4-FFF2-40B4-BE49-F238E27FC236}">
                    <a16:creationId xmlns:a16="http://schemas.microsoft.com/office/drawing/2014/main" id="{FAAA6242-6AD5-1B40-897F-BFA178AD7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841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1" name="Line 94">
                <a:extLst>
                  <a:ext uri="{FF2B5EF4-FFF2-40B4-BE49-F238E27FC236}">
                    <a16:creationId xmlns:a16="http://schemas.microsoft.com/office/drawing/2014/main" id="{B29168B3-E889-5B4D-B5CD-525991EBC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3147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0" name="Line 95">
                <a:extLst>
                  <a:ext uri="{FF2B5EF4-FFF2-40B4-BE49-F238E27FC236}">
                    <a16:creationId xmlns:a16="http://schemas.microsoft.com/office/drawing/2014/main" id="{5E9CCD14-73EE-A24C-A297-9E2368B3D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1" name="Line 96">
                <a:extLst>
                  <a:ext uri="{FF2B5EF4-FFF2-40B4-BE49-F238E27FC236}">
                    <a16:creationId xmlns:a16="http://schemas.microsoft.com/office/drawing/2014/main" id="{A0333711-10A1-ED46-9D21-4510040F3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6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2" name="Line 97">
                <a:extLst>
                  <a:ext uri="{FF2B5EF4-FFF2-40B4-BE49-F238E27FC236}">
                    <a16:creationId xmlns:a16="http://schemas.microsoft.com/office/drawing/2014/main" id="{9BBCD92F-E37D-E14A-9862-17D29A450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3" name="Line 98">
                <a:extLst>
                  <a:ext uri="{FF2B5EF4-FFF2-40B4-BE49-F238E27FC236}">
                    <a16:creationId xmlns:a16="http://schemas.microsoft.com/office/drawing/2014/main" id="{E2C3C63F-A5F1-7848-ADE9-1066E99F0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4" name="Line 99">
                <a:extLst>
                  <a:ext uri="{FF2B5EF4-FFF2-40B4-BE49-F238E27FC236}">
                    <a16:creationId xmlns:a16="http://schemas.microsoft.com/office/drawing/2014/main" id="{8D7A2D1B-B49E-9A41-9BF1-BFCB3101F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994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5" name="Rectangle 100">
                <a:extLst>
                  <a:ext uri="{FF2B5EF4-FFF2-40B4-BE49-F238E27FC236}">
                    <a16:creationId xmlns:a16="http://schemas.microsoft.com/office/drawing/2014/main" id="{8EAD733C-5CDF-CC42-A80D-A0DB97196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841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0.10</a:t>
                </a:r>
              </a:p>
            </p:txBody>
          </p:sp>
          <p:sp>
            <p:nvSpPr>
              <p:cNvPr id="296" name="Rectangle 101">
                <a:extLst>
                  <a:ext uri="{FF2B5EF4-FFF2-40B4-BE49-F238E27FC236}">
                    <a16:creationId xmlns:a16="http://schemas.microsoft.com/office/drawing/2014/main" id="{BD4BE16A-CFEF-A94E-AC62-F001ADF4D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841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97" name="Rectangle 102">
                <a:extLst>
                  <a:ext uri="{FF2B5EF4-FFF2-40B4-BE49-F238E27FC236}">
                    <a16:creationId xmlns:a16="http://schemas.microsoft.com/office/drawing/2014/main" id="{A1795113-301D-2B46-B2E5-744F30B96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841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98" name="Rectangle 103">
                <a:extLst>
                  <a:ext uri="{FF2B5EF4-FFF2-40B4-BE49-F238E27FC236}">
                    <a16:creationId xmlns:a16="http://schemas.microsoft.com/office/drawing/2014/main" id="{8A9A53A8-890C-A740-BC0F-B85966964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994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99" name="Rectangle 104">
                <a:extLst>
                  <a:ext uri="{FF2B5EF4-FFF2-40B4-BE49-F238E27FC236}">
                    <a16:creationId xmlns:a16="http://schemas.microsoft.com/office/drawing/2014/main" id="{95537844-C61A-CA4A-B795-BBE8FAB9C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688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300" name="Rectangle 105">
                <a:extLst>
                  <a:ext uri="{FF2B5EF4-FFF2-40B4-BE49-F238E27FC236}">
                    <a16:creationId xmlns:a16="http://schemas.microsoft.com/office/drawing/2014/main" id="{9AFF5DE1-A7A7-0B43-94A3-3C5322AA9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994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0.01</a:t>
                </a:r>
              </a:p>
            </p:txBody>
          </p:sp>
          <p:sp>
            <p:nvSpPr>
              <p:cNvPr id="301" name="Rectangle 106">
                <a:extLst>
                  <a:ext uri="{FF2B5EF4-FFF2-40B4-BE49-F238E27FC236}">
                    <a16:creationId xmlns:a16="http://schemas.microsoft.com/office/drawing/2014/main" id="{8F2D4271-4A52-6E41-B94B-971CC6D83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994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302" name="Rectangle 107">
                <a:extLst>
                  <a:ext uri="{FF2B5EF4-FFF2-40B4-BE49-F238E27FC236}">
                    <a16:creationId xmlns:a16="http://schemas.microsoft.com/office/drawing/2014/main" id="{37D7721A-8AA6-2B4D-A2E9-6E9D8C199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688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Pr(s|p)</a:t>
                </a:r>
              </a:p>
            </p:txBody>
          </p:sp>
          <p:sp>
            <p:nvSpPr>
              <p:cNvPr id="303" name="Rectangle 108">
                <a:extLst>
                  <a:ext uri="{FF2B5EF4-FFF2-40B4-BE49-F238E27FC236}">
                    <a16:creationId xmlns:a16="http://schemas.microsoft.com/office/drawing/2014/main" id="{117244C7-9B8F-1D4E-89BB-0B77E53A4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688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S</a:t>
                </a:r>
              </a:p>
            </p:txBody>
          </p:sp>
          <p:sp>
            <p:nvSpPr>
              <p:cNvPr id="304" name="Line 109">
                <a:extLst>
                  <a:ext uri="{FF2B5EF4-FFF2-40B4-BE49-F238E27FC236}">
                    <a16:creationId xmlns:a16="http://schemas.microsoft.com/office/drawing/2014/main" id="{9BE87972-573F-BC40-AFC7-90F7ACB3E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688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05" name="Line 110">
                <a:extLst>
                  <a:ext uri="{FF2B5EF4-FFF2-40B4-BE49-F238E27FC236}">
                    <a16:creationId xmlns:a16="http://schemas.microsoft.com/office/drawing/2014/main" id="{5A0B18AC-87B6-184F-8F7D-A2D64825A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841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06" name="Line 111">
                <a:extLst>
                  <a:ext uri="{FF2B5EF4-FFF2-40B4-BE49-F238E27FC236}">
                    <a16:creationId xmlns:a16="http://schemas.microsoft.com/office/drawing/2014/main" id="{BD006028-6223-574B-9169-CD0DC32A9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3147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07" name="Line 112">
                <a:extLst>
                  <a:ext uri="{FF2B5EF4-FFF2-40B4-BE49-F238E27FC236}">
                    <a16:creationId xmlns:a16="http://schemas.microsoft.com/office/drawing/2014/main" id="{39BB2DBE-7407-6246-93A8-CCD409D8A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08" name="Line 113">
                <a:extLst>
                  <a:ext uri="{FF2B5EF4-FFF2-40B4-BE49-F238E27FC236}">
                    <a16:creationId xmlns:a16="http://schemas.microsoft.com/office/drawing/2014/main" id="{3F7BB7CD-FFC4-C74A-9272-C399A74C4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09" name="Line 114">
                <a:extLst>
                  <a:ext uri="{FF2B5EF4-FFF2-40B4-BE49-F238E27FC236}">
                    <a16:creationId xmlns:a16="http://schemas.microsoft.com/office/drawing/2014/main" id="{967A7340-61E8-0741-8BB7-CDF8F4AC5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9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0" name="Line 115">
                <a:extLst>
                  <a:ext uri="{FF2B5EF4-FFF2-40B4-BE49-F238E27FC236}">
                    <a16:creationId xmlns:a16="http://schemas.microsoft.com/office/drawing/2014/main" id="{4100629D-9E6B-2F45-ACD0-E392D63E8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1" name="Line 116">
                <a:extLst>
                  <a:ext uri="{FF2B5EF4-FFF2-40B4-BE49-F238E27FC236}">
                    <a16:creationId xmlns:a16="http://schemas.microsoft.com/office/drawing/2014/main" id="{782236E1-F77D-D94B-A696-60517778D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994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2" name="Line 117">
                <a:extLst>
                  <a:ext uri="{FF2B5EF4-FFF2-40B4-BE49-F238E27FC236}">
                    <a16:creationId xmlns:a16="http://schemas.microsoft.com/office/drawing/2014/main" id="{D2612CE0-B326-E74C-9CA2-919E55C84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1872"/>
                <a:ext cx="539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3" name="Line 118">
                <a:extLst>
                  <a:ext uri="{FF2B5EF4-FFF2-40B4-BE49-F238E27FC236}">
                    <a16:creationId xmlns:a16="http://schemas.microsoft.com/office/drawing/2014/main" id="{1E3DFDD0-524E-5A44-B289-FCFE1CFE7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1968"/>
                <a:ext cx="41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4" name="Line 119">
                <a:extLst>
                  <a:ext uri="{FF2B5EF4-FFF2-40B4-BE49-F238E27FC236}">
                    <a16:creationId xmlns:a16="http://schemas.microsoft.com/office/drawing/2014/main" id="{AD12687F-B81B-7C4F-AC80-08515C71A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0" y="1920"/>
                <a:ext cx="58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5" name="AutoShape 120">
                <a:extLst>
                  <a:ext uri="{FF2B5EF4-FFF2-40B4-BE49-F238E27FC236}">
                    <a16:creationId xmlns:a16="http://schemas.microsoft.com/office/drawing/2014/main" id="{FA1EA997-BBBC-DF40-839E-6055EC3A75A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488"/>
                <a:ext cx="2748" cy="1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6" name="Rectangle 121">
                <a:extLst>
                  <a:ext uri="{FF2B5EF4-FFF2-40B4-BE49-F238E27FC236}">
                    <a16:creationId xmlns:a16="http://schemas.microsoft.com/office/drawing/2014/main" id="{BDD95B93-4EE5-4344-9726-0D5754B59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488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7" name="Oval 122">
                <a:extLst>
                  <a:ext uri="{FF2B5EF4-FFF2-40B4-BE49-F238E27FC236}">
                    <a16:creationId xmlns:a16="http://schemas.microsoft.com/office/drawing/2014/main" id="{EB4EF67D-823E-0B46-AE9B-13CCD7BB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1568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8" name="Rectangle 123">
                <a:extLst>
                  <a:ext uri="{FF2B5EF4-FFF2-40B4-BE49-F238E27FC236}">
                    <a16:creationId xmlns:a16="http://schemas.microsoft.com/office/drawing/2014/main" id="{2701B9C2-1695-9343-9B6A-125C73B9F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1651"/>
                <a:ext cx="41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Pregnant?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9" name="Rectangle 124">
                <a:extLst>
                  <a:ext uri="{FF2B5EF4-FFF2-40B4-BE49-F238E27FC236}">
                    <a16:creationId xmlns:a16="http://schemas.microsoft.com/office/drawing/2014/main" id="{7D026B73-5304-EB48-9A5C-254737A8A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1651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0" name="Rectangle 125">
                <a:extLst>
                  <a:ext uri="{FF2B5EF4-FFF2-40B4-BE49-F238E27FC236}">
                    <a16:creationId xmlns:a16="http://schemas.microsoft.com/office/drawing/2014/main" id="{285A2DEB-EC42-DF49-8279-89825D399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1773"/>
                <a:ext cx="12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(P)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1" name="Rectangle 126">
                <a:extLst>
                  <a:ext uri="{FF2B5EF4-FFF2-40B4-BE49-F238E27FC236}">
                    <a16:creationId xmlns:a16="http://schemas.microsoft.com/office/drawing/2014/main" id="{8DCED42B-DB24-2B48-A0FC-0AA3C5622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1773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2" name="Oval 130">
                <a:extLst>
                  <a:ext uri="{FF2B5EF4-FFF2-40B4-BE49-F238E27FC236}">
                    <a16:creationId xmlns:a16="http://schemas.microsoft.com/office/drawing/2014/main" id="{AC508AFF-F75B-9940-8C5B-060E43A28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3" name="Rectangle 131">
                <a:extLst>
                  <a:ext uri="{FF2B5EF4-FFF2-40B4-BE49-F238E27FC236}">
                    <a16:creationId xmlns:a16="http://schemas.microsoft.com/office/drawing/2014/main" id="{EC701647-6BE3-D943-AAEE-28D9F919F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2287"/>
                <a:ext cx="40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Urine test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4" name="Rectangle 132">
                <a:extLst>
                  <a:ext uri="{FF2B5EF4-FFF2-40B4-BE49-F238E27FC236}">
                    <a16:creationId xmlns:a16="http://schemas.microsoft.com/office/drawing/2014/main" id="{7E419EB7-9D6F-2945-822C-B359E0889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2287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5" name="Rectangle 133">
                <a:extLst>
                  <a:ext uri="{FF2B5EF4-FFF2-40B4-BE49-F238E27FC236}">
                    <a16:creationId xmlns:a16="http://schemas.microsoft.com/office/drawing/2014/main" id="{A68E069F-C637-364D-B3F3-9CA9CEC8E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2409"/>
                <a:ext cx="14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(U)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6" name="Rectangle 134">
                <a:extLst>
                  <a:ext uri="{FF2B5EF4-FFF2-40B4-BE49-F238E27FC236}">
                    <a16:creationId xmlns:a16="http://schemas.microsoft.com/office/drawing/2014/main" id="{46302C27-A7F9-794F-AB71-018FA0E55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7" name="Oval 135">
                <a:extLst>
                  <a:ext uri="{FF2B5EF4-FFF2-40B4-BE49-F238E27FC236}">
                    <a16:creationId xmlns:a16="http://schemas.microsoft.com/office/drawing/2014/main" id="{3D51C066-3B59-9A4F-9969-67F40A3D3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8" name="Rectangle 136">
                <a:extLst>
                  <a:ext uri="{FF2B5EF4-FFF2-40B4-BE49-F238E27FC236}">
                    <a16:creationId xmlns:a16="http://schemas.microsoft.com/office/drawing/2014/main" id="{0D92DEEC-6992-E948-86AD-8353AA587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2287"/>
                <a:ext cx="4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latin typeface="Times New Roman"/>
                    <a:ea typeface="ＭＳ Ｐゴシック"/>
                  </a:rPr>
                  <a:t>Blood test</a:t>
                </a:r>
                <a:endParaRPr lang="en-US" sz="2800" dirty="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9" name="Rectangle 137">
                <a:extLst>
                  <a:ext uri="{FF2B5EF4-FFF2-40B4-BE49-F238E27FC236}">
                    <a16:creationId xmlns:a16="http://schemas.microsoft.com/office/drawing/2014/main" id="{2DF0B886-6BB0-6B49-9D31-5D88C787E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" y="2287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0" name="Rectangle 138">
                <a:extLst>
                  <a:ext uri="{FF2B5EF4-FFF2-40B4-BE49-F238E27FC236}">
                    <a16:creationId xmlns:a16="http://schemas.microsoft.com/office/drawing/2014/main" id="{3EBB3D8A-0715-7445-8EA9-27500F80D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2409"/>
                <a:ext cx="13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(B)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1" name="Rectangle 139">
                <a:extLst>
                  <a:ext uri="{FF2B5EF4-FFF2-40B4-BE49-F238E27FC236}">
                    <a16:creationId xmlns:a16="http://schemas.microsoft.com/office/drawing/2014/main" id="{032611D6-B6E8-D349-9331-442540376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2" name="Oval 140">
                <a:extLst>
                  <a:ext uri="{FF2B5EF4-FFF2-40B4-BE49-F238E27FC236}">
                    <a16:creationId xmlns:a16="http://schemas.microsoft.com/office/drawing/2014/main" id="{8FAFA555-11B8-164B-8646-02531434D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3" name="Rectangle 141">
                <a:extLst>
                  <a:ext uri="{FF2B5EF4-FFF2-40B4-BE49-F238E27FC236}">
                    <a16:creationId xmlns:a16="http://schemas.microsoft.com/office/drawing/2014/main" id="{684D3593-7C16-8041-ABAF-4FBEEC447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7" y="2287"/>
                <a:ext cx="5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Scanning test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4" name="Rectangle 142">
                <a:extLst>
                  <a:ext uri="{FF2B5EF4-FFF2-40B4-BE49-F238E27FC236}">
                    <a16:creationId xmlns:a16="http://schemas.microsoft.com/office/drawing/2014/main" id="{870084E4-FC92-E343-BCB8-48B1B8EE7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" y="2409"/>
                <a:ext cx="12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(S)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5" name="Rectangle 143">
                <a:extLst>
                  <a:ext uri="{FF2B5EF4-FFF2-40B4-BE49-F238E27FC236}">
                    <a16:creationId xmlns:a16="http://schemas.microsoft.com/office/drawing/2014/main" id="{2099FD4A-5E93-C043-86EE-205786315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6" name="Rectangle 144">
                <a:extLst>
                  <a:ext uri="{FF2B5EF4-FFF2-40B4-BE49-F238E27FC236}">
                    <a16:creationId xmlns:a16="http://schemas.microsoft.com/office/drawing/2014/main" id="{84448FE6-EA60-B84C-8F38-EE9782682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" y="2531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</p:grpSp>
        <p:sp>
          <p:nvSpPr>
            <p:cNvPr id="198" name="Text Box 147">
              <a:extLst>
                <a:ext uri="{FF2B5EF4-FFF2-40B4-BE49-F238E27FC236}">
                  <a16:creationId xmlns:a16="http://schemas.microsoft.com/office/drawing/2014/main" id="{52C495E9-7239-EC47-A78D-A5918458F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951" y="4277770"/>
              <a:ext cx="4708525" cy="103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 sz="2800" dirty="0"/>
            </a:p>
            <a:p>
              <a:pPr>
                <a:spcBef>
                  <a:spcPct val="20000"/>
                </a:spcBef>
                <a:defRPr/>
              </a:pPr>
              <a:r>
                <a:rPr lang="en-US" sz="2800"/>
                <a:t>+ Probabilistic Inference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85787F4-6A0D-4244-9B72-36982E407FBA}"/>
                </a:ext>
              </a:extLst>
            </p:cNvPr>
            <p:cNvSpPr txBox="1"/>
            <p:nvPr/>
          </p:nvSpPr>
          <p:spPr>
            <a:xfrm>
              <a:off x="848103" y="1745636"/>
              <a:ext cx="10326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Threshold 90%</a:t>
              </a:r>
            </a:p>
          </p:txBody>
        </p:sp>
      </p:grpSp>
      <p:sp>
        <p:nvSpPr>
          <p:cNvPr id="337" name="AutoShape 46">
            <a:extLst>
              <a:ext uri="{FF2B5EF4-FFF2-40B4-BE49-F238E27FC236}">
                <a16:creationId xmlns:a16="http://schemas.microsoft.com/office/drawing/2014/main" id="{46746528-523F-A24D-8282-7AC99124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487" y="5889525"/>
            <a:ext cx="3505200" cy="520700"/>
          </a:xfrm>
          <a:prstGeom prst="curvedUpArrow">
            <a:avLst>
              <a:gd name="adj1" fmla="val 134634"/>
              <a:gd name="adj2" fmla="val 269268"/>
              <a:gd name="adj3" fmla="val 33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51" name="Text Box 145">
            <a:extLst>
              <a:ext uri="{FF2B5EF4-FFF2-40B4-BE49-F238E27FC236}">
                <a16:creationId xmlns:a16="http://schemas.microsoft.com/office/drawing/2014/main" id="{98596F80-112B-C444-A0E2-25D6DC829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069" y="5555826"/>
            <a:ext cx="3621087" cy="30777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Decision Graph</a:t>
            </a:r>
          </a:p>
        </p:txBody>
      </p:sp>
    </p:spTree>
    <p:extLst>
      <p:ext uri="{BB962C8B-B14F-4D97-AF65-F5344CB8AC3E}">
        <p14:creationId xmlns:p14="http://schemas.microsoft.com/office/powerpoint/2010/main" val="7116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265A-81FA-1959-FBD5-A99D9D11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Quantification Operator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60410-9DFF-8A77-2160-B6C01E531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952" y="3581108"/>
            <a:ext cx="9442357" cy="2103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B5AEC-5DF5-34AE-5A42-6E4EE0E46BFE}"/>
              </a:ext>
            </a:extLst>
          </p:cNvPr>
          <p:cNvGrpSpPr/>
          <p:nvPr/>
        </p:nvGrpSpPr>
        <p:grpSpPr>
          <a:xfrm>
            <a:off x="2706029" y="1542846"/>
            <a:ext cx="6888552" cy="1508294"/>
            <a:chOff x="2706029" y="1542846"/>
            <a:chExt cx="6888552" cy="15082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D3C6E8-46CA-ABF0-46E1-EA43DBFD0CB5}"/>
                </a:ext>
              </a:extLst>
            </p:cNvPr>
            <p:cNvGrpSpPr/>
            <p:nvPr/>
          </p:nvGrpSpPr>
          <p:grpSpPr>
            <a:xfrm>
              <a:off x="2706029" y="1813355"/>
              <a:ext cx="6779942" cy="1237785"/>
              <a:chOff x="2720898" y="1605776"/>
              <a:chExt cx="6779942" cy="123778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EBB0AEC-EE48-CFDF-724A-DDC8DC183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0350" y="1690692"/>
                <a:ext cx="6591300" cy="113030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0CEBA4-0698-4F92-4866-F02CA85285E2}"/>
                  </a:ext>
                </a:extLst>
              </p:cNvPr>
              <p:cNvSpPr/>
              <p:nvPr/>
            </p:nvSpPr>
            <p:spPr>
              <a:xfrm>
                <a:off x="2720898" y="1605776"/>
                <a:ext cx="6779942" cy="1237785"/>
              </a:xfrm>
              <a:prstGeom prst="rect">
                <a:avLst/>
              </a:prstGeom>
              <a:solidFill>
                <a:schemeClr val="accent1">
                  <a:alpha val="5477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2D1178-4375-C054-0602-874524E75B87}"/>
                </a:ext>
              </a:extLst>
            </p:cNvPr>
            <p:cNvSpPr txBox="1"/>
            <p:nvPr/>
          </p:nvSpPr>
          <p:spPr>
            <a:xfrm>
              <a:off x="7475090" y="1542846"/>
              <a:ext cx="21194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Darwiche</a:t>
              </a:r>
              <a:r>
                <a:rPr lang="en-US" sz="105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&amp; Marquis (JAIR 2021)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7922458-D5F4-D334-425C-849123928E81}"/>
              </a:ext>
            </a:extLst>
          </p:cNvPr>
          <p:cNvSpPr/>
          <p:nvPr/>
        </p:nvSpPr>
        <p:spPr>
          <a:xfrm>
            <a:off x="1226634" y="3429000"/>
            <a:ext cx="9757317" cy="607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C68BC6-7DE4-060C-087D-E1C0D9D3B452}"/>
              </a:ext>
            </a:extLst>
          </p:cNvPr>
          <p:cNvSpPr/>
          <p:nvPr/>
        </p:nvSpPr>
        <p:spPr>
          <a:xfrm>
            <a:off x="1217341" y="4110730"/>
            <a:ext cx="9757317" cy="607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E266C-AE07-8404-C46C-26AF89A92340}"/>
              </a:ext>
            </a:extLst>
          </p:cNvPr>
          <p:cNvSpPr/>
          <p:nvPr/>
        </p:nvSpPr>
        <p:spPr>
          <a:xfrm>
            <a:off x="1217340" y="4776320"/>
            <a:ext cx="9757317" cy="364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AA6DD-0B92-E13E-D6D8-A8DB2F753016}"/>
              </a:ext>
            </a:extLst>
          </p:cNvPr>
          <p:cNvSpPr/>
          <p:nvPr/>
        </p:nvSpPr>
        <p:spPr>
          <a:xfrm>
            <a:off x="1226634" y="5228595"/>
            <a:ext cx="9757317" cy="607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52F2-D0D3-8C9E-5F42-CB3A265D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Complete Reasons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6F1D78-79B2-6A52-84AE-BD600E1C8B65}"/>
              </a:ext>
            </a:extLst>
          </p:cNvPr>
          <p:cNvGrpSpPr/>
          <p:nvPr/>
        </p:nvGrpSpPr>
        <p:grpSpPr>
          <a:xfrm>
            <a:off x="1097324" y="2014078"/>
            <a:ext cx="9997351" cy="925830"/>
            <a:chOff x="1101179" y="3543300"/>
            <a:chExt cx="9997351" cy="9258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971E97-593D-0D48-B3F2-136924A81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4407" y="3632041"/>
              <a:ext cx="9843186" cy="75529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82FEF1-0294-BE4E-8498-EE13134E5C8F}"/>
                </a:ext>
              </a:extLst>
            </p:cNvPr>
            <p:cNvSpPr/>
            <p:nvPr/>
          </p:nvSpPr>
          <p:spPr>
            <a:xfrm>
              <a:off x="1101179" y="3543300"/>
              <a:ext cx="9997351" cy="925830"/>
            </a:xfrm>
            <a:prstGeom prst="rect">
              <a:avLst/>
            </a:prstGeom>
            <a:solidFill>
              <a:schemeClr val="accent1">
                <a:alpha val="5489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997409-1721-635D-C24C-98999A087318}"/>
              </a:ext>
            </a:extLst>
          </p:cNvPr>
          <p:cNvGrpSpPr/>
          <p:nvPr/>
        </p:nvGrpSpPr>
        <p:grpSpPr>
          <a:xfrm>
            <a:off x="1349298" y="3429000"/>
            <a:ext cx="9511990" cy="585439"/>
            <a:chOff x="1349298" y="3429000"/>
            <a:chExt cx="9511990" cy="5854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4FA36A-FBB7-4A11-F59A-C2B352AB1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1854" y="3552333"/>
              <a:ext cx="9320581" cy="36576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E99DE4-97FF-CDAC-E123-333BB4EEEFD9}"/>
                </a:ext>
              </a:extLst>
            </p:cNvPr>
            <p:cNvSpPr/>
            <p:nvPr/>
          </p:nvSpPr>
          <p:spPr>
            <a:xfrm>
              <a:off x="1349298" y="3429000"/>
              <a:ext cx="9511990" cy="585439"/>
            </a:xfrm>
            <a:prstGeom prst="rect">
              <a:avLst/>
            </a:prstGeom>
            <a:solidFill>
              <a:schemeClr val="accent1">
                <a:alpha val="4572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4E7A5-F4C2-C879-D7B7-56E203487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93" y="4436625"/>
            <a:ext cx="7772400" cy="13846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63B336-5647-52DB-47A5-F61AE85A5A1C}"/>
              </a:ext>
            </a:extLst>
          </p:cNvPr>
          <p:cNvSpPr txBox="1"/>
          <p:nvPr/>
        </p:nvSpPr>
        <p:spPr>
          <a:xfrm>
            <a:off x="4139081" y="6154281"/>
            <a:ext cx="3932423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or-decomposable NNF circuits</a:t>
            </a:r>
          </a:p>
        </p:txBody>
      </p:sp>
    </p:spTree>
    <p:extLst>
      <p:ext uri="{BB962C8B-B14F-4D97-AF65-F5344CB8AC3E}">
        <p14:creationId xmlns:p14="http://schemas.microsoft.com/office/powerpoint/2010/main" val="31204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90F3DBE9-E7CC-C144-985F-88CD097ADD1E}"/>
              </a:ext>
            </a:extLst>
          </p:cNvPr>
          <p:cNvGrpSpPr/>
          <p:nvPr/>
        </p:nvGrpSpPr>
        <p:grpSpPr>
          <a:xfrm>
            <a:off x="2224619" y="840913"/>
            <a:ext cx="8342390" cy="4663219"/>
            <a:chOff x="3288065" y="221594"/>
            <a:chExt cx="8342390" cy="4663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9E0EA6-E841-5D44-8C8D-E4DE88995DBC}"/>
                </a:ext>
              </a:extLst>
            </p:cNvPr>
            <p:cNvSpPr/>
            <p:nvPr/>
          </p:nvSpPr>
          <p:spPr>
            <a:xfrm>
              <a:off x="3288068" y="1011803"/>
              <a:ext cx="1870390" cy="116972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425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Classifier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14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1B26F3F-7A9F-AB4C-8A15-019647086F4B}"/>
                </a:ext>
              </a:extLst>
            </p:cNvPr>
            <p:cNvGrpSpPr/>
            <p:nvPr/>
          </p:nvGrpSpPr>
          <p:grpSpPr>
            <a:xfrm>
              <a:off x="3288065" y="221594"/>
              <a:ext cx="1870391" cy="3086308"/>
              <a:chOff x="1076218" y="1492344"/>
              <a:chExt cx="1870391" cy="308630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56478F-A19B-0A47-8575-208D071C96C6}"/>
                  </a:ext>
                </a:extLst>
              </p:cNvPr>
              <p:cNvSpPr/>
              <p:nvPr/>
            </p:nvSpPr>
            <p:spPr>
              <a:xfrm>
                <a:off x="1076218" y="1492344"/>
                <a:ext cx="1870390" cy="383021"/>
              </a:xfrm>
              <a:prstGeom prst="rect">
                <a:avLst/>
              </a:prstGeom>
              <a:solidFill>
                <a:schemeClr val="bg1">
                  <a:lumMod val="95000"/>
                  <a:alpha val="24952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Instance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989FDB-CC6A-FA4D-81DD-71974607CA3A}"/>
                  </a:ext>
                </a:extLst>
              </p:cNvPr>
              <p:cNvSpPr/>
              <p:nvPr/>
            </p:nvSpPr>
            <p:spPr>
              <a:xfrm>
                <a:off x="1076219" y="3859464"/>
                <a:ext cx="1870390" cy="719188"/>
              </a:xfrm>
              <a:prstGeom prst="rect">
                <a:avLst/>
              </a:prstGeom>
              <a:solidFill>
                <a:schemeClr val="bg1">
                  <a:lumMod val="95000"/>
                  <a:alpha val="2527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Decision</a:t>
                </a:r>
              </a:p>
              <a:p>
                <a:pPr algn="ctr"/>
                <a:endParaRPr lang="en-US" sz="2000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2000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6D82319-B7D5-7040-9AFE-1E1BD354DA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93" y="1875366"/>
                <a:ext cx="0" cy="407187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AFCFEC7-A057-BD4C-A7F3-42BD5AD71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93" y="3452279"/>
                <a:ext cx="0" cy="407187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A4E4EDF-3097-A243-A0E2-755196D416D9}"/>
                </a:ext>
              </a:extLst>
            </p:cNvPr>
            <p:cNvGrpSpPr/>
            <p:nvPr/>
          </p:nvGrpSpPr>
          <p:grpSpPr>
            <a:xfrm>
              <a:off x="5158458" y="1006434"/>
              <a:ext cx="3166122" cy="1169726"/>
              <a:chOff x="2946611" y="2277184"/>
              <a:chExt cx="3166122" cy="1169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61A527-7294-1344-AB59-5B3C90AE804F}"/>
                  </a:ext>
                </a:extLst>
              </p:cNvPr>
              <p:cNvSpPr/>
              <p:nvPr/>
            </p:nvSpPr>
            <p:spPr>
              <a:xfrm>
                <a:off x="3710157" y="2277184"/>
                <a:ext cx="2402576" cy="11697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25425"/>
                </a:schemeClr>
              </a:soli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Class Formulas</a:t>
                </a:r>
              </a:p>
              <a:p>
                <a:pPr algn="ctr"/>
                <a:endParaRPr lang="en-US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0D0C6AE-D1FF-0B4E-8964-3271BACF2BE9}"/>
                  </a:ext>
                </a:extLst>
              </p:cNvPr>
              <p:cNvCxnSpPr>
                <a:cxnSpLocks/>
                <a:stCxn id="6" idx="3"/>
                <a:endCxn id="19" idx="1"/>
              </p:cNvCxnSpPr>
              <p:nvPr/>
            </p:nvCxnSpPr>
            <p:spPr>
              <a:xfrm>
                <a:off x="2946611" y="2860692"/>
                <a:ext cx="763546" cy="135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782A165-6F3C-F144-A43E-4CC9668BD2F6}"/>
                </a:ext>
              </a:extLst>
            </p:cNvPr>
            <p:cNvGrpSpPr/>
            <p:nvPr/>
          </p:nvGrpSpPr>
          <p:grpSpPr>
            <a:xfrm>
              <a:off x="5158455" y="413104"/>
              <a:ext cx="5849996" cy="1763681"/>
              <a:chOff x="4775214" y="634980"/>
              <a:chExt cx="5849996" cy="176368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A4032A2-E9C7-6048-8875-626A21BC62A9}"/>
                  </a:ext>
                </a:extLst>
              </p:cNvPr>
              <p:cNvSpPr/>
              <p:nvPr/>
            </p:nvSpPr>
            <p:spPr>
              <a:xfrm>
                <a:off x="8754820" y="1228935"/>
                <a:ext cx="1870390" cy="11697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25425"/>
                </a:schemeClr>
              </a:soli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Complete Reason</a:t>
                </a:r>
              </a:p>
              <a:p>
                <a:pPr algn="ctr"/>
                <a:endParaRPr lang="en-US" sz="2400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37882EA-395A-484D-8D67-8DFF46ACA430}"/>
                  </a:ext>
                </a:extLst>
              </p:cNvPr>
              <p:cNvCxnSpPr>
                <a:cxnSpLocks/>
                <a:stCxn id="19" idx="3"/>
                <a:endCxn id="24" idx="1"/>
              </p:cNvCxnSpPr>
              <p:nvPr/>
            </p:nvCxnSpPr>
            <p:spPr>
              <a:xfrm>
                <a:off x="7941339" y="1813173"/>
                <a:ext cx="813481" cy="62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96405CE-0FF9-1542-BB8B-500FE4F6B570}"/>
                  </a:ext>
                </a:extLst>
              </p:cNvPr>
              <p:cNvGrpSpPr/>
              <p:nvPr/>
            </p:nvGrpSpPr>
            <p:grpSpPr>
              <a:xfrm>
                <a:off x="4775214" y="634980"/>
                <a:ext cx="4953211" cy="593955"/>
                <a:chOff x="2946608" y="1905726"/>
                <a:chExt cx="4953211" cy="593955"/>
              </a:xfrm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8777B89D-E2F4-1240-AC2C-9A2E92CA3109}"/>
                    </a:ext>
                  </a:extLst>
                </p:cNvPr>
                <p:cNvCxnSpPr>
                  <a:cxnSpLocks/>
                  <a:stCxn id="7" idx="3"/>
                </p:cNvCxnSpPr>
                <p:nvPr/>
              </p:nvCxnSpPr>
              <p:spPr>
                <a:xfrm>
                  <a:off x="2946608" y="1905727"/>
                  <a:ext cx="4953211" cy="13023"/>
                </a:xfrm>
                <a:prstGeom prst="straightConnector1">
                  <a:avLst/>
                </a:prstGeom>
                <a:ln w="6350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2BF6E944-6D66-F345-83E0-BC9ABDA67200}"/>
                    </a:ext>
                  </a:extLst>
                </p:cNvPr>
                <p:cNvCxnSpPr>
                  <a:cxnSpLocks/>
                  <a:endCxn id="24" idx="0"/>
                </p:cNvCxnSpPr>
                <p:nvPr/>
              </p:nvCxnSpPr>
              <p:spPr>
                <a:xfrm>
                  <a:off x="7861409" y="1905726"/>
                  <a:ext cx="0" cy="593955"/>
                </a:xfrm>
                <a:prstGeom prst="straightConnector1">
                  <a:avLst/>
                </a:prstGeom>
                <a:ln w="635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1CD116-587F-7949-8D03-BC5CA562D813}"/>
                </a:ext>
              </a:extLst>
            </p:cNvPr>
            <p:cNvSpPr txBox="1"/>
            <p:nvPr/>
          </p:nvSpPr>
          <p:spPr>
            <a:xfrm>
              <a:off x="9871640" y="2320602"/>
              <a:ext cx="17588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characteristics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guarantee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decision?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9B95DC-F03D-EC4E-9C87-4CEDE7049B1A}"/>
                </a:ext>
              </a:extLst>
            </p:cNvPr>
            <p:cNvSpPr txBox="1"/>
            <p:nvPr/>
          </p:nvSpPr>
          <p:spPr>
            <a:xfrm>
              <a:off x="6197507" y="2486216"/>
              <a:ext cx="3041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would it take to</a:t>
              </a:r>
              <a:b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change the decision?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DE46A36-539D-C54D-8F16-1119C728CE0C}"/>
                </a:ext>
              </a:extLst>
            </p:cNvPr>
            <p:cNvCxnSpPr>
              <a:cxnSpLocks/>
            </p:cNvCxnSpPr>
            <p:nvPr/>
          </p:nvCxnSpPr>
          <p:spPr>
            <a:xfrm>
              <a:off x="9877948" y="2176160"/>
              <a:ext cx="0" cy="151242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83B6033-C5DC-814B-A91D-DFFF502845CA}"/>
                </a:ext>
              </a:extLst>
            </p:cNvPr>
            <p:cNvCxnSpPr>
              <a:cxnSpLocks/>
            </p:cNvCxnSpPr>
            <p:nvPr/>
          </p:nvCxnSpPr>
          <p:spPr>
            <a:xfrm>
              <a:off x="9532932" y="2176160"/>
              <a:ext cx="0" cy="906709"/>
            </a:xfrm>
            <a:prstGeom prst="straightConnector1">
              <a:avLst/>
            </a:prstGeom>
            <a:ln w="635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971DD9D-E937-1D48-B3AA-BB15874A9ABA}"/>
                </a:ext>
              </a:extLst>
            </p:cNvPr>
            <p:cNvCxnSpPr>
              <a:cxnSpLocks/>
            </p:cNvCxnSpPr>
            <p:nvPr/>
          </p:nvCxnSpPr>
          <p:spPr>
            <a:xfrm>
              <a:off x="5885895" y="3080551"/>
              <a:ext cx="3666478" cy="0"/>
            </a:xfrm>
            <a:prstGeom prst="straightConnector1">
              <a:avLst/>
            </a:prstGeom>
            <a:ln w="635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458FE8-93A2-BC42-98FA-AFF895799EED}"/>
                </a:ext>
              </a:extLst>
            </p:cNvPr>
            <p:cNvSpPr/>
            <p:nvPr/>
          </p:nvSpPr>
          <p:spPr>
            <a:xfrm>
              <a:off x="3294247" y="3715087"/>
              <a:ext cx="3693241" cy="116972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425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Necessary Reasons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algn="ctr"/>
              <a:r>
                <a:rPr lang="en-US" dirty="0">
                  <a:solidFill>
                    <a:prstClr val="black"/>
                  </a:solidFill>
                </a:rPr>
                <a:t>prime implicates of complete reason</a:t>
              </a:r>
            </a:p>
            <a:p>
              <a:pPr algn="ctr"/>
              <a:endParaRPr lang="en-US" sz="14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B11F17B-E6CB-1D4F-BC55-8106066522FD}"/>
                </a:ext>
              </a:extLst>
            </p:cNvPr>
            <p:cNvSpPr/>
            <p:nvPr/>
          </p:nvSpPr>
          <p:spPr>
            <a:xfrm>
              <a:off x="7315207" y="3715087"/>
              <a:ext cx="3693244" cy="116972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425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Sufficient Reasons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algn="ctr"/>
              <a:r>
                <a:rPr lang="en-US" dirty="0">
                  <a:solidFill>
                    <a:prstClr val="black"/>
                  </a:solidFill>
                </a:rPr>
                <a:t>prime implicants of complete reason</a:t>
              </a:r>
            </a:p>
            <a:p>
              <a:pPr algn="ctr"/>
              <a:endParaRPr lang="en-US" sz="14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4F3A168-8361-CD47-ABC6-AB426FE50B36}"/>
                </a:ext>
              </a:extLst>
            </p:cNvPr>
            <p:cNvCxnSpPr>
              <a:cxnSpLocks/>
            </p:cNvCxnSpPr>
            <p:nvPr/>
          </p:nvCxnSpPr>
          <p:spPr>
            <a:xfrm>
              <a:off x="5913126" y="3088237"/>
              <a:ext cx="0" cy="600343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6ED275-5AAD-3695-745C-E1408EEC5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94" y="2329469"/>
            <a:ext cx="14478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D4284-EC5B-24B0-85D2-27349A9B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96" y="2278669"/>
            <a:ext cx="17399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94658-C395-6043-E270-B76773A35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24" y="3605842"/>
            <a:ext cx="2413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B85F47-A56C-1C91-D49E-032032085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024" y="1709199"/>
            <a:ext cx="393700" cy="36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37840D-B4AB-7060-DACF-20A03DEA3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208" y="929553"/>
            <a:ext cx="228600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0CD47B-532D-4E13-8E8A-7B3F18A70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9567" y="2422179"/>
            <a:ext cx="982192" cy="320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BA8D2-8E26-9FC6-7754-261C7DDC8172}"/>
              </a:ext>
            </a:extLst>
          </p:cNvPr>
          <p:cNvSpPr txBox="1"/>
          <p:nvPr/>
        </p:nvSpPr>
        <p:spPr>
          <a:xfrm>
            <a:off x="2191433" y="6351131"/>
            <a:ext cx="493179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Darwiche</a:t>
            </a:r>
            <a:r>
              <a:rPr lang="en-US" sz="1600" dirty="0"/>
              <a:t> &amp; Marquis (JAIR 2021), </a:t>
            </a:r>
            <a:r>
              <a:rPr lang="en-US" sz="1600" dirty="0" err="1"/>
              <a:t>Darwiche</a:t>
            </a:r>
            <a:r>
              <a:rPr lang="en-US" sz="1600" dirty="0"/>
              <a:t> &amp; Ji (AAAI 22)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5B1F56-2F22-DD7A-C301-09216984B3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2605" y="5911317"/>
            <a:ext cx="7772400" cy="2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9FD2-6CAC-938A-C115-5CDE030E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78D08-B832-BF64-A152-C15E73C56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1961"/>
            <a:ext cx="4462406" cy="31556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C9B19E5-52DE-F8C0-5252-ACDF80D717EE}"/>
              </a:ext>
            </a:extLst>
          </p:cNvPr>
          <p:cNvGrpSpPr/>
          <p:nvPr/>
        </p:nvGrpSpPr>
        <p:grpSpPr>
          <a:xfrm>
            <a:off x="838200" y="1362877"/>
            <a:ext cx="3327400" cy="528449"/>
            <a:chOff x="767080" y="6056755"/>
            <a:chExt cx="3327400" cy="5284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F04898-88DB-A44A-E22C-1D55399EDBF9}"/>
                </a:ext>
              </a:extLst>
            </p:cNvPr>
            <p:cNvSpPr txBox="1"/>
            <p:nvPr/>
          </p:nvSpPr>
          <p:spPr>
            <a:xfrm>
              <a:off x="838200" y="6323594"/>
              <a:ext cx="3256280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/>
                <a:t>Choi, Shih, </a:t>
              </a:r>
              <a:r>
                <a:rPr lang="en-US" sz="1100" dirty="0" err="1"/>
                <a:t>Goyanka</a:t>
              </a:r>
              <a:r>
                <a:rPr lang="en-US" sz="1100" dirty="0"/>
                <a:t>, </a:t>
              </a:r>
              <a:r>
                <a:rPr lang="en-US" sz="1100" dirty="0" err="1"/>
                <a:t>Darwiche</a:t>
              </a:r>
              <a:r>
                <a:rPr lang="en-US" sz="1100" dirty="0"/>
                <a:t> (arXiv:</a:t>
              </a:r>
              <a:r>
                <a:rPr lang="en-US" sz="900" b="0" i="0" dirty="0">
                  <a:effectLst/>
                </a:rPr>
                <a:t>2007.01493</a:t>
              </a:r>
              <a:r>
                <a:rPr lang="en-US" sz="1100" dirty="0"/>
                <a:t>, 2020)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2CACBA-21A5-3D78-6B5F-6AEE7AA26F4C}"/>
                </a:ext>
              </a:extLst>
            </p:cNvPr>
            <p:cNvSpPr txBox="1"/>
            <p:nvPr/>
          </p:nvSpPr>
          <p:spPr>
            <a:xfrm>
              <a:off x="767080" y="6056755"/>
              <a:ext cx="11909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first observed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4948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9FD2-6CAC-938A-C115-5CDE030E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78D08-B832-BF64-A152-C15E73C56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1961"/>
            <a:ext cx="4462406" cy="3155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32EC72-749A-CDA6-5C3E-B2F73793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0411"/>
            <a:ext cx="7543800" cy="3937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B762EED-82B6-001C-9FFA-03BD1883F337}"/>
              </a:ext>
            </a:extLst>
          </p:cNvPr>
          <p:cNvGrpSpPr/>
          <p:nvPr/>
        </p:nvGrpSpPr>
        <p:grpSpPr>
          <a:xfrm>
            <a:off x="1860062" y="2438400"/>
            <a:ext cx="1377862" cy="2149231"/>
            <a:chOff x="1860062" y="2438400"/>
            <a:chExt cx="1377862" cy="214923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C04DFF-71E8-715D-12AE-D4DD2801A377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735385" y="2438400"/>
              <a:ext cx="502539" cy="4114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BB5A85-5B38-8BD2-0C4E-592E1C59A69A}"/>
                </a:ext>
              </a:extLst>
            </p:cNvPr>
            <p:cNvCxnSpPr>
              <a:cxnSpLocks/>
            </p:cNvCxnSpPr>
            <p:nvPr/>
          </p:nvCxnSpPr>
          <p:spPr>
            <a:xfrm>
              <a:off x="2722109" y="3139831"/>
              <a:ext cx="0" cy="69752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B34C704-70CE-F8B0-10C8-5FC233CD9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0062" y="4118708"/>
              <a:ext cx="773723" cy="46892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168BD0-75E1-0B64-FE67-1C9A7C421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62" y="2353242"/>
            <a:ext cx="3162789" cy="7028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98A1820-00BC-D7BE-6E8A-A4264B650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165" y="3488592"/>
            <a:ext cx="6426173" cy="19260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150B8D-29B2-A15F-FE63-B59B78ADB6A7}"/>
              </a:ext>
            </a:extLst>
          </p:cNvPr>
          <p:cNvSpPr/>
          <p:nvPr/>
        </p:nvSpPr>
        <p:spPr>
          <a:xfrm>
            <a:off x="5423267" y="3429000"/>
            <a:ext cx="3252379" cy="40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2D4E2-9F9D-A5B3-BEB8-036D7802D9A7}"/>
              </a:ext>
            </a:extLst>
          </p:cNvPr>
          <p:cNvSpPr/>
          <p:nvPr/>
        </p:nvSpPr>
        <p:spPr>
          <a:xfrm>
            <a:off x="5415872" y="3930399"/>
            <a:ext cx="4916066" cy="313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8A8E8-5A6E-CE75-2072-E16E12902C98}"/>
              </a:ext>
            </a:extLst>
          </p:cNvPr>
          <p:cNvSpPr/>
          <p:nvPr/>
        </p:nvSpPr>
        <p:spPr>
          <a:xfrm>
            <a:off x="5415872" y="4294955"/>
            <a:ext cx="4916066" cy="313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0FB70-91F9-88CE-FCE3-C83805593DD5}"/>
              </a:ext>
            </a:extLst>
          </p:cNvPr>
          <p:cNvSpPr/>
          <p:nvPr/>
        </p:nvSpPr>
        <p:spPr>
          <a:xfrm>
            <a:off x="5505461" y="4754717"/>
            <a:ext cx="6530435" cy="313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4E483-0DEF-25E1-C8A4-5B7DBB58C224}"/>
              </a:ext>
            </a:extLst>
          </p:cNvPr>
          <p:cNvSpPr/>
          <p:nvPr/>
        </p:nvSpPr>
        <p:spPr>
          <a:xfrm>
            <a:off x="5505461" y="5101319"/>
            <a:ext cx="6530435" cy="313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5BCA-D3E4-A4FF-A452-E81382E3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Notion: The General Reason </a:t>
            </a:r>
            <a:r>
              <a:rPr lang="en-US" sz="1800" dirty="0"/>
              <a:t>for a decision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2F2AA1-2201-88DE-4B57-ACB859603104}"/>
              </a:ext>
            </a:extLst>
          </p:cNvPr>
          <p:cNvGrpSpPr/>
          <p:nvPr/>
        </p:nvGrpSpPr>
        <p:grpSpPr>
          <a:xfrm>
            <a:off x="838200" y="1795346"/>
            <a:ext cx="10636405" cy="914419"/>
            <a:chOff x="838200" y="1795346"/>
            <a:chExt cx="10636405" cy="9144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6D5C0C-C3ED-28C4-0DEB-6C6775FE1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531" y="1862382"/>
              <a:ext cx="10418269" cy="7315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D05809-D93E-9F06-164F-8F649A0856F8}"/>
                </a:ext>
              </a:extLst>
            </p:cNvPr>
            <p:cNvSpPr/>
            <p:nvPr/>
          </p:nvSpPr>
          <p:spPr>
            <a:xfrm>
              <a:off x="838200" y="1795346"/>
              <a:ext cx="10636405" cy="914419"/>
            </a:xfrm>
            <a:prstGeom prst="rect">
              <a:avLst/>
            </a:prstGeom>
            <a:solidFill>
              <a:schemeClr val="accent1">
                <a:alpha val="4835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1A975B-932D-9307-5040-63EE1AFAC93C}"/>
              </a:ext>
            </a:extLst>
          </p:cNvPr>
          <p:cNvGrpSpPr/>
          <p:nvPr/>
        </p:nvGrpSpPr>
        <p:grpSpPr>
          <a:xfrm>
            <a:off x="3066585" y="3214836"/>
            <a:ext cx="5642517" cy="1360448"/>
            <a:chOff x="3066585" y="3727788"/>
            <a:chExt cx="5642517" cy="13604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D096DB-DEA2-E137-482F-C3E90066F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0192" y="3857066"/>
              <a:ext cx="5422900" cy="10541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0D7E69-047A-2EED-9701-3C8A47A4EF0D}"/>
                </a:ext>
              </a:extLst>
            </p:cNvPr>
            <p:cNvSpPr/>
            <p:nvPr/>
          </p:nvSpPr>
          <p:spPr>
            <a:xfrm>
              <a:off x="3066585" y="3727788"/>
              <a:ext cx="5642517" cy="1360448"/>
            </a:xfrm>
            <a:prstGeom prst="rect">
              <a:avLst/>
            </a:prstGeom>
            <a:solidFill>
              <a:schemeClr val="accent1">
                <a:alpha val="4711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A208F7-1041-94F9-3471-9984D14136BC}"/>
              </a:ext>
            </a:extLst>
          </p:cNvPr>
          <p:cNvGrpSpPr/>
          <p:nvPr/>
        </p:nvGrpSpPr>
        <p:grpSpPr>
          <a:xfrm>
            <a:off x="1028700" y="4857326"/>
            <a:ext cx="10134600" cy="735981"/>
            <a:chOff x="1028700" y="5370278"/>
            <a:chExt cx="10134600" cy="7359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52A00C-C23A-71E7-3CE4-8CA0E7D51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276" y="5500888"/>
              <a:ext cx="9961431" cy="4572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45287D-6AE6-E3DB-3629-34BC48000F59}"/>
                </a:ext>
              </a:extLst>
            </p:cNvPr>
            <p:cNvSpPr/>
            <p:nvPr/>
          </p:nvSpPr>
          <p:spPr>
            <a:xfrm>
              <a:off x="1028700" y="5370278"/>
              <a:ext cx="10134600" cy="735981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C9A1DF1-CAB9-1AF0-024C-2B0BD7E06C7A}"/>
              </a:ext>
            </a:extLst>
          </p:cNvPr>
          <p:cNvSpPr txBox="1"/>
          <p:nvPr/>
        </p:nvSpPr>
        <p:spPr>
          <a:xfrm>
            <a:off x="6947210" y="2708715"/>
            <a:ext cx="136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contained 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18C52-78DB-6966-6596-785548BF380E}"/>
              </a:ext>
            </a:extLst>
          </p:cNvPr>
          <p:cNvSpPr txBox="1"/>
          <p:nvPr/>
        </p:nvSpPr>
        <p:spPr>
          <a:xfrm>
            <a:off x="3125123" y="5875349"/>
            <a:ext cx="613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complete reason = general reason, when all features are binary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E09FA4-239A-7AB3-1C57-83550B937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92" y="5948506"/>
            <a:ext cx="3983386" cy="696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DC5847-4EAE-9487-A2B9-F12DE1B16982}"/>
              </a:ext>
            </a:extLst>
          </p:cNvPr>
          <p:cNvSpPr txBox="1"/>
          <p:nvPr/>
        </p:nvSpPr>
        <p:spPr>
          <a:xfrm>
            <a:off x="868625" y="1253602"/>
            <a:ext cx="2812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Ji &amp; </a:t>
            </a:r>
            <a:r>
              <a:rPr lang="en-US" sz="14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Darwiche</a:t>
            </a:r>
            <a:r>
              <a:rPr lang="en-US" sz="1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(arXiv:</a:t>
            </a:r>
            <a:r>
              <a:rPr lang="en-US" sz="1000" b="0" i="0" dirty="0">
                <a:solidFill>
                  <a:srgbClr val="FF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2304.14760</a:t>
            </a:r>
            <a:r>
              <a:rPr lang="en-US" sz="1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2023)</a:t>
            </a:r>
          </a:p>
        </p:txBody>
      </p:sp>
    </p:spTree>
    <p:extLst>
      <p:ext uri="{BB962C8B-B14F-4D97-AF65-F5344CB8AC3E}">
        <p14:creationId xmlns:p14="http://schemas.microsoft.com/office/powerpoint/2010/main" val="2929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9FD2-6CAC-938A-C115-5CDE030E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vs General Reason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78D08-B832-BF64-A152-C15E73C56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1961"/>
            <a:ext cx="4462406" cy="3155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32EC72-749A-CDA6-5C3E-B2F73793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0411"/>
            <a:ext cx="7543800" cy="3937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B762EED-82B6-001C-9FFA-03BD1883F337}"/>
              </a:ext>
            </a:extLst>
          </p:cNvPr>
          <p:cNvGrpSpPr/>
          <p:nvPr/>
        </p:nvGrpSpPr>
        <p:grpSpPr>
          <a:xfrm>
            <a:off x="1860062" y="2438400"/>
            <a:ext cx="1377862" cy="2149231"/>
            <a:chOff x="1860062" y="2438400"/>
            <a:chExt cx="1377862" cy="214923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C04DFF-71E8-715D-12AE-D4DD2801A377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735385" y="2438400"/>
              <a:ext cx="502539" cy="41148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BB5A85-5B38-8BD2-0C4E-592E1C59A69A}"/>
                </a:ext>
              </a:extLst>
            </p:cNvPr>
            <p:cNvCxnSpPr>
              <a:cxnSpLocks/>
            </p:cNvCxnSpPr>
            <p:nvPr/>
          </p:nvCxnSpPr>
          <p:spPr>
            <a:xfrm>
              <a:off x="2722109" y="3139831"/>
              <a:ext cx="0" cy="69752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B34C704-70CE-F8B0-10C8-5FC233CD9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0062" y="4118708"/>
              <a:ext cx="773723" cy="46892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908087C-8C69-7119-EF8F-8A9B6EE00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701" y="2320194"/>
            <a:ext cx="41275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36353-D12B-E690-0414-EC2730AE9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01" y="3657602"/>
            <a:ext cx="6210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36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209F-4107-1BBA-9874-F587C640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vs General Reason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2919B-E6A2-70BF-00DE-43464343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04" y="1955927"/>
            <a:ext cx="7772400" cy="2946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A4BE8-E161-D6FE-A15F-8617F42F8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10" y="1423899"/>
            <a:ext cx="3540976" cy="2926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DF2BE-D4D0-3319-64D8-24BCF5FED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133" y="4519701"/>
            <a:ext cx="1124955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10031-A9C2-B29A-05EC-16CB1E92B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9971" y="4519701"/>
            <a:ext cx="9047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74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23B4-F150-BA2D-D3BD-DBD038E8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&amp; Sufficient Reasons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CDFFDB-3F14-36EE-2F7F-1D8B38C3C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299"/>
            <a:ext cx="7772400" cy="616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5B09E7-25A0-66B2-AF99-5F71911D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21648"/>
            <a:ext cx="8805952" cy="64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FB48C8-CA24-68F4-2A71-E5340753F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72870"/>
            <a:ext cx="7772400" cy="603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9C9DF1-02CC-65F2-FAE3-16C595ED2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773785"/>
            <a:ext cx="8990221" cy="64008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1FEC1E5-B9C1-D065-1716-985727D6E0AE}"/>
              </a:ext>
            </a:extLst>
          </p:cNvPr>
          <p:cNvGrpSpPr/>
          <p:nvPr/>
        </p:nvGrpSpPr>
        <p:grpSpPr>
          <a:xfrm>
            <a:off x="6096000" y="2486761"/>
            <a:ext cx="996176" cy="830327"/>
            <a:chOff x="6096000" y="2486761"/>
            <a:chExt cx="996176" cy="83032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B496C7-1C08-7043-CE3A-1FFE93AD4F4F}"/>
                </a:ext>
              </a:extLst>
            </p:cNvPr>
            <p:cNvCxnSpPr/>
            <p:nvPr/>
          </p:nvCxnSpPr>
          <p:spPr>
            <a:xfrm>
              <a:off x="6211230" y="2486761"/>
              <a:ext cx="880946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01F947-12BE-67DB-20A8-72A9BFFE4DE1}"/>
                </a:ext>
              </a:extLst>
            </p:cNvPr>
            <p:cNvCxnSpPr/>
            <p:nvPr/>
          </p:nvCxnSpPr>
          <p:spPr>
            <a:xfrm>
              <a:off x="6096000" y="3317088"/>
              <a:ext cx="880946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28DC13-EC87-8151-A0B3-5591A41B041F}"/>
              </a:ext>
            </a:extLst>
          </p:cNvPr>
          <p:cNvGrpSpPr/>
          <p:nvPr/>
        </p:nvGrpSpPr>
        <p:grpSpPr>
          <a:xfrm>
            <a:off x="7846742" y="4580352"/>
            <a:ext cx="903248" cy="866966"/>
            <a:chOff x="7846742" y="4580352"/>
            <a:chExt cx="903248" cy="86696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377F83-990E-95B9-3616-4D493091675B}"/>
                </a:ext>
              </a:extLst>
            </p:cNvPr>
            <p:cNvCxnSpPr/>
            <p:nvPr/>
          </p:nvCxnSpPr>
          <p:spPr>
            <a:xfrm>
              <a:off x="7869044" y="4580352"/>
              <a:ext cx="880946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93F6D9-6F4A-0ED0-24D2-3EA8FDE38D78}"/>
                </a:ext>
              </a:extLst>
            </p:cNvPr>
            <p:cNvCxnSpPr/>
            <p:nvPr/>
          </p:nvCxnSpPr>
          <p:spPr>
            <a:xfrm>
              <a:off x="7846742" y="5447318"/>
              <a:ext cx="880946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1DB4DC-C170-1CCE-696D-C57873A2B84C}"/>
              </a:ext>
            </a:extLst>
          </p:cNvPr>
          <p:cNvGrpSpPr/>
          <p:nvPr/>
        </p:nvGrpSpPr>
        <p:grpSpPr>
          <a:xfrm>
            <a:off x="838200" y="4592962"/>
            <a:ext cx="2072268" cy="860450"/>
            <a:chOff x="838200" y="4592962"/>
            <a:chExt cx="2072268" cy="86045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8A817BE-7AF9-4349-FFD6-A5F0D4FC5069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4592962"/>
              <a:ext cx="207226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7519CD-9739-DF06-2AE3-DF055288653D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5453412"/>
              <a:ext cx="207226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0513D-48BF-D1A9-9108-8C6613DE16D5}"/>
              </a:ext>
            </a:extLst>
          </p:cNvPr>
          <p:cNvGrpSpPr/>
          <p:nvPr/>
        </p:nvGrpSpPr>
        <p:grpSpPr>
          <a:xfrm>
            <a:off x="10154395" y="1757598"/>
            <a:ext cx="1443024" cy="3322793"/>
            <a:chOff x="10154395" y="1757598"/>
            <a:chExt cx="1443024" cy="33227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3238DA-DE9A-8029-822E-CFAA30D33248}"/>
                </a:ext>
              </a:extLst>
            </p:cNvPr>
            <p:cNvSpPr txBox="1"/>
            <p:nvPr/>
          </p:nvSpPr>
          <p:spPr>
            <a:xfrm>
              <a:off x="10154395" y="1757598"/>
              <a:ext cx="1309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simple term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34C60C-2014-9276-AC78-66A859CA03BE}"/>
                </a:ext>
              </a:extLst>
            </p:cNvPr>
            <p:cNvSpPr txBox="1"/>
            <p:nvPr/>
          </p:nvSpPr>
          <p:spPr>
            <a:xfrm>
              <a:off x="10154395" y="2560480"/>
              <a:ext cx="1443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simple clause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5FD01D-E67E-985F-D518-24750EBCF412}"/>
                </a:ext>
              </a:extLst>
            </p:cNvPr>
            <p:cNvSpPr txBox="1"/>
            <p:nvPr/>
          </p:nvSpPr>
          <p:spPr>
            <a:xfrm>
              <a:off x="10154395" y="3810429"/>
              <a:ext cx="639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term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6656D8-F121-FE33-B1B7-6629D1A5849A}"/>
                </a:ext>
              </a:extLst>
            </p:cNvPr>
            <p:cNvSpPr txBox="1"/>
            <p:nvPr/>
          </p:nvSpPr>
          <p:spPr>
            <a:xfrm>
              <a:off x="10154395" y="4711059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clause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7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5625-44A8-2843-25F3-BD53020F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Simple Explanations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7D540-07D1-1D97-DA4A-C165CF5A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1961"/>
            <a:ext cx="4462406" cy="31556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D18DE-4C6F-75DD-0BAA-B47459AF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10412"/>
            <a:ext cx="6752065" cy="362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238427-B186-A1D1-47EE-DE7B27C0D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660" y="2472285"/>
            <a:ext cx="4634471" cy="20754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4436CBB-29EB-73CF-9DA3-521B0CD37EEA}"/>
              </a:ext>
            </a:extLst>
          </p:cNvPr>
          <p:cNvGrpSpPr/>
          <p:nvPr/>
        </p:nvGrpSpPr>
        <p:grpSpPr>
          <a:xfrm>
            <a:off x="1193181" y="2461134"/>
            <a:ext cx="2040673" cy="1230943"/>
            <a:chOff x="1193181" y="2461134"/>
            <a:chExt cx="2040673" cy="123094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101A65A-1101-DA71-6E91-0E950171F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0" y="2461134"/>
              <a:ext cx="490654" cy="38242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BB6657-B221-8022-B560-7D962FE083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3181" y="3149878"/>
              <a:ext cx="1423639" cy="54219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61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Classifiers as Symbolic Functions</a:t>
            </a:r>
          </a:p>
        </p:txBody>
      </p:sp>
      <p:sp>
        <p:nvSpPr>
          <p:cNvPr id="187" name="Rectangle 99"/>
          <p:cNvSpPr>
            <a:spLocks noChangeArrowheads="1"/>
          </p:cNvSpPr>
          <p:nvPr/>
        </p:nvSpPr>
        <p:spPr bwMode="auto">
          <a:xfrm>
            <a:off x="8221483" y="3337707"/>
            <a:ext cx="19812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kern="0" dirty="0">
              <a:latin typeface="Times New Roman"/>
              <a:ea typeface="ＭＳ Ｐゴシック"/>
            </a:endParaRPr>
          </a:p>
        </p:txBody>
      </p:sp>
      <p:sp>
        <p:nvSpPr>
          <p:cNvPr id="188" name="Text Box 100"/>
          <p:cNvSpPr txBox="1">
            <a:spLocks noChangeArrowheads="1"/>
          </p:cNvSpPr>
          <p:nvPr/>
        </p:nvSpPr>
        <p:spPr bwMode="auto">
          <a:xfrm>
            <a:off x="8221483" y="3499639"/>
            <a:ext cx="19812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b="1" kern="0" dirty="0"/>
              <a:t>Decision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b="1" kern="0" dirty="0"/>
              <a:t>Function</a:t>
            </a:r>
          </a:p>
        </p:txBody>
      </p:sp>
      <p:sp>
        <p:nvSpPr>
          <p:cNvPr id="189" name="Text Box 101"/>
          <p:cNvSpPr txBox="1">
            <a:spLocks noChangeArrowheads="1"/>
          </p:cNvSpPr>
          <p:nvPr/>
        </p:nvSpPr>
        <p:spPr bwMode="auto">
          <a:xfrm>
            <a:off x="7270616" y="2270907"/>
            <a:ext cx="349045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kern="0" dirty="0"/>
              <a:t>Test results: U, B, S</a:t>
            </a:r>
          </a:p>
        </p:txBody>
      </p:sp>
      <p:sp>
        <p:nvSpPr>
          <p:cNvPr id="190" name="AutoShape 102"/>
          <p:cNvSpPr>
            <a:spLocks noChangeArrowheads="1"/>
          </p:cNvSpPr>
          <p:nvPr/>
        </p:nvSpPr>
        <p:spPr bwMode="auto">
          <a:xfrm>
            <a:off x="8831083" y="2880507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latin typeface="Times New Roman"/>
              <a:ea typeface="ＭＳ Ｐゴシック"/>
            </a:endParaRPr>
          </a:p>
        </p:txBody>
      </p:sp>
      <p:sp>
        <p:nvSpPr>
          <p:cNvPr id="191" name="AutoShape 103"/>
          <p:cNvSpPr>
            <a:spLocks noChangeArrowheads="1"/>
          </p:cNvSpPr>
          <p:nvPr/>
        </p:nvSpPr>
        <p:spPr bwMode="auto">
          <a:xfrm>
            <a:off x="8831083" y="4633107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>
              <a:latin typeface="Times New Roman"/>
              <a:ea typeface="ＭＳ Ｐゴシック"/>
            </a:endParaRPr>
          </a:p>
        </p:txBody>
      </p:sp>
      <p:sp>
        <p:nvSpPr>
          <p:cNvPr id="192" name="Text Box 104"/>
          <p:cNvSpPr txBox="1">
            <a:spLocks noChangeArrowheads="1"/>
          </p:cNvSpPr>
          <p:nvPr/>
        </p:nvSpPr>
        <p:spPr bwMode="auto">
          <a:xfrm>
            <a:off x="8450109" y="5038931"/>
            <a:ext cx="152958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kern="0" dirty="0"/>
              <a:t>Yes, No</a:t>
            </a:r>
          </a:p>
        </p:txBody>
      </p:sp>
      <p:sp>
        <p:nvSpPr>
          <p:cNvPr id="242" name="AutoShape 3"/>
          <p:cNvSpPr>
            <a:spLocks noChangeAspect="1" noChangeArrowheads="1" noTextEdit="1"/>
          </p:cNvSpPr>
          <p:nvPr/>
        </p:nvSpPr>
        <p:spPr bwMode="auto">
          <a:xfrm>
            <a:off x="7191642" y="1959823"/>
            <a:ext cx="3627437" cy="3912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7309082" y="20620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44" name="Freeform 5"/>
          <p:cNvSpPr>
            <a:spLocks/>
          </p:cNvSpPr>
          <p:nvPr/>
        </p:nvSpPr>
        <p:spPr bwMode="auto">
          <a:xfrm>
            <a:off x="8615594" y="2470121"/>
            <a:ext cx="646113" cy="409575"/>
          </a:xfrm>
          <a:custGeom>
            <a:avLst/>
            <a:gdLst>
              <a:gd name="T0" fmla="*/ 483870374 w 407"/>
              <a:gd name="T1" fmla="*/ 0 h 258"/>
              <a:gd name="T2" fmla="*/ 433467210 w 407"/>
              <a:gd name="T3" fmla="*/ 5040313 h 258"/>
              <a:gd name="T4" fmla="*/ 383064046 w 407"/>
              <a:gd name="T5" fmla="*/ 10080625 h 258"/>
              <a:gd name="T6" fmla="*/ 337701199 w 407"/>
              <a:gd name="T7" fmla="*/ 17641888 h 258"/>
              <a:gd name="T8" fmla="*/ 267136769 w 407"/>
              <a:gd name="T9" fmla="*/ 37803138 h 258"/>
              <a:gd name="T10" fmla="*/ 224294874 w 407"/>
              <a:gd name="T11" fmla="*/ 55443438 h 258"/>
              <a:gd name="T12" fmla="*/ 186491707 w 407"/>
              <a:gd name="T13" fmla="*/ 73085325 h 258"/>
              <a:gd name="T14" fmla="*/ 148690128 w 407"/>
              <a:gd name="T15" fmla="*/ 93246575 h 258"/>
              <a:gd name="T16" fmla="*/ 113407913 w 407"/>
              <a:gd name="T17" fmla="*/ 115927188 h 258"/>
              <a:gd name="T18" fmla="*/ 88206331 w 407"/>
              <a:gd name="T19" fmla="*/ 141128750 h 258"/>
              <a:gd name="T20" fmla="*/ 60483797 w 407"/>
              <a:gd name="T21" fmla="*/ 168851263 h 258"/>
              <a:gd name="T22" fmla="*/ 37803167 w 407"/>
              <a:gd name="T23" fmla="*/ 196572188 h 258"/>
              <a:gd name="T24" fmla="*/ 22682218 w 407"/>
              <a:gd name="T25" fmla="*/ 229335013 h 258"/>
              <a:gd name="T26" fmla="*/ 7561268 w 407"/>
              <a:gd name="T27" fmla="*/ 257055938 h 258"/>
              <a:gd name="T28" fmla="*/ 0 w 407"/>
              <a:gd name="T29" fmla="*/ 292338125 h 258"/>
              <a:gd name="T30" fmla="*/ 0 w 407"/>
              <a:gd name="T31" fmla="*/ 325100950 h 258"/>
              <a:gd name="T32" fmla="*/ 0 w 407"/>
              <a:gd name="T33" fmla="*/ 357862188 h 258"/>
              <a:gd name="T34" fmla="*/ 7561268 w 407"/>
              <a:gd name="T35" fmla="*/ 390625013 h 258"/>
              <a:gd name="T36" fmla="*/ 22682218 w 407"/>
              <a:gd name="T37" fmla="*/ 420866888 h 258"/>
              <a:gd name="T38" fmla="*/ 37803167 w 407"/>
              <a:gd name="T39" fmla="*/ 451108763 h 258"/>
              <a:gd name="T40" fmla="*/ 60483797 w 407"/>
              <a:gd name="T41" fmla="*/ 478829688 h 258"/>
              <a:gd name="T42" fmla="*/ 88206331 w 407"/>
              <a:gd name="T43" fmla="*/ 506552200 h 258"/>
              <a:gd name="T44" fmla="*/ 113407913 w 407"/>
              <a:gd name="T45" fmla="*/ 531753763 h 258"/>
              <a:gd name="T46" fmla="*/ 148690128 w 407"/>
              <a:gd name="T47" fmla="*/ 554434375 h 258"/>
              <a:gd name="T48" fmla="*/ 186491707 w 407"/>
              <a:gd name="T49" fmla="*/ 574595625 h 258"/>
              <a:gd name="T50" fmla="*/ 224294874 w 407"/>
              <a:gd name="T51" fmla="*/ 592237513 h 258"/>
              <a:gd name="T52" fmla="*/ 267136769 w 407"/>
              <a:gd name="T53" fmla="*/ 609877813 h 258"/>
              <a:gd name="T54" fmla="*/ 337701199 w 407"/>
              <a:gd name="T55" fmla="*/ 630039063 h 258"/>
              <a:gd name="T56" fmla="*/ 383064046 w 407"/>
              <a:gd name="T57" fmla="*/ 637600325 h 258"/>
              <a:gd name="T58" fmla="*/ 433467210 w 407"/>
              <a:gd name="T59" fmla="*/ 642640638 h 258"/>
              <a:gd name="T60" fmla="*/ 483870374 w 407"/>
              <a:gd name="T61" fmla="*/ 647680950 h 258"/>
              <a:gd name="T62" fmla="*/ 539313855 w 407"/>
              <a:gd name="T63" fmla="*/ 647680950 h 258"/>
              <a:gd name="T64" fmla="*/ 592237971 w 407"/>
              <a:gd name="T65" fmla="*/ 642640638 h 258"/>
              <a:gd name="T66" fmla="*/ 640120183 w 407"/>
              <a:gd name="T67" fmla="*/ 637600325 h 258"/>
              <a:gd name="T68" fmla="*/ 690523347 w 407"/>
              <a:gd name="T69" fmla="*/ 630039063 h 258"/>
              <a:gd name="T70" fmla="*/ 756047460 w 407"/>
              <a:gd name="T71" fmla="*/ 609877813 h 258"/>
              <a:gd name="T72" fmla="*/ 798890943 w 407"/>
              <a:gd name="T73" fmla="*/ 592237513 h 258"/>
              <a:gd name="T74" fmla="*/ 836692522 w 407"/>
              <a:gd name="T75" fmla="*/ 574595625 h 258"/>
              <a:gd name="T76" fmla="*/ 877015054 w 407"/>
              <a:gd name="T77" fmla="*/ 554434375 h 258"/>
              <a:gd name="T78" fmla="*/ 909777904 w 407"/>
              <a:gd name="T79" fmla="*/ 531753763 h 258"/>
              <a:gd name="T80" fmla="*/ 940019802 w 407"/>
              <a:gd name="T81" fmla="*/ 506552200 h 258"/>
              <a:gd name="T82" fmla="*/ 962700432 w 407"/>
              <a:gd name="T83" fmla="*/ 478829688 h 258"/>
              <a:gd name="T84" fmla="*/ 985382650 w 407"/>
              <a:gd name="T85" fmla="*/ 451108763 h 258"/>
              <a:gd name="T86" fmla="*/ 1003022964 w 407"/>
              <a:gd name="T87" fmla="*/ 418345938 h 258"/>
              <a:gd name="T88" fmla="*/ 1015624548 w 407"/>
              <a:gd name="T89" fmla="*/ 390625013 h 258"/>
              <a:gd name="T90" fmla="*/ 1023184229 w 407"/>
              <a:gd name="T91" fmla="*/ 357862188 h 258"/>
              <a:gd name="T92" fmla="*/ 1025705181 w 407"/>
              <a:gd name="T93" fmla="*/ 325100950 h 258"/>
              <a:gd name="T94" fmla="*/ 1023184229 w 407"/>
              <a:gd name="T95" fmla="*/ 292338125 h 258"/>
              <a:gd name="T96" fmla="*/ 1015624548 w 407"/>
              <a:gd name="T97" fmla="*/ 257055938 h 258"/>
              <a:gd name="T98" fmla="*/ 1003022964 w 407"/>
              <a:gd name="T99" fmla="*/ 229335013 h 258"/>
              <a:gd name="T100" fmla="*/ 985382650 w 407"/>
              <a:gd name="T101" fmla="*/ 196572188 h 258"/>
              <a:gd name="T102" fmla="*/ 962700432 w 407"/>
              <a:gd name="T103" fmla="*/ 168851263 h 258"/>
              <a:gd name="T104" fmla="*/ 940019802 w 407"/>
              <a:gd name="T105" fmla="*/ 141128750 h 258"/>
              <a:gd name="T106" fmla="*/ 909777904 w 407"/>
              <a:gd name="T107" fmla="*/ 115927188 h 258"/>
              <a:gd name="T108" fmla="*/ 877015054 w 407"/>
              <a:gd name="T109" fmla="*/ 93246575 h 258"/>
              <a:gd name="T110" fmla="*/ 836692522 w 407"/>
              <a:gd name="T111" fmla="*/ 73085325 h 258"/>
              <a:gd name="T112" fmla="*/ 798890943 w 407"/>
              <a:gd name="T113" fmla="*/ 55443438 h 258"/>
              <a:gd name="T114" fmla="*/ 756047460 w 407"/>
              <a:gd name="T115" fmla="*/ 37803138 h 258"/>
              <a:gd name="T116" fmla="*/ 690523347 w 407"/>
              <a:gd name="T117" fmla="*/ 17641888 h 258"/>
              <a:gd name="T118" fmla="*/ 640120183 w 407"/>
              <a:gd name="T119" fmla="*/ 10080625 h 258"/>
              <a:gd name="T120" fmla="*/ 592237971 w 407"/>
              <a:gd name="T121" fmla="*/ 5040313 h 258"/>
              <a:gd name="T122" fmla="*/ 539313855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2" y="2"/>
                </a:lnTo>
                <a:lnTo>
                  <a:pt x="162" y="3"/>
                </a:lnTo>
                <a:lnTo>
                  <a:pt x="152" y="4"/>
                </a:lnTo>
                <a:lnTo>
                  <a:pt x="142" y="6"/>
                </a:lnTo>
                <a:lnTo>
                  <a:pt x="134" y="7"/>
                </a:lnTo>
                <a:lnTo>
                  <a:pt x="124" y="10"/>
                </a:lnTo>
                <a:lnTo>
                  <a:pt x="106" y="15"/>
                </a:lnTo>
                <a:lnTo>
                  <a:pt x="98" y="19"/>
                </a:lnTo>
                <a:lnTo>
                  <a:pt x="89" y="22"/>
                </a:lnTo>
                <a:lnTo>
                  <a:pt x="81" y="26"/>
                </a:lnTo>
                <a:lnTo>
                  <a:pt x="74" y="29"/>
                </a:lnTo>
                <a:lnTo>
                  <a:pt x="66" y="34"/>
                </a:lnTo>
                <a:lnTo>
                  <a:pt x="59" y="37"/>
                </a:lnTo>
                <a:lnTo>
                  <a:pt x="52" y="42"/>
                </a:lnTo>
                <a:lnTo>
                  <a:pt x="45" y="46"/>
                </a:lnTo>
                <a:lnTo>
                  <a:pt x="40" y="52"/>
                </a:lnTo>
                <a:lnTo>
                  <a:pt x="35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9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2"/>
                </a:lnTo>
                <a:lnTo>
                  <a:pt x="0" y="129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1"/>
                </a:lnTo>
                <a:lnTo>
                  <a:pt x="9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5"/>
                </a:lnTo>
                <a:lnTo>
                  <a:pt x="24" y="190"/>
                </a:lnTo>
                <a:lnTo>
                  <a:pt x="29" y="195"/>
                </a:lnTo>
                <a:lnTo>
                  <a:pt x="35" y="201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8" y="238"/>
                </a:lnTo>
                <a:lnTo>
                  <a:pt x="106" y="242"/>
                </a:lnTo>
                <a:lnTo>
                  <a:pt x="124" y="247"/>
                </a:lnTo>
                <a:lnTo>
                  <a:pt x="134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2" y="257"/>
                </a:lnTo>
                <a:lnTo>
                  <a:pt x="192" y="257"/>
                </a:lnTo>
                <a:lnTo>
                  <a:pt x="203" y="258"/>
                </a:lnTo>
                <a:lnTo>
                  <a:pt x="214" y="257"/>
                </a:lnTo>
                <a:lnTo>
                  <a:pt x="224" y="257"/>
                </a:lnTo>
                <a:lnTo>
                  <a:pt x="235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9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1"/>
                </a:lnTo>
                <a:lnTo>
                  <a:pt x="377" y="195"/>
                </a:lnTo>
                <a:lnTo>
                  <a:pt x="382" y="190"/>
                </a:lnTo>
                <a:lnTo>
                  <a:pt x="387" y="185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1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9"/>
                </a:lnTo>
                <a:lnTo>
                  <a:pt x="406" y="122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2"/>
                </a:lnTo>
                <a:lnTo>
                  <a:pt x="348" y="37"/>
                </a:lnTo>
                <a:lnTo>
                  <a:pt x="340" y="34"/>
                </a:lnTo>
                <a:lnTo>
                  <a:pt x="332" y="29"/>
                </a:lnTo>
                <a:lnTo>
                  <a:pt x="325" y="26"/>
                </a:lnTo>
                <a:lnTo>
                  <a:pt x="317" y="22"/>
                </a:lnTo>
                <a:lnTo>
                  <a:pt x="309" y="19"/>
                </a:lnTo>
                <a:lnTo>
                  <a:pt x="300" y="15"/>
                </a:lnTo>
                <a:lnTo>
                  <a:pt x="282" y="10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3"/>
                </a:lnTo>
                <a:lnTo>
                  <a:pt x="235" y="2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5" name="Freeform 6"/>
          <p:cNvSpPr>
            <a:spLocks/>
          </p:cNvSpPr>
          <p:nvPr/>
        </p:nvSpPr>
        <p:spPr bwMode="auto">
          <a:xfrm>
            <a:off x="8615594" y="2470121"/>
            <a:ext cx="646113" cy="409575"/>
          </a:xfrm>
          <a:custGeom>
            <a:avLst/>
            <a:gdLst>
              <a:gd name="T0" fmla="*/ 483870374 w 407"/>
              <a:gd name="T1" fmla="*/ 0 h 258"/>
              <a:gd name="T2" fmla="*/ 433467210 w 407"/>
              <a:gd name="T3" fmla="*/ 5040313 h 258"/>
              <a:gd name="T4" fmla="*/ 383064046 w 407"/>
              <a:gd name="T5" fmla="*/ 10080625 h 258"/>
              <a:gd name="T6" fmla="*/ 337701199 w 407"/>
              <a:gd name="T7" fmla="*/ 17641888 h 258"/>
              <a:gd name="T8" fmla="*/ 267136769 w 407"/>
              <a:gd name="T9" fmla="*/ 37803138 h 258"/>
              <a:gd name="T10" fmla="*/ 224294874 w 407"/>
              <a:gd name="T11" fmla="*/ 55443438 h 258"/>
              <a:gd name="T12" fmla="*/ 186491707 w 407"/>
              <a:gd name="T13" fmla="*/ 73085325 h 258"/>
              <a:gd name="T14" fmla="*/ 148690128 w 407"/>
              <a:gd name="T15" fmla="*/ 93246575 h 258"/>
              <a:gd name="T16" fmla="*/ 113407913 w 407"/>
              <a:gd name="T17" fmla="*/ 115927188 h 258"/>
              <a:gd name="T18" fmla="*/ 88206331 w 407"/>
              <a:gd name="T19" fmla="*/ 141128750 h 258"/>
              <a:gd name="T20" fmla="*/ 60483797 w 407"/>
              <a:gd name="T21" fmla="*/ 168851263 h 258"/>
              <a:gd name="T22" fmla="*/ 37803167 w 407"/>
              <a:gd name="T23" fmla="*/ 196572188 h 258"/>
              <a:gd name="T24" fmla="*/ 22682218 w 407"/>
              <a:gd name="T25" fmla="*/ 229335013 h 258"/>
              <a:gd name="T26" fmla="*/ 7561268 w 407"/>
              <a:gd name="T27" fmla="*/ 257055938 h 258"/>
              <a:gd name="T28" fmla="*/ 0 w 407"/>
              <a:gd name="T29" fmla="*/ 292338125 h 258"/>
              <a:gd name="T30" fmla="*/ 0 w 407"/>
              <a:gd name="T31" fmla="*/ 325100950 h 258"/>
              <a:gd name="T32" fmla="*/ 0 w 407"/>
              <a:gd name="T33" fmla="*/ 357862188 h 258"/>
              <a:gd name="T34" fmla="*/ 7561268 w 407"/>
              <a:gd name="T35" fmla="*/ 390625013 h 258"/>
              <a:gd name="T36" fmla="*/ 22682218 w 407"/>
              <a:gd name="T37" fmla="*/ 420866888 h 258"/>
              <a:gd name="T38" fmla="*/ 37803167 w 407"/>
              <a:gd name="T39" fmla="*/ 451108763 h 258"/>
              <a:gd name="T40" fmla="*/ 60483797 w 407"/>
              <a:gd name="T41" fmla="*/ 478829688 h 258"/>
              <a:gd name="T42" fmla="*/ 88206331 w 407"/>
              <a:gd name="T43" fmla="*/ 506552200 h 258"/>
              <a:gd name="T44" fmla="*/ 113407913 w 407"/>
              <a:gd name="T45" fmla="*/ 531753763 h 258"/>
              <a:gd name="T46" fmla="*/ 148690128 w 407"/>
              <a:gd name="T47" fmla="*/ 554434375 h 258"/>
              <a:gd name="T48" fmla="*/ 186491707 w 407"/>
              <a:gd name="T49" fmla="*/ 574595625 h 258"/>
              <a:gd name="T50" fmla="*/ 224294874 w 407"/>
              <a:gd name="T51" fmla="*/ 592237513 h 258"/>
              <a:gd name="T52" fmla="*/ 267136769 w 407"/>
              <a:gd name="T53" fmla="*/ 609877813 h 258"/>
              <a:gd name="T54" fmla="*/ 337701199 w 407"/>
              <a:gd name="T55" fmla="*/ 630039063 h 258"/>
              <a:gd name="T56" fmla="*/ 383064046 w 407"/>
              <a:gd name="T57" fmla="*/ 637600325 h 258"/>
              <a:gd name="T58" fmla="*/ 433467210 w 407"/>
              <a:gd name="T59" fmla="*/ 642640638 h 258"/>
              <a:gd name="T60" fmla="*/ 483870374 w 407"/>
              <a:gd name="T61" fmla="*/ 647680950 h 258"/>
              <a:gd name="T62" fmla="*/ 539313855 w 407"/>
              <a:gd name="T63" fmla="*/ 647680950 h 258"/>
              <a:gd name="T64" fmla="*/ 592237971 w 407"/>
              <a:gd name="T65" fmla="*/ 642640638 h 258"/>
              <a:gd name="T66" fmla="*/ 640120183 w 407"/>
              <a:gd name="T67" fmla="*/ 637600325 h 258"/>
              <a:gd name="T68" fmla="*/ 690523347 w 407"/>
              <a:gd name="T69" fmla="*/ 630039063 h 258"/>
              <a:gd name="T70" fmla="*/ 756047460 w 407"/>
              <a:gd name="T71" fmla="*/ 609877813 h 258"/>
              <a:gd name="T72" fmla="*/ 798890943 w 407"/>
              <a:gd name="T73" fmla="*/ 592237513 h 258"/>
              <a:gd name="T74" fmla="*/ 836692522 w 407"/>
              <a:gd name="T75" fmla="*/ 574595625 h 258"/>
              <a:gd name="T76" fmla="*/ 877015054 w 407"/>
              <a:gd name="T77" fmla="*/ 554434375 h 258"/>
              <a:gd name="T78" fmla="*/ 909777904 w 407"/>
              <a:gd name="T79" fmla="*/ 531753763 h 258"/>
              <a:gd name="T80" fmla="*/ 940019802 w 407"/>
              <a:gd name="T81" fmla="*/ 506552200 h 258"/>
              <a:gd name="T82" fmla="*/ 962700432 w 407"/>
              <a:gd name="T83" fmla="*/ 478829688 h 258"/>
              <a:gd name="T84" fmla="*/ 985382650 w 407"/>
              <a:gd name="T85" fmla="*/ 451108763 h 258"/>
              <a:gd name="T86" fmla="*/ 1003022964 w 407"/>
              <a:gd name="T87" fmla="*/ 418345938 h 258"/>
              <a:gd name="T88" fmla="*/ 1015624548 w 407"/>
              <a:gd name="T89" fmla="*/ 390625013 h 258"/>
              <a:gd name="T90" fmla="*/ 1023184229 w 407"/>
              <a:gd name="T91" fmla="*/ 357862188 h 258"/>
              <a:gd name="T92" fmla="*/ 1025705181 w 407"/>
              <a:gd name="T93" fmla="*/ 325100950 h 258"/>
              <a:gd name="T94" fmla="*/ 1023184229 w 407"/>
              <a:gd name="T95" fmla="*/ 292338125 h 258"/>
              <a:gd name="T96" fmla="*/ 1015624548 w 407"/>
              <a:gd name="T97" fmla="*/ 257055938 h 258"/>
              <a:gd name="T98" fmla="*/ 1003022964 w 407"/>
              <a:gd name="T99" fmla="*/ 229335013 h 258"/>
              <a:gd name="T100" fmla="*/ 985382650 w 407"/>
              <a:gd name="T101" fmla="*/ 196572188 h 258"/>
              <a:gd name="T102" fmla="*/ 962700432 w 407"/>
              <a:gd name="T103" fmla="*/ 168851263 h 258"/>
              <a:gd name="T104" fmla="*/ 940019802 w 407"/>
              <a:gd name="T105" fmla="*/ 141128750 h 258"/>
              <a:gd name="T106" fmla="*/ 909777904 w 407"/>
              <a:gd name="T107" fmla="*/ 115927188 h 258"/>
              <a:gd name="T108" fmla="*/ 877015054 w 407"/>
              <a:gd name="T109" fmla="*/ 93246575 h 258"/>
              <a:gd name="T110" fmla="*/ 836692522 w 407"/>
              <a:gd name="T111" fmla="*/ 73085325 h 258"/>
              <a:gd name="T112" fmla="*/ 798890943 w 407"/>
              <a:gd name="T113" fmla="*/ 55443438 h 258"/>
              <a:gd name="T114" fmla="*/ 756047460 w 407"/>
              <a:gd name="T115" fmla="*/ 37803138 h 258"/>
              <a:gd name="T116" fmla="*/ 690523347 w 407"/>
              <a:gd name="T117" fmla="*/ 17641888 h 258"/>
              <a:gd name="T118" fmla="*/ 640120183 w 407"/>
              <a:gd name="T119" fmla="*/ 10080625 h 258"/>
              <a:gd name="T120" fmla="*/ 592237971 w 407"/>
              <a:gd name="T121" fmla="*/ 5040313 h 258"/>
              <a:gd name="T122" fmla="*/ 539313855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2" y="2"/>
                </a:lnTo>
                <a:lnTo>
                  <a:pt x="162" y="3"/>
                </a:lnTo>
                <a:lnTo>
                  <a:pt x="152" y="4"/>
                </a:lnTo>
                <a:lnTo>
                  <a:pt x="142" y="6"/>
                </a:lnTo>
                <a:lnTo>
                  <a:pt x="134" y="7"/>
                </a:lnTo>
                <a:lnTo>
                  <a:pt x="124" y="10"/>
                </a:lnTo>
                <a:lnTo>
                  <a:pt x="106" y="15"/>
                </a:lnTo>
                <a:lnTo>
                  <a:pt x="98" y="19"/>
                </a:lnTo>
                <a:lnTo>
                  <a:pt x="89" y="22"/>
                </a:lnTo>
                <a:lnTo>
                  <a:pt x="81" y="26"/>
                </a:lnTo>
                <a:lnTo>
                  <a:pt x="74" y="29"/>
                </a:lnTo>
                <a:lnTo>
                  <a:pt x="66" y="34"/>
                </a:lnTo>
                <a:lnTo>
                  <a:pt x="59" y="37"/>
                </a:lnTo>
                <a:lnTo>
                  <a:pt x="52" y="42"/>
                </a:lnTo>
                <a:lnTo>
                  <a:pt x="45" y="46"/>
                </a:lnTo>
                <a:lnTo>
                  <a:pt x="40" y="52"/>
                </a:lnTo>
                <a:lnTo>
                  <a:pt x="35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9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2"/>
                </a:lnTo>
                <a:lnTo>
                  <a:pt x="0" y="129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1"/>
                </a:lnTo>
                <a:lnTo>
                  <a:pt x="9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5"/>
                </a:lnTo>
                <a:lnTo>
                  <a:pt x="24" y="190"/>
                </a:lnTo>
                <a:lnTo>
                  <a:pt x="29" y="195"/>
                </a:lnTo>
                <a:lnTo>
                  <a:pt x="35" y="201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8" y="238"/>
                </a:lnTo>
                <a:lnTo>
                  <a:pt x="106" y="242"/>
                </a:lnTo>
                <a:lnTo>
                  <a:pt x="124" y="247"/>
                </a:lnTo>
                <a:lnTo>
                  <a:pt x="134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2" y="257"/>
                </a:lnTo>
                <a:lnTo>
                  <a:pt x="192" y="257"/>
                </a:lnTo>
                <a:lnTo>
                  <a:pt x="203" y="258"/>
                </a:lnTo>
                <a:lnTo>
                  <a:pt x="214" y="257"/>
                </a:lnTo>
                <a:lnTo>
                  <a:pt x="224" y="257"/>
                </a:lnTo>
                <a:lnTo>
                  <a:pt x="235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9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1"/>
                </a:lnTo>
                <a:lnTo>
                  <a:pt x="377" y="195"/>
                </a:lnTo>
                <a:lnTo>
                  <a:pt x="382" y="190"/>
                </a:lnTo>
                <a:lnTo>
                  <a:pt x="387" y="185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1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9"/>
                </a:lnTo>
                <a:lnTo>
                  <a:pt x="406" y="122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2"/>
                </a:lnTo>
                <a:lnTo>
                  <a:pt x="348" y="37"/>
                </a:lnTo>
                <a:lnTo>
                  <a:pt x="340" y="34"/>
                </a:lnTo>
                <a:lnTo>
                  <a:pt x="332" y="29"/>
                </a:lnTo>
                <a:lnTo>
                  <a:pt x="325" y="26"/>
                </a:lnTo>
                <a:lnTo>
                  <a:pt x="317" y="22"/>
                </a:lnTo>
                <a:lnTo>
                  <a:pt x="309" y="19"/>
                </a:lnTo>
                <a:lnTo>
                  <a:pt x="300" y="15"/>
                </a:lnTo>
                <a:lnTo>
                  <a:pt x="282" y="10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3"/>
                </a:lnTo>
                <a:lnTo>
                  <a:pt x="235" y="2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6" name="Rectangle 7"/>
          <p:cNvSpPr>
            <a:spLocks noChangeArrowheads="1"/>
          </p:cNvSpPr>
          <p:nvPr/>
        </p:nvSpPr>
        <p:spPr bwMode="auto">
          <a:xfrm>
            <a:off x="8874478" y="2574827"/>
            <a:ext cx="129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U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47" name="Rectangle 8"/>
          <p:cNvSpPr>
            <a:spLocks noChangeArrowheads="1"/>
          </p:cNvSpPr>
          <p:nvPr/>
        </p:nvSpPr>
        <p:spPr bwMode="auto">
          <a:xfrm>
            <a:off x="9117245" y="2574827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48" name="Freeform 9"/>
          <p:cNvSpPr>
            <a:spLocks noEditPoints="1"/>
          </p:cNvSpPr>
          <p:nvPr/>
        </p:nvSpPr>
        <p:spPr bwMode="auto">
          <a:xfrm>
            <a:off x="8226658" y="2871758"/>
            <a:ext cx="523875" cy="415925"/>
          </a:xfrm>
          <a:custGeom>
            <a:avLst/>
            <a:gdLst>
              <a:gd name="T0" fmla="*/ 824091888 w 330"/>
              <a:gd name="T1" fmla="*/ 17641888 h 262"/>
              <a:gd name="T2" fmla="*/ 95765938 w 330"/>
              <a:gd name="T3" fmla="*/ 594756875 h 262"/>
              <a:gd name="T4" fmla="*/ 93246575 w 330"/>
              <a:gd name="T5" fmla="*/ 597277825 h 262"/>
              <a:gd name="T6" fmla="*/ 88206263 w 330"/>
              <a:gd name="T7" fmla="*/ 597277825 h 262"/>
              <a:gd name="T8" fmla="*/ 85685313 w 330"/>
              <a:gd name="T9" fmla="*/ 594756875 h 262"/>
              <a:gd name="T10" fmla="*/ 83165950 w 330"/>
              <a:gd name="T11" fmla="*/ 592237513 h 262"/>
              <a:gd name="T12" fmla="*/ 83165950 w 330"/>
              <a:gd name="T13" fmla="*/ 589716563 h 262"/>
              <a:gd name="T14" fmla="*/ 83165950 w 330"/>
              <a:gd name="T15" fmla="*/ 584676250 h 262"/>
              <a:gd name="T16" fmla="*/ 83165950 w 330"/>
              <a:gd name="T17" fmla="*/ 582156888 h 262"/>
              <a:gd name="T18" fmla="*/ 85685313 w 330"/>
              <a:gd name="T19" fmla="*/ 579635938 h 262"/>
              <a:gd name="T20" fmla="*/ 816530625 w 330"/>
              <a:gd name="T21" fmla="*/ 2520950 h 262"/>
              <a:gd name="T22" fmla="*/ 819051575 w 330"/>
              <a:gd name="T23" fmla="*/ 2520950 h 262"/>
              <a:gd name="T24" fmla="*/ 821570938 w 330"/>
              <a:gd name="T25" fmla="*/ 0 h 262"/>
              <a:gd name="T26" fmla="*/ 824091888 w 330"/>
              <a:gd name="T27" fmla="*/ 2520950 h 262"/>
              <a:gd name="T28" fmla="*/ 829132200 w 330"/>
              <a:gd name="T29" fmla="*/ 5040313 h 262"/>
              <a:gd name="T30" fmla="*/ 831651563 w 330"/>
              <a:gd name="T31" fmla="*/ 10080625 h 262"/>
              <a:gd name="T32" fmla="*/ 831651563 w 330"/>
              <a:gd name="T33" fmla="*/ 12601575 h 262"/>
              <a:gd name="T34" fmla="*/ 829132200 w 330"/>
              <a:gd name="T35" fmla="*/ 15120938 h 262"/>
              <a:gd name="T36" fmla="*/ 824091888 w 330"/>
              <a:gd name="T37" fmla="*/ 17641888 h 262"/>
              <a:gd name="T38" fmla="*/ 824091888 w 330"/>
              <a:gd name="T39" fmla="*/ 17641888 h 262"/>
              <a:gd name="T40" fmla="*/ 151209375 w 330"/>
              <a:gd name="T41" fmla="*/ 632560013 h 262"/>
              <a:gd name="T42" fmla="*/ 0 w 330"/>
              <a:gd name="T43" fmla="*/ 660280938 h 262"/>
              <a:gd name="T44" fmla="*/ 68045013 w 330"/>
              <a:gd name="T45" fmla="*/ 516632825 h 262"/>
              <a:gd name="T46" fmla="*/ 151209375 w 330"/>
              <a:gd name="T47" fmla="*/ 632560013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30" h="262">
                <a:moveTo>
                  <a:pt x="327" y="7"/>
                </a:moveTo>
                <a:lnTo>
                  <a:pt x="38" y="236"/>
                </a:lnTo>
                <a:lnTo>
                  <a:pt x="37" y="237"/>
                </a:lnTo>
                <a:lnTo>
                  <a:pt x="35" y="237"/>
                </a:lnTo>
                <a:lnTo>
                  <a:pt x="34" y="236"/>
                </a:lnTo>
                <a:lnTo>
                  <a:pt x="33" y="235"/>
                </a:lnTo>
                <a:lnTo>
                  <a:pt x="33" y="234"/>
                </a:lnTo>
                <a:lnTo>
                  <a:pt x="33" y="232"/>
                </a:lnTo>
                <a:lnTo>
                  <a:pt x="33" y="231"/>
                </a:lnTo>
                <a:lnTo>
                  <a:pt x="34" y="230"/>
                </a:lnTo>
                <a:lnTo>
                  <a:pt x="324" y="1"/>
                </a:lnTo>
                <a:lnTo>
                  <a:pt x="325" y="1"/>
                </a:lnTo>
                <a:lnTo>
                  <a:pt x="326" y="0"/>
                </a:lnTo>
                <a:lnTo>
                  <a:pt x="327" y="1"/>
                </a:lnTo>
                <a:lnTo>
                  <a:pt x="329" y="2"/>
                </a:lnTo>
                <a:lnTo>
                  <a:pt x="330" y="4"/>
                </a:lnTo>
                <a:lnTo>
                  <a:pt x="330" y="5"/>
                </a:lnTo>
                <a:lnTo>
                  <a:pt x="329" y="6"/>
                </a:lnTo>
                <a:lnTo>
                  <a:pt x="327" y="7"/>
                </a:lnTo>
                <a:close/>
                <a:moveTo>
                  <a:pt x="60" y="251"/>
                </a:moveTo>
                <a:lnTo>
                  <a:pt x="0" y="262"/>
                </a:lnTo>
                <a:lnTo>
                  <a:pt x="27" y="205"/>
                </a:lnTo>
                <a:lnTo>
                  <a:pt x="60" y="25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49" name="Freeform 10"/>
          <p:cNvSpPr>
            <a:spLocks noEditPoints="1"/>
          </p:cNvSpPr>
          <p:nvPr/>
        </p:nvSpPr>
        <p:spPr bwMode="auto">
          <a:xfrm>
            <a:off x="9126769" y="2871688"/>
            <a:ext cx="654050" cy="1233488"/>
          </a:xfrm>
          <a:custGeom>
            <a:avLst/>
            <a:gdLst>
              <a:gd name="T0" fmla="*/ 15120938 w 412"/>
              <a:gd name="T1" fmla="*/ 5040315 h 777"/>
              <a:gd name="T2" fmla="*/ 987901250 w 412"/>
              <a:gd name="T3" fmla="*/ 1847276074 h 777"/>
              <a:gd name="T4" fmla="*/ 987901250 w 412"/>
              <a:gd name="T5" fmla="*/ 1852316388 h 777"/>
              <a:gd name="T6" fmla="*/ 987901250 w 412"/>
              <a:gd name="T7" fmla="*/ 1854835752 h 777"/>
              <a:gd name="T8" fmla="*/ 987901250 w 412"/>
              <a:gd name="T9" fmla="*/ 1857356703 h 777"/>
              <a:gd name="T10" fmla="*/ 985381888 w 412"/>
              <a:gd name="T11" fmla="*/ 1859876066 h 777"/>
              <a:gd name="T12" fmla="*/ 982860938 w 412"/>
              <a:gd name="T13" fmla="*/ 1859876066 h 777"/>
              <a:gd name="T14" fmla="*/ 977820625 w 412"/>
              <a:gd name="T15" fmla="*/ 1859876066 h 777"/>
              <a:gd name="T16" fmla="*/ 975301263 w 412"/>
              <a:gd name="T17" fmla="*/ 1859876066 h 777"/>
              <a:gd name="T18" fmla="*/ 975301263 w 412"/>
              <a:gd name="T19" fmla="*/ 1857356703 h 777"/>
              <a:gd name="T20" fmla="*/ 2520950 w 412"/>
              <a:gd name="T21" fmla="*/ 15120944 h 777"/>
              <a:gd name="T22" fmla="*/ 0 w 412"/>
              <a:gd name="T23" fmla="*/ 12601580 h 777"/>
              <a:gd name="T24" fmla="*/ 2520950 w 412"/>
              <a:gd name="T25" fmla="*/ 10080629 h 777"/>
              <a:gd name="T26" fmla="*/ 2520950 w 412"/>
              <a:gd name="T27" fmla="*/ 5040315 h 777"/>
              <a:gd name="T28" fmla="*/ 5040313 w 412"/>
              <a:gd name="T29" fmla="*/ 2520951 h 777"/>
              <a:gd name="T30" fmla="*/ 7561263 w 412"/>
              <a:gd name="T31" fmla="*/ 0 h 777"/>
              <a:gd name="T32" fmla="*/ 10080625 w 412"/>
              <a:gd name="T33" fmla="*/ 2520951 h 777"/>
              <a:gd name="T34" fmla="*/ 12601575 w 412"/>
              <a:gd name="T35" fmla="*/ 2520951 h 777"/>
              <a:gd name="T36" fmla="*/ 15120938 w 412"/>
              <a:gd name="T37" fmla="*/ 5040315 h 777"/>
              <a:gd name="T38" fmla="*/ 15120938 w 412"/>
              <a:gd name="T39" fmla="*/ 5040315 h 777"/>
              <a:gd name="T40" fmla="*/ 1028223750 w 412"/>
              <a:gd name="T41" fmla="*/ 1796872928 h 777"/>
              <a:gd name="T42" fmla="*/ 1038304375 w 412"/>
              <a:gd name="T43" fmla="*/ 1958162994 h 777"/>
              <a:gd name="T44" fmla="*/ 907256250 w 412"/>
              <a:gd name="T45" fmla="*/ 1864916381 h 777"/>
              <a:gd name="T46" fmla="*/ 1028223750 w 412"/>
              <a:gd name="T47" fmla="*/ 1796872928 h 7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12" h="777">
                <a:moveTo>
                  <a:pt x="6" y="2"/>
                </a:moveTo>
                <a:lnTo>
                  <a:pt x="392" y="733"/>
                </a:lnTo>
                <a:lnTo>
                  <a:pt x="392" y="735"/>
                </a:lnTo>
                <a:lnTo>
                  <a:pt x="392" y="736"/>
                </a:lnTo>
                <a:lnTo>
                  <a:pt x="392" y="737"/>
                </a:lnTo>
                <a:lnTo>
                  <a:pt x="391" y="738"/>
                </a:lnTo>
                <a:lnTo>
                  <a:pt x="390" y="738"/>
                </a:lnTo>
                <a:lnTo>
                  <a:pt x="388" y="738"/>
                </a:lnTo>
                <a:lnTo>
                  <a:pt x="387" y="738"/>
                </a:lnTo>
                <a:lnTo>
                  <a:pt x="387" y="737"/>
                </a:lnTo>
                <a:lnTo>
                  <a:pt x="1" y="6"/>
                </a:lnTo>
                <a:lnTo>
                  <a:pt x="0" y="5"/>
                </a:lnTo>
                <a:lnTo>
                  <a:pt x="1" y="4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4" y="1"/>
                </a:lnTo>
                <a:lnTo>
                  <a:pt x="5" y="1"/>
                </a:lnTo>
                <a:lnTo>
                  <a:pt x="6" y="2"/>
                </a:lnTo>
                <a:close/>
                <a:moveTo>
                  <a:pt x="408" y="713"/>
                </a:moveTo>
                <a:lnTo>
                  <a:pt x="412" y="777"/>
                </a:lnTo>
                <a:lnTo>
                  <a:pt x="360" y="740"/>
                </a:lnTo>
                <a:lnTo>
                  <a:pt x="408" y="71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0" name="Rectangle 11"/>
          <p:cNvSpPr>
            <a:spLocks noChangeArrowheads="1"/>
          </p:cNvSpPr>
          <p:nvPr/>
        </p:nvSpPr>
        <p:spPr bwMode="auto">
          <a:xfrm>
            <a:off x="8149659" y="2919314"/>
            <a:ext cx="270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+ve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1" name="Rectangle 12"/>
          <p:cNvSpPr>
            <a:spLocks noChangeArrowheads="1"/>
          </p:cNvSpPr>
          <p:nvPr/>
        </p:nvSpPr>
        <p:spPr bwMode="auto">
          <a:xfrm>
            <a:off x="8602895" y="293360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2" name="Rectangle 13"/>
          <p:cNvSpPr>
            <a:spLocks noChangeArrowheads="1"/>
          </p:cNvSpPr>
          <p:nvPr/>
        </p:nvSpPr>
        <p:spPr bwMode="auto">
          <a:xfrm>
            <a:off x="9484529" y="3206652"/>
            <a:ext cx="59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3" name="Rectangle 14"/>
          <p:cNvSpPr>
            <a:spLocks noChangeArrowheads="1"/>
          </p:cNvSpPr>
          <p:nvPr/>
        </p:nvSpPr>
        <p:spPr bwMode="auto">
          <a:xfrm>
            <a:off x="9530313" y="3206652"/>
            <a:ext cx="182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4" name="Rectangle 15"/>
          <p:cNvSpPr>
            <a:spLocks noChangeArrowheads="1"/>
          </p:cNvSpPr>
          <p:nvPr/>
        </p:nvSpPr>
        <p:spPr bwMode="auto">
          <a:xfrm>
            <a:off x="9747482" y="320665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5" name="Freeform 16"/>
          <p:cNvSpPr>
            <a:spLocks/>
          </p:cNvSpPr>
          <p:nvPr/>
        </p:nvSpPr>
        <p:spPr bwMode="auto">
          <a:xfrm>
            <a:off x="7839307" y="3287683"/>
            <a:ext cx="646112" cy="409575"/>
          </a:xfrm>
          <a:custGeom>
            <a:avLst/>
            <a:gdLst>
              <a:gd name="T0" fmla="*/ 483869626 w 407"/>
              <a:gd name="T1" fmla="*/ 0 h 258"/>
              <a:gd name="T2" fmla="*/ 430945592 w 407"/>
              <a:gd name="T3" fmla="*/ 2520950 h 258"/>
              <a:gd name="T4" fmla="*/ 383063454 w 407"/>
              <a:gd name="T5" fmla="*/ 10080625 h 258"/>
              <a:gd name="T6" fmla="*/ 335179728 w 407"/>
              <a:gd name="T7" fmla="*/ 17641888 h 258"/>
              <a:gd name="T8" fmla="*/ 267136356 w 407"/>
              <a:gd name="T9" fmla="*/ 37803138 h 258"/>
              <a:gd name="T10" fmla="*/ 224292939 w 407"/>
              <a:gd name="T11" fmla="*/ 55443438 h 258"/>
              <a:gd name="T12" fmla="*/ 186491418 w 407"/>
              <a:gd name="T13" fmla="*/ 73085325 h 258"/>
              <a:gd name="T14" fmla="*/ 146168949 w 407"/>
              <a:gd name="T15" fmla="*/ 93246575 h 258"/>
              <a:gd name="T16" fmla="*/ 113406150 w 407"/>
              <a:gd name="T17" fmla="*/ 115927188 h 258"/>
              <a:gd name="T18" fmla="*/ 85685246 w 407"/>
              <a:gd name="T19" fmla="*/ 141128750 h 258"/>
              <a:gd name="T20" fmla="*/ 60483703 w 407"/>
              <a:gd name="T21" fmla="*/ 168851263 h 258"/>
              <a:gd name="T22" fmla="*/ 37801521 w 407"/>
              <a:gd name="T23" fmla="*/ 196572188 h 258"/>
              <a:gd name="T24" fmla="*/ 20161234 w 407"/>
              <a:gd name="T25" fmla="*/ 229335013 h 258"/>
              <a:gd name="T26" fmla="*/ 7559669 w 407"/>
              <a:gd name="T27" fmla="*/ 257055938 h 258"/>
              <a:gd name="T28" fmla="*/ 0 w 407"/>
              <a:gd name="T29" fmla="*/ 292338125 h 258"/>
              <a:gd name="T30" fmla="*/ 0 w 407"/>
              <a:gd name="T31" fmla="*/ 322580000 h 258"/>
              <a:gd name="T32" fmla="*/ 0 w 407"/>
              <a:gd name="T33" fmla="*/ 357862188 h 258"/>
              <a:gd name="T34" fmla="*/ 7559669 w 407"/>
              <a:gd name="T35" fmla="*/ 390625013 h 258"/>
              <a:gd name="T36" fmla="*/ 20161234 w 407"/>
              <a:gd name="T37" fmla="*/ 420866888 h 258"/>
              <a:gd name="T38" fmla="*/ 37801521 w 407"/>
              <a:gd name="T39" fmla="*/ 451108763 h 258"/>
              <a:gd name="T40" fmla="*/ 60483703 w 407"/>
              <a:gd name="T41" fmla="*/ 478829688 h 258"/>
              <a:gd name="T42" fmla="*/ 85685246 w 407"/>
              <a:gd name="T43" fmla="*/ 504031250 h 258"/>
              <a:gd name="T44" fmla="*/ 113406150 w 407"/>
              <a:gd name="T45" fmla="*/ 531753763 h 258"/>
              <a:gd name="T46" fmla="*/ 146168949 w 407"/>
              <a:gd name="T47" fmla="*/ 554434375 h 258"/>
              <a:gd name="T48" fmla="*/ 186491418 w 407"/>
              <a:gd name="T49" fmla="*/ 574595625 h 258"/>
              <a:gd name="T50" fmla="*/ 224292939 w 407"/>
              <a:gd name="T51" fmla="*/ 592237513 h 258"/>
              <a:gd name="T52" fmla="*/ 267136356 w 407"/>
              <a:gd name="T53" fmla="*/ 609877813 h 258"/>
              <a:gd name="T54" fmla="*/ 335179728 w 407"/>
              <a:gd name="T55" fmla="*/ 630039063 h 258"/>
              <a:gd name="T56" fmla="*/ 383063454 w 407"/>
              <a:gd name="T57" fmla="*/ 637600325 h 258"/>
              <a:gd name="T58" fmla="*/ 430945592 w 407"/>
              <a:gd name="T59" fmla="*/ 642640638 h 258"/>
              <a:gd name="T60" fmla="*/ 483869626 w 407"/>
              <a:gd name="T61" fmla="*/ 645160000 h 258"/>
              <a:gd name="T62" fmla="*/ 539313020 w 407"/>
              <a:gd name="T63" fmla="*/ 645160000 h 258"/>
              <a:gd name="T64" fmla="*/ 589716106 w 407"/>
              <a:gd name="T65" fmla="*/ 642640638 h 258"/>
              <a:gd name="T66" fmla="*/ 640119192 w 407"/>
              <a:gd name="T67" fmla="*/ 637600325 h 258"/>
              <a:gd name="T68" fmla="*/ 690522278 w 407"/>
              <a:gd name="T69" fmla="*/ 630039063 h 258"/>
              <a:gd name="T70" fmla="*/ 756046290 w 407"/>
              <a:gd name="T71" fmla="*/ 609877813 h 258"/>
              <a:gd name="T72" fmla="*/ 798888119 w 407"/>
              <a:gd name="T73" fmla="*/ 592237513 h 258"/>
              <a:gd name="T74" fmla="*/ 836691228 w 407"/>
              <a:gd name="T75" fmla="*/ 574595625 h 258"/>
              <a:gd name="T76" fmla="*/ 877013696 w 407"/>
              <a:gd name="T77" fmla="*/ 554434375 h 258"/>
              <a:gd name="T78" fmla="*/ 909774908 w 407"/>
              <a:gd name="T79" fmla="*/ 531753763 h 258"/>
              <a:gd name="T80" fmla="*/ 940016760 w 407"/>
              <a:gd name="T81" fmla="*/ 504031250 h 258"/>
              <a:gd name="T82" fmla="*/ 962698943 w 407"/>
              <a:gd name="T83" fmla="*/ 478829688 h 258"/>
              <a:gd name="T84" fmla="*/ 985379537 w 407"/>
              <a:gd name="T85" fmla="*/ 451108763 h 258"/>
              <a:gd name="T86" fmla="*/ 1003021411 w 407"/>
              <a:gd name="T87" fmla="*/ 418345938 h 258"/>
              <a:gd name="T88" fmla="*/ 1015621389 w 407"/>
              <a:gd name="T89" fmla="*/ 390625013 h 258"/>
              <a:gd name="T90" fmla="*/ 1023182646 w 407"/>
              <a:gd name="T91" fmla="*/ 357862188 h 258"/>
              <a:gd name="T92" fmla="*/ 1025702006 w 407"/>
              <a:gd name="T93" fmla="*/ 322580000 h 258"/>
              <a:gd name="T94" fmla="*/ 1023182646 w 407"/>
              <a:gd name="T95" fmla="*/ 292338125 h 258"/>
              <a:gd name="T96" fmla="*/ 1015621389 w 407"/>
              <a:gd name="T97" fmla="*/ 257055938 h 258"/>
              <a:gd name="T98" fmla="*/ 1003021411 w 407"/>
              <a:gd name="T99" fmla="*/ 229335013 h 258"/>
              <a:gd name="T100" fmla="*/ 985379537 w 407"/>
              <a:gd name="T101" fmla="*/ 196572188 h 258"/>
              <a:gd name="T102" fmla="*/ 962698943 w 407"/>
              <a:gd name="T103" fmla="*/ 168851263 h 258"/>
              <a:gd name="T104" fmla="*/ 940016760 w 407"/>
              <a:gd name="T105" fmla="*/ 141128750 h 258"/>
              <a:gd name="T106" fmla="*/ 909774908 w 407"/>
              <a:gd name="T107" fmla="*/ 115927188 h 258"/>
              <a:gd name="T108" fmla="*/ 877013696 w 407"/>
              <a:gd name="T109" fmla="*/ 93246575 h 258"/>
              <a:gd name="T110" fmla="*/ 836691228 w 407"/>
              <a:gd name="T111" fmla="*/ 73085325 h 258"/>
              <a:gd name="T112" fmla="*/ 798888119 w 407"/>
              <a:gd name="T113" fmla="*/ 55443438 h 258"/>
              <a:gd name="T114" fmla="*/ 756046290 w 407"/>
              <a:gd name="T115" fmla="*/ 37803138 h 258"/>
              <a:gd name="T116" fmla="*/ 690522278 w 407"/>
              <a:gd name="T117" fmla="*/ 17641888 h 258"/>
              <a:gd name="T118" fmla="*/ 640119192 w 407"/>
              <a:gd name="T119" fmla="*/ 10080625 h 258"/>
              <a:gd name="T120" fmla="*/ 589716106 w 407"/>
              <a:gd name="T121" fmla="*/ 2520950 h 258"/>
              <a:gd name="T122" fmla="*/ 539313020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1" y="1"/>
                </a:lnTo>
                <a:lnTo>
                  <a:pt x="162" y="2"/>
                </a:lnTo>
                <a:lnTo>
                  <a:pt x="152" y="4"/>
                </a:lnTo>
                <a:lnTo>
                  <a:pt x="142" y="6"/>
                </a:lnTo>
                <a:lnTo>
                  <a:pt x="133" y="7"/>
                </a:lnTo>
                <a:lnTo>
                  <a:pt x="124" y="9"/>
                </a:lnTo>
                <a:lnTo>
                  <a:pt x="106" y="15"/>
                </a:lnTo>
                <a:lnTo>
                  <a:pt x="97" y="18"/>
                </a:lnTo>
                <a:lnTo>
                  <a:pt x="89" y="22"/>
                </a:lnTo>
                <a:lnTo>
                  <a:pt x="81" y="25"/>
                </a:lnTo>
                <a:lnTo>
                  <a:pt x="74" y="29"/>
                </a:lnTo>
                <a:lnTo>
                  <a:pt x="66" y="33"/>
                </a:lnTo>
                <a:lnTo>
                  <a:pt x="58" y="37"/>
                </a:lnTo>
                <a:lnTo>
                  <a:pt x="52" y="41"/>
                </a:lnTo>
                <a:lnTo>
                  <a:pt x="45" y="46"/>
                </a:lnTo>
                <a:lnTo>
                  <a:pt x="40" y="52"/>
                </a:lnTo>
                <a:lnTo>
                  <a:pt x="34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8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0"/>
                </a:lnTo>
                <a:lnTo>
                  <a:pt x="8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4"/>
                </a:lnTo>
                <a:lnTo>
                  <a:pt x="24" y="190"/>
                </a:lnTo>
                <a:lnTo>
                  <a:pt x="29" y="195"/>
                </a:lnTo>
                <a:lnTo>
                  <a:pt x="34" y="200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8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7" y="238"/>
                </a:lnTo>
                <a:lnTo>
                  <a:pt x="106" y="242"/>
                </a:lnTo>
                <a:lnTo>
                  <a:pt x="124" y="247"/>
                </a:lnTo>
                <a:lnTo>
                  <a:pt x="133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1" y="255"/>
                </a:lnTo>
                <a:lnTo>
                  <a:pt x="182" y="256"/>
                </a:lnTo>
                <a:lnTo>
                  <a:pt x="192" y="256"/>
                </a:lnTo>
                <a:lnTo>
                  <a:pt x="203" y="258"/>
                </a:lnTo>
                <a:lnTo>
                  <a:pt x="214" y="256"/>
                </a:lnTo>
                <a:lnTo>
                  <a:pt x="224" y="256"/>
                </a:lnTo>
                <a:lnTo>
                  <a:pt x="234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8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0"/>
                </a:lnTo>
                <a:lnTo>
                  <a:pt x="377" y="195"/>
                </a:lnTo>
                <a:lnTo>
                  <a:pt x="382" y="190"/>
                </a:lnTo>
                <a:lnTo>
                  <a:pt x="387" y="184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8"/>
                </a:lnTo>
                <a:lnTo>
                  <a:pt x="406" y="121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2" y="29"/>
                </a:lnTo>
                <a:lnTo>
                  <a:pt x="325" y="25"/>
                </a:lnTo>
                <a:lnTo>
                  <a:pt x="317" y="22"/>
                </a:lnTo>
                <a:lnTo>
                  <a:pt x="308" y="18"/>
                </a:lnTo>
                <a:lnTo>
                  <a:pt x="300" y="15"/>
                </a:lnTo>
                <a:lnTo>
                  <a:pt x="282" y="9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2"/>
                </a:lnTo>
                <a:lnTo>
                  <a:pt x="234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6" name="Freeform 17"/>
          <p:cNvSpPr>
            <a:spLocks/>
          </p:cNvSpPr>
          <p:nvPr/>
        </p:nvSpPr>
        <p:spPr bwMode="auto">
          <a:xfrm>
            <a:off x="7839307" y="3287683"/>
            <a:ext cx="646112" cy="409575"/>
          </a:xfrm>
          <a:custGeom>
            <a:avLst/>
            <a:gdLst>
              <a:gd name="T0" fmla="*/ 483869626 w 407"/>
              <a:gd name="T1" fmla="*/ 0 h 258"/>
              <a:gd name="T2" fmla="*/ 430945592 w 407"/>
              <a:gd name="T3" fmla="*/ 2520950 h 258"/>
              <a:gd name="T4" fmla="*/ 383063454 w 407"/>
              <a:gd name="T5" fmla="*/ 10080625 h 258"/>
              <a:gd name="T6" fmla="*/ 335179728 w 407"/>
              <a:gd name="T7" fmla="*/ 17641888 h 258"/>
              <a:gd name="T8" fmla="*/ 267136356 w 407"/>
              <a:gd name="T9" fmla="*/ 37803138 h 258"/>
              <a:gd name="T10" fmla="*/ 224292939 w 407"/>
              <a:gd name="T11" fmla="*/ 55443438 h 258"/>
              <a:gd name="T12" fmla="*/ 186491418 w 407"/>
              <a:gd name="T13" fmla="*/ 73085325 h 258"/>
              <a:gd name="T14" fmla="*/ 146168949 w 407"/>
              <a:gd name="T15" fmla="*/ 93246575 h 258"/>
              <a:gd name="T16" fmla="*/ 113406150 w 407"/>
              <a:gd name="T17" fmla="*/ 115927188 h 258"/>
              <a:gd name="T18" fmla="*/ 85685246 w 407"/>
              <a:gd name="T19" fmla="*/ 141128750 h 258"/>
              <a:gd name="T20" fmla="*/ 60483703 w 407"/>
              <a:gd name="T21" fmla="*/ 168851263 h 258"/>
              <a:gd name="T22" fmla="*/ 37801521 w 407"/>
              <a:gd name="T23" fmla="*/ 196572188 h 258"/>
              <a:gd name="T24" fmla="*/ 20161234 w 407"/>
              <a:gd name="T25" fmla="*/ 229335013 h 258"/>
              <a:gd name="T26" fmla="*/ 7559669 w 407"/>
              <a:gd name="T27" fmla="*/ 257055938 h 258"/>
              <a:gd name="T28" fmla="*/ 0 w 407"/>
              <a:gd name="T29" fmla="*/ 292338125 h 258"/>
              <a:gd name="T30" fmla="*/ 0 w 407"/>
              <a:gd name="T31" fmla="*/ 322580000 h 258"/>
              <a:gd name="T32" fmla="*/ 0 w 407"/>
              <a:gd name="T33" fmla="*/ 357862188 h 258"/>
              <a:gd name="T34" fmla="*/ 7559669 w 407"/>
              <a:gd name="T35" fmla="*/ 390625013 h 258"/>
              <a:gd name="T36" fmla="*/ 20161234 w 407"/>
              <a:gd name="T37" fmla="*/ 420866888 h 258"/>
              <a:gd name="T38" fmla="*/ 37801521 w 407"/>
              <a:gd name="T39" fmla="*/ 451108763 h 258"/>
              <a:gd name="T40" fmla="*/ 60483703 w 407"/>
              <a:gd name="T41" fmla="*/ 478829688 h 258"/>
              <a:gd name="T42" fmla="*/ 85685246 w 407"/>
              <a:gd name="T43" fmla="*/ 504031250 h 258"/>
              <a:gd name="T44" fmla="*/ 113406150 w 407"/>
              <a:gd name="T45" fmla="*/ 531753763 h 258"/>
              <a:gd name="T46" fmla="*/ 146168949 w 407"/>
              <a:gd name="T47" fmla="*/ 554434375 h 258"/>
              <a:gd name="T48" fmla="*/ 186491418 w 407"/>
              <a:gd name="T49" fmla="*/ 574595625 h 258"/>
              <a:gd name="T50" fmla="*/ 224292939 w 407"/>
              <a:gd name="T51" fmla="*/ 592237513 h 258"/>
              <a:gd name="T52" fmla="*/ 267136356 w 407"/>
              <a:gd name="T53" fmla="*/ 609877813 h 258"/>
              <a:gd name="T54" fmla="*/ 335179728 w 407"/>
              <a:gd name="T55" fmla="*/ 630039063 h 258"/>
              <a:gd name="T56" fmla="*/ 383063454 w 407"/>
              <a:gd name="T57" fmla="*/ 637600325 h 258"/>
              <a:gd name="T58" fmla="*/ 430945592 w 407"/>
              <a:gd name="T59" fmla="*/ 642640638 h 258"/>
              <a:gd name="T60" fmla="*/ 483869626 w 407"/>
              <a:gd name="T61" fmla="*/ 645160000 h 258"/>
              <a:gd name="T62" fmla="*/ 539313020 w 407"/>
              <a:gd name="T63" fmla="*/ 645160000 h 258"/>
              <a:gd name="T64" fmla="*/ 589716106 w 407"/>
              <a:gd name="T65" fmla="*/ 642640638 h 258"/>
              <a:gd name="T66" fmla="*/ 640119192 w 407"/>
              <a:gd name="T67" fmla="*/ 637600325 h 258"/>
              <a:gd name="T68" fmla="*/ 690522278 w 407"/>
              <a:gd name="T69" fmla="*/ 630039063 h 258"/>
              <a:gd name="T70" fmla="*/ 756046290 w 407"/>
              <a:gd name="T71" fmla="*/ 609877813 h 258"/>
              <a:gd name="T72" fmla="*/ 798888119 w 407"/>
              <a:gd name="T73" fmla="*/ 592237513 h 258"/>
              <a:gd name="T74" fmla="*/ 836691228 w 407"/>
              <a:gd name="T75" fmla="*/ 574595625 h 258"/>
              <a:gd name="T76" fmla="*/ 877013696 w 407"/>
              <a:gd name="T77" fmla="*/ 554434375 h 258"/>
              <a:gd name="T78" fmla="*/ 909774908 w 407"/>
              <a:gd name="T79" fmla="*/ 531753763 h 258"/>
              <a:gd name="T80" fmla="*/ 940016760 w 407"/>
              <a:gd name="T81" fmla="*/ 504031250 h 258"/>
              <a:gd name="T82" fmla="*/ 962698943 w 407"/>
              <a:gd name="T83" fmla="*/ 478829688 h 258"/>
              <a:gd name="T84" fmla="*/ 985379537 w 407"/>
              <a:gd name="T85" fmla="*/ 451108763 h 258"/>
              <a:gd name="T86" fmla="*/ 1003021411 w 407"/>
              <a:gd name="T87" fmla="*/ 418345938 h 258"/>
              <a:gd name="T88" fmla="*/ 1015621389 w 407"/>
              <a:gd name="T89" fmla="*/ 390625013 h 258"/>
              <a:gd name="T90" fmla="*/ 1023182646 w 407"/>
              <a:gd name="T91" fmla="*/ 357862188 h 258"/>
              <a:gd name="T92" fmla="*/ 1025702006 w 407"/>
              <a:gd name="T93" fmla="*/ 322580000 h 258"/>
              <a:gd name="T94" fmla="*/ 1023182646 w 407"/>
              <a:gd name="T95" fmla="*/ 292338125 h 258"/>
              <a:gd name="T96" fmla="*/ 1015621389 w 407"/>
              <a:gd name="T97" fmla="*/ 257055938 h 258"/>
              <a:gd name="T98" fmla="*/ 1003021411 w 407"/>
              <a:gd name="T99" fmla="*/ 229335013 h 258"/>
              <a:gd name="T100" fmla="*/ 985379537 w 407"/>
              <a:gd name="T101" fmla="*/ 196572188 h 258"/>
              <a:gd name="T102" fmla="*/ 962698943 w 407"/>
              <a:gd name="T103" fmla="*/ 168851263 h 258"/>
              <a:gd name="T104" fmla="*/ 940016760 w 407"/>
              <a:gd name="T105" fmla="*/ 141128750 h 258"/>
              <a:gd name="T106" fmla="*/ 909774908 w 407"/>
              <a:gd name="T107" fmla="*/ 115927188 h 258"/>
              <a:gd name="T108" fmla="*/ 877013696 w 407"/>
              <a:gd name="T109" fmla="*/ 93246575 h 258"/>
              <a:gd name="T110" fmla="*/ 836691228 w 407"/>
              <a:gd name="T111" fmla="*/ 73085325 h 258"/>
              <a:gd name="T112" fmla="*/ 798888119 w 407"/>
              <a:gd name="T113" fmla="*/ 55443438 h 258"/>
              <a:gd name="T114" fmla="*/ 756046290 w 407"/>
              <a:gd name="T115" fmla="*/ 37803138 h 258"/>
              <a:gd name="T116" fmla="*/ 690522278 w 407"/>
              <a:gd name="T117" fmla="*/ 17641888 h 258"/>
              <a:gd name="T118" fmla="*/ 640119192 w 407"/>
              <a:gd name="T119" fmla="*/ 10080625 h 258"/>
              <a:gd name="T120" fmla="*/ 589716106 w 407"/>
              <a:gd name="T121" fmla="*/ 2520950 h 258"/>
              <a:gd name="T122" fmla="*/ 539313020 w 407"/>
              <a:gd name="T123" fmla="*/ 0 h 2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7" h="258">
                <a:moveTo>
                  <a:pt x="203" y="0"/>
                </a:moveTo>
                <a:lnTo>
                  <a:pt x="192" y="0"/>
                </a:lnTo>
                <a:lnTo>
                  <a:pt x="182" y="0"/>
                </a:lnTo>
                <a:lnTo>
                  <a:pt x="171" y="1"/>
                </a:lnTo>
                <a:lnTo>
                  <a:pt x="162" y="2"/>
                </a:lnTo>
                <a:lnTo>
                  <a:pt x="152" y="4"/>
                </a:lnTo>
                <a:lnTo>
                  <a:pt x="142" y="6"/>
                </a:lnTo>
                <a:lnTo>
                  <a:pt x="133" y="7"/>
                </a:lnTo>
                <a:lnTo>
                  <a:pt x="124" y="9"/>
                </a:lnTo>
                <a:lnTo>
                  <a:pt x="106" y="15"/>
                </a:lnTo>
                <a:lnTo>
                  <a:pt x="97" y="18"/>
                </a:lnTo>
                <a:lnTo>
                  <a:pt x="89" y="22"/>
                </a:lnTo>
                <a:lnTo>
                  <a:pt x="81" y="25"/>
                </a:lnTo>
                <a:lnTo>
                  <a:pt x="74" y="29"/>
                </a:lnTo>
                <a:lnTo>
                  <a:pt x="66" y="33"/>
                </a:lnTo>
                <a:lnTo>
                  <a:pt x="58" y="37"/>
                </a:lnTo>
                <a:lnTo>
                  <a:pt x="52" y="41"/>
                </a:lnTo>
                <a:lnTo>
                  <a:pt x="45" y="46"/>
                </a:lnTo>
                <a:lnTo>
                  <a:pt x="40" y="52"/>
                </a:lnTo>
                <a:lnTo>
                  <a:pt x="34" y="56"/>
                </a:lnTo>
                <a:lnTo>
                  <a:pt x="29" y="62"/>
                </a:lnTo>
                <a:lnTo>
                  <a:pt x="24" y="67"/>
                </a:lnTo>
                <a:lnTo>
                  <a:pt x="19" y="72"/>
                </a:lnTo>
                <a:lnTo>
                  <a:pt x="15" y="78"/>
                </a:lnTo>
                <a:lnTo>
                  <a:pt x="12" y="84"/>
                </a:lnTo>
                <a:lnTo>
                  <a:pt x="8" y="91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6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5"/>
                </a:lnTo>
                <a:lnTo>
                  <a:pt x="5" y="160"/>
                </a:lnTo>
                <a:lnTo>
                  <a:pt x="8" y="167"/>
                </a:lnTo>
                <a:lnTo>
                  <a:pt x="12" y="173"/>
                </a:lnTo>
                <a:lnTo>
                  <a:pt x="15" y="179"/>
                </a:lnTo>
                <a:lnTo>
                  <a:pt x="19" y="184"/>
                </a:lnTo>
                <a:lnTo>
                  <a:pt x="24" y="190"/>
                </a:lnTo>
                <a:lnTo>
                  <a:pt x="29" y="195"/>
                </a:lnTo>
                <a:lnTo>
                  <a:pt x="34" y="200"/>
                </a:lnTo>
                <a:lnTo>
                  <a:pt x="40" y="205"/>
                </a:lnTo>
                <a:lnTo>
                  <a:pt x="45" y="211"/>
                </a:lnTo>
                <a:lnTo>
                  <a:pt x="52" y="215"/>
                </a:lnTo>
                <a:lnTo>
                  <a:pt x="58" y="220"/>
                </a:lnTo>
                <a:lnTo>
                  <a:pt x="66" y="223"/>
                </a:lnTo>
                <a:lnTo>
                  <a:pt x="74" y="228"/>
                </a:lnTo>
                <a:lnTo>
                  <a:pt x="81" y="231"/>
                </a:lnTo>
                <a:lnTo>
                  <a:pt x="89" y="235"/>
                </a:lnTo>
                <a:lnTo>
                  <a:pt x="97" y="238"/>
                </a:lnTo>
                <a:lnTo>
                  <a:pt x="106" y="242"/>
                </a:lnTo>
                <a:lnTo>
                  <a:pt x="124" y="247"/>
                </a:lnTo>
                <a:lnTo>
                  <a:pt x="133" y="250"/>
                </a:lnTo>
                <a:lnTo>
                  <a:pt x="142" y="251"/>
                </a:lnTo>
                <a:lnTo>
                  <a:pt x="152" y="253"/>
                </a:lnTo>
                <a:lnTo>
                  <a:pt x="162" y="254"/>
                </a:lnTo>
                <a:lnTo>
                  <a:pt x="171" y="255"/>
                </a:lnTo>
                <a:lnTo>
                  <a:pt x="182" y="256"/>
                </a:lnTo>
                <a:lnTo>
                  <a:pt x="192" y="256"/>
                </a:lnTo>
                <a:lnTo>
                  <a:pt x="203" y="258"/>
                </a:lnTo>
                <a:lnTo>
                  <a:pt x="214" y="256"/>
                </a:lnTo>
                <a:lnTo>
                  <a:pt x="224" y="256"/>
                </a:lnTo>
                <a:lnTo>
                  <a:pt x="234" y="255"/>
                </a:lnTo>
                <a:lnTo>
                  <a:pt x="244" y="254"/>
                </a:lnTo>
                <a:lnTo>
                  <a:pt x="254" y="253"/>
                </a:lnTo>
                <a:lnTo>
                  <a:pt x="264" y="251"/>
                </a:lnTo>
                <a:lnTo>
                  <a:pt x="274" y="250"/>
                </a:lnTo>
                <a:lnTo>
                  <a:pt x="282" y="247"/>
                </a:lnTo>
                <a:lnTo>
                  <a:pt x="300" y="242"/>
                </a:lnTo>
                <a:lnTo>
                  <a:pt x="308" y="238"/>
                </a:lnTo>
                <a:lnTo>
                  <a:pt x="317" y="235"/>
                </a:lnTo>
                <a:lnTo>
                  <a:pt x="325" y="231"/>
                </a:lnTo>
                <a:lnTo>
                  <a:pt x="332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1"/>
                </a:lnTo>
                <a:lnTo>
                  <a:pt x="366" y="205"/>
                </a:lnTo>
                <a:lnTo>
                  <a:pt x="373" y="200"/>
                </a:lnTo>
                <a:lnTo>
                  <a:pt x="377" y="195"/>
                </a:lnTo>
                <a:lnTo>
                  <a:pt x="382" y="190"/>
                </a:lnTo>
                <a:lnTo>
                  <a:pt x="387" y="184"/>
                </a:lnTo>
                <a:lnTo>
                  <a:pt x="391" y="179"/>
                </a:lnTo>
                <a:lnTo>
                  <a:pt x="394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5"/>
                </a:lnTo>
                <a:lnTo>
                  <a:pt x="404" y="148"/>
                </a:lnTo>
                <a:lnTo>
                  <a:pt x="406" y="142"/>
                </a:lnTo>
                <a:lnTo>
                  <a:pt x="406" y="135"/>
                </a:lnTo>
                <a:lnTo>
                  <a:pt x="407" y="128"/>
                </a:lnTo>
                <a:lnTo>
                  <a:pt x="406" y="121"/>
                </a:lnTo>
                <a:lnTo>
                  <a:pt x="406" y="116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1"/>
                </a:lnTo>
                <a:lnTo>
                  <a:pt x="394" y="84"/>
                </a:lnTo>
                <a:lnTo>
                  <a:pt x="391" y="78"/>
                </a:lnTo>
                <a:lnTo>
                  <a:pt x="387" y="72"/>
                </a:lnTo>
                <a:lnTo>
                  <a:pt x="382" y="67"/>
                </a:lnTo>
                <a:lnTo>
                  <a:pt x="377" y="62"/>
                </a:lnTo>
                <a:lnTo>
                  <a:pt x="373" y="56"/>
                </a:lnTo>
                <a:lnTo>
                  <a:pt x="366" y="52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2" y="29"/>
                </a:lnTo>
                <a:lnTo>
                  <a:pt x="325" y="25"/>
                </a:lnTo>
                <a:lnTo>
                  <a:pt x="317" y="22"/>
                </a:lnTo>
                <a:lnTo>
                  <a:pt x="308" y="18"/>
                </a:lnTo>
                <a:lnTo>
                  <a:pt x="300" y="15"/>
                </a:lnTo>
                <a:lnTo>
                  <a:pt x="282" y="9"/>
                </a:lnTo>
                <a:lnTo>
                  <a:pt x="274" y="7"/>
                </a:lnTo>
                <a:lnTo>
                  <a:pt x="264" y="6"/>
                </a:lnTo>
                <a:lnTo>
                  <a:pt x="254" y="4"/>
                </a:lnTo>
                <a:lnTo>
                  <a:pt x="244" y="2"/>
                </a:lnTo>
                <a:lnTo>
                  <a:pt x="234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57" name="Rectangle 18"/>
          <p:cNvSpPr>
            <a:spLocks noChangeArrowheads="1"/>
          </p:cNvSpPr>
          <p:nvPr/>
        </p:nvSpPr>
        <p:spPr bwMode="auto">
          <a:xfrm>
            <a:off x="8091788" y="3390802"/>
            <a:ext cx="1197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8" name="Rectangle 19"/>
          <p:cNvSpPr>
            <a:spLocks noChangeArrowheads="1"/>
          </p:cNvSpPr>
          <p:nvPr/>
        </p:nvSpPr>
        <p:spPr bwMode="auto">
          <a:xfrm>
            <a:off x="8336195" y="339080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59" name="Freeform 20"/>
          <p:cNvSpPr>
            <a:spLocks noEditPoints="1"/>
          </p:cNvSpPr>
          <p:nvPr/>
        </p:nvSpPr>
        <p:spPr bwMode="auto">
          <a:xfrm>
            <a:off x="7925033" y="3689254"/>
            <a:ext cx="85725" cy="1233487"/>
          </a:xfrm>
          <a:custGeom>
            <a:avLst/>
            <a:gdLst>
              <a:gd name="T0" fmla="*/ 75604688 w 54"/>
              <a:gd name="T1" fmla="*/ 12599982 h 777"/>
              <a:gd name="T2" fmla="*/ 75604688 w 54"/>
              <a:gd name="T3" fmla="*/ 1837192368 h 777"/>
              <a:gd name="T4" fmla="*/ 73085325 w 54"/>
              <a:gd name="T5" fmla="*/ 1839713317 h 777"/>
              <a:gd name="T6" fmla="*/ 73085325 w 54"/>
              <a:gd name="T7" fmla="*/ 1842232678 h 777"/>
              <a:gd name="T8" fmla="*/ 70564375 w 54"/>
              <a:gd name="T9" fmla="*/ 1844753627 h 777"/>
              <a:gd name="T10" fmla="*/ 68045013 w 54"/>
              <a:gd name="T11" fmla="*/ 1844753627 h 777"/>
              <a:gd name="T12" fmla="*/ 63004700 w 54"/>
              <a:gd name="T13" fmla="*/ 1844753627 h 777"/>
              <a:gd name="T14" fmla="*/ 60483750 w 54"/>
              <a:gd name="T15" fmla="*/ 1842232678 h 777"/>
              <a:gd name="T16" fmla="*/ 60483750 w 54"/>
              <a:gd name="T17" fmla="*/ 1839713317 h 777"/>
              <a:gd name="T18" fmla="*/ 57964388 w 54"/>
              <a:gd name="T19" fmla="*/ 1837192368 h 777"/>
              <a:gd name="T20" fmla="*/ 57964388 w 54"/>
              <a:gd name="T21" fmla="*/ 12599982 h 777"/>
              <a:gd name="T22" fmla="*/ 60483750 w 54"/>
              <a:gd name="T23" fmla="*/ 5040310 h 777"/>
              <a:gd name="T24" fmla="*/ 60483750 w 54"/>
              <a:gd name="T25" fmla="*/ 2519361 h 777"/>
              <a:gd name="T26" fmla="*/ 63004700 w 54"/>
              <a:gd name="T27" fmla="*/ 2519361 h 777"/>
              <a:gd name="T28" fmla="*/ 68045013 w 54"/>
              <a:gd name="T29" fmla="*/ 0 h 777"/>
              <a:gd name="T30" fmla="*/ 70564375 w 54"/>
              <a:gd name="T31" fmla="*/ 2519361 h 777"/>
              <a:gd name="T32" fmla="*/ 73085325 w 54"/>
              <a:gd name="T33" fmla="*/ 2519361 h 777"/>
              <a:gd name="T34" fmla="*/ 73085325 w 54"/>
              <a:gd name="T35" fmla="*/ 5040310 h 777"/>
              <a:gd name="T36" fmla="*/ 75604688 w 54"/>
              <a:gd name="T37" fmla="*/ 12599982 h 777"/>
              <a:gd name="T38" fmla="*/ 75604688 w 54"/>
              <a:gd name="T39" fmla="*/ 12599982 h 777"/>
              <a:gd name="T40" fmla="*/ 136088438 w 54"/>
              <a:gd name="T41" fmla="*/ 1814511764 h 777"/>
              <a:gd name="T42" fmla="*/ 68045013 w 54"/>
              <a:gd name="T43" fmla="*/ 1958159819 h 777"/>
              <a:gd name="T44" fmla="*/ 0 w 54"/>
              <a:gd name="T45" fmla="*/ 1814511764 h 777"/>
              <a:gd name="T46" fmla="*/ 136088438 w 54"/>
              <a:gd name="T47" fmla="*/ 1814511764 h 7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4" h="777">
                <a:moveTo>
                  <a:pt x="30" y="5"/>
                </a:moveTo>
                <a:lnTo>
                  <a:pt x="30" y="729"/>
                </a:lnTo>
                <a:lnTo>
                  <a:pt x="29" y="730"/>
                </a:lnTo>
                <a:lnTo>
                  <a:pt x="29" y="731"/>
                </a:lnTo>
                <a:lnTo>
                  <a:pt x="28" y="732"/>
                </a:lnTo>
                <a:lnTo>
                  <a:pt x="27" y="732"/>
                </a:lnTo>
                <a:lnTo>
                  <a:pt x="25" y="732"/>
                </a:lnTo>
                <a:lnTo>
                  <a:pt x="24" y="731"/>
                </a:lnTo>
                <a:lnTo>
                  <a:pt x="24" y="730"/>
                </a:lnTo>
                <a:lnTo>
                  <a:pt x="23" y="729"/>
                </a:lnTo>
                <a:lnTo>
                  <a:pt x="23" y="5"/>
                </a:lnTo>
                <a:lnTo>
                  <a:pt x="24" y="2"/>
                </a:lnTo>
                <a:lnTo>
                  <a:pt x="24" y="1"/>
                </a:lnTo>
                <a:lnTo>
                  <a:pt x="25" y="1"/>
                </a:lnTo>
                <a:lnTo>
                  <a:pt x="27" y="0"/>
                </a:lnTo>
                <a:lnTo>
                  <a:pt x="28" y="1"/>
                </a:lnTo>
                <a:lnTo>
                  <a:pt x="29" y="1"/>
                </a:lnTo>
                <a:lnTo>
                  <a:pt x="29" y="2"/>
                </a:lnTo>
                <a:lnTo>
                  <a:pt x="30" y="5"/>
                </a:lnTo>
                <a:close/>
                <a:moveTo>
                  <a:pt x="54" y="720"/>
                </a:moveTo>
                <a:lnTo>
                  <a:pt x="27" y="777"/>
                </a:lnTo>
                <a:lnTo>
                  <a:pt x="0" y="720"/>
                </a:lnTo>
                <a:lnTo>
                  <a:pt x="54" y="72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0" name="Freeform 21"/>
          <p:cNvSpPr>
            <a:spLocks noEditPoints="1"/>
          </p:cNvSpPr>
          <p:nvPr/>
        </p:nvSpPr>
        <p:spPr bwMode="auto">
          <a:xfrm>
            <a:off x="8348929" y="3689253"/>
            <a:ext cx="1173163" cy="428625"/>
          </a:xfrm>
          <a:custGeom>
            <a:avLst/>
            <a:gdLst>
              <a:gd name="T0" fmla="*/ 15120944 w 739"/>
              <a:gd name="T1" fmla="*/ 2520950 h 270"/>
              <a:gd name="T2" fmla="*/ 1754029498 w 739"/>
              <a:gd name="T3" fmla="*/ 609877813 h 270"/>
              <a:gd name="T4" fmla="*/ 1756550449 w 739"/>
              <a:gd name="T5" fmla="*/ 614918125 h 270"/>
              <a:gd name="T6" fmla="*/ 1759069812 w 739"/>
              <a:gd name="T7" fmla="*/ 617439075 h 270"/>
              <a:gd name="T8" fmla="*/ 1759069812 w 739"/>
              <a:gd name="T9" fmla="*/ 619958438 h 270"/>
              <a:gd name="T10" fmla="*/ 1759069812 w 739"/>
              <a:gd name="T11" fmla="*/ 622479388 h 270"/>
              <a:gd name="T12" fmla="*/ 1756550449 w 739"/>
              <a:gd name="T13" fmla="*/ 624998750 h 270"/>
              <a:gd name="T14" fmla="*/ 1754029498 w 739"/>
              <a:gd name="T15" fmla="*/ 627519700 h 270"/>
              <a:gd name="T16" fmla="*/ 1751510134 w 739"/>
              <a:gd name="T17" fmla="*/ 632560013 h 270"/>
              <a:gd name="T18" fmla="*/ 1748989183 w 739"/>
              <a:gd name="T19" fmla="*/ 627519700 h 270"/>
              <a:gd name="T20" fmla="*/ 10080629 w 739"/>
              <a:gd name="T21" fmla="*/ 20161250 h 270"/>
              <a:gd name="T22" fmla="*/ 5040315 w 739"/>
              <a:gd name="T23" fmla="*/ 17641888 h 270"/>
              <a:gd name="T24" fmla="*/ 5040315 w 739"/>
              <a:gd name="T25" fmla="*/ 15120938 h 270"/>
              <a:gd name="T26" fmla="*/ 0 w 739"/>
              <a:gd name="T27" fmla="*/ 12601575 h 270"/>
              <a:gd name="T28" fmla="*/ 5040315 w 739"/>
              <a:gd name="T29" fmla="*/ 7561263 h 270"/>
              <a:gd name="T30" fmla="*/ 5040315 w 739"/>
              <a:gd name="T31" fmla="*/ 2520950 h 270"/>
              <a:gd name="T32" fmla="*/ 7561266 w 739"/>
              <a:gd name="T33" fmla="*/ 2520950 h 270"/>
              <a:gd name="T34" fmla="*/ 10080629 w 739"/>
              <a:gd name="T35" fmla="*/ 0 h 270"/>
              <a:gd name="T36" fmla="*/ 15120944 w 739"/>
              <a:gd name="T37" fmla="*/ 2520950 h 270"/>
              <a:gd name="T38" fmla="*/ 15120944 w 739"/>
              <a:gd name="T39" fmla="*/ 2520950 h 270"/>
              <a:gd name="T40" fmla="*/ 1751510134 w 739"/>
              <a:gd name="T41" fmla="*/ 544353750 h 270"/>
              <a:gd name="T42" fmla="*/ 1862397056 w 739"/>
              <a:gd name="T43" fmla="*/ 660280938 h 270"/>
              <a:gd name="T44" fmla="*/ 1708666666 w 739"/>
              <a:gd name="T45" fmla="*/ 680442188 h 270"/>
              <a:gd name="T46" fmla="*/ 1751510134 w 739"/>
              <a:gd name="T47" fmla="*/ 544353750 h 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9" h="270">
                <a:moveTo>
                  <a:pt x="6" y="1"/>
                </a:moveTo>
                <a:lnTo>
                  <a:pt x="696" y="242"/>
                </a:lnTo>
                <a:lnTo>
                  <a:pt x="697" y="244"/>
                </a:lnTo>
                <a:lnTo>
                  <a:pt x="698" y="245"/>
                </a:lnTo>
                <a:lnTo>
                  <a:pt x="698" y="246"/>
                </a:lnTo>
                <a:lnTo>
                  <a:pt x="698" y="247"/>
                </a:lnTo>
                <a:lnTo>
                  <a:pt x="697" y="248"/>
                </a:lnTo>
                <a:lnTo>
                  <a:pt x="696" y="249"/>
                </a:lnTo>
                <a:lnTo>
                  <a:pt x="695" y="251"/>
                </a:lnTo>
                <a:lnTo>
                  <a:pt x="694" y="249"/>
                </a:lnTo>
                <a:lnTo>
                  <a:pt x="4" y="8"/>
                </a:lnTo>
                <a:lnTo>
                  <a:pt x="2" y="7"/>
                </a:lnTo>
                <a:lnTo>
                  <a:pt x="2" y="6"/>
                </a:lnTo>
                <a:lnTo>
                  <a:pt x="0" y="5"/>
                </a:lnTo>
                <a:lnTo>
                  <a:pt x="2" y="3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6" y="1"/>
                </a:lnTo>
                <a:close/>
                <a:moveTo>
                  <a:pt x="695" y="216"/>
                </a:moveTo>
                <a:lnTo>
                  <a:pt x="739" y="262"/>
                </a:lnTo>
                <a:lnTo>
                  <a:pt x="678" y="270"/>
                </a:lnTo>
                <a:lnTo>
                  <a:pt x="695" y="216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1" name="Freeform 22"/>
          <p:cNvSpPr>
            <a:spLocks/>
          </p:cNvSpPr>
          <p:nvPr/>
        </p:nvSpPr>
        <p:spPr bwMode="auto">
          <a:xfrm>
            <a:off x="9391882" y="4105183"/>
            <a:ext cx="647700" cy="407987"/>
          </a:xfrm>
          <a:custGeom>
            <a:avLst/>
            <a:gdLst>
              <a:gd name="T0" fmla="*/ 483870000 w 408"/>
              <a:gd name="T1" fmla="*/ 0 h 257"/>
              <a:gd name="T2" fmla="*/ 433466875 w 408"/>
              <a:gd name="T3" fmla="*/ 2519359 h 257"/>
              <a:gd name="T4" fmla="*/ 383063750 w 408"/>
              <a:gd name="T5" fmla="*/ 7559666 h 257"/>
              <a:gd name="T6" fmla="*/ 337700938 w 408"/>
              <a:gd name="T7" fmla="*/ 17640278 h 257"/>
              <a:gd name="T8" fmla="*/ 269657513 w 408"/>
              <a:gd name="T9" fmla="*/ 37801504 h 257"/>
              <a:gd name="T10" fmla="*/ 224294700 w 408"/>
              <a:gd name="T11" fmla="*/ 55443370 h 257"/>
              <a:gd name="T12" fmla="*/ 186491563 w 408"/>
              <a:gd name="T13" fmla="*/ 73083648 h 257"/>
              <a:gd name="T14" fmla="*/ 148690013 w 408"/>
              <a:gd name="T15" fmla="*/ 93244873 h 257"/>
              <a:gd name="T16" fmla="*/ 115927188 w 408"/>
              <a:gd name="T17" fmla="*/ 115927045 h 257"/>
              <a:gd name="T18" fmla="*/ 88206263 w 408"/>
              <a:gd name="T19" fmla="*/ 141128577 h 257"/>
              <a:gd name="T20" fmla="*/ 60483750 w 408"/>
              <a:gd name="T21" fmla="*/ 166330109 h 257"/>
              <a:gd name="T22" fmla="*/ 37803138 w 408"/>
              <a:gd name="T23" fmla="*/ 196571947 h 257"/>
              <a:gd name="T24" fmla="*/ 22682200 w 408"/>
              <a:gd name="T25" fmla="*/ 226813785 h 257"/>
              <a:gd name="T26" fmla="*/ 7561263 w 408"/>
              <a:gd name="T27" fmla="*/ 257055622 h 257"/>
              <a:gd name="T28" fmla="*/ 0 w 408"/>
              <a:gd name="T29" fmla="*/ 289816820 h 257"/>
              <a:gd name="T30" fmla="*/ 0 w 408"/>
              <a:gd name="T31" fmla="*/ 322579605 h 257"/>
              <a:gd name="T32" fmla="*/ 0 w 408"/>
              <a:gd name="T33" fmla="*/ 357861749 h 257"/>
              <a:gd name="T34" fmla="*/ 7561263 w 408"/>
              <a:gd name="T35" fmla="*/ 388103587 h 257"/>
              <a:gd name="T36" fmla="*/ 22682200 w 408"/>
              <a:gd name="T37" fmla="*/ 420864784 h 257"/>
              <a:gd name="T38" fmla="*/ 37803138 w 408"/>
              <a:gd name="T39" fmla="*/ 448587263 h 257"/>
              <a:gd name="T40" fmla="*/ 60483750 w 408"/>
              <a:gd name="T41" fmla="*/ 478829101 h 257"/>
              <a:gd name="T42" fmla="*/ 88206263 w 408"/>
              <a:gd name="T43" fmla="*/ 504030632 h 257"/>
              <a:gd name="T44" fmla="*/ 115927188 w 408"/>
              <a:gd name="T45" fmla="*/ 529232164 h 257"/>
              <a:gd name="T46" fmla="*/ 148690013 w 408"/>
              <a:gd name="T47" fmla="*/ 554433696 h 257"/>
              <a:gd name="T48" fmla="*/ 186491563 w 408"/>
              <a:gd name="T49" fmla="*/ 574594921 h 257"/>
              <a:gd name="T50" fmla="*/ 224294700 w 408"/>
              <a:gd name="T51" fmla="*/ 589715840 h 257"/>
              <a:gd name="T52" fmla="*/ 269657513 w 408"/>
              <a:gd name="T53" fmla="*/ 607356118 h 257"/>
              <a:gd name="T54" fmla="*/ 337700938 w 408"/>
              <a:gd name="T55" fmla="*/ 627517343 h 257"/>
              <a:gd name="T56" fmla="*/ 383063750 w 408"/>
              <a:gd name="T57" fmla="*/ 637597956 h 257"/>
              <a:gd name="T58" fmla="*/ 433466875 w 408"/>
              <a:gd name="T59" fmla="*/ 642638262 h 257"/>
              <a:gd name="T60" fmla="*/ 483870000 w 408"/>
              <a:gd name="T61" fmla="*/ 645159209 h 257"/>
              <a:gd name="T62" fmla="*/ 539313438 w 408"/>
              <a:gd name="T63" fmla="*/ 645159209 h 257"/>
              <a:gd name="T64" fmla="*/ 592237513 w 408"/>
              <a:gd name="T65" fmla="*/ 642638262 h 257"/>
              <a:gd name="T66" fmla="*/ 640119688 w 408"/>
              <a:gd name="T67" fmla="*/ 637597956 h 257"/>
              <a:gd name="T68" fmla="*/ 690522813 w 408"/>
              <a:gd name="T69" fmla="*/ 627517343 h 257"/>
              <a:gd name="T70" fmla="*/ 756046875 w 408"/>
              <a:gd name="T71" fmla="*/ 607356118 h 257"/>
              <a:gd name="T72" fmla="*/ 798890325 w 408"/>
              <a:gd name="T73" fmla="*/ 589715840 h 257"/>
              <a:gd name="T74" fmla="*/ 839212825 w 408"/>
              <a:gd name="T75" fmla="*/ 574594921 h 257"/>
              <a:gd name="T76" fmla="*/ 877014375 w 408"/>
              <a:gd name="T77" fmla="*/ 554433696 h 257"/>
              <a:gd name="T78" fmla="*/ 909777200 w 408"/>
              <a:gd name="T79" fmla="*/ 529232164 h 257"/>
              <a:gd name="T80" fmla="*/ 940019075 w 408"/>
              <a:gd name="T81" fmla="*/ 504030632 h 257"/>
              <a:gd name="T82" fmla="*/ 965220638 w 408"/>
              <a:gd name="T83" fmla="*/ 478829101 h 257"/>
              <a:gd name="T84" fmla="*/ 985381888 w 408"/>
              <a:gd name="T85" fmla="*/ 448587263 h 257"/>
              <a:gd name="T86" fmla="*/ 1003022188 w 408"/>
              <a:gd name="T87" fmla="*/ 418345425 h 257"/>
              <a:gd name="T88" fmla="*/ 1015623763 w 408"/>
              <a:gd name="T89" fmla="*/ 388103587 h 257"/>
              <a:gd name="T90" fmla="*/ 1025704388 w 408"/>
              <a:gd name="T91" fmla="*/ 357861749 h 257"/>
              <a:gd name="T92" fmla="*/ 1028223750 w 408"/>
              <a:gd name="T93" fmla="*/ 322579605 h 257"/>
              <a:gd name="T94" fmla="*/ 1025704388 w 408"/>
              <a:gd name="T95" fmla="*/ 289816820 h 257"/>
              <a:gd name="T96" fmla="*/ 1015623763 w 408"/>
              <a:gd name="T97" fmla="*/ 257055622 h 257"/>
              <a:gd name="T98" fmla="*/ 1003022188 w 408"/>
              <a:gd name="T99" fmla="*/ 226813785 h 257"/>
              <a:gd name="T100" fmla="*/ 985381888 w 408"/>
              <a:gd name="T101" fmla="*/ 196571947 h 257"/>
              <a:gd name="T102" fmla="*/ 965220638 w 408"/>
              <a:gd name="T103" fmla="*/ 166330109 h 257"/>
              <a:gd name="T104" fmla="*/ 940019075 w 408"/>
              <a:gd name="T105" fmla="*/ 141128577 h 257"/>
              <a:gd name="T106" fmla="*/ 909777200 w 408"/>
              <a:gd name="T107" fmla="*/ 115927045 h 257"/>
              <a:gd name="T108" fmla="*/ 877014375 w 408"/>
              <a:gd name="T109" fmla="*/ 93244873 h 257"/>
              <a:gd name="T110" fmla="*/ 839212825 w 408"/>
              <a:gd name="T111" fmla="*/ 73083648 h 257"/>
              <a:gd name="T112" fmla="*/ 798890325 w 408"/>
              <a:gd name="T113" fmla="*/ 55443370 h 257"/>
              <a:gd name="T114" fmla="*/ 756046875 w 408"/>
              <a:gd name="T115" fmla="*/ 37801504 h 257"/>
              <a:gd name="T116" fmla="*/ 690522813 w 408"/>
              <a:gd name="T117" fmla="*/ 17640278 h 257"/>
              <a:gd name="T118" fmla="*/ 640119688 w 408"/>
              <a:gd name="T119" fmla="*/ 7559666 h 257"/>
              <a:gd name="T120" fmla="*/ 592237513 w 408"/>
              <a:gd name="T121" fmla="*/ 2519359 h 257"/>
              <a:gd name="T122" fmla="*/ 539313438 w 408"/>
              <a:gd name="T123" fmla="*/ 0 h 2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8" h="257">
                <a:moveTo>
                  <a:pt x="203" y="0"/>
                </a:moveTo>
                <a:lnTo>
                  <a:pt x="192" y="0"/>
                </a:lnTo>
                <a:lnTo>
                  <a:pt x="183" y="0"/>
                </a:lnTo>
                <a:lnTo>
                  <a:pt x="172" y="1"/>
                </a:lnTo>
                <a:lnTo>
                  <a:pt x="162" y="2"/>
                </a:lnTo>
                <a:lnTo>
                  <a:pt x="152" y="3"/>
                </a:lnTo>
                <a:lnTo>
                  <a:pt x="142" y="6"/>
                </a:lnTo>
                <a:lnTo>
                  <a:pt x="134" y="7"/>
                </a:lnTo>
                <a:lnTo>
                  <a:pt x="124" y="9"/>
                </a:lnTo>
                <a:lnTo>
                  <a:pt x="107" y="15"/>
                </a:lnTo>
                <a:lnTo>
                  <a:pt x="98" y="18"/>
                </a:lnTo>
                <a:lnTo>
                  <a:pt x="89" y="22"/>
                </a:lnTo>
                <a:lnTo>
                  <a:pt x="82" y="25"/>
                </a:lnTo>
                <a:lnTo>
                  <a:pt x="74" y="29"/>
                </a:lnTo>
                <a:lnTo>
                  <a:pt x="66" y="33"/>
                </a:lnTo>
                <a:lnTo>
                  <a:pt x="59" y="37"/>
                </a:lnTo>
                <a:lnTo>
                  <a:pt x="52" y="41"/>
                </a:lnTo>
                <a:lnTo>
                  <a:pt x="46" y="46"/>
                </a:lnTo>
                <a:lnTo>
                  <a:pt x="40" y="51"/>
                </a:lnTo>
                <a:lnTo>
                  <a:pt x="35" y="56"/>
                </a:lnTo>
                <a:lnTo>
                  <a:pt x="29" y="62"/>
                </a:lnTo>
                <a:lnTo>
                  <a:pt x="24" y="66"/>
                </a:lnTo>
                <a:lnTo>
                  <a:pt x="20" y="72"/>
                </a:lnTo>
                <a:lnTo>
                  <a:pt x="15" y="78"/>
                </a:lnTo>
                <a:lnTo>
                  <a:pt x="12" y="83"/>
                </a:lnTo>
                <a:lnTo>
                  <a:pt x="9" y="90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5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4"/>
                </a:lnTo>
                <a:lnTo>
                  <a:pt x="5" y="160"/>
                </a:lnTo>
                <a:lnTo>
                  <a:pt x="9" y="167"/>
                </a:lnTo>
                <a:lnTo>
                  <a:pt x="12" y="173"/>
                </a:lnTo>
                <a:lnTo>
                  <a:pt x="15" y="178"/>
                </a:lnTo>
                <a:lnTo>
                  <a:pt x="20" y="184"/>
                </a:lnTo>
                <a:lnTo>
                  <a:pt x="24" y="190"/>
                </a:lnTo>
                <a:lnTo>
                  <a:pt x="29" y="194"/>
                </a:lnTo>
                <a:lnTo>
                  <a:pt x="35" y="200"/>
                </a:lnTo>
                <a:lnTo>
                  <a:pt x="40" y="205"/>
                </a:lnTo>
                <a:lnTo>
                  <a:pt x="46" y="210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2" y="231"/>
                </a:lnTo>
                <a:lnTo>
                  <a:pt x="89" y="234"/>
                </a:lnTo>
                <a:lnTo>
                  <a:pt x="98" y="238"/>
                </a:lnTo>
                <a:lnTo>
                  <a:pt x="107" y="241"/>
                </a:lnTo>
                <a:lnTo>
                  <a:pt x="124" y="247"/>
                </a:lnTo>
                <a:lnTo>
                  <a:pt x="134" y="249"/>
                </a:lnTo>
                <a:lnTo>
                  <a:pt x="142" y="250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3" y="256"/>
                </a:lnTo>
                <a:lnTo>
                  <a:pt x="192" y="256"/>
                </a:lnTo>
                <a:lnTo>
                  <a:pt x="203" y="257"/>
                </a:lnTo>
                <a:lnTo>
                  <a:pt x="214" y="256"/>
                </a:lnTo>
                <a:lnTo>
                  <a:pt x="224" y="256"/>
                </a:lnTo>
                <a:lnTo>
                  <a:pt x="235" y="255"/>
                </a:lnTo>
                <a:lnTo>
                  <a:pt x="245" y="254"/>
                </a:lnTo>
                <a:lnTo>
                  <a:pt x="254" y="253"/>
                </a:lnTo>
                <a:lnTo>
                  <a:pt x="264" y="250"/>
                </a:lnTo>
                <a:lnTo>
                  <a:pt x="274" y="249"/>
                </a:lnTo>
                <a:lnTo>
                  <a:pt x="283" y="247"/>
                </a:lnTo>
                <a:lnTo>
                  <a:pt x="300" y="241"/>
                </a:lnTo>
                <a:lnTo>
                  <a:pt x="309" y="238"/>
                </a:lnTo>
                <a:lnTo>
                  <a:pt x="317" y="234"/>
                </a:lnTo>
                <a:lnTo>
                  <a:pt x="325" y="231"/>
                </a:lnTo>
                <a:lnTo>
                  <a:pt x="333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0"/>
                </a:lnTo>
                <a:lnTo>
                  <a:pt x="366" y="205"/>
                </a:lnTo>
                <a:lnTo>
                  <a:pt x="373" y="200"/>
                </a:lnTo>
                <a:lnTo>
                  <a:pt x="377" y="194"/>
                </a:lnTo>
                <a:lnTo>
                  <a:pt x="383" y="190"/>
                </a:lnTo>
                <a:lnTo>
                  <a:pt x="387" y="184"/>
                </a:lnTo>
                <a:lnTo>
                  <a:pt x="391" y="178"/>
                </a:lnTo>
                <a:lnTo>
                  <a:pt x="395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4"/>
                </a:lnTo>
                <a:lnTo>
                  <a:pt x="404" y="148"/>
                </a:lnTo>
                <a:lnTo>
                  <a:pt x="407" y="142"/>
                </a:lnTo>
                <a:lnTo>
                  <a:pt x="407" y="135"/>
                </a:lnTo>
                <a:lnTo>
                  <a:pt x="408" y="128"/>
                </a:lnTo>
                <a:lnTo>
                  <a:pt x="407" y="121"/>
                </a:lnTo>
                <a:lnTo>
                  <a:pt x="407" y="115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0"/>
                </a:lnTo>
                <a:lnTo>
                  <a:pt x="395" y="83"/>
                </a:lnTo>
                <a:lnTo>
                  <a:pt x="391" y="78"/>
                </a:lnTo>
                <a:lnTo>
                  <a:pt x="387" y="72"/>
                </a:lnTo>
                <a:lnTo>
                  <a:pt x="383" y="66"/>
                </a:lnTo>
                <a:lnTo>
                  <a:pt x="377" y="62"/>
                </a:lnTo>
                <a:lnTo>
                  <a:pt x="373" y="56"/>
                </a:lnTo>
                <a:lnTo>
                  <a:pt x="366" y="51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3" y="29"/>
                </a:lnTo>
                <a:lnTo>
                  <a:pt x="325" y="25"/>
                </a:lnTo>
                <a:lnTo>
                  <a:pt x="317" y="22"/>
                </a:lnTo>
                <a:lnTo>
                  <a:pt x="309" y="18"/>
                </a:lnTo>
                <a:lnTo>
                  <a:pt x="300" y="15"/>
                </a:lnTo>
                <a:lnTo>
                  <a:pt x="283" y="9"/>
                </a:lnTo>
                <a:lnTo>
                  <a:pt x="274" y="7"/>
                </a:lnTo>
                <a:lnTo>
                  <a:pt x="264" y="6"/>
                </a:lnTo>
                <a:lnTo>
                  <a:pt x="254" y="3"/>
                </a:lnTo>
                <a:lnTo>
                  <a:pt x="245" y="2"/>
                </a:lnTo>
                <a:lnTo>
                  <a:pt x="235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2" name="Freeform 23"/>
          <p:cNvSpPr>
            <a:spLocks/>
          </p:cNvSpPr>
          <p:nvPr/>
        </p:nvSpPr>
        <p:spPr bwMode="auto">
          <a:xfrm>
            <a:off x="9391882" y="4105183"/>
            <a:ext cx="647700" cy="407987"/>
          </a:xfrm>
          <a:custGeom>
            <a:avLst/>
            <a:gdLst>
              <a:gd name="T0" fmla="*/ 483870000 w 408"/>
              <a:gd name="T1" fmla="*/ 0 h 257"/>
              <a:gd name="T2" fmla="*/ 433466875 w 408"/>
              <a:gd name="T3" fmla="*/ 2519359 h 257"/>
              <a:gd name="T4" fmla="*/ 383063750 w 408"/>
              <a:gd name="T5" fmla="*/ 7559666 h 257"/>
              <a:gd name="T6" fmla="*/ 337700938 w 408"/>
              <a:gd name="T7" fmla="*/ 17640278 h 257"/>
              <a:gd name="T8" fmla="*/ 269657513 w 408"/>
              <a:gd name="T9" fmla="*/ 37801504 h 257"/>
              <a:gd name="T10" fmla="*/ 224294700 w 408"/>
              <a:gd name="T11" fmla="*/ 55443370 h 257"/>
              <a:gd name="T12" fmla="*/ 186491563 w 408"/>
              <a:gd name="T13" fmla="*/ 73083648 h 257"/>
              <a:gd name="T14" fmla="*/ 148690013 w 408"/>
              <a:gd name="T15" fmla="*/ 93244873 h 257"/>
              <a:gd name="T16" fmla="*/ 115927188 w 408"/>
              <a:gd name="T17" fmla="*/ 115927045 h 257"/>
              <a:gd name="T18" fmla="*/ 88206263 w 408"/>
              <a:gd name="T19" fmla="*/ 141128577 h 257"/>
              <a:gd name="T20" fmla="*/ 60483750 w 408"/>
              <a:gd name="T21" fmla="*/ 166330109 h 257"/>
              <a:gd name="T22" fmla="*/ 37803138 w 408"/>
              <a:gd name="T23" fmla="*/ 196571947 h 257"/>
              <a:gd name="T24" fmla="*/ 22682200 w 408"/>
              <a:gd name="T25" fmla="*/ 226813785 h 257"/>
              <a:gd name="T26" fmla="*/ 7561263 w 408"/>
              <a:gd name="T27" fmla="*/ 257055622 h 257"/>
              <a:gd name="T28" fmla="*/ 0 w 408"/>
              <a:gd name="T29" fmla="*/ 289816820 h 257"/>
              <a:gd name="T30" fmla="*/ 0 w 408"/>
              <a:gd name="T31" fmla="*/ 322579605 h 257"/>
              <a:gd name="T32" fmla="*/ 0 w 408"/>
              <a:gd name="T33" fmla="*/ 357861749 h 257"/>
              <a:gd name="T34" fmla="*/ 7561263 w 408"/>
              <a:gd name="T35" fmla="*/ 388103587 h 257"/>
              <a:gd name="T36" fmla="*/ 22682200 w 408"/>
              <a:gd name="T37" fmla="*/ 420864784 h 257"/>
              <a:gd name="T38" fmla="*/ 37803138 w 408"/>
              <a:gd name="T39" fmla="*/ 448587263 h 257"/>
              <a:gd name="T40" fmla="*/ 60483750 w 408"/>
              <a:gd name="T41" fmla="*/ 478829101 h 257"/>
              <a:gd name="T42" fmla="*/ 88206263 w 408"/>
              <a:gd name="T43" fmla="*/ 504030632 h 257"/>
              <a:gd name="T44" fmla="*/ 115927188 w 408"/>
              <a:gd name="T45" fmla="*/ 529232164 h 257"/>
              <a:gd name="T46" fmla="*/ 148690013 w 408"/>
              <a:gd name="T47" fmla="*/ 554433696 h 257"/>
              <a:gd name="T48" fmla="*/ 186491563 w 408"/>
              <a:gd name="T49" fmla="*/ 574594921 h 257"/>
              <a:gd name="T50" fmla="*/ 224294700 w 408"/>
              <a:gd name="T51" fmla="*/ 589715840 h 257"/>
              <a:gd name="T52" fmla="*/ 269657513 w 408"/>
              <a:gd name="T53" fmla="*/ 607356118 h 257"/>
              <a:gd name="T54" fmla="*/ 337700938 w 408"/>
              <a:gd name="T55" fmla="*/ 627517343 h 257"/>
              <a:gd name="T56" fmla="*/ 383063750 w 408"/>
              <a:gd name="T57" fmla="*/ 637597956 h 257"/>
              <a:gd name="T58" fmla="*/ 433466875 w 408"/>
              <a:gd name="T59" fmla="*/ 642638262 h 257"/>
              <a:gd name="T60" fmla="*/ 483870000 w 408"/>
              <a:gd name="T61" fmla="*/ 645159209 h 257"/>
              <a:gd name="T62" fmla="*/ 539313438 w 408"/>
              <a:gd name="T63" fmla="*/ 645159209 h 257"/>
              <a:gd name="T64" fmla="*/ 592237513 w 408"/>
              <a:gd name="T65" fmla="*/ 642638262 h 257"/>
              <a:gd name="T66" fmla="*/ 640119688 w 408"/>
              <a:gd name="T67" fmla="*/ 637597956 h 257"/>
              <a:gd name="T68" fmla="*/ 690522813 w 408"/>
              <a:gd name="T69" fmla="*/ 627517343 h 257"/>
              <a:gd name="T70" fmla="*/ 756046875 w 408"/>
              <a:gd name="T71" fmla="*/ 607356118 h 257"/>
              <a:gd name="T72" fmla="*/ 798890325 w 408"/>
              <a:gd name="T73" fmla="*/ 589715840 h 257"/>
              <a:gd name="T74" fmla="*/ 839212825 w 408"/>
              <a:gd name="T75" fmla="*/ 574594921 h 257"/>
              <a:gd name="T76" fmla="*/ 877014375 w 408"/>
              <a:gd name="T77" fmla="*/ 554433696 h 257"/>
              <a:gd name="T78" fmla="*/ 909777200 w 408"/>
              <a:gd name="T79" fmla="*/ 529232164 h 257"/>
              <a:gd name="T80" fmla="*/ 940019075 w 408"/>
              <a:gd name="T81" fmla="*/ 504030632 h 257"/>
              <a:gd name="T82" fmla="*/ 965220638 w 408"/>
              <a:gd name="T83" fmla="*/ 478829101 h 257"/>
              <a:gd name="T84" fmla="*/ 985381888 w 408"/>
              <a:gd name="T85" fmla="*/ 448587263 h 257"/>
              <a:gd name="T86" fmla="*/ 1003022188 w 408"/>
              <a:gd name="T87" fmla="*/ 418345425 h 257"/>
              <a:gd name="T88" fmla="*/ 1015623763 w 408"/>
              <a:gd name="T89" fmla="*/ 388103587 h 257"/>
              <a:gd name="T90" fmla="*/ 1025704388 w 408"/>
              <a:gd name="T91" fmla="*/ 357861749 h 257"/>
              <a:gd name="T92" fmla="*/ 1028223750 w 408"/>
              <a:gd name="T93" fmla="*/ 322579605 h 257"/>
              <a:gd name="T94" fmla="*/ 1025704388 w 408"/>
              <a:gd name="T95" fmla="*/ 289816820 h 257"/>
              <a:gd name="T96" fmla="*/ 1015623763 w 408"/>
              <a:gd name="T97" fmla="*/ 257055622 h 257"/>
              <a:gd name="T98" fmla="*/ 1003022188 w 408"/>
              <a:gd name="T99" fmla="*/ 226813785 h 257"/>
              <a:gd name="T100" fmla="*/ 985381888 w 408"/>
              <a:gd name="T101" fmla="*/ 196571947 h 257"/>
              <a:gd name="T102" fmla="*/ 965220638 w 408"/>
              <a:gd name="T103" fmla="*/ 166330109 h 257"/>
              <a:gd name="T104" fmla="*/ 940019075 w 408"/>
              <a:gd name="T105" fmla="*/ 141128577 h 257"/>
              <a:gd name="T106" fmla="*/ 909777200 w 408"/>
              <a:gd name="T107" fmla="*/ 115927045 h 257"/>
              <a:gd name="T108" fmla="*/ 877014375 w 408"/>
              <a:gd name="T109" fmla="*/ 93244873 h 257"/>
              <a:gd name="T110" fmla="*/ 839212825 w 408"/>
              <a:gd name="T111" fmla="*/ 73083648 h 257"/>
              <a:gd name="T112" fmla="*/ 798890325 w 408"/>
              <a:gd name="T113" fmla="*/ 55443370 h 257"/>
              <a:gd name="T114" fmla="*/ 756046875 w 408"/>
              <a:gd name="T115" fmla="*/ 37801504 h 257"/>
              <a:gd name="T116" fmla="*/ 690522813 w 408"/>
              <a:gd name="T117" fmla="*/ 17640278 h 257"/>
              <a:gd name="T118" fmla="*/ 640119688 w 408"/>
              <a:gd name="T119" fmla="*/ 7559666 h 257"/>
              <a:gd name="T120" fmla="*/ 592237513 w 408"/>
              <a:gd name="T121" fmla="*/ 2519359 h 257"/>
              <a:gd name="T122" fmla="*/ 539313438 w 408"/>
              <a:gd name="T123" fmla="*/ 0 h 2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8" h="257">
                <a:moveTo>
                  <a:pt x="203" y="0"/>
                </a:moveTo>
                <a:lnTo>
                  <a:pt x="192" y="0"/>
                </a:lnTo>
                <a:lnTo>
                  <a:pt x="183" y="0"/>
                </a:lnTo>
                <a:lnTo>
                  <a:pt x="172" y="1"/>
                </a:lnTo>
                <a:lnTo>
                  <a:pt x="162" y="2"/>
                </a:lnTo>
                <a:lnTo>
                  <a:pt x="152" y="3"/>
                </a:lnTo>
                <a:lnTo>
                  <a:pt x="142" y="6"/>
                </a:lnTo>
                <a:lnTo>
                  <a:pt x="134" y="7"/>
                </a:lnTo>
                <a:lnTo>
                  <a:pt x="124" y="9"/>
                </a:lnTo>
                <a:lnTo>
                  <a:pt x="107" y="15"/>
                </a:lnTo>
                <a:lnTo>
                  <a:pt x="98" y="18"/>
                </a:lnTo>
                <a:lnTo>
                  <a:pt x="89" y="22"/>
                </a:lnTo>
                <a:lnTo>
                  <a:pt x="82" y="25"/>
                </a:lnTo>
                <a:lnTo>
                  <a:pt x="74" y="29"/>
                </a:lnTo>
                <a:lnTo>
                  <a:pt x="66" y="33"/>
                </a:lnTo>
                <a:lnTo>
                  <a:pt x="59" y="37"/>
                </a:lnTo>
                <a:lnTo>
                  <a:pt x="52" y="41"/>
                </a:lnTo>
                <a:lnTo>
                  <a:pt x="46" y="46"/>
                </a:lnTo>
                <a:lnTo>
                  <a:pt x="40" y="51"/>
                </a:lnTo>
                <a:lnTo>
                  <a:pt x="35" y="56"/>
                </a:lnTo>
                <a:lnTo>
                  <a:pt x="29" y="62"/>
                </a:lnTo>
                <a:lnTo>
                  <a:pt x="24" y="66"/>
                </a:lnTo>
                <a:lnTo>
                  <a:pt x="20" y="72"/>
                </a:lnTo>
                <a:lnTo>
                  <a:pt x="15" y="78"/>
                </a:lnTo>
                <a:lnTo>
                  <a:pt x="12" y="83"/>
                </a:lnTo>
                <a:lnTo>
                  <a:pt x="9" y="90"/>
                </a:lnTo>
                <a:lnTo>
                  <a:pt x="5" y="96"/>
                </a:lnTo>
                <a:lnTo>
                  <a:pt x="3" y="102"/>
                </a:lnTo>
                <a:lnTo>
                  <a:pt x="2" y="109"/>
                </a:lnTo>
                <a:lnTo>
                  <a:pt x="0" y="115"/>
                </a:lnTo>
                <a:lnTo>
                  <a:pt x="0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2" y="148"/>
                </a:lnTo>
                <a:lnTo>
                  <a:pt x="3" y="154"/>
                </a:lnTo>
                <a:lnTo>
                  <a:pt x="5" y="160"/>
                </a:lnTo>
                <a:lnTo>
                  <a:pt x="9" y="167"/>
                </a:lnTo>
                <a:lnTo>
                  <a:pt x="12" y="173"/>
                </a:lnTo>
                <a:lnTo>
                  <a:pt x="15" y="178"/>
                </a:lnTo>
                <a:lnTo>
                  <a:pt x="20" y="184"/>
                </a:lnTo>
                <a:lnTo>
                  <a:pt x="24" y="190"/>
                </a:lnTo>
                <a:lnTo>
                  <a:pt x="29" y="194"/>
                </a:lnTo>
                <a:lnTo>
                  <a:pt x="35" y="200"/>
                </a:lnTo>
                <a:lnTo>
                  <a:pt x="40" y="205"/>
                </a:lnTo>
                <a:lnTo>
                  <a:pt x="46" y="210"/>
                </a:lnTo>
                <a:lnTo>
                  <a:pt x="52" y="215"/>
                </a:lnTo>
                <a:lnTo>
                  <a:pt x="59" y="220"/>
                </a:lnTo>
                <a:lnTo>
                  <a:pt x="66" y="223"/>
                </a:lnTo>
                <a:lnTo>
                  <a:pt x="74" y="228"/>
                </a:lnTo>
                <a:lnTo>
                  <a:pt x="82" y="231"/>
                </a:lnTo>
                <a:lnTo>
                  <a:pt x="89" y="234"/>
                </a:lnTo>
                <a:lnTo>
                  <a:pt x="98" y="238"/>
                </a:lnTo>
                <a:lnTo>
                  <a:pt x="107" y="241"/>
                </a:lnTo>
                <a:lnTo>
                  <a:pt x="124" y="247"/>
                </a:lnTo>
                <a:lnTo>
                  <a:pt x="134" y="249"/>
                </a:lnTo>
                <a:lnTo>
                  <a:pt x="142" y="250"/>
                </a:lnTo>
                <a:lnTo>
                  <a:pt x="152" y="253"/>
                </a:lnTo>
                <a:lnTo>
                  <a:pt x="162" y="254"/>
                </a:lnTo>
                <a:lnTo>
                  <a:pt x="172" y="255"/>
                </a:lnTo>
                <a:lnTo>
                  <a:pt x="183" y="256"/>
                </a:lnTo>
                <a:lnTo>
                  <a:pt x="192" y="256"/>
                </a:lnTo>
                <a:lnTo>
                  <a:pt x="203" y="257"/>
                </a:lnTo>
                <a:lnTo>
                  <a:pt x="214" y="256"/>
                </a:lnTo>
                <a:lnTo>
                  <a:pt x="224" y="256"/>
                </a:lnTo>
                <a:lnTo>
                  <a:pt x="235" y="255"/>
                </a:lnTo>
                <a:lnTo>
                  <a:pt x="245" y="254"/>
                </a:lnTo>
                <a:lnTo>
                  <a:pt x="254" y="253"/>
                </a:lnTo>
                <a:lnTo>
                  <a:pt x="264" y="250"/>
                </a:lnTo>
                <a:lnTo>
                  <a:pt x="274" y="249"/>
                </a:lnTo>
                <a:lnTo>
                  <a:pt x="283" y="247"/>
                </a:lnTo>
                <a:lnTo>
                  <a:pt x="300" y="241"/>
                </a:lnTo>
                <a:lnTo>
                  <a:pt x="309" y="238"/>
                </a:lnTo>
                <a:lnTo>
                  <a:pt x="317" y="234"/>
                </a:lnTo>
                <a:lnTo>
                  <a:pt x="325" y="231"/>
                </a:lnTo>
                <a:lnTo>
                  <a:pt x="333" y="228"/>
                </a:lnTo>
                <a:lnTo>
                  <a:pt x="340" y="223"/>
                </a:lnTo>
                <a:lnTo>
                  <a:pt x="348" y="220"/>
                </a:lnTo>
                <a:lnTo>
                  <a:pt x="354" y="215"/>
                </a:lnTo>
                <a:lnTo>
                  <a:pt x="361" y="210"/>
                </a:lnTo>
                <a:lnTo>
                  <a:pt x="366" y="205"/>
                </a:lnTo>
                <a:lnTo>
                  <a:pt x="373" y="200"/>
                </a:lnTo>
                <a:lnTo>
                  <a:pt x="377" y="194"/>
                </a:lnTo>
                <a:lnTo>
                  <a:pt x="383" y="190"/>
                </a:lnTo>
                <a:lnTo>
                  <a:pt x="387" y="184"/>
                </a:lnTo>
                <a:lnTo>
                  <a:pt x="391" y="178"/>
                </a:lnTo>
                <a:lnTo>
                  <a:pt x="395" y="173"/>
                </a:lnTo>
                <a:lnTo>
                  <a:pt x="398" y="166"/>
                </a:lnTo>
                <a:lnTo>
                  <a:pt x="401" y="160"/>
                </a:lnTo>
                <a:lnTo>
                  <a:pt x="403" y="154"/>
                </a:lnTo>
                <a:lnTo>
                  <a:pt x="404" y="148"/>
                </a:lnTo>
                <a:lnTo>
                  <a:pt x="407" y="142"/>
                </a:lnTo>
                <a:lnTo>
                  <a:pt x="407" y="135"/>
                </a:lnTo>
                <a:lnTo>
                  <a:pt x="408" y="128"/>
                </a:lnTo>
                <a:lnTo>
                  <a:pt x="407" y="121"/>
                </a:lnTo>
                <a:lnTo>
                  <a:pt x="407" y="115"/>
                </a:lnTo>
                <a:lnTo>
                  <a:pt x="404" y="109"/>
                </a:lnTo>
                <a:lnTo>
                  <a:pt x="403" y="102"/>
                </a:lnTo>
                <a:lnTo>
                  <a:pt x="401" y="96"/>
                </a:lnTo>
                <a:lnTo>
                  <a:pt x="398" y="90"/>
                </a:lnTo>
                <a:lnTo>
                  <a:pt x="395" y="83"/>
                </a:lnTo>
                <a:lnTo>
                  <a:pt x="391" y="78"/>
                </a:lnTo>
                <a:lnTo>
                  <a:pt x="387" y="72"/>
                </a:lnTo>
                <a:lnTo>
                  <a:pt x="383" y="66"/>
                </a:lnTo>
                <a:lnTo>
                  <a:pt x="377" y="62"/>
                </a:lnTo>
                <a:lnTo>
                  <a:pt x="373" y="56"/>
                </a:lnTo>
                <a:lnTo>
                  <a:pt x="366" y="51"/>
                </a:lnTo>
                <a:lnTo>
                  <a:pt x="361" y="46"/>
                </a:lnTo>
                <a:lnTo>
                  <a:pt x="354" y="41"/>
                </a:lnTo>
                <a:lnTo>
                  <a:pt x="348" y="37"/>
                </a:lnTo>
                <a:lnTo>
                  <a:pt x="340" y="33"/>
                </a:lnTo>
                <a:lnTo>
                  <a:pt x="333" y="29"/>
                </a:lnTo>
                <a:lnTo>
                  <a:pt x="325" y="25"/>
                </a:lnTo>
                <a:lnTo>
                  <a:pt x="317" y="22"/>
                </a:lnTo>
                <a:lnTo>
                  <a:pt x="309" y="18"/>
                </a:lnTo>
                <a:lnTo>
                  <a:pt x="300" y="15"/>
                </a:lnTo>
                <a:lnTo>
                  <a:pt x="283" y="9"/>
                </a:lnTo>
                <a:lnTo>
                  <a:pt x="274" y="7"/>
                </a:lnTo>
                <a:lnTo>
                  <a:pt x="264" y="6"/>
                </a:lnTo>
                <a:lnTo>
                  <a:pt x="254" y="3"/>
                </a:lnTo>
                <a:lnTo>
                  <a:pt x="245" y="2"/>
                </a:lnTo>
                <a:lnTo>
                  <a:pt x="235" y="1"/>
                </a:lnTo>
                <a:lnTo>
                  <a:pt x="224" y="0"/>
                </a:lnTo>
                <a:lnTo>
                  <a:pt x="214" y="0"/>
                </a:lnTo>
                <a:lnTo>
                  <a:pt x="203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3" name="Rectangle 24"/>
          <p:cNvSpPr>
            <a:spLocks noChangeArrowheads="1"/>
          </p:cNvSpPr>
          <p:nvPr/>
        </p:nvSpPr>
        <p:spPr bwMode="auto">
          <a:xfrm>
            <a:off x="9664664" y="4208363"/>
            <a:ext cx="998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S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64" name="Rectangle 25"/>
          <p:cNvSpPr>
            <a:spLocks noChangeArrowheads="1"/>
          </p:cNvSpPr>
          <p:nvPr/>
        </p:nvSpPr>
        <p:spPr bwMode="auto">
          <a:xfrm>
            <a:off x="9880832" y="42083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65" name="Rectangle 26"/>
          <p:cNvSpPr>
            <a:spLocks noChangeArrowheads="1"/>
          </p:cNvSpPr>
          <p:nvPr/>
        </p:nvSpPr>
        <p:spPr bwMode="auto">
          <a:xfrm>
            <a:off x="7321784" y="4922738"/>
            <a:ext cx="1552575" cy="40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6" name="Rectangle 27"/>
          <p:cNvSpPr>
            <a:spLocks noChangeArrowheads="1"/>
          </p:cNvSpPr>
          <p:nvPr/>
        </p:nvSpPr>
        <p:spPr bwMode="auto">
          <a:xfrm>
            <a:off x="7321784" y="4922738"/>
            <a:ext cx="1552575" cy="4079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67" name="Rectangle 28"/>
          <p:cNvSpPr>
            <a:spLocks noChangeArrowheads="1"/>
          </p:cNvSpPr>
          <p:nvPr/>
        </p:nvSpPr>
        <p:spPr bwMode="auto">
          <a:xfrm>
            <a:off x="7898562" y="4960214"/>
            <a:ext cx="35453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 dirty="0">
                <a:solidFill>
                  <a:srgbClr val="000000"/>
                </a:solidFill>
                <a:latin typeface="Times New Roman"/>
                <a:ea typeface="ＭＳ Ｐゴシック"/>
              </a:rPr>
              <a:t>Yes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68" name="Rectangle 29"/>
          <p:cNvSpPr>
            <a:spLocks noChangeArrowheads="1"/>
          </p:cNvSpPr>
          <p:nvPr/>
        </p:nvSpPr>
        <p:spPr bwMode="auto">
          <a:xfrm>
            <a:off x="8431445" y="4991002"/>
            <a:ext cx="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69" name="Rectangle 30"/>
          <p:cNvSpPr>
            <a:spLocks noChangeArrowheads="1"/>
          </p:cNvSpPr>
          <p:nvPr/>
        </p:nvSpPr>
        <p:spPr bwMode="auto">
          <a:xfrm>
            <a:off x="7616259" y="4159152"/>
            <a:ext cx="270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+ve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0" name="Rectangle 31"/>
          <p:cNvSpPr>
            <a:spLocks noChangeArrowheads="1"/>
          </p:cNvSpPr>
          <p:nvPr/>
        </p:nvSpPr>
        <p:spPr bwMode="auto">
          <a:xfrm>
            <a:off x="8085369" y="415915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1" name="Rectangle 32"/>
          <p:cNvSpPr>
            <a:spLocks noChangeArrowheads="1"/>
          </p:cNvSpPr>
          <p:nvPr/>
        </p:nvSpPr>
        <p:spPr bwMode="auto">
          <a:xfrm>
            <a:off x="10002055" y="4568727"/>
            <a:ext cx="59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2" name="Rectangle 33"/>
          <p:cNvSpPr>
            <a:spLocks noChangeArrowheads="1"/>
          </p:cNvSpPr>
          <p:nvPr/>
        </p:nvSpPr>
        <p:spPr bwMode="auto">
          <a:xfrm>
            <a:off x="10047838" y="4568727"/>
            <a:ext cx="182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3" name="Rectangle 34"/>
          <p:cNvSpPr>
            <a:spLocks noChangeArrowheads="1"/>
          </p:cNvSpPr>
          <p:nvPr/>
        </p:nvSpPr>
        <p:spPr bwMode="auto">
          <a:xfrm>
            <a:off x="10265007" y="4568727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4" name="Rectangle 35"/>
          <p:cNvSpPr>
            <a:spLocks noChangeArrowheads="1"/>
          </p:cNvSpPr>
          <p:nvPr/>
        </p:nvSpPr>
        <p:spPr bwMode="auto">
          <a:xfrm>
            <a:off x="9002979" y="4922738"/>
            <a:ext cx="1554163" cy="40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5" name="Rectangle 36"/>
          <p:cNvSpPr>
            <a:spLocks noChangeArrowheads="1"/>
          </p:cNvSpPr>
          <p:nvPr/>
        </p:nvSpPr>
        <p:spPr bwMode="auto">
          <a:xfrm>
            <a:off x="9002979" y="4922738"/>
            <a:ext cx="1554163" cy="40798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6" name="Rectangle 37"/>
          <p:cNvSpPr>
            <a:spLocks noChangeArrowheads="1"/>
          </p:cNvSpPr>
          <p:nvPr/>
        </p:nvSpPr>
        <p:spPr bwMode="auto">
          <a:xfrm>
            <a:off x="9585564" y="4975608"/>
            <a:ext cx="3106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 dirty="0">
                <a:solidFill>
                  <a:srgbClr val="000000"/>
                </a:solidFill>
                <a:latin typeface="Times New Roman"/>
                <a:ea typeface="ＭＳ Ｐゴシック"/>
              </a:rPr>
              <a:t>No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7" name="Rectangle 38"/>
          <p:cNvSpPr>
            <a:spLocks noChangeArrowheads="1"/>
          </p:cNvSpPr>
          <p:nvPr/>
        </p:nvSpPr>
        <p:spPr bwMode="auto">
          <a:xfrm>
            <a:off x="10076095" y="4991002"/>
            <a:ext cx="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78" name="Freeform 39"/>
          <p:cNvSpPr>
            <a:spLocks noEditPoints="1"/>
          </p:cNvSpPr>
          <p:nvPr/>
        </p:nvSpPr>
        <p:spPr bwMode="auto">
          <a:xfrm>
            <a:off x="8485419" y="4506883"/>
            <a:ext cx="1041400" cy="423863"/>
          </a:xfrm>
          <a:custGeom>
            <a:avLst/>
            <a:gdLst>
              <a:gd name="T0" fmla="*/ 1648182188 w 656"/>
              <a:gd name="T1" fmla="*/ 17641908 h 267"/>
              <a:gd name="T2" fmla="*/ 110886875 w 656"/>
              <a:gd name="T3" fmla="*/ 624999487 h 267"/>
              <a:gd name="T4" fmla="*/ 105846563 w 656"/>
              <a:gd name="T5" fmla="*/ 624999487 h 267"/>
              <a:gd name="T6" fmla="*/ 103327200 w 656"/>
              <a:gd name="T7" fmla="*/ 624999487 h 267"/>
              <a:gd name="T8" fmla="*/ 98286888 w 656"/>
              <a:gd name="T9" fmla="*/ 622480122 h 267"/>
              <a:gd name="T10" fmla="*/ 98286888 w 656"/>
              <a:gd name="T11" fmla="*/ 619959169 h 267"/>
              <a:gd name="T12" fmla="*/ 95765938 w 656"/>
              <a:gd name="T13" fmla="*/ 617439803 h 267"/>
              <a:gd name="T14" fmla="*/ 98286888 w 656"/>
              <a:gd name="T15" fmla="*/ 612399485 h 267"/>
              <a:gd name="T16" fmla="*/ 98286888 w 656"/>
              <a:gd name="T17" fmla="*/ 609878532 h 267"/>
              <a:gd name="T18" fmla="*/ 103327200 w 656"/>
              <a:gd name="T19" fmla="*/ 607359166 h 267"/>
              <a:gd name="T20" fmla="*/ 1638101563 w 656"/>
              <a:gd name="T21" fmla="*/ 2520953 h 267"/>
              <a:gd name="T22" fmla="*/ 1645662825 w 656"/>
              <a:gd name="T23" fmla="*/ 0 h 267"/>
              <a:gd name="T24" fmla="*/ 1648182188 w 656"/>
              <a:gd name="T25" fmla="*/ 2520953 h 267"/>
              <a:gd name="T26" fmla="*/ 1650703138 w 656"/>
              <a:gd name="T27" fmla="*/ 2520953 h 267"/>
              <a:gd name="T28" fmla="*/ 1650703138 w 656"/>
              <a:gd name="T29" fmla="*/ 5040318 h 267"/>
              <a:gd name="T30" fmla="*/ 1653222500 w 656"/>
              <a:gd name="T31" fmla="*/ 10080637 h 267"/>
              <a:gd name="T32" fmla="*/ 1650703138 w 656"/>
              <a:gd name="T33" fmla="*/ 12601590 h 267"/>
              <a:gd name="T34" fmla="*/ 1650703138 w 656"/>
              <a:gd name="T35" fmla="*/ 17641908 h 267"/>
              <a:gd name="T36" fmla="*/ 1648182188 w 656"/>
              <a:gd name="T37" fmla="*/ 17641908 h 267"/>
              <a:gd name="T38" fmla="*/ 1648182188 w 656"/>
              <a:gd name="T39" fmla="*/ 17641908 h 267"/>
              <a:gd name="T40" fmla="*/ 151209375 w 656"/>
              <a:gd name="T41" fmla="*/ 672883306 h 267"/>
              <a:gd name="T42" fmla="*/ 0 w 656"/>
              <a:gd name="T43" fmla="*/ 660281716 h 267"/>
              <a:gd name="T44" fmla="*/ 105846563 w 656"/>
              <a:gd name="T45" fmla="*/ 541835027 h 267"/>
              <a:gd name="T46" fmla="*/ 151209375 w 656"/>
              <a:gd name="T47" fmla="*/ 672883306 h 2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56" h="267">
                <a:moveTo>
                  <a:pt x="654" y="7"/>
                </a:moveTo>
                <a:lnTo>
                  <a:pt x="44" y="248"/>
                </a:lnTo>
                <a:lnTo>
                  <a:pt x="42" y="248"/>
                </a:lnTo>
                <a:lnTo>
                  <a:pt x="41" y="248"/>
                </a:lnTo>
                <a:lnTo>
                  <a:pt x="39" y="247"/>
                </a:lnTo>
                <a:lnTo>
                  <a:pt x="39" y="246"/>
                </a:lnTo>
                <a:lnTo>
                  <a:pt x="38" y="245"/>
                </a:lnTo>
                <a:lnTo>
                  <a:pt x="39" y="243"/>
                </a:lnTo>
                <a:lnTo>
                  <a:pt x="39" y="242"/>
                </a:lnTo>
                <a:lnTo>
                  <a:pt x="41" y="241"/>
                </a:lnTo>
                <a:lnTo>
                  <a:pt x="650" y="1"/>
                </a:lnTo>
                <a:lnTo>
                  <a:pt x="653" y="0"/>
                </a:lnTo>
                <a:lnTo>
                  <a:pt x="654" y="1"/>
                </a:lnTo>
                <a:lnTo>
                  <a:pt x="655" y="1"/>
                </a:lnTo>
                <a:lnTo>
                  <a:pt x="655" y="2"/>
                </a:lnTo>
                <a:lnTo>
                  <a:pt x="656" y="4"/>
                </a:lnTo>
                <a:lnTo>
                  <a:pt x="655" y="5"/>
                </a:lnTo>
                <a:lnTo>
                  <a:pt x="655" y="7"/>
                </a:lnTo>
                <a:lnTo>
                  <a:pt x="654" y="7"/>
                </a:lnTo>
                <a:close/>
                <a:moveTo>
                  <a:pt x="60" y="267"/>
                </a:moveTo>
                <a:lnTo>
                  <a:pt x="0" y="262"/>
                </a:lnTo>
                <a:lnTo>
                  <a:pt x="42" y="215"/>
                </a:lnTo>
                <a:lnTo>
                  <a:pt x="60" y="267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79" name="Freeform 40"/>
          <p:cNvSpPr>
            <a:spLocks noEditPoints="1"/>
          </p:cNvSpPr>
          <p:nvPr/>
        </p:nvSpPr>
        <p:spPr bwMode="auto">
          <a:xfrm>
            <a:off x="9866546" y="4506883"/>
            <a:ext cx="85725" cy="415925"/>
          </a:xfrm>
          <a:custGeom>
            <a:avLst/>
            <a:gdLst>
              <a:gd name="T0" fmla="*/ 75604688 w 54"/>
              <a:gd name="T1" fmla="*/ 10080625 h 262"/>
              <a:gd name="T2" fmla="*/ 75604688 w 54"/>
              <a:gd name="T3" fmla="*/ 539313438 h 262"/>
              <a:gd name="T4" fmla="*/ 73085325 w 54"/>
              <a:gd name="T5" fmla="*/ 541834388 h 262"/>
              <a:gd name="T6" fmla="*/ 73085325 w 54"/>
              <a:gd name="T7" fmla="*/ 544353750 h 262"/>
              <a:gd name="T8" fmla="*/ 70564375 w 54"/>
              <a:gd name="T9" fmla="*/ 546874700 h 262"/>
              <a:gd name="T10" fmla="*/ 68045013 w 54"/>
              <a:gd name="T11" fmla="*/ 546874700 h 262"/>
              <a:gd name="T12" fmla="*/ 63004700 w 54"/>
              <a:gd name="T13" fmla="*/ 546874700 h 262"/>
              <a:gd name="T14" fmla="*/ 60483750 w 54"/>
              <a:gd name="T15" fmla="*/ 544353750 h 262"/>
              <a:gd name="T16" fmla="*/ 60483750 w 54"/>
              <a:gd name="T17" fmla="*/ 541834388 h 262"/>
              <a:gd name="T18" fmla="*/ 57964388 w 54"/>
              <a:gd name="T19" fmla="*/ 539313438 h 262"/>
              <a:gd name="T20" fmla="*/ 57964388 w 54"/>
              <a:gd name="T21" fmla="*/ 10080625 h 262"/>
              <a:gd name="T22" fmla="*/ 60483750 w 54"/>
              <a:gd name="T23" fmla="*/ 5040313 h 262"/>
              <a:gd name="T24" fmla="*/ 60483750 w 54"/>
              <a:gd name="T25" fmla="*/ 2520950 h 262"/>
              <a:gd name="T26" fmla="*/ 63004700 w 54"/>
              <a:gd name="T27" fmla="*/ 2520950 h 262"/>
              <a:gd name="T28" fmla="*/ 68045013 w 54"/>
              <a:gd name="T29" fmla="*/ 0 h 262"/>
              <a:gd name="T30" fmla="*/ 70564375 w 54"/>
              <a:gd name="T31" fmla="*/ 2520950 h 262"/>
              <a:gd name="T32" fmla="*/ 73085325 w 54"/>
              <a:gd name="T33" fmla="*/ 2520950 h 262"/>
              <a:gd name="T34" fmla="*/ 73085325 w 54"/>
              <a:gd name="T35" fmla="*/ 5040313 h 262"/>
              <a:gd name="T36" fmla="*/ 75604688 w 54"/>
              <a:gd name="T37" fmla="*/ 10080625 h 262"/>
              <a:gd name="T38" fmla="*/ 75604688 w 54"/>
              <a:gd name="T39" fmla="*/ 10080625 h 262"/>
              <a:gd name="T40" fmla="*/ 136088438 w 54"/>
              <a:gd name="T41" fmla="*/ 516632825 h 262"/>
              <a:gd name="T42" fmla="*/ 68045013 w 54"/>
              <a:gd name="T43" fmla="*/ 660280938 h 262"/>
              <a:gd name="T44" fmla="*/ 0 w 54"/>
              <a:gd name="T45" fmla="*/ 516632825 h 262"/>
              <a:gd name="T46" fmla="*/ 136088438 w 54"/>
              <a:gd name="T47" fmla="*/ 516632825 h 2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4" h="262">
                <a:moveTo>
                  <a:pt x="30" y="4"/>
                </a:moveTo>
                <a:lnTo>
                  <a:pt x="30" y="214"/>
                </a:lnTo>
                <a:lnTo>
                  <a:pt x="29" y="215"/>
                </a:lnTo>
                <a:lnTo>
                  <a:pt x="29" y="216"/>
                </a:lnTo>
                <a:lnTo>
                  <a:pt x="28" y="217"/>
                </a:lnTo>
                <a:lnTo>
                  <a:pt x="27" y="217"/>
                </a:lnTo>
                <a:lnTo>
                  <a:pt x="25" y="217"/>
                </a:lnTo>
                <a:lnTo>
                  <a:pt x="24" y="216"/>
                </a:lnTo>
                <a:lnTo>
                  <a:pt x="24" y="215"/>
                </a:lnTo>
                <a:lnTo>
                  <a:pt x="23" y="214"/>
                </a:lnTo>
                <a:lnTo>
                  <a:pt x="23" y="4"/>
                </a:lnTo>
                <a:lnTo>
                  <a:pt x="24" y="2"/>
                </a:lnTo>
                <a:lnTo>
                  <a:pt x="24" y="1"/>
                </a:lnTo>
                <a:lnTo>
                  <a:pt x="25" y="1"/>
                </a:lnTo>
                <a:lnTo>
                  <a:pt x="27" y="0"/>
                </a:lnTo>
                <a:lnTo>
                  <a:pt x="28" y="1"/>
                </a:lnTo>
                <a:lnTo>
                  <a:pt x="29" y="1"/>
                </a:lnTo>
                <a:lnTo>
                  <a:pt x="29" y="2"/>
                </a:lnTo>
                <a:lnTo>
                  <a:pt x="30" y="4"/>
                </a:lnTo>
                <a:close/>
                <a:moveTo>
                  <a:pt x="54" y="205"/>
                </a:moveTo>
                <a:lnTo>
                  <a:pt x="27" y="262"/>
                </a:lnTo>
                <a:lnTo>
                  <a:pt x="0" y="205"/>
                </a:lnTo>
                <a:lnTo>
                  <a:pt x="54" y="20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80" name="Rectangle 41"/>
          <p:cNvSpPr>
            <a:spLocks noChangeArrowheads="1"/>
          </p:cNvSpPr>
          <p:nvPr/>
        </p:nvSpPr>
        <p:spPr bwMode="auto">
          <a:xfrm>
            <a:off x="8836829" y="3614639"/>
            <a:ext cx="59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81" name="Rectangle 42"/>
          <p:cNvSpPr>
            <a:spLocks noChangeArrowheads="1"/>
          </p:cNvSpPr>
          <p:nvPr/>
        </p:nvSpPr>
        <p:spPr bwMode="auto">
          <a:xfrm>
            <a:off x="8882613" y="3614639"/>
            <a:ext cx="182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82" name="Rectangle 43"/>
          <p:cNvSpPr>
            <a:spLocks noChangeArrowheads="1"/>
          </p:cNvSpPr>
          <p:nvPr/>
        </p:nvSpPr>
        <p:spPr bwMode="auto">
          <a:xfrm>
            <a:off x="9099782" y="361463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83" name="Rectangle 44"/>
          <p:cNvSpPr>
            <a:spLocks noChangeArrowheads="1"/>
          </p:cNvSpPr>
          <p:nvPr/>
        </p:nvSpPr>
        <p:spPr bwMode="auto">
          <a:xfrm>
            <a:off x="8835459" y="4432202"/>
            <a:ext cx="270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+ve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84" name="Rectangle 45"/>
          <p:cNvSpPr>
            <a:spLocks noChangeArrowheads="1"/>
          </p:cNvSpPr>
          <p:nvPr/>
        </p:nvSpPr>
        <p:spPr bwMode="auto">
          <a:xfrm>
            <a:off x="9250595" y="443220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285" name="Text Box 47"/>
          <p:cNvSpPr txBox="1">
            <a:spLocks noChangeArrowheads="1"/>
          </p:cNvSpPr>
          <p:nvPr/>
        </p:nvSpPr>
        <p:spPr bwMode="auto">
          <a:xfrm>
            <a:off x="7184137" y="1967655"/>
            <a:ext cx="3621087" cy="369332"/>
          </a:xfrm>
          <a:prstGeom prst="rect">
            <a:avLst/>
          </a:prstGeom>
          <a:solidFill>
            <a:srgbClr val="FFCC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Instance: U=+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, B=-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, S=-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ve</a:t>
            </a:r>
            <a:endParaRPr lang="en-US" b="1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86" name="Line 48"/>
          <p:cNvSpPr>
            <a:spLocks noChangeShapeType="1"/>
          </p:cNvSpPr>
          <p:nvPr/>
        </p:nvSpPr>
        <p:spPr bwMode="auto">
          <a:xfrm flipH="1">
            <a:off x="8226659" y="2858616"/>
            <a:ext cx="568467" cy="42901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87" name="Line 49"/>
          <p:cNvSpPr>
            <a:spLocks noChangeShapeType="1"/>
          </p:cNvSpPr>
          <p:nvPr/>
        </p:nvSpPr>
        <p:spPr bwMode="auto">
          <a:xfrm>
            <a:off x="8271107" y="3674578"/>
            <a:ext cx="1295400" cy="45720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88" name="Line 50"/>
          <p:cNvSpPr>
            <a:spLocks noChangeShapeType="1"/>
          </p:cNvSpPr>
          <p:nvPr/>
        </p:nvSpPr>
        <p:spPr bwMode="auto">
          <a:xfrm>
            <a:off x="9911717" y="4506883"/>
            <a:ext cx="0" cy="440831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FEC4A19-09CB-9A4B-9A7B-A9992EAB1E30}"/>
              </a:ext>
            </a:extLst>
          </p:cNvPr>
          <p:cNvGrpSpPr/>
          <p:nvPr/>
        </p:nvGrpSpPr>
        <p:grpSpPr>
          <a:xfrm>
            <a:off x="843708" y="1959823"/>
            <a:ext cx="5143180" cy="3910969"/>
            <a:chOff x="838200" y="1690692"/>
            <a:chExt cx="5143180" cy="3910969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5360C904-EE12-8D4B-B543-1D111E6A7AE2}"/>
                </a:ext>
              </a:extLst>
            </p:cNvPr>
            <p:cNvSpPr/>
            <p:nvPr/>
          </p:nvSpPr>
          <p:spPr>
            <a:xfrm>
              <a:off x="838200" y="1690692"/>
              <a:ext cx="5143180" cy="39109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7" name="Group 52">
              <a:extLst>
                <a:ext uri="{FF2B5EF4-FFF2-40B4-BE49-F238E27FC236}">
                  <a16:creationId xmlns:a16="http://schemas.microsoft.com/office/drawing/2014/main" id="{0CE87FFA-8FE3-1C40-9438-002E2BE82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6370" y="1915976"/>
              <a:ext cx="4733925" cy="2633663"/>
              <a:chOff x="432" y="1488"/>
              <a:chExt cx="2748" cy="1659"/>
            </a:xfrm>
          </p:grpSpPr>
          <p:sp>
            <p:nvSpPr>
              <p:cNvPr id="200" name="Rectangle 53">
                <a:extLst>
                  <a:ext uri="{FF2B5EF4-FFF2-40B4-BE49-F238E27FC236}">
                    <a16:creationId xmlns:a16="http://schemas.microsoft.com/office/drawing/2014/main" id="{B3E9513A-2FF5-8B4A-B6FB-4B32027D1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689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0.87</a:t>
                </a:r>
              </a:p>
            </p:txBody>
          </p:sp>
          <p:sp>
            <p:nvSpPr>
              <p:cNvPr id="201" name="Rectangle 54">
                <a:extLst>
                  <a:ext uri="{FF2B5EF4-FFF2-40B4-BE49-F238E27FC236}">
                    <a16:creationId xmlns:a16="http://schemas.microsoft.com/office/drawing/2014/main" id="{E73E84D9-BCCB-354E-B90C-05716D429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689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02" name="Rectangle 55">
                <a:extLst>
                  <a:ext uri="{FF2B5EF4-FFF2-40B4-BE49-F238E27FC236}">
                    <a16:creationId xmlns:a16="http://schemas.microsoft.com/office/drawing/2014/main" id="{1396139C-B9A6-6A42-A31E-9C4BA82EB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842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0.13</a:t>
                </a:r>
              </a:p>
            </p:txBody>
          </p:sp>
          <p:sp>
            <p:nvSpPr>
              <p:cNvPr id="203" name="Rectangle 56">
                <a:extLst>
                  <a:ext uri="{FF2B5EF4-FFF2-40B4-BE49-F238E27FC236}">
                    <a16:creationId xmlns:a16="http://schemas.microsoft.com/office/drawing/2014/main" id="{E71261CA-D42D-044B-B298-EE31C1E56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842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04" name="Rectangle 57">
                <a:extLst>
                  <a:ext uri="{FF2B5EF4-FFF2-40B4-BE49-F238E27FC236}">
                    <a16:creationId xmlns:a16="http://schemas.microsoft.com/office/drawing/2014/main" id="{37163AA1-F2A5-B441-9D18-D692593AD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1536"/>
                <a:ext cx="24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Pr(p)</a:t>
                </a:r>
              </a:p>
            </p:txBody>
          </p:sp>
          <p:sp>
            <p:nvSpPr>
              <p:cNvPr id="205" name="Rectangle 58">
                <a:extLst>
                  <a:ext uri="{FF2B5EF4-FFF2-40B4-BE49-F238E27FC236}">
                    <a16:creationId xmlns:a16="http://schemas.microsoft.com/office/drawing/2014/main" id="{A5E5681C-7323-754C-BDCE-71AD7C4CE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1536"/>
                <a:ext cx="1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06" name="Line 59">
                <a:extLst>
                  <a:ext uri="{FF2B5EF4-FFF2-40B4-BE49-F238E27FC236}">
                    <a16:creationId xmlns:a16="http://schemas.microsoft.com/office/drawing/2014/main" id="{46F2D1B9-7E44-BC41-8A9B-4B172DC31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536"/>
                <a:ext cx="43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7" name="Line 60">
                <a:extLst>
                  <a:ext uri="{FF2B5EF4-FFF2-40B4-BE49-F238E27FC236}">
                    <a16:creationId xmlns:a16="http://schemas.microsoft.com/office/drawing/2014/main" id="{F439317A-B707-1E4D-9265-B6E4B5DC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689"/>
                <a:ext cx="4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8" name="Line 61">
                <a:extLst>
                  <a:ext uri="{FF2B5EF4-FFF2-40B4-BE49-F238E27FC236}">
                    <a16:creationId xmlns:a16="http://schemas.microsoft.com/office/drawing/2014/main" id="{9B3F8FC2-3360-1D47-804C-40A2A4DB4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995"/>
                <a:ext cx="43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09" name="Line 62">
                <a:extLst>
                  <a:ext uri="{FF2B5EF4-FFF2-40B4-BE49-F238E27FC236}">
                    <a16:creationId xmlns:a16="http://schemas.microsoft.com/office/drawing/2014/main" id="{45691A6B-CFCF-1D4B-9361-A92610934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536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0" name="Line 63">
                <a:extLst>
                  <a:ext uri="{FF2B5EF4-FFF2-40B4-BE49-F238E27FC236}">
                    <a16:creationId xmlns:a16="http://schemas.microsoft.com/office/drawing/2014/main" id="{8A7BC7BA-3072-B346-986D-F09B57C79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1" y="1536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1" name="Line 64">
                <a:extLst>
                  <a:ext uri="{FF2B5EF4-FFF2-40B4-BE49-F238E27FC236}">
                    <a16:creationId xmlns:a16="http://schemas.microsoft.com/office/drawing/2014/main" id="{5F77CE01-6EA9-3345-B508-CEE637EB9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4" y="1536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2" name="Line 65">
                <a:extLst>
                  <a:ext uri="{FF2B5EF4-FFF2-40B4-BE49-F238E27FC236}">
                    <a16:creationId xmlns:a16="http://schemas.microsoft.com/office/drawing/2014/main" id="{8C1E71B8-60FA-B746-8DC3-9C64149DD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" y="1842"/>
                <a:ext cx="4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13" name="Rectangle 66">
                <a:extLst>
                  <a:ext uri="{FF2B5EF4-FFF2-40B4-BE49-F238E27FC236}">
                    <a16:creationId xmlns:a16="http://schemas.microsoft.com/office/drawing/2014/main" id="{E43E4993-8448-8A4D-855E-DD16F1C0E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841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0.27</a:t>
                </a:r>
              </a:p>
            </p:txBody>
          </p:sp>
          <p:sp>
            <p:nvSpPr>
              <p:cNvPr id="214" name="Rectangle 67">
                <a:extLst>
                  <a:ext uri="{FF2B5EF4-FFF2-40B4-BE49-F238E27FC236}">
                    <a16:creationId xmlns:a16="http://schemas.microsoft.com/office/drawing/2014/main" id="{4034EE0F-CF4B-A44E-B4F2-91012E26A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841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15" name="Rectangle 68">
                <a:extLst>
                  <a:ext uri="{FF2B5EF4-FFF2-40B4-BE49-F238E27FC236}">
                    <a16:creationId xmlns:a16="http://schemas.microsoft.com/office/drawing/2014/main" id="{7DA0697E-0C8A-E14B-A262-E717DE021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841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16" name="Rectangle 69">
                <a:extLst>
                  <a:ext uri="{FF2B5EF4-FFF2-40B4-BE49-F238E27FC236}">
                    <a16:creationId xmlns:a16="http://schemas.microsoft.com/office/drawing/2014/main" id="{727A3E8A-8E03-8E40-B55E-E75352BEE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994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17" name="Rectangle 70">
                <a:extLst>
                  <a:ext uri="{FF2B5EF4-FFF2-40B4-BE49-F238E27FC236}">
                    <a16:creationId xmlns:a16="http://schemas.microsoft.com/office/drawing/2014/main" id="{7DF46A58-E3D8-A142-9E8C-32D32AFC0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688"/>
                <a:ext cx="193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18" name="Rectangle 71">
                <a:extLst>
                  <a:ext uri="{FF2B5EF4-FFF2-40B4-BE49-F238E27FC236}">
                    <a16:creationId xmlns:a16="http://schemas.microsoft.com/office/drawing/2014/main" id="{008396C6-D809-184A-AADC-42D165D50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994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0.107</a:t>
                </a:r>
              </a:p>
            </p:txBody>
          </p:sp>
          <p:sp>
            <p:nvSpPr>
              <p:cNvPr id="219" name="Rectangle 72">
                <a:extLst>
                  <a:ext uri="{FF2B5EF4-FFF2-40B4-BE49-F238E27FC236}">
                    <a16:creationId xmlns:a16="http://schemas.microsoft.com/office/drawing/2014/main" id="{586E1868-1F07-074E-89AA-AEB34473C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994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220" name="Rectangle 73">
                <a:extLst>
                  <a:ext uri="{FF2B5EF4-FFF2-40B4-BE49-F238E27FC236}">
                    <a16:creationId xmlns:a16="http://schemas.microsoft.com/office/drawing/2014/main" id="{2E764CE2-45A1-9F46-9100-B13FE227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" y="2688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Pr(u|p)</a:t>
                </a:r>
              </a:p>
            </p:txBody>
          </p:sp>
          <p:sp>
            <p:nvSpPr>
              <p:cNvPr id="221" name="Rectangle 74">
                <a:extLst>
                  <a:ext uri="{FF2B5EF4-FFF2-40B4-BE49-F238E27FC236}">
                    <a16:creationId xmlns:a16="http://schemas.microsoft.com/office/drawing/2014/main" id="{FF3C7849-584E-7F49-9527-8F0CCF631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" y="2688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U</a:t>
                </a:r>
              </a:p>
            </p:txBody>
          </p:sp>
          <p:sp>
            <p:nvSpPr>
              <p:cNvPr id="222" name="Line 75">
                <a:extLst>
                  <a:ext uri="{FF2B5EF4-FFF2-40B4-BE49-F238E27FC236}">
                    <a16:creationId xmlns:a16="http://schemas.microsoft.com/office/drawing/2014/main" id="{8DD34E23-CDD6-9845-B78A-81FC3B8CB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688"/>
                <a:ext cx="68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3" name="Line 76">
                <a:extLst>
                  <a:ext uri="{FF2B5EF4-FFF2-40B4-BE49-F238E27FC236}">
                    <a16:creationId xmlns:a16="http://schemas.microsoft.com/office/drawing/2014/main" id="{DAD2BC3F-F316-9148-8EFC-3F780C7FC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841"/>
                <a:ext cx="6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4" name="Line 77">
                <a:extLst>
                  <a:ext uri="{FF2B5EF4-FFF2-40B4-BE49-F238E27FC236}">
                    <a16:creationId xmlns:a16="http://schemas.microsoft.com/office/drawing/2014/main" id="{3055D2EB-9439-F04D-B02F-288D0C569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3147"/>
                <a:ext cx="68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5" name="Line 78">
                <a:extLst>
                  <a:ext uri="{FF2B5EF4-FFF2-40B4-BE49-F238E27FC236}">
                    <a16:creationId xmlns:a16="http://schemas.microsoft.com/office/drawing/2014/main" id="{E9FD0555-B8A9-194F-A27F-D865DF23C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6" name="Line 79">
                <a:extLst>
                  <a:ext uri="{FF2B5EF4-FFF2-40B4-BE49-F238E27FC236}">
                    <a16:creationId xmlns:a16="http://schemas.microsoft.com/office/drawing/2014/main" id="{2CCEBAB3-6252-8C4E-A669-AB2E835B7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4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7" name="Line 80">
                <a:extLst>
                  <a:ext uri="{FF2B5EF4-FFF2-40B4-BE49-F238E27FC236}">
                    <a16:creationId xmlns:a16="http://schemas.microsoft.com/office/drawing/2014/main" id="{289529FD-567E-DD4C-A2F4-498ED65E6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5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8" name="Line 81">
                <a:extLst>
                  <a:ext uri="{FF2B5EF4-FFF2-40B4-BE49-F238E27FC236}">
                    <a16:creationId xmlns:a16="http://schemas.microsoft.com/office/drawing/2014/main" id="{95F56D4C-D85C-EA49-A32F-A00785BA3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29" name="Line 82">
                <a:extLst>
                  <a:ext uri="{FF2B5EF4-FFF2-40B4-BE49-F238E27FC236}">
                    <a16:creationId xmlns:a16="http://schemas.microsoft.com/office/drawing/2014/main" id="{5121DFB0-600F-D447-A58D-540711692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994"/>
                <a:ext cx="6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30" name="Rectangle 83">
                <a:extLst>
                  <a:ext uri="{FF2B5EF4-FFF2-40B4-BE49-F238E27FC236}">
                    <a16:creationId xmlns:a16="http://schemas.microsoft.com/office/drawing/2014/main" id="{61B2601C-BF70-394A-A780-13FF49E1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841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0.36</a:t>
                </a:r>
              </a:p>
            </p:txBody>
          </p:sp>
          <p:sp>
            <p:nvSpPr>
              <p:cNvPr id="231" name="Rectangle 84">
                <a:extLst>
                  <a:ext uri="{FF2B5EF4-FFF2-40B4-BE49-F238E27FC236}">
                    <a16:creationId xmlns:a16="http://schemas.microsoft.com/office/drawing/2014/main" id="{C39FA996-93BA-4747-9053-F464E65A6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841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32" name="Rectangle 85">
                <a:extLst>
                  <a:ext uri="{FF2B5EF4-FFF2-40B4-BE49-F238E27FC236}">
                    <a16:creationId xmlns:a16="http://schemas.microsoft.com/office/drawing/2014/main" id="{B31C01C8-60FB-FF45-B383-5456753F8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841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33" name="Rectangle 86">
                <a:extLst>
                  <a:ext uri="{FF2B5EF4-FFF2-40B4-BE49-F238E27FC236}">
                    <a16:creationId xmlns:a16="http://schemas.microsoft.com/office/drawing/2014/main" id="{2DB0D888-EB7F-E84F-A33C-53097629F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994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34" name="Rectangle 87">
                <a:extLst>
                  <a:ext uri="{FF2B5EF4-FFF2-40B4-BE49-F238E27FC236}">
                    <a16:creationId xmlns:a16="http://schemas.microsoft.com/office/drawing/2014/main" id="{750F3DF3-F968-2649-9583-7F15CC11E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688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235" name="Rectangle 88">
                <a:extLst>
                  <a:ext uri="{FF2B5EF4-FFF2-40B4-BE49-F238E27FC236}">
                    <a16:creationId xmlns:a16="http://schemas.microsoft.com/office/drawing/2014/main" id="{F7371FBC-48FE-1249-B1DC-464F0D171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994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 dirty="0">
                    <a:latin typeface="Times New Roman"/>
                    <a:ea typeface="ＭＳ Ｐゴシック"/>
                  </a:rPr>
                  <a:t>0.106</a:t>
                </a:r>
              </a:p>
            </p:txBody>
          </p:sp>
          <p:sp>
            <p:nvSpPr>
              <p:cNvPr id="236" name="Rectangle 89">
                <a:extLst>
                  <a:ext uri="{FF2B5EF4-FFF2-40B4-BE49-F238E27FC236}">
                    <a16:creationId xmlns:a16="http://schemas.microsoft.com/office/drawing/2014/main" id="{2921EE24-8338-3049-B798-372EE9A70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994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237" name="Rectangle 90">
                <a:extLst>
                  <a:ext uri="{FF2B5EF4-FFF2-40B4-BE49-F238E27FC236}">
                    <a16:creationId xmlns:a16="http://schemas.microsoft.com/office/drawing/2014/main" id="{5E996889-92AA-A841-9D37-AA81C4401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2688"/>
                <a:ext cx="29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Pr(b|p)</a:t>
                </a:r>
              </a:p>
            </p:txBody>
          </p:sp>
          <p:sp>
            <p:nvSpPr>
              <p:cNvPr id="238" name="Rectangle 91">
                <a:extLst>
                  <a:ext uri="{FF2B5EF4-FFF2-40B4-BE49-F238E27FC236}">
                    <a16:creationId xmlns:a16="http://schemas.microsoft.com/office/drawing/2014/main" id="{31693C0B-3075-3047-B6B1-9928A3709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2688"/>
                <a:ext cx="20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B</a:t>
                </a:r>
              </a:p>
            </p:txBody>
          </p:sp>
          <p:sp>
            <p:nvSpPr>
              <p:cNvPr id="239" name="Line 92">
                <a:extLst>
                  <a:ext uri="{FF2B5EF4-FFF2-40B4-BE49-F238E27FC236}">
                    <a16:creationId xmlns:a16="http://schemas.microsoft.com/office/drawing/2014/main" id="{0475B09C-3C10-814D-9603-F57B6821B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688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0" name="Line 93">
                <a:extLst>
                  <a:ext uri="{FF2B5EF4-FFF2-40B4-BE49-F238E27FC236}">
                    <a16:creationId xmlns:a16="http://schemas.microsoft.com/office/drawing/2014/main" id="{FAAA6242-6AD5-1B40-897F-BFA178AD7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841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41" name="Line 94">
                <a:extLst>
                  <a:ext uri="{FF2B5EF4-FFF2-40B4-BE49-F238E27FC236}">
                    <a16:creationId xmlns:a16="http://schemas.microsoft.com/office/drawing/2014/main" id="{B29168B3-E889-5B4D-B5CD-525991EBC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3147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0" name="Line 95">
                <a:extLst>
                  <a:ext uri="{FF2B5EF4-FFF2-40B4-BE49-F238E27FC236}">
                    <a16:creationId xmlns:a16="http://schemas.microsoft.com/office/drawing/2014/main" id="{5E9CCD14-73EE-A24C-A297-9E2368B3D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1" name="Line 96">
                <a:extLst>
                  <a:ext uri="{FF2B5EF4-FFF2-40B4-BE49-F238E27FC236}">
                    <a16:creationId xmlns:a16="http://schemas.microsoft.com/office/drawing/2014/main" id="{A0333711-10A1-ED46-9D21-4510040F3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6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2" name="Line 97">
                <a:extLst>
                  <a:ext uri="{FF2B5EF4-FFF2-40B4-BE49-F238E27FC236}">
                    <a16:creationId xmlns:a16="http://schemas.microsoft.com/office/drawing/2014/main" id="{9BBCD92F-E37D-E14A-9862-17D29A450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3" name="Line 98">
                <a:extLst>
                  <a:ext uri="{FF2B5EF4-FFF2-40B4-BE49-F238E27FC236}">
                    <a16:creationId xmlns:a16="http://schemas.microsoft.com/office/drawing/2014/main" id="{E2C3C63F-A5F1-7848-ADE9-1066E99F0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4" name="Line 99">
                <a:extLst>
                  <a:ext uri="{FF2B5EF4-FFF2-40B4-BE49-F238E27FC236}">
                    <a16:creationId xmlns:a16="http://schemas.microsoft.com/office/drawing/2014/main" id="{8D7A2D1B-B49E-9A41-9BF1-BFCB3101F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" y="2994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295" name="Rectangle 100">
                <a:extLst>
                  <a:ext uri="{FF2B5EF4-FFF2-40B4-BE49-F238E27FC236}">
                    <a16:creationId xmlns:a16="http://schemas.microsoft.com/office/drawing/2014/main" id="{8EAD733C-5CDF-CC42-A80D-A0DB97196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841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0.10</a:t>
                </a:r>
              </a:p>
            </p:txBody>
          </p:sp>
          <p:sp>
            <p:nvSpPr>
              <p:cNvPr id="296" name="Rectangle 101">
                <a:extLst>
                  <a:ext uri="{FF2B5EF4-FFF2-40B4-BE49-F238E27FC236}">
                    <a16:creationId xmlns:a16="http://schemas.microsoft.com/office/drawing/2014/main" id="{BD4BE16A-CFEF-A94E-AC62-F001ADF4D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841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-ve</a:t>
                </a:r>
              </a:p>
            </p:txBody>
          </p:sp>
          <p:sp>
            <p:nvSpPr>
              <p:cNvPr id="297" name="Rectangle 102">
                <a:extLst>
                  <a:ext uri="{FF2B5EF4-FFF2-40B4-BE49-F238E27FC236}">
                    <a16:creationId xmlns:a16="http://schemas.microsoft.com/office/drawing/2014/main" id="{A1795113-301D-2B46-B2E5-744F30B96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841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yes</a:t>
                </a:r>
              </a:p>
            </p:txBody>
          </p:sp>
          <p:sp>
            <p:nvSpPr>
              <p:cNvPr id="298" name="Rectangle 103">
                <a:extLst>
                  <a:ext uri="{FF2B5EF4-FFF2-40B4-BE49-F238E27FC236}">
                    <a16:creationId xmlns:a16="http://schemas.microsoft.com/office/drawing/2014/main" id="{8A9A53A8-890C-A740-BC0F-B85966964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994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no</a:t>
                </a:r>
              </a:p>
            </p:txBody>
          </p:sp>
          <p:sp>
            <p:nvSpPr>
              <p:cNvPr id="299" name="Rectangle 104">
                <a:extLst>
                  <a:ext uri="{FF2B5EF4-FFF2-40B4-BE49-F238E27FC236}">
                    <a16:creationId xmlns:a16="http://schemas.microsoft.com/office/drawing/2014/main" id="{95537844-C61A-CA4A-B795-BBE8FAB9C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688"/>
                <a:ext cx="194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</a:t>
                </a:r>
              </a:p>
            </p:txBody>
          </p:sp>
          <p:sp>
            <p:nvSpPr>
              <p:cNvPr id="300" name="Rectangle 105">
                <a:extLst>
                  <a:ext uri="{FF2B5EF4-FFF2-40B4-BE49-F238E27FC236}">
                    <a16:creationId xmlns:a16="http://schemas.microsoft.com/office/drawing/2014/main" id="{9AFF5DE1-A7A7-0B43-94A3-3C5322AA9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994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0.01</a:t>
                </a:r>
              </a:p>
            </p:txBody>
          </p:sp>
          <p:sp>
            <p:nvSpPr>
              <p:cNvPr id="301" name="Rectangle 106">
                <a:extLst>
                  <a:ext uri="{FF2B5EF4-FFF2-40B4-BE49-F238E27FC236}">
                    <a16:creationId xmlns:a16="http://schemas.microsoft.com/office/drawing/2014/main" id="{8F2D4271-4A52-6E41-B94B-971CC6D83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994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+ve</a:t>
                </a:r>
              </a:p>
            </p:txBody>
          </p:sp>
          <p:sp>
            <p:nvSpPr>
              <p:cNvPr id="302" name="Rectangle 107">
                <a:extLst>
                  <a:ext uri="{FF2B5EF4-FFF2-40B4-BE49-F238E27FC236}">
                    <a16:creationId xmlns:a16="http://schemas.microsoft.com/office/drawing/2014/main" id="{37D7721A-8AA6-2B4D-A2E9-6E9D8C199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688"/>
                <a:ext cx="291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Pr(s|p)</a:t>
                </a:r>
              </a:p>
            </p:txBody>
          </p:sp>
          <p:sp>
            <p:nvSpPr>
              <p:cNvPr id="303" name="Rectangle 108">
                <a:extLst>
                  <a:ext uri="{FF2B5EF4-FFF2-40B4-BE49-F238E27FC236}">
                    <a16:creationId xmlns:a16="http://schemas.microsoft.com/office/drawing/2014/main" id="{117244C7-9B8F-1D4E-89BB-0B77E53A4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688"/>
                <a:ext cx="205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800">
                    <a:latin typeface="Times New Roman"/>
                    <a:ea typeface="ＭＳ Ｐゴシック"/>
                  </a:rPr>
                  <a:t>S</a:t>
                </a:r>
              </a:p>
            </p:txBody>
          </p:sp>
          <p:sp>
            <p:nvSpPr>
              <p:cNvPr id="304" name="Line 109">
                <a:extLst>
                  <a:ext uri="{FF2B5EF4-FFF2-40B4-BE49-F238E27FC236}">
                    <a16:creationId xmlns:a16="http://schemas.microsoft.com/office/drawing/2014/main" id="{9BE87972-573F-BC40-AFC7-90F7ACB3E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688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05" name="Line 110">
                <a:extLst>
                  <a:ext uri="{FF2B5EF4-FFF2-40B4-BE49-F238E27FC236}">
                    <a16:creationId xmlns:a16="http://schemas.microsoft.com/office/drawing/2014/main" id="{5A0B18AC-87B6-184F-8F7D-A2D64825A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841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06" name="Line 111">
                <a:extLst>
                  <a:ext uri="{FF2B5EF4-FFF2-40B4-BE49-F238E27FC236}">
                    <a16:creationId xmlns:a16="http://schemas.microsoft.com/office/drawing/2014/main" id="{BD006028-6223-574B-9169-CD0DC32A9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3147"/>
                <a:ext cx="68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07" name="Line 112">
                <a:extLst>
                  <a:ext uri="{FF2B5EF4-FFF2-40B4-BE49-F238E27FC236}">
                    <a16:creationId xmlns:a16="http://schemas.microsoft.com/office/drawing/2014/main" id="{39BB2DBE-7407-6246-93A8-CCD409D8A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08" name="Line 113">
                <a:extLst>
                  <a:ext uri="{FF2B5EF4-FFF2-40B4-BE49-F238E27FC236}">
                    <a16:creationId xmlns:a16="http://schemas.microsoft.com/office/drawing/2014/main" id="{3F7BB7CD-FFC4-C74A-9272-C399A74C4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09" name="Line 114">
                <a:extLst>
                  <a:ext uri="{FF2B5EF4-FFF2-40B4-BE49-F238E27FC236}">
                    <a16:creationId xmlns:a16="http://schemas.microsoft.com/office/drawing/2014/main" id="{967A7340-61E8-0741-8BB7-CDF8F4AC5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9" y="2688"/>
                <a:ext cx="0" cy="459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0" name="Line 115">
                <a:extLst>
                  <a:ext uri="{FF2B5EF4-FFF2-40B4-BE49-F238E27FC236}">
                    <a16:creationId xmlns:a16="http://schemas.microsoft.com/office/drawing/2014/main" id="{4100629D-9E6B-2F45-ACD0-E392D63E8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3" y="2688"/>
                <a:ext cx="0" cy="4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1" name="Line 116">
                <a:extLst>
                  <a:ext uri="{FF2B5EF4-FFF2-40B4-BE49-F238E27FC236}">
                    <a16:creationId xmlns:a16="http://schemas.microsoft.com/office/drawing/2014/main" id="{782236E1-F77D-D94B-A696-60517778D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0" y="2994"/>
                <a:ext cx="6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2" name="Line 117">
                <a:extLst>
                  <a:ext uri="{FF2B5EF4-FFF2-40B4-BE49-F238E27FC236}">
                    <a16:creationId xmlns:a16="http://schemas.microsoft.com/office/drawing/2014/main" id="{D2612CE0-B326-E74C-9CA2-919E55C84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1872"/>
                <a:ext cx="539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3" name="Line 118">
                <a:extLst>
                  <a:ext uri="{FF2B5EF4-FFF2-40B4-BE49-F238E27FC236}">
                    <a16:creationId xmlns:a16="http://schemas.microsoft.com/office/drawing/2014/main" id="{1E3DFDD0-524E-5A44-B289-FCFE1CFE7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1968"/>
                <a:ext cx="41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4" name="Line 119">
                <a:extLst>
                  <a:ext uri="{FF2B5EF4-FFF2-40B4-BE49-F238E27FC236}">
                    <a16:creationId xmlns:a16="http://schemas.microsoft.com/office/drawing/2014/main" id="{AD12687F-B81B-7C4F-AC80-08515C71A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0" y="1920"/>
                <a:ext cx="58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5" name="AutoShape 120">
                <a:extLst>
                  <a:ext uri="{FF2B5EF4-FFF2-40B4-BE49-F238E27FC236}">
                    <a16:creationId xmlns:a16="http://schemas.microsoft.com/office/drawing/2014/main" id="{FA1EA997-BBBC-DF40-839E-6055EC3A75A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488"/>
                <a:ext cx="2748" cy="1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6" name="Rectangle 121">
                <a:extLst>
                  <a:ext uri="{FF2B5EF4-FFF2-40B4-BE49-F238E27FC236}">
                    <a16:creationId xmlns:a16="http://schemas.microsoft.com/office/drawing/2014/main" id="{BDD95B93-4EE5-4344-9726-0D5754B59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488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7" name="Oval 122">
                <a:extLst>
                  <a:ext uri="{FF2B5EF4-FFF2-40B4-BE49-F238E27FC236}">
                    <a16:creationId xmlns:a16="http://schemas.microsoft.com/office/drawing/2014/main" id="{EB4EF67D-823E-0B46-AE9B-13CCD7BB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1568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8" name="Rectangle 123">
                <a:extLst>
                  <a:ext uri="{FF2B5EF4-FFF2-40B4-BE49-F238E27FC236}">
                    <a16:creationId xmlns:a16="http://schemas.microsoft.com/office/drawing/2014/main" id="{2701B9C2-1695-9343-9B6A-125C73B9F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" y="1651"/>
                <a:ext cx="41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Pregnant?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19" name="Rectangle 124">
                <a:extLst>
                  <a:ext uri="{FF2B5EF4-FFF2-40B4-BE49-F238E27FC236}">
                    <a16:creationId xmlns:a16="http://schemas.microsoft.com/office/drawing/2014/main" id="{7D026B73-5304-EB48-9A5C-254737A8A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1651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0" name="Rectangle 125">
                <a:extLst>
                  <a:ext uri="{FF2B5EF4-FFF2-40B4-BE49-F238E27FC236}">
                    <a16:creationId xmlns:a16="http://schemas.microsoft.com/office/drawing/2014/main" id="{285A2DEB-EC42-DF49-8279-89825D399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1773"/>
                <a:ext cx="12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(P)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1" name="Rectangle 126">
                <a:extLst>
                  <a:ext uri="{FF2B5EF4-FFF2-40B4-BE49-F238E27FC236}">
                    <a16:creationId xmlns:a16="http://schemas.microsoft.com/office/drawing/2014/main" id="{8DCED42B-DB24-2B48-A0FC-0AA3C5622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1773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2" name="Oval 130">
                <a:extLst>
                  <a:ext uri="{FF2B5EF4-FFF2-40B4-BE49-F238E27FC236}">
                    <a16:creationId xmlns:a16="http://schemas.microsoft.com/office/drawing/2014/main" id="{AC508AFF-F75B-9940-8C5B-060E43A28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3" name="Rectangle 131">
                <a:extLst>
                  <a:ext uri="{FF2B5EF4-FFF2-40B4-BE49-F238E27FC236}">
                    <a16:creationId xmlns:a16="http://schemas.microsoft.com/office/drawing/2014/main" id="{EC701647-6BE3-D943-AAEE-28D9F919F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2287"/>
                <a:ext cx="40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Urine test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4" name="Rectangle 132">
                <a:extLst>
                  <a:ext uri="{FF2B5EF4-FFF2-40B4-BE49-F238E27FC236}">
                    <a16:creationId xmlns:a16="http://schemas.microsoft.com/office/drawing/2014/main" id="{7E419EB7-9D6F-2945-822C-B359E0889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2287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5" name="Rectangle 133">
                <a:extLst>
                  <a:ext uri="{FF2B5EF4-FFF2-40B4-BE49-F238E27FC236}">
                    <a16:creationId xmlns:a16="http://schemas.microsoft.com/office/drawing/2014/main" id="{A68E069F-C637-364D-B3F3-9CA9CEC8E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" y="2409"/>
                <a:ext cx="14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(U)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6" name="Rectangle 134">
                <a:extLst>
                  <a:ext uri="{FF2B5EF4-FFF2-40B4-BE49-F238E27FC236}">
                    <a16:creationId xmlns:a16="http://schemas.microsoft.com/office/drawing/2014/main" id="{46302C27-A7F9-794F-AB71-018FA0E55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7" name="Oval 135">
                <a:extLst>
                  <a:ext uri="{FF2B5EF4-FFF2-40B4-BE49-F238E27FC236}">
                    <a16:creationId xmlns:a16="http://schemas.microsoft.com/office/drawing/2014/main" id="{3D51C066-3B59-9A4F-9969-67F40A3D3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8" name="Rectangle 136">
                <a:extLst>
                  <a:ext uri="{FF2B5EF4-FFF2-40B4-BE49-F238E27FC236}">
                    <a16:creationId xmlns:a16="http://schemas.microsoft.com/office/drawing/2014/main" id="{0D92DEEC-6992-E948-86AD-8353AA587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2287"/>
                <a:ext cx="4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latin typeface="Times New Roman"/>
                    <a:ea typeface="ＭＳ Ｐゴシック"/>
                  </a:rPr>
                  <a:t>Blood test</a:t>
                </a:r>
                <a:endParaRPr lang="en-US" sz="2800" dirty="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29" name="Rectangle 137">
                <a:extLst>
                  <a:ext uri="{FF2B5EF4-FFF2-40B4-BE49-F238E27FC236}">
                    <a16:creationId xmlns:a16="http://schemas.microsoft.com/office/drawing/2014/main" id="{2DF0B886-6BB0-6B49-9D31-5D88C787E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" y="2287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0" name="Rectangle 138">
                <a:extLst>
                  <a:ext uri="{FF2B5EF4-FFF2-40B4-BE49-F238E27FC236}">
                    <a16:creationId xmlns:a16="http://schemas.microsoft.com/office/drawing/2014/main" id="{3EBB3D8A-0715-7445-8EA9-27500F80D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2409"/>
                <a:ext cx="13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(B)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1" name="Rectangle 139">
                <a:extLst>
                  <a:ext uri="{FF2B5EF4-FFF2-40B4-BE49-F238E27FC236}">
                    <a16:creationId xmlns:a16="http://schemas.microsoft.com/office/drawing/2014/main" id="{032611D6-B6E8-D349-9331-442540376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2" name="Oval 140">
                <a:extLst>
                  <a:ext uri="{FF2B5EF4-FFF2-40B4-BE49-F238E27FC236}">
                    <a16:creationId xmlns:a16="http://schemas.microsoft.com/office/drawing/2014/main" id="{8FAFA555-11B8-164B-8646-02531434D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2204"/>
                <a:ext cx="825" cy="398"/>
              </a:xfrm>
              <a:prstGeom prst="ellipse">
                <a:avLst/>
              </a:prstGeom>
              <a:solidFill>
                <a:schemeClr val="bg1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3" name="Rectangle 141">
                <a:extLst>
                  <a:ext uri="{FF2B5EF4-FFF2-40B4-BE49-F238E27FC236}">
                    <a16:creationId xmlns:a16="http://schemas.microsoft.com/office/drawing/2014/main" id="{684D3593-7C16-8041-ABAF-4FBEEC447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7" y="2287"/>
                <a:ext cx="58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Scanning test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4" name="Rectangle 142">
                <a:extLst>
                  <a:ext uri="{FF2B5EF4-FFF2-40B4-BE49-F238E27FC236}">
                    <a16:creationId xmlns:a16="http://schemas.microsoft.com/office/drawing/2014/main" id="{870084E4-FC92-E343-BCB8-48B1B8EE7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" y="2409"/>
                <a:ext cx="12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(S)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5" name="Rectangle 143">
                <a:extLst>
                  <a:ext uri="{FF2B5EF4-FFF2-40B4-BE49-F238E27FC236}">
                    <a16:creationId xmlns:a16="http://schemas.microsoft.com/office/drawing/2014/main" id="{2099FD4A-5E93-C043-86EE-205786315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409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336" name="Rectangle 144">
                <a:extLst>
                  <a:ext uri="{FF2B5EF4-FFF2-40B4-BE49-F238E27FC236}">
                    <a16:creationId xmlns:a16="http://schemas.microsoft.com/office/drawing/2014/main" id="{84448FE6-EA60-B84C-8F38-EE9782682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4" y="2531"/>
                <a:ext cx="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400">
                    <a:latin typeface="Times New Roman"/>
                    <a:ea typeface="ＭＳ Ｐゴシック"/>
                  </a:rPr>
                  <a:t> </a:t>
                </a:r>
                <a:endParaRPr lang="en-US" sz="2800">
                  <a:latin typeface="Times New Roman"/>
                  <a:ea typeface="ＭＳ Ｐゴシック"/>
                </a:endParaRPr>
              </a:p>
            </p:txBody>
          </p:sp>
        </p:grpSp>
        <p:sp>
          <p:nvSpPr>
            <p:cNvPr id="198" name="Text Box 147">
              <a:extLst>
                <a:ext uri="{FF2B5EF4-FFF2-40B4-BE49-F238E27FC236}">
                  <a16:creationId xmlns:a16="http://schemas.microsoft.com/office/drawing/2014/main" id="{52C495E9-7239-EC47-A78D-A5918458F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951" y="4277770"/>
              <a:ext cx="4708525" cy="103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 sz="2800" dirty="0"/>
            </a:p>
            <a:p>
              <a:pPr>
                <a:spcBef>
                  <a:spcPct val="20000"/>
                </a:spcBef>
                <a:defRPr/>
              </a:pPr>
              <a:r>
                <a:rPr lang="en-US" sz="2800"/>
                <a:t>+ Probabilistic Inference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85787F4-6A0D-4244-9B72-36982E407FBA}"/>
                </a:ext>
              </a:extLst>
            </p:cNvPr>
            <p:cNvSpPr txBox="1"/>
            <p:nvPr/>
          </p:nvSpPr>
          <p:spPr>
            <a:xfrm>
              <a:off x="848103" y="1745636"/>
              <a:ext cx="10326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Threshold 90%</a:t>
              </a:r>
            </a:p>
          </p:txBody>
        </p:sp>
      </p:grpSp>
      <p:sp>
        <p:nvSpPr>
          <p:cNvPr id="337" name="AutoShape 46">
            <a:extLst>
              <a:ext uri="{FF2B5EF4-FFF2-40B4-BE49-F238E27FC236}">
                <a16:creationId xmlns:a16="http://schemas.microsoft.com/office/drawing/2014/main" id="{46746528-523F-A24D-8282-7AC99124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487" y="5889525"/>
            <a:ext cx="3505200" cy="520700"/>
          </a:xfrm>
          <a:prstGeom prst="curvedUpArrow">
            <a:avLst>
              <a:gd name="adj1" fmla="val 134634"/>
              <a:gd name="adj2" fmla="val 269268"/>
              <a:gd name="adj3" fmla="val 33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10ECDD2-CDC4-5041-AF0B-AE76DA07E6EF}"/>
              </a:ext>
            </a:extLst>
          </p:cNvPr>
          <p:cNvSpPr txBox="1"/>
          <p:nvPr/>
        </p:nvSpPr>
        <p:spPr>
          <a:xfrm>
            <a:off x="6773436" y="1504057"/>
            <a:ext cx="448481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What Classifiers?</a:t>
            </a:r>
          </a:p>
          <a:p>
            <a:r>
              <a:rPr lang="en-US" sz="1600" b="1" dirty="0"/>
              <a:t>What symbolic representation?</a:t>
            </a:r>
          </a:p>
          <a:p>
            <a:r>
              <a:rPr lang="en-US" sz="1600" b="1" dirty="0"/>
              <a:t>What can we do with the symbolic representation?</a:t>
            </a:r>
          </a:p>
        </p:txBody>
      </p:sp>
      <p:sp>
        <p:nvSpPr>
          <p:cNvPr id="153" name="Text Box 145">
            <a:extLst>
              <a:ext uri="{FF2B5EF4-FFF2-40B4-BE49-F238E27FC236}">
                <a16:creationId xmlns:a16="http://schemas.microsoft.com/office/drawing/2014/main" id="{BD978034-F187-0C40-A07B-660DE35D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763" y="5555826"/>
            <a:ext cx="3621087" cy="30777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Decision Graph</a:t>
            </a:r>
          </a:p>
        </p:txBody>
      </p:sp>
    </p:spTree>
    <p:extLst>
      <p:ext uri="{BB962C8B-B14F-4D97-AF65-F5344CB8AC3E}">
        <p14:creationId xmlns:p14="http://schemas.microsoft.com/office/powerpoint/2010/main" val="1303064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5625-44A8-2843-25F3-BD53020F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Sufficient Reasons (SRs)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7D540-07D1-1D97-DA4A-C165CF5A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1961"/>
            <a:ext cx="4462406" cy="31556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D18DE-4C6F-75DD-0BAA-B47459AF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10412"/>
            <a:ext cx="6752065" cy="3627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EA5C2D-E855-8F3D-86A6-43C69B1ED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00" y="2547742"/>
            <a:ext cx="5083259" cy="776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ECF79-8686-B14E-A826-A37EC6C56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800" y="4053371"/>
            <a:ext cx="4648200" cy="11793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8220E6F-21FE-2E85-CEA4-E394CA526583}"/>
              </a:ext>
            </a:extLst>
          </p:cNvPr>
          <p:cNvGrpSpPr/>
          <p:nvPr/>
        </p:nvGrpSpPr>
        <p:grpSpPr>
          <a:xfrm>
            <a:off x="1193181" y="2461134"/>
            <a:ext cx="2040673" cy="1230943"/>
            <a:chOff x="1193181" y="2461134"/>
            <a:chExt cx="2040673" cy="123094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3786924-42F7-85A3-3A1D-8B465848E9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0" y="2461134"/>
              <a:ext cx="490654" cy="38242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8F09FA4-26BF-9113-FB59-D4A3D1EE52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3181" y="3149878"/>
              <a:ext cx="1423639" cy="54219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9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5625-44A8-2843-25F3-BD53020F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Sufficient Reasons (GSRs)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7D540-07D1-1D97-DA4A-C165CF5A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1961"/>
            <a:ext cx="4462406" cy="31556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D18DE-4C6F-75DD-0BAA-B47459AF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10412"/>
            <a:ext cx="6752065" cy="362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991B49-2392-3745-1C23-9F418E1BF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612" y="2461134"/>
            <a:ext cx="5193977" cy="1567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3333A-BD73-A78A-8629-15869753A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612" y="4362053"/>
            <a:ext cx="6087783" cy="14852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67450A-999E-2DAD-45AA-18B3BF3D27DC}"/>
              </a:ext>
            </a:extLst>
          </p:cNvPr>
          <p:cNvGrpSpPr/>
          <p:nvPr/>
        </p:nvGrpSpPr>
        <p:grpSpPr>
          <a:xfrm>
            <a:off x="1193181" y="2461134"/>
            <a:ext cx="2040673" cy="1230943"/>
            <a:chOff x="1193181" y="2461134"/>
            <a:chExt cx="2040673" cy="123094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983C3F1-AA21-E3F9-A7C0-468918B796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0" y="2461134"/>
              <a:ext cx="490654" cy="38242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652C5D5-9EC7-06C4-C139-45E2C6EEB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3181" y="3149878"/>
              <a:ext cx="1423639" cy="54219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5625-44A8-2843-25F3-BD53020F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Reasons (NRs)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7D540-07D1-1D97-DA4A-C165CF5A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1961"/>
            <a:ext cx="4462406" cy="31556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D18DE-4C6F-75DD-0BAA-B47459AF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10412"/>
            <a:ext cx="6752065" cy="362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AEC555-7620-850D-E76E-4A571C6BE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569169"/>
            <a:ext cx="4617720" cy="705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5757FB-FB24-FF7B-5993-C1B179305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761" y="2353798"/>
            <a:ext cx="4462407" cy="1122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B3BFF8-E6AA-9CF5-8198-55EF2674E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761" y="3757098"/>
            <a:ext cx="6223000" cy="189694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6CA3FF-EFFA-2AC3-A6B9-CD964EE91888}"/>
              </a:ext>
            </a:extLst>
          </p:cNvPr>
          <p:cNvGrpSpPr/>
          <p:nvPr/>
        </p:nvGrpSpPr>
        <p:grpSpPr>
          <a:xfrm>
            <a:off x="1193181" y="2461134"/>
            <a:ext cx="2040673" cy="1230943"/>
            <a:chOff x="1193181" y="2461134"/>
            <a:chExt cx="2040673" cy="123094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CC828DC-2B02-0DC9-582D-51D13457E2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0" y="2461134"/>
              <a:ext cx="490654" cy="38242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41745C8-3C83-ED02-E590-0050A77FA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3181" y="3149878"/>
              <a:ext cx="1423639" cy="54219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649EC16-13D8-864A-D981-8DF2B3F74C6C}"/>
              </a:ext>
            </a:extLst>
          </p:cNvPr>
          <p:cNvSpPr/>
          <p:nvPr/>
        </p:nvSpPr>
        <p:spPr>
          <a:xfrm>
            <a:off x="5455919" y="3692077"/>
            <a:ext cx="4401759" cy="42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79E64-F8B2-736E-3448-002FEFCA555D}"/>
              </a:ext>
            </a:extLst>
          </p:cNvPr>
          <p:cNvSpPr/>
          <p:nvPr/>
        </p:nvSpPr>
        <p:spPr>
          <a:xfrm>
            <a:off x="5455919" y="4184061"/>
            <a:ext cx="6498188" cy="1750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5625-44A8-2843-25F3-BD53020F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Necessary Reasons (GNRs)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7D540-07D1-1D97-DA4A-C165CF5A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1961"/>
            <a:ext cx="4462406" cy="31556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D18DE-4C6F-75DD-0BAA-B47459AF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10412"/>
            <a:ext cx="6752065" cy="362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991B49-2392-3745-1C23-9F418E1BF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5394792"/>
            <a:ext cx="4304976" cy="1299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FED8D-FD1E-B416-8490-85C9A50AD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108" y="2132760"/>
            <a:ext cx="4792086" cy="1451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934E1C-EBD7-0BA2-93B5-F9C5B8302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108" y="3916274"/>
            <a:ext cx="5312674" cy="275441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86665E-1CFF-A108-E344-20431C64C67B}"/>
              </a:ext>
            </a:extLst>
          </p:cNvPr>
          <p:cNvGrpSpPr/>
          <p:nvPr/>
        </p:nvGrpSpPr>
        <p:grpSpPr>
          <a:xfrm>
            <a:off x="1193181" y="2461134"/>
            <a:ext cx="2040673" cy="1230943"/>
            <a:chOff x="1193181" y="2461134"/>
            <a:chExt cx="2040673" cy="12309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C2D030C-259C-8950-D2EF-6D9408DBEF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0" y="2461134"/>
              <a:ext cx="490654" cy="38242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39DEDCE-A61A-E9DF-AA94-0A7862A03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3181" y="3149878"/>
              <a:ext cx="1423639" cy="54219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B292AB6-3643-6AC9-9D10-0A0137F5E6A6}"/>
              </a:ext>
            </a:extLst>
          </p:cNvPr>
          <p:cNvSpPr/>
          <p:nvPr/>
        </p:nvSpPr>
        <p:spPr>
          <a:xfrm>
            <a:off x="5542156" y="3780263"/>
            <a:ext cx="4226312" cy="4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9E7EB6-948D-EA46-C221-308C6BB90D39}"/>
              </a:ext>
            </a:extLst>
          </p:cNvPr>
          <p:cNvSpPr/>
          <p:nvPr/>
        </p:nvSpPr>
        <p:spPr>
          <a:xfrm>
            <a:off x="5542156" y="4326507"/>
            <a:ext cx="5464626" cy="114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A6AB5-E9F7-3FC9-70C6-74749A917376}"/>
              </a:ext>
            </a:extLst>
          </p:cNvPr>
          <p:cNvSpPr/>
          <p:nvPr/>
        </p:nvSpPr>
        <p:spPr>
          <a:xfrm>
            <a:off x="5542156" y="5567603"/>
            <a:ext cx="5464626" cy="114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90F3DBE9-E7CC-C144-985F-88CD097ADD1E}"/>
              </a:ext>
            </a:extLst>
          </p:cNvPr>
          <p:cNvGrpSpPr/>
          <p:nvPr/>
        </p:nvGrpSpPr>
        <p:grpSpPr>
          <a:xfrm>
            <a:off x="2224619" y="1097390"/>
            <a:ext cx="8342390" cy="4663219"/>
            <a:chOff x="3288065" y="221594"/>
            <a:chExt cx="8342390" cy="4663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9E0EA6-E841-5D44-8C8D-E4DE88995DBC}"/>
                </a:ext>
              </a:extLst>
            </p:cNvPr>
            <p:cNvSpPr/>
            <p:nvPr/>
          </p:nvSpPr>
          <p:spPr>
            <a:xfrm>
              <a:off x="3288068" y="1011803"/>
              <a:ext cx="1870390" cy="116972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425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Classifier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14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1B26F3F-7A9F-AB4C-8A15-019647086F4B}"/>
                </a:ext>
              </a:extLst>
            </p:cNvPr>
            <p:cNvGrpSpPr/>
            <p:nvPr/>
          </p:nvGrpSpPr>
          <p:grpSpPr>
            <a:xfrm>
              <a:off x="3288065" y="221594"/>
              <a:ext cx="1870391" cy="3086308"/>
              <a:chOff x="1076218" y="1492344"/>
              <a:chExt cx="1870391" cy="308630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56478F-A19B-0A47-8575-208D071C96C6}"/>
                  </a:ext>
                </a:extLst>
              </p:cNvPr>
              <p:cNvSpPr/>
              <p:nvPr/>
            </p:nvSpPr>
            <p:spPr>
              <a:xfrm>
                <a:off x="1076218" y="1492344"/>
                <a:ext cx="1870390" cy="383021"/>
              </a:xfrm>
              <a:prstGeom prst="rect">
                <a:avLst/>
              </a:prstGeom>
              <a:solidFill>
                <a:schemeClr val="bg1">
                  <a:lumMod val="95000"/>
                  <a:alpha val="24952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Instance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989FDB-CC6A-FA4D-81DD-71974607CA3A}"/>
                  </a:ext>
                </a:extLst>
              </p:cNvPr>
              <p:cNvSpPr/>
              <p:nvPr/>
            </p:nvSpPr>
            <p:spPr>
              <a:xfrm>
                <a:off x="1076219" y="3859464"/>
                <a:ext cx="1870390" cy="719188"/>
              </a:xfrm>
              <a:prstGeom prst="rect">
                <a:avLst/>
              </a:prstGeom>
              <a:solidFill>
                <a:schemeClr val="bg1">
                  <a:lumMod val="95000"/>
                  <a:alpha val="2527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Decision</a:t>
                </a:r>
              </a:p>
              <a:p>
                <a:pPr algn="ctr"/>
                <a:endParaRPr lang="en-US" sz="2000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2000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6D82319-B7D5-7040-9AFE-1E1BD354DA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93" y="1875366"/>
                <a:ext cx="0" cy="407187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AFCFEC7-A057-BD4C-A7F3-42BD5AD71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93" y="3452279"/>
                <a:ext cx="0" cy="407187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A4E4EDF-3097-A243-A0E2-755196D416D9}"/>
                </a:ext>
              </a:extLst>
            </p:cNvPr>
            <p:cNvGrpSpPr/>
            <p:nvPr/>
          </p:nvGrpSpPr>
          <p:grpSpPr>
            <a:xfrm>
              <a:off x="5158458" y="1006434"/>
              <a:ext cx="3166122" cy="1169726"/>
              <a:chOff x="2946611" y="2277184"/>
              <a:chExt cx="3166122" cy="11697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61A527-7294-1344-AB59-5B3C90AE804F}"/>
                  </a:ext>
                </a:extLst>
              </p:cNvPr>
              <p:cNvSpPr/>
              <p:nvPr/>
            </p:nvSpPr>
            <p:spPr>
              <a:xfrm>
                <a:off x="3710157" y="2277184"/>
                <a:ext cx="2402576" cy="11697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25425"/>
                </a:schemeClr>
              </a:soli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Class Formulas</a:t>
                </a:r>
              </a:p>
              <a:p>
                <a:pPr algn="ctr"/>
                <a:endParaRPr lang="en-US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0D0C6AE-D1FF-0B4E-8964-3271BACF2BE9}"/>
                  </a:ext>
                </a:extLst>
              </p:cNvPr>
              <p:cNvCxnSpPr>
                <a:cxnSpLocks/>
                <a:stCxn id="6" idx="3"/>
                <a:endCxn id="19" idx="1"/>
              </p:cNvCxnSpPr>
              <p:nvPr/>
            </p:nvCxnSpPr>
            <p:spPr>
              <a:xfrm>
                <a:off x="2946611" y="2860692"/>
                <a:ext cx="763546" cy="135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782A165-6F3C-F144-A43E-4CC9668BD2F6}"/>
                </a:ext>
              </a:extLst>
            </p:cNvPr>
            <p:cNvGrpSpPr/>
            <p:nvPr/>
          </p:nvGrpSpPr>
          <p:grpSpPr>
            <a:xfrm>
              <a:off x="5158455" y="413104"/>
              <a:ext cx="5849996" cy="1763681"/>
              <a:chOff x="4775214" y="634980"/>
              <a:chExt cx="5849996" cy="176368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A4032A2-E9C7-6048-8875-626A21BC62A9}"/>
                  </a:ext>
                </a:extLst>
              </p:cNvPr>
              <p:cNvSpPr/>
              <p:nvPr/>
            </p:nvSpPr>
            <p:spPr>
              <a:xfrm>
                <a:off x="8754820" y="1228935"/>
                <a:ext cx="1870390" cy="11697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25425"/>
                </a:schemeClr>
              </a:soli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General Reason</a:t>
                </a:r>
              </a:p>
              <a:p>
                <a:pPr algn="ctr"/>
                <a:endParaRPr lang="en-US" sz="2400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baseline="-25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37882EA-395A-484D-8D67-8DFF46ACA430}"/>
                  </a:ext>
                </a:extLst>
              </p:cNvPr>
              <p:cNvCxnSpPr>
                <a:cxnSpLocks/>
                <a:stCxn id="19" idx="3"/>
                <a:endCxn id="24" idx="1"/>
              </p:cNvCxnSpPr>
              <p:nvPr/>
            </p:nvCxnSpPr>
            <p:spPr>
              <a:xfrm>
                <a:off x="7941339" y="1813173"/>
                <a:ext cx="813481" cy="62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96405CE-0FF9-1542-BB8B-500FE4F6B570}"/>
                  </a:ext>
                </a:extLst>
              </p:cNvPr>
              <p:cNvGrpSpPr/>
              <p:nvPr/>
            </p:nvGrpSpPr>
            <p:grpSpPr>
              <a:xfrm>
                <a:off x="4775214" y="634980"/>
                <a:ext cx="4953211" cy="593955"/>
                <a:chOff x="2946608" y="1905726"/>
                <a:chExt cx="4953211" cy="593955"/>
              </a:xfrm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8777B89D-E2F4-1240-AC2C-9A2E92CA3109}"/>
                    </a:ext>
                  </a:extLst>
                </p:cNvPr>
                <p:cNvCxnSpPr>
                  <a:cxnSpLocks/>
                  <a:stCxn id="7" idx="3"/>
                </p:cNvCxnSpPr>
                <p:nvPr/>
              </p:nvCxnSpPr>
              <p:spPr>
                <a:xfrm>
                  <a:off x="2946608" y="1905727"/>
                  <a:ext cx="4953211" cy="13023"/>
                </a:xfrm>
                <a:prstGeom prst="straightConnector1">
                  <a:avLst/>
                </a:prstGeom>
                <a:ln w="6350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2BF6E944-6D66-F345-83E0-BC9ABDA67200}"/>
                    </a:ext>
                  </a:extLst>
                </p:cNvPr>
                <p:cNvCxnSpPr>
                  <a:cxnSpLocks/>
                  <a:endCxn id="24" idx="0"/>
                </p:cNvCxnSpPr>
                <p:nvPr/>
              </p:nvCxnSpPr>
              <p:spPr>
                <a:xfrm>
                  <a:off x="7861409" y="1905726"/>
                  <a:ext cx="0" cy="593955"/>
                </a:xfrm>
                <a:prstGeom prst="straightConnector1">
                  <a:avLst/>
                </a:prstGeom>
                <a:ln w="635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1CD116-587F-7949-8D03-BC5CA562D813}"/>
                </a:ext>
              </a:extLst>
            </p:cNvPr>
            <p:cNvSpPr txBox="1"/>
            <p:nvPr/>
          </p:nvSpPr>
          <p:spPr>
            <a:xfrm>
              <a:off x="9871640" y="2320602"/>
              <a:ext cx="17588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characteristics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guarantee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decision?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9B95DC-F03D-EC4E-9C87-4CEDE7049B1A}"/>
                </a:ext>
              </a:extLst>
            </p:cNvPr>
            <p:cNvSpPr txBox="1"/>
            <p:nvPr/>
          </p:nvSpPr>
          <p:spPr>
            <a:xfrm>
              <a:off x="6197507" y="2486216"/>
              <a:ext cx="3041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would it take to</a:t>
              </a:r>
              <a:b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change the decision?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DE46A36-539D-C54D-8F16-1119C728CE0C}"/>
                </a:ext>
              </a:extLst>
            </p:cNvPr>
            <p:cNvCxnSpPr>
              <a:cxnSpLocks/>
            </p:cNvCxnSpPr>
            <p:nvPr/>
          </p:nvCxnSpPr>
          <p:spPr>
            <a:xfrm>
              <a:off x="9877948" y="2176160"/>
              <a:ext cx="0" cy="151242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83B6033-C5DC-814B-A91D-DFFF502845CA}"/>
                </a:ext>
              </a:extLst>
            </p:cNvPr>
            <p:cNvCxnSpPr>
              <a:cxnSpLocks/>
            </p:cNvCxnSpPr>
            <p:nvPr/>
          </p:nvCxnSpPr>
          <p:spPr>
            <a:xfrm>
              <a:off x="9532932" y="2176160"/>
              <a:ext cx="0" cy="906709"/>
            </a:xfrm>
            <a:prstGeom prst="straightConnector1">
              <a:avLst/>
            </a:prstGeom>
            <a:ln w="635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971DD9D-E937-1D48-B3AA-BB15874A9ABA}"/>
                </a:ext>
              </a:extLst>
            </p:cNvPr>
            <p:cNvCxnSpPr>
              <a:cxnSpLocks/>
            </p:cNvCxnSpPr>
            <p:nvPr/>
          </p:nvCxnSpPr>
          <p:spPr>
            <a:xfrm>
              <a:off x="5885895" y="3080551"/>
              <a:ext cx="3666478" cy="0"/>
            </a:xfrm>
            <a:prstGeom prst="straightConnector1">
              <a:avLst/>
            </a:prstGeom>
            <a:ln w="635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458FE8-93A2-BC42-98FA-AFF895799EED}"/>
                </a:ext>
              </a:extLst>
            </p:cNvPr>
            <p:cNvSpPr/>
            <p:nvPr/>
          </p:nvSpPr>
          <p:spPr>
            <a:xfrm>
              <a:off x="3294247" y="3715087"/>
              <a:ext cx="3693241" cy="116972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425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General Necessary Reasons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algn="ctr"/>
              <a:r>
                <a:rPr lang="en-US" dirty="0">
                  <a:solidFill>
                    <a:prstClr val="black"/>
                  </a:solidFill>
                </a:rPr>
                <a:t>variable-minimal prime implicates</a:t>
              </a:r>
            </a:p>
            <a:p>
              <a:pPr algn="ctr"/>
              <a:endParaRPr lang="en-US" sz="14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B11F17B-E6CB-1D4F-BC55-8106066522FD}"/>
                </a:ext>
              </a:extLst>
            </p:cNvPr>
            <p:cNvSpPr/>
            <p:nvPr/>
          </p:nvSpPr>
          <p:spPr>
            <a:xfrm>
              <a:off x="7315207" y="3715087"/>
              <a:ext cx="3693244" cy="116972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425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General Sufficient Reasons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algn="ctr"/>
              <a:r>
                <a:rPr lang="en-US" dirty="0">
                  <a:solidFill>
                    <a:prstClr val="black"/>
                  </a:solidFill>
                </a:rPr>
                <a:t>variable-minimal prime implicants</a:t>
              </a:r>
            </a:p>
            <a:p>
              <a:pPr algn="ctr"/>
              <a:endParaRPr lang="en-US" sz="14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4F3A168-8361-CD47-ABC6-AB426FE50B36}"/>
                </a:ext>
              </a:extLst>
            </p:cNvPr>
            <p:cNvCxnSpPr>
              <a:cxnSpLocks/>
            </p:cNvCxnSpPr>
            <p:nvPr/>
          </p:nvCxnSpPr>
          <p:spPr>
            <a:xfrm>
              <a:off x="5913126" y="3088237"/>
              <a:ext cx="0" cy="600343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6ED275-5AAD-3695-745C-E1408EEC5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94" y="2585946"/>
            <a:ext cx="14478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D4284-EC5B-24B0-85D2-27349A9B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96" y="2535146"/>
            <a:ext cx="17399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94658-C395-6043-E270-B76773A35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24" y="3862319"/>
            <a:ext cx="2413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B85F47-A56C-1C91-D49E-032032085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024" y="1965676"/>
            <a:ext cx="393700" cy="36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37840D-B4AB-7060-DACF-20A03DEA3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208" y="1186030"/>
            <a:ext cx="228600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B50719-A060-2237-7F58-49708D6D4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6359" y="2683482"/>
            <a:ext cx="963722" cy="338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079549-6018-BAC2-F70C-72E92E875BED}"/>
              </a:ext>
            </a:extLst>
          </p:cNvPr>
          <p:cNvSpPr txBox="1"/>
          <p:nvPr/>
        </p:nvSpPr>
        <p:spPr>
          <a:xfrm>
            <a:off x="2224619" y="6156777"/>
            <a:ext cx="319042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 &amp;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Darwiche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(arXiv:</a:t>
            </a:r>
            <a:r>
              <a:rPr lang="en-US" sz="1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2304.14760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2023)</a:t>
            </a:r>
          </a:p>
        </p:txBody>
      </p:sp>
    </p:spTree>
    <p:extLst>
      <p:ext uri="{BB962C8B-B14F-4D97-AF65-F5344CB8AC3E}">
        <p14:creationId xmlns:p14="http://schemas.microsoft.com/office/powerpoint/2010/main" val="1644232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E3C6-E6F0-FE5F-B753-8D1FE8AB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7C7E8-424E-CC0B-1D93-59A007AF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10" y="1642260"/>
            <a:ext cx="7772400" cy="697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E0833E-D88F-6B13-A377-95B1E29E2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10" y="2695944"/>
            <a:ext cx="7772400" cy="11315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BFC854-01BC-F504-5556-25C132C9D470}"/>
              </a:ext>
            </a:extLst>
          </p:cNvPr>
          <p:cNvSpPr/>
          <p:nvPr/>
        </p:nvSpPr>
        <p:spPr>
          <a:xfrm>
            <a:off x="871653" y="1523427"/>
            <a:ext cx="7993566" cy="467540"/>
          </a:xfrm>
          <a:prstGeom prst="rect">
            <a:avLst/>
          </a:prstGeom>
          <a:solidFill>
            <a:schemeClr val="accent1">
              <a:alpha val="4971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08320C-8718-EAC8-95A7-5212D675CEC8}"/>
              </a:ext>
            </a:extLst>
          </p:cNvPr>
          <p:cNvGrpSpPr/>
          <p:nvPr/>
        </p:nvGrpSpPr>
        <p:grpSpPr>
          <a:xfrm>
            <a:off x="871654" y="4125958"/>
            <a:ext cx="7993565" cy="2402251"/>
            <a:chOff x="871654" y="4293223"/>
            <a:chExt cx="7993565" cy="24022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378D3C-FA0C-4C2F-4B66-49775B5623F5}"/>
                </a:ext>
              </a:extLst>
            </p:cNvPr>
            <p:cNvGrpSpPr/>
            <p:nvPr/>
          </p:nvGrpSpPr>
          <p:grpSpPr>
            <a:xfrm>
              <a:off x="871654" y="4293223"/>
              <a:ext cx="7993565" cy="401444"/>
              <a:chOff x="871654" y="4471639"/>
              <a:chExt cx="7993565" cy="40144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41BF981-F47F-7734-41DC-4517484CD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810" y="4559934"/>
                <a:ext cx="7772400" cy="249888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2ABFA63-10A7-D1B9-9AFE-D7336878ADC4}"/>
                  </a:ext>
                </a:extLst>
              </p:cNvPr>
              <p:cNvSpPr/>
              <p:nvPr/>
            </p:nvSpPr>
            <p:spPr>
              <a:xfrm>
                <a:off x="871654" y="4471639"/>
                <a:ext cx="7993565" cy="401444"/>
              </a:xfrm>
              <a:prstGeom prst="rect">
                <a:avLst/>
              </a:prstGeom>
              <a:solidFill>
                <a:schemeClr val="accent1">
                  <a:alpha val="5054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B8225B-0275-5160-29E0-4F80801A2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810" y="4866674"/>
              <a:ext cx="4908499" cy="18288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190A5F0-C5F3-C7EE-15B3-23C753A304D9}"/>
              </a:ext>
            </a:extLst>
          </p:cNvPr>
          <p:cNvSpPr txBox="1"/>
          <p:nvPr/>
        </p:nvSpPr>
        <p:spPr>
          <a:xfrm>
            <a:off x="9045249" y="1533052"/>
            <a:ext cx="2223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computational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25000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C8BF-902E-579C-3153-9A595DEF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a New Decision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343208-6D57-7D7A-01A4-5B7474CB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4" y="1690692"/>
            <a:ext cx="7772400" cy="43135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E59817-1195-33FE-8516-74B4B6D5FF95}"/>
              </a:ext>
            </a:extLst>
          </p:cNvPr>
          <p:cNvSpPr/>
          <p:nvPr/>
        </p:nvSpPr>
        <p:spPr>
          <a:xfrm>
            <a:off x="938676" y="2977869"/>
            <a:ext cx="6425076" cy="38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04BAFC-48F4-C4B7-00D4-98FA0653916D}"/>
              </a:ext>
            </a:extLst>
          </p:cNvPr>
          <p:cNvSpPr/>
          <p:nvPr/>
        </p:nvSpPr>
        <p:spPr>
          <a:xfrm>
            <a:off x="938675" y="3446896"/>
            <a:ext cx="7930195" cy="70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381ED4-8432-658D-6F26-139ABB7BAB1F}"/>
              </a:ext>
            </a:extLst>
          </p:cNvPr>
          <p:cNvSpPr/>
          <p:nvPr/>
        </p:nvSpPr>
        <p:spPr>
          <a:xfrm>
            <a:off x="932607" y="4207547"/>
            <a:ext cx="7851298" cy="323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EE012-A24C-DC4C-02E5-156890C76B84}"/>
              </a:ext>
            </a:extLst>
          </p:cNvPr>
          <p:cNvSpPr/>
          <p:nvPr/>
        </p:nvSpPr>
        <p:spPr>
          <a:xfrm>
            <a:off x="932606" y="4598466"/>
            <a:ext cx="7851298" cy="323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FA341-1D50-FC58-33B4-5F83EF0B03D4}"/>
              </a:ext>
            </a:extLst>
          </p:cNvPr>
          <p:cNvSpPr/>
          <p:nvPr/>
        </p:nvSpPr>
        <p:spPr>
          <a:xfrm>
            <a:off x="932606" y="5006113"/>
            <a:ext cx="7851298" cy="323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4690C0-D776-0306-5D5E-FFD6F734D8DB}"/>
              </a:ext>
            </a:extLst>
          </p:cNvPr>
          <p:cNvSpPr/>
          <p:nvPr/>
        </p:nvSpPr>
        <p:spPr>
          <a:xfrm>
            <a:off x="932606" y="5375300"/>
            <a:ext cx="7851298" cy="323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64EE2-4C3C-E529-3057-2656CE233A4C}"/>
              </a:ext>
            </a:extLst>
          </p:cNvPr>
          <p:cNvSpPr/>
          <p:nvPr/>
        </p:nvSpPr>
        <p:spPr>
          <a:xfrm>
            <a:off x="932606" y="5733503"/>
            <a:ext cx="7851298" cy="323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50C35A-5C40-61F4-31FC-4A7430DB2D57}"/>
              </a:ext>
            </a:extLst>
          </p:cNvPr>
          <p:cNvSpPr/>
          <p:nvPr/>
        </p:nvSpPr>
        <p:spPr>
          <a:xfrm>
            <a:off x="938675" y="1551210"/>
            <a:ext cx="6425076" cy="1343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9EDDBD-E71F-763E-F92C-5C120FAED039}"/>
              </a:ext>
            </a:extLst>
          </p:cNvPr>
          <p:cNvGrpSpPr/>
          <p:nvPr/>
        </p:nvGrpSpPr>
        <p:grpSpPr>
          <a:xfrm>
            <a:off x="2118448" y="6123389"/>
            <a:ext cx="4730719" cy="653596"/>
            <a:chOff x="2118448" y="6123389"/>
            <a:chExt cx="4730719" cy="6535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565A5C-04A3-FC97-22CA-1F7F5623869B}"/>
                </a:ext>
              </a:extLst>
            </p:cNvPr>
            <p:cNvSpPr txBox="1"/>
            <p:nvPr/>
          </p:nvSpPr>
          <p:spPr>
            <a:xfrm>
              <a:off x="2118448" y="6438431"/>
              <a:ext cx="4730719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Ignatiev</a:t>
              </a:r>
              <a:r>
                <a:rPr lang="en-US" sz="1600" dirty="0"/>
                <a:t>, </a:t>
              </a:r>
              <a:r>
                <a:rPr lang="en-US" sz="1600" dirty="0" err="1"/>
                <a:t>Narodytska</a:t>
              </a:r>
              <a:r>
                <a:rPr lang="en-US" sz="1600" dirty="0"/>
                <a:t>, Asher &amp; Marques-Silva (AI*IA 20)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02426-DDED-0A80-204F-ED723651DF31}"/>
                </a:ext>
              </a:extLst>
            </p:cNvPr>
            <p:cNvSpPr txBox="1"/>
            <p:nvPr/>
          </p:nvSpPr>
          <p:spPr>
            <a:xfrm>
              <a:off x="2118732" y="6123389"/>
              <a:ext cx="2612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targeted contrastive explanation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40FB72-B511-B40A-96E3-0303CF16DB1D}"/>
              </a:ext>
            </a:extLst>
          </p:cNvPr>
          <p:cNvGrpSpPr/>
          <p:nvPr/>
        </p:nvGrpSpPr>
        <p:grpSpPr>
          <a:xfrm>
            <a:off x="7041811" y="6143527"/>
            <a:ext cx="2181532" cy="630502"/>
            <a:chOff x="7041811" y="6143527"/>
            <a:chExt cx="2181532" cy="6305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0E9A076-4EF9-EA29-EBA6-74128967DD34}"/>
                </a:ext>
              </a:extLst>
            </p:cNvPr>
            <p:cNvSpPr txBox="1"/>
            <p:nvPr/>
          </p:nvSpPr>
          <p:spPr>
            <a:xfrm>
              <a:off x="7072305" y="6435475"/>
              <a:ext cx="2151038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Darwiche</a:t>
              </a:r>
              <a:r>
                <a:rPr lang="en-US" sz="1600" dirty="0"/>
                <a:t> &amp; Ji (AAAI 22)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8E9A99-0ED5-9185-D29B-279500EA87AF}"/>
                </a:ext>
              </a:extLst>
            </p:cNvPr>
            <p:cNvSpPr txBox="1"/>
            <p:nvPr/>
          </p:nvSpPr>
          <p:spPr>
            <a:xfrm>
              <a:off x="7041811" y="6143527"/>
              <a:ext cx="1226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this technique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50C6-F234-0ED9-4F1B-AA07EC86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12CB33-B952-68EC-E8A9-904F0A2A0C2D}"/>
              </a:ext>
            </a:extLst>
          </p:cNvPr>
          <p:cNvGrpSpPr/>
          <p:nvPr/>
        </p:nvGrpSpPr>
        <p:grpSpPr>
          <a:xfrm>
            <a:off x="2446896" y="1612974"/>
            <a:ext cx="1905357" cy="1558616"/>
            <a:chOff x="2505277" y="2435160"/>
            <a:chExt cx="1905357" cy="155861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885B2A-A4CE-BEED-68E7-3CC85741CF1D}"/>
                </a:ext>
              </a:extLst>
            </p:cNvPr>
            <p:cNvSpPr/>
            <p:nvPr/>
          </p:nvSpPr>
          <p:spPr>
            <a:xfrm>
              <a:off x="2505277" y="2435160"/>
              <a:ext cx="1905357" cy="155861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D0A271D-83C9-4717-8E9C-D0D983E30861}"/>
                </a:ext>
              </a:extLst>
            </p:cNvPr>
            <p:cNvSpPr/>
            <p:nvPr/>
          </p:nvSpPr>
          <p:spPr>
            <a:xfrm>
              <a:off x="2985248" y="27922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A231373-2BF3-52CF-62DB-C0A461E87EDE}"/>
                </a:ext>
              </a:extLst>
            </p:cNvPr>
            <p:cNvSpPr/>
            <p:nvPr/>
          </p:nvSpPr>
          <p:spPr>
            <a:xfrm>
              <a:off x="2848088" y="32558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A5EFCC2-DC3D-C1FB-9CE5-C7BBA645790B}"/>
                </a:ext>
              </a:extLst>
            </p:cNvPr>
            <p:cNvSpPr/>
            <p:nvPr/>
          </p:nvSpPr>
          <p:spPr>
            <a:xfrm>
              <a:off x="3320795" y="342479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AA1BB2-0A82-3A7D-133A-36D6D547E726}"/>
                </a:ext>
              </a:extLst>
            </p:cNvPr>
            <p:cNvSpPr/>
            <p:nvPr/>
          </p:nvSpPr>
          <p:spPr>
            <a:xfrm>
              <a:off x="3483776" y="292940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7D0F66-458C-51AA-22E3-A54DAF910697}"/>
                </a:ext>
              </a:extLst>
            </p:cNvPr>
            <p:cNvSpPr/>
            <p:nvPr/>
          </p:nvSpPr>
          <p:spPr>
            <a:xfrm>
              <a:off x="3769389" y="331546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D107862-A3B1-97F7-8304-2385BBFC28C6}"/>
                </a:ext>
              </a:extLst>
            </p:cNvPr>
            <p:cNvSpPr/>
            <p:nvPr/>
          </p:nvSpPr>
          <p:spPr>
            <a:xfrm>
              <a:off x="3934787" y="292940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FDBE701-D4F7-6C60-0B16-96AD62E0432A}"/>
              </a:ext>
            </a:extLst>
          </p:cNvPr>
          <p:cNvGrpSpPr/>
          <p:nvPr/>
        </p:nvGrpSpPr>
        <p:grpSpPr>
          <a:xfrm>
            <a:off x="5033055" y="1612974"/>
            <a:ext cx="1905357" cy="1558616"/>
            <a:chOff x="7301395" y="2435160"/>
            <a:chExt cx="1905357" cy="155861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2B1D2A2-B726-9104-E9F2-17EF64095536}"/>
                </a:ext>
              </a:extLst>
            </p:cNvPr>
            <p:cNvSpPr/>
            <p:nvPr/>
          </p:nvSpPr>
          <p:spPr>
            <a:xfrm>
              <a:off x="7301395" y="2435160"/>
              <a:ext cx="1905357" cy="155861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C6B7D9-7DD6-B06E-E358-E719094374F8}"/>
                </a:ext>
              </a:extLst>
            </p:cNvPr>
            <p:cNvSpPr/>
            <p:nvPr/>
          </p:nvSpPr>
          <p:spPr>
            <a:xfrm>
              <a:off x="7869220" y="257473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46F106-20B9-34AB-E418-833BAAB55CC7}"/>
                </a:ext>
              </a:extLst>
            </p:cNvPr>
            <p:cNvSpPr/>
            <p:nvPr/>
          </p:nvSpPr>
          <p:spPr>
            <a:xfrm>
              <a:off x="7574459" y="29864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4A835F-3B2B-A8E8-707A-3393855C6B1E}"/>
                </a:ext>
              </a:extLst>
            </p:cNvPr>
            <p:cNvSpPr/>
            <p:nvPr/>
          </p:nvSpPr>
          <p:spPr>
            <a:xfrm>
              <a:off x="8326420" y="26444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5E2137-69E1-5B93-A847-64DC80A12F50}"/>
                </a:ext>
              </a:extLst>
            </p:cNvPr>
            <p:cNvSpPr/>
            <p:nvPr/>
          </p:nvSpPr>
          <p:spPr>
            <a:xfrm>
              <a:off x="8042957" y="30471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55FB6C-9870-2520-DC02-87CBFD2F0E12}"/>
                </a:ext>
              </a:extLst>
            </p:cNvPr>
            <p:cNvSpPr/>
            <p:nvPr/>
          </p:nvSpPr>
          <p:spPr>
            <a:xfrm>
              <a:off x="7754294" y="338232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3A7D31-B0F7-671B-9FD7-ABB883E38E7D}"/>
                </a:ext>
              </a:extLst>
            </p:cNvPr>
            <p:cNvSpPr/>
            <p:nvPr/>
          </p:nvSpPr>
          <p:spPr>
            <a:xfrm>
              <a:off x="8463580" y="298870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570F16-DB6E-817A-D5E8-D4AD4D6D9962}"/>
                </a:ext>
              </a:extLst>
            </p:cNvPr>
            <p:cNvSpPr/>
            <p:nvPr/>
          </p:nvSpPr>
          <p:spPr>
            <a:xfrm>
              <a:off x="8207193" y="33599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5D9C9A-7BDB-5FD9-BF94-8B3CB589F0FC}"/>
                </a:ext>
              </a:extLst>
            </p:cNvPr>
            <p:cNvSpPr/>
            <p:nvPr/>
          </p:nvSpPr>
          <p:spPr>
            <a:xfrm>
              <a:off x="8699895" y="324927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F99687-1E2C-6FCD-B80F-9C6AD1CF4479}"/>
                </a:ext>
              </a:extLst>
            </p:cNvPr>
            <p:cNvSpPr/>
            <p:nvPr/>
          </p:nvSpPr>
          <p:spPr>
            <a:xfrm>
              <a:off x="8471295" y="368517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3EE3F5-7181-1CFA-0871-BA2017A14FC8}"/>
                </a:ext>
              </a:extLst>
            </p:cNvPr>
            <p:cNvSpPr/>
            <p:nvPr/>
          </p:nvSpPr>
          <p:spPr>
            <a:xfrm>
              <a:off x="8010415" y="377153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1274E3B-2E43-6837-7BBB-F347E86E5D0E}"/>
              </a:ext>
            </a:extLst>
          </p:cNvPr>
          <p:cNvGrpSpPr/>
          <p:nvPr/>
        </p:nvGrpSpPr>
        <p:grpSpPr>
          <a:xfrm>
            <a:off x="7619214" y="1612974"/>
            <a:ext cx="1905357" cy="1558616"/>
            <a:chOff x="4903336" y="2435160"/>
            <a:chExt cx="1905357" cy="155861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628BDA-D7CC-D9AC-51CE-EE06B8500E8D}"/>
                </a:ext>
              </a:extLst>
            </p:cNvPr>
            <p:cNvSpPr/>
            <p:nvPr/>
          </p:nvSpPr>
          <p:spPr>
            <a:xfrm>
              <a:off x="4903336" y="2435160"/>
              <a:ext cx="1905357" cy="155861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73BA02-92CD-C2B7-6F4D-2449756CEC27}"/>
                </a:ext>
              </a:extLst>
            </p:cNvPr>
            <p:cNvSpPr/>
            <p:nvPr/>
          </p:nvSpPr>
          <p:spPr>
            <a:xfrm>
              <a:off x="5320553" y="27922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26F731F-97C1-887C-B815-5C478DDA9504}"/>
                </a:ext>
              </a:extLst>
            </p:cNvPr>
            <p:cNvSpPr/>
            <p:nvPr/>
          </p:nvSpPr>
          <p:spPr>
            <a:xfrm>
              <a:off x="5134805" y="311976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B6DECAA-9513-02F7-A128-17339A2CF167}"/>
                </a:ext>
              </a:extLst>
            </p:cNvPr>
            <p:cNvSpPr/>
            <p:nvPr/>
          </p:nvSpPr>
          <p:spPr>
            <a:xfrm>
              <a:off x="5777753" y="28086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1D9375-C38A-C0A1-0909-E615B68138F5}"/>
                </a:ext>
              </a:extLst>
            </p:cNvPr>
            <p:cNvSpPr/>
            <p:nvPr/>
          </p:nvSpPr>
          <p:spPr>
            <a:xfrm>
              <a:off x="5561343" y="314588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A73A31-3B23-E9FF-2FB1-58DEE45B8A2D}"/>
                </a:ext>
              </a:extLst>
            </p:cNvPr>
            <p:cNvSpPr/>
            <p:nvPr/>
          </p:nvSpPr>
          <p:spPr>
            <a:xfrm>
              <a:off x="5445521" y="35630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0204B7-F1DE-0576-0177-E361D7F918A5}"/>
                </a:ext>
              </a:extLst>
            </p:cNvPr>
            <p:cNvSpPr/>
            <p:nvPr/>
          </p:nvSpPr>
          <p:spPr>
            <a:xfrm>
              <a:off x="6166373" y="312398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1FC7FD1-6866-73A3-42FD-977CF96B8A11}"/>
                </a:ext>
              </a:extLst>
            </p:cNvPr>
            <p:cNvSpPr/>
            <p:nvPr/>
          </p:nvSpPr>
          <p:spPr>
            <a:xfrm>
              <a:off x="5896984" y="342479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3C350E-B9B6-A72B-4B4A-F5A305A17C60}"/>
                </a:ext>
              </a:extLst>
            </p:cNvPr>
            <p:cNvSpPr/>
            <p:nvPr/>
          </p:nvSpPr>
          <p:spPr>
            <a:xfrm>
              <a:off x="6318325" y="3558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F6936B8E-66B9-DE43-AE85-F25682AC6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00" y="4044274"/>
            <a:ext cx="2717800" cy="3683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F298F7A-D79D-FC3C-515B-FD14C9DC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00" y="5302067"/>
            <a:ext cx="2781300" cy="4191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11E6792-0ECF-93B4-8A69-8A3DFE04B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00" y="4472741"/>
            <a:ext cx="7772400" cy="59946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A0C501-0107-4CDB-24C3-B251BFA21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00" y="5773798"/>
            <a:ext cx="7772400" cy="837186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257183EF-049B-1704-997A-127228F3D7FF}"/>
              </a:ext>
            </a:extLst>
          </p:cNvPr>
          <p:cNvSpPr/>
          <p:nvPr/>
        </p:nvSpPr>
        <p:spPr>
          <a:xfrm>
            <a:off x="5675471" y="2052032"/>
            <a:ext cx="988276" cy="730778"/>
          </a:xfrm>
          <a:prstGeom prst="ellipse">
            <a:avLst/>
          </a:prstGeom>
          <a:solidFill>
            <a:srgbClr val="FF0000">
              <a:alpha val="30704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B1D9867-38F4-E8D3-8AAC-53D9334C6EF4}"/>
              </a:ext>
            </a:extLst>
          </p:cNvPr>
          <p:cNvSpPr/>
          <p:nvPr/>
        </p:nvSpPr>
        <p:spPr>
          <a:xfrm>
            <a:off x="5130149" y="2010531"/>
            <a:ext cx="1746556" cy="811819"/>
          </a:xfrm>
          <a:prstGeom prst="ellipse">
            <a:avLst/>
          </a:prstGeom>
          <a:solidFill>
            <a:srgbClr val="FF0000">
              <a:alpha val="30704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8E6773-BA77-8D94-1DFD-4E6D7E9F4767}"/>
              </a:ext>
            </a:extLst>
          </p:cNvPr>
          <p:cNvSpPr txBox="1"/>
          <p:nvPr/>
        </p:nvSpPr>
        <p:spPr>
          <a:xfrm>
            <a:off x="4427816" y="2017834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DC558A-9229-EAAD-9680-D566B56F9EFA}"/>
              </a:ext>
            </a:extLst>
          </p:cNvPr>
          <p:cNvSpPr txBox="1"/>
          <p:nvPr/>
        </p:nvSpPr>
        <p:spPr>
          <a:xfrm>
            <a:off x="7036585" y="2031314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CA57D7B-E266-3624-9665-452C697F2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170" y="1569800"/>
            <a:ext cx="419100" cy="3683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DDADD0D-7B67-46DF-1DB5-5B755523D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1649" y="1536857"/>
            <a:ext cx="393700" cy="3683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20B5CB7-8378-D48D-2D18-CA5584F7E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1555" y="1569800"/>
            <a:ext cx="469900" cy="3683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01334A1-943F-5E34-62C4-CBF6964891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000" y="3394481"/>
            <a:ext cx="5207000" cy="3937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41E90382-9588-57A4-3C15-986341F729B5}"/>
              </a:ext>
            </a:extLst>
          </p:cNvPr>
          <p:cNvSpPr/>
          <p:nvPr/>
        </p:nvSpPr>
        <p:spPr>
          <a:xfrm>
            <a:off x="914217" y="6353039"/>
            <a:ext cx="3856792" cy="3420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8101A-9184-14A0-4DF8-0C4EAFFC466B}"/>
              </a:ext>
            </a:extLst>
          </p:cNvPr>
          <p:cNvSpPr txBox="1"/>
          <p:nvPr/>
        </p:nvSpPr>
        <p:spPr>
          <a:xfrm>
            <a:off x="3842309" y="4040667"/>
            <a:ext cx="17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complete reason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99D0F-2126-281A-27F5-E175E097C3ED}"/>
              </a:ext>
            </a:extLst>
          </p:cNvPr>
          <p:cNvSpPr txBox="1"/>
          <p:nvPr/>
        </p:nvSpPr>
        <p:spPr>
          <a:xfrm>
            <a:off x="3842309" y="5295868"/>
            <a:ext cx="159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general reason</a:t>
            </a:r>
          </a:p>
        </p:txBody>
      </p:sp>
    </p:spTree>
    <p:extLst>
      <p:ext uri="{BB962C8B-B14F-4D97-AF65-F5344CB8AC3E}">
        <p14:creationId xmlns:p14="http://schemas.microsoft.com/office/powerpoint/2010/main" val="14092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83" grpId="0" animBg="1"/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50C6-F234-0ED9-4F1B-AA07EC86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12CB33-B952-68EC-E8A9-904F0A2A0C2D}"/>
              </a:ext>
            </a:extLst>
          </p:cNvPr>
          <p:cNvGrpSpPr/>
          <p:nvPr/>
        </p:nvGrpSpPr>
        <p:grpSpPr>
          <a:xfrm>
            <a:off x="2446896" y="1612974"/>
            <a:ext cx="1905357" cy="1558616"/>
            <a:chOff x="2505277" y="2435160"/>
            <a:chExt cx="1905357" cy="155861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885B2A-A4CE-BEED-68E7-3CC85741CF1D}"/>
                </a:ext>
              </a:extLst>
            </p:cNvPr>
            <p:cNvSpPr/>
            <p:nvPr/>
          </p:nvSpPr>
          <p:spPr>
            <a:xfrm>
              <a:off x="2505277" y="2435160"/>
              <a:ext cx="1905357" cy="155861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D0A271D-83C9-4717-8E9C-D0D983E30861}"/>
                </a:ext>
              </a:extLst>
            </p:cNvPr>
            <p:cNvSpPr/>
            <p:nvPr/>
          </p:nvSpPr>
          <p:spPr>
            <a:xfrm>
              <a:off x="2985248" y="27922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A231373-2BF3-52CF-62DB-C0A461E87EDE}"/>
                </a:ext>
              </a:extLst>
            </p:cNvPr>
            <p:cNvSpPr/>
            <p:nvPr/>
          </p:nvSpPr>
          <p:spPr>
            <a:xfrm>
              <a:off x="2848088" y="32558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A5EFCC2-DC3D-C1FB-9CE5-C7BBA645790B}"/>
                </a:ext>
              </a:extLst>
            </p:cNvPr>
            <p:cNvSpPr/>
            <p:nvPr/>
          </p:nvSpPr>
          <p:spPr>
            <a:xfrm>
              <a:off x="3320795" y="342479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AA1BB2-0A82-3A7D-133A-36D6D547E726}"/>
                </a:ext>
              </a:extLst>
            </p:cNvPr>
            <p:cNvSpPr/>
            <p:nvPr/>
          </p:nvSpPr>
          <p:spPr>
            <a:xfrm>
              <a:off x="3483776" y="292940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7D0F66-458C-51AA-22E3-A54DAF910697}"/>
                </a:ext>
              </a:extLst>
            </p:cNvPr>
            <p:cNvSpPr/>
            <p:nvPr/>
          </p:nvSpPr>
          <p:spPr>
            <a:xfrm>
              <a:off x="3769389" y="331546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D107862-A3B1-97F7-8304-2385BBFC28C6}"/>
                </a:ext>
              </a:extLst>
            </p:cNvPr>
            <p:cNvSpPr/>
            <p:nvPr/>
          </p:nvSpPr>
          <p:spPr>
            <a:xfrm>
              <a:off x="3934787" y="292940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FDBE701-D4F7-6C60-0B16-96AD62E0432A}"/>
              </a:ext>
            </a:extLst>
          </p:cNvPr>
          <p:cNvGrpSpPr/>
          <p:nvPr/>
        </p:nvGrpSpPr>
        <p:grpSpPr>
          <a:xfrm>
            <a:off x="5033055" y="1612974"/>
            <a:ext cx="1905357" cy="1558616"/>
            <a:chOff x="7301395" y="2435160"/>
            <a:chExt cx="1905357" cy="155861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2B1D2A2-B726-9104-E9F2-17EF64095536}"/>
                </a:ext>
              </a:extLst>
            </p:cNvPr>
            <p:cNvSpPr/>
            <p:nvPr/>
          </p:nvSpPr>
          <p:spPr>
            <a:xfrm>
              <a:off x="7301395" y="2435160"/>
              <a:ext cx="1905357" cy="155861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C6B7D9-7DD6-B06E-E358-E719094374F8}"/>
                </a:ext>
              </a:extLst>
            </p:cNvPr>
            <p:cNvSpPr/>
            <p:nvPr/>
          </p:nvSpPr>
          <p:spPr>
            <a:xfrm>
              <a:off x="7869220" y="257473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46F106-20B9-34AB-E418-833BAAB55CC7}"/>
                </a:ext>
              </a:extLst>
            </p:cNvPr>
            <p:cNvSpPr/>
            <p:nvPr/>
          </p:nvSpPr>
          <p:spPr>
            <a:xfrm>
              <a:off x="7574459" y="29864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4A835F-3B2B-A8E8-707A-3393855C6B1E}"/>
                </a:ext>
              </a:extLst>
            </p:cNvPr>
            <p:cNvSpPr/>
            <p:nvPr/>
          </p:nvSpPr>
          <p:spPr>
            <a:xfrm>
              <a:off x="8326420" y="26444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5E2137-69E1-5B93-A847-64DC80A12F50}"/>
                </a:ext>
              </a:extLst>
            </p:cNvPr>
            <p:cNvSpPr/>
            <p:nvPr/>
          </p:nvSpPr>
          <p:spPr>
            <a:xfrm>
              <a:off x="8042957" y="30471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55FB6C-9870-2520-DC02-87CBFD2F0E12}"/>
                </a:ext>
              </a:extLst>
            </p:cNvPr>
            <p:cNvSpPr/>
            <p:nvPr/>
          </p:nvSpPr>
          <p:spPr>
            <a:xfrm>
              <a:off x="7754294" y="338232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3A7D31-B0F7-671B-9FD7-ABB883E38E7D}"/>
                </a:ext>
              </a:extLst>
            </p:cNvPr>
            <p:cNvSpPr/>
            <p:nvPr/>
          </p:nvSpPr>
          <p:spPr>
            <a:xfrm>
              <a:off x="8463580" y="298870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570F16-DB6E-817A-D5E8-D4AD4D6D9962}"/>
                </a:ext>
              </a:extLst>
            </p:cNvPr>
            <p:cNvSpPr/>
            <p:nvPr/>
          </p:nvSpPr>
          <p:spPr>
            <a:xfrm>
              <a:off x="8207193" y="33599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5D9C9A-7BDB-5FD9-BF94-8B3CB589F0FC}"/>
                </a:ext>
              </a:extLst>
            </p:cNvPr>
            <p:cNvSpPr/>
            <p:nvPr/>
          </p:nvSpPr>
          <p:spPr>
            <a:xfrm>
              <a:off x="8699895" y="324927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F99687-1E2C-6FCD-B80F-9C6AD1CF4479}"/>
                </a:ext>
              </a:extLst>
            </p:cNvPr>
            <p:cNvSpPr/>
            <p:nvPr/>
          </p:nvSpPr>
          <p:spPr>
            <a:xfrm>
              <a:off x="8471295" y="368517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3EE3F5-7181-1CFA-0871-BA2017A14FC8}"/>
                </a:ext>
              </a:extLst>
            </p:cNvPr>
            <p:cNvSpPr/>
            <p:nvPr/>
          </p:nvSpPr>
          <p:spPr>
            <a:xfrm>
              <a:off x="8010415" y="377153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1274E3B-2E43-6837-7BBB-F347E86E5D0E}"/>
              </a:ext>
            </a:extLst>
          </p:cNvPr>
          <p:cNvGrpSpPr/>
          <p:nvPr/>
        </p:nvGrpSpPr>
        <p:grpSpPr>
          <a:xfrm>
            <a:off x="7619214" y="1612974"/>
            <a:ext cx="1905357" cy="1558616"/>
            <a:chOff x="4903336" y="2435160"/>
            <a:chExt cx="1905357" cy="155861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628BDA-D7CC-D9AC-51CE-EE06B8500E8D}"/>
                </a:ext>
              </a:extLst>
            </p:cNvPr>
            <p:cNvSpPr/>
            <p:nvPr/>
          </p:nvSpPr>
          <p:spPr>
            <a:xfrm>
              <a:off x="4903336" y="2435160"/>
              <a:ext cx="1905357" cy="155861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73BA02-92CD-C2B7-6F4D-2449756CEC27}"/>
                </a:ext>
              </a:extLst>
            </p:cNvPr>
            <p:cNvSpPr/>
            <p:nvPr/>
          </p:nvSpPr>
          <p:spPr>
            <a:xfrm>
              <a:off x="5320553" y="27922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26F731F-97C1-887C-B815-5C478DDA9504}"/>
                </a:ext>
              </a:extLst>
            </p:cNvPr>
            <p:cNvSpPr/>
            <p:nvPr/>
          </p:nvSpPr>
          <p:spPr>
            <a:xfrm>
              <a:off x="5134805" y="311976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B6DECAA-9513-02F7-A128-17339A2CF167}"/>
                </a:ext>
              </a:extLst>
            </p:cNvPr>
            <p:cNvSpPr/>
            <p:nvPr/>
          </p:nvSpPr>
          <p:spPr>
            <a:xfrm>
              <a:off x="5777753" y="28086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1D9375-C38A-C0A1-0909-E615B68138F5}"/>
                </a:ext>
              </a:extLst>
            </p:cNvPr>
            <p:cNvSpPr/>
            <p:nvPr/>
          </p:nvSpPr>
          <p:spPr>
            <a:xfrm>
              <a:off x="5561343" y="314588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A73A31-3B23-E9FF-2FB1-58DEE45B8A2D}"/>
                </a:ext>
              </a:extLst>
            </p:cNvPr>
            <p:cNvSpPr/>
            <p:nvPr/>
          </p:nvSpPr>
          <p:spPr>
            <a:xfrm>
              <a:off x="5445521" y="35630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0204B7-F1DE-0576-0177-E361D7F918A5}"/>
                </a:ext>
              </a:extLst>
            </p:cNvPr>
            <p:cNvSpPr/>
            <p:nvPr/>
          </p:nvSpPr>
          <p:spPr>
            <a:xfrm>
              <a:off x="6166373" y="312398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1FC7FD1-6866-73A3-42FD-977CF96B8A11}"/>
                </a:ext>
              </a:extLst>
            </p:cNvPr>
            <p:cNvSpPr/>
            <p:nvPr/>
          </p:nvSpPr>
          <p:spPr>
            <a:xfrm>
              <a:off x="5896984" y="342479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3C350E-B9B6-A72B-4B4A-F5A305A17C60}"/>
                </a:ext>
              </a:extLst>
            </p:cNvPr>
            <p:cNvSpPr/>
            <p:nvPr/>
          </p:nvSpPr>
          <p:spPr>
            <a:xfrm>
              <a:off x="6318325" y="3558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257183EF-049B-1704-997A-127228F3D7FF}"/>
              </a:ext>
            </a:extLst>
          </p:cNvPr>
          <p:cNvSpPr/>
          <p:nvPr/>
        </p:nvSpPr>
        <p:spPr>
          <a:xfrm>
            <a:off x="5675471" y="2052032"/>
            <a:ext cx="988276" cy="730778"/>
          </a:xfrm>
          <a:prstGeom prst="ellipse">
            <a:avLst/>
          </a:prstGeom>
          <a:solidFill>
            <a:srgbClr val="FF0000">
              <a:alpha val="30704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B1D9867-38F4-E8D3-8AAC-53D9334C6EF4}"/>
              </a:ext>
            </a:extLst>
          </p:cNvPr>
          <p:cNvSpPr/>
          <p:nvPr/>
        </p:nvSpPr>
        <p:spPr>
          <a:xfrm>
            <a:off x="5130149" y="2010531"/>
            <a:ext cx="1746556" cy="811819"/>
          </a:xfrm>
          <a:prstGeom prst="ellipse">
            <a:avLst/>
          </a:prstGeom>
          <a:solidFill>
            <a:srgbClr val="FF0000">
              <a:alpha val="30704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8E6773-BA77-8D94-1DFD-4E6D7E9F4767}"/>
              </a:ext>
            </a:extLst>
          </p:cNvPr>
          <p:cNvSpPr txBox="1"/>
          <p:nvPr/>
        </p:nvSpPr>
        <p:spPr>
          <a:xfrm>
            <a:off x="4427816" y="2017834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DC558A-9229-EAAD-9680-D566B56F9EFA}"/>
              </a:ext>
            </a:extLst>
          </p:cNvPr>
          <p:cNvSpPr txBox="1"/>
          <p:nvPr/>
        </p:nvSpPr>
        <p:spPr>
          <a:xfrm>
            <a:off x="7036585" y="2031314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CA57D7B-E266-3624-9665-452C697F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70" y="1569800"/>
            <a:ext cx="419100" cy="3683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DDADD0D-7B67-46DF-1DB5-5B755523D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49" y="1536857"/>
            <a:ext cx="393700" cy="3683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20B5CB7-8378-D48D-2D18-CA5584F7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555" y="1569800"/>
            <a:ext cx="469900" cy="36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9ACE3F-536E-32B3-5D46-65A23D61D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754" y="3389699"/>
            <a:ext cx="7772400" cy="331095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E4DEB8E-F2D1-20C1-8458-137573BC9DC5}"/>
              </a:ext>
            </a:extLst>
          </p:cNvPr>
          <p:cNvSpPr/>
          <p:nvPr/>
        </p:nvSpPr>
        <p:spPr>
          <a:xfrm>
            <a:off x="1493520" y="3302000"/>
            <a:ext cx="4938035" cy="89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5C9ACC-DA4B-DEE7-08AF-D9B004E359B8}"/>
              </a:ext>
            </a:extLst>
          </p:cNvPr>
          <p:cNvSpPr/>
          <p:nvPr/>
        </p:nvSpPr>
        <p:spPr>
          <a:xfrm>
            <a:off x="1493520" y="4284146"/>
            <a:ext cx="5648960" cy="1161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CD7A89-E24A-93BE-9368-4162C40D73A1}"/>
              </a:ext>
            </a:extLst>
          </p:cNvPr>
          <p:cNvSpPr/>
          <p:nvPr/>
        </p:nvSpPr>
        <p:spPr>
          <a:xfrm>
            <a:off x="1497257" y="5539040"/>
            <a:ext cx="8031051" cy="1161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1CDCF1-49AB-B734-2137-C71FBCCC41F8}"/>
              </a:ext>
            </a:extLst>
          </p:cNvPr>
          <p:cNvSpPr/>
          <p:nvPr/>
        </p:nvSpPr>
        <p:spPr>
          <a:xfrm>
            <a:off x="7146008" y="6062459"/>
            <a:ext cx="2332380" cy="3420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50C6-F234-0ED9-4F1B-AA07EC86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Semantics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DE212-023B-E30D-58A1-714706E89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533" y="4013150"/>
            <a:ext cx="7772400" cy="8125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8B687F-F623-FC13-C4CC-8B03BCB32AE0}"/>
              </a:ext>
            </a:extLst>
          </p:cNvPr>
          <p:cNvGrpSpPr/>
          <p:nvPr/>
        </p:nvGrpSpPr>
        <p:grpSpPr>
          <a:xfrm>
            <a:off x="2446896" y="1612974"/>
            <a:ext cx="1905357" cy="1558616"/>
            <a:chOff x="2505277" y="2435160"/>
            <a:chExt cx="1905357" cy="155861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0DCCB1-E7DF-F1DC-18D0-B0E5F04C9BD4}"/>
                </a:ext>
              </a:extLst>
            </p:cNvPr>
            <p:cNvSpPr/>
            <p:nvPr/>
          </p:nvSpPr>
          <p:spPr>
            <a:xfrm>
              <a:off x="2505277" y="2435160"/>
              <a:ext cx="1905357" cy="155861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4754E8-35C7-F7EE-762A-2D4E2354F799}"/>
                </a:ext>
              </a:extLst>
            </p:cNvPr>
            <p:cNvSpPr/>
            <p:nvPr/>
          </p:nvSpPr>
          <p:spPr>
            <a:xfrm>
              <a:off x="2985248" y="27922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EB9E1FD-0EC0-2BD4-6802-0DD36C7E0E59}"/>
                </a:ext>
              </a:extLst>
            </p:cNvPr>
            <p:cNvSpPr/>
            <p:nvPr/>
          </p:nvSpPr>
          <p:spPr>
            <a:xfrm>
              <a:off x="2848088" y="32558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E3B479-F360-863E-FFFB-46371F4C2117}"/>
                </a:ext>
              </a:extLst>
            </p:cNvPr>
            <p:cNvSpPr/>
            <p:nvPr/>
          </p:nvSpPr>
          <p:spPr>
            <a:xfrm>
              <a:off x="3320795" y="342479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BE939E-5750-FBEE-89A7-FAD961806D03}"/>
                </a:ext>
              </a:extLst>
            </p:cNvPr>
            <p:cNvSpPr/>
            <p:nvPr/>
          </p:nvSpPr>
          <p:spPr>
            <a:xfrm>
              <a:off x="3483776" y="292940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EEA9E1-D1BD-7DB2-3DD7-2F8B5AA05F32}"/>
                </a:ext>
              </a:extLst>
            </p:cNvPr>
            <p:cNvSpPr/>
            <p:nvPr/>
          </p:nvSpPr>
          <p:spPr>
            <a:xfrm>
              <a:off x="3769389" y="331546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7B85682-2CBF-4257-9A3A-47C272A3A6B8}"/>
                </a:ext>
              </a:extLst>
            </p:cNvPr>
            <p:cNvSpPr/>
            <p:nvPr/>
          </p:nvSpPr>
          <p:spPr>
            <a:xfrm>
              <a:off x="3934787" y="292940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A839FC-529C-12CD-5165-20D616730C50}"/>
              </a:ext>
            </a:extLst>
          </p:cNvPr>
          <p:cNvGrpSpPr/>
          <p:nvPr/>
        </p:nvGrpSpPr>
        <p:grpSpPr>
          <a:xfrm>
            <a:off x="5033055" y="1612974"/>
            <a:ext cx="1905357" cy="1558616"/>
            <a:chOff x="7301395" y="2435160"/>
            <a:chExt cx="1905357" cy="155861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E30761-2AAF-EC2B-864E-AC1B23C30788}"/>
                </a:ext>
              </a:extLst>
            </p:cNvPr>
            <p:cNvSpPr/>
            <p:nvPr/>
          </p:nvSpPr>
          <p:spPr>
            <a:xfrm>
              <a:off x="7301395" y="2435160"/>
              <a:ext cx="1905357" cy="155861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F197F3D-1AD8-5A32-6E1A-39396F8F583A}"/>
                </a:ext>
              </a:extLst>
            </p:cNvPr>
            <p:cNvSpPr/>
            <p:nvPr/>
          </p:nvSpPr>
          <p:spPr>
            <a:xfrm>
              <a:off x="7869220" y="257473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55EBA3-8C35-8862-F9F6-210234600D34}"/>
                </a:ext>
              </a:extLst>
            </p:cNvPr>
            <p:cNvSpPr/>
            <p:nvPr/>
          </p:nvSpPr>
          <p:spPr>
            <a:xfrm>
              <a:off x="7574459" y="29864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D2B723-F9FE-9BA5-19EB-C84EA6D20BB1}"/>
                </a:ext>
              </a:extLst>
            </p:cNvPr>
            <p:cNvSpPr/>
            <p:nvPr/>
          </p:nvSpPr>
          <p:spPr>
            <a:xfrm>
              <a:off x="8326420" y="264446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722F02-ACE0-2A53-6338-4F452DF3F7B7}"/>
                </a:ext>
              </a:extLst>
            </p:cNvPr>
            <p:cNvSpPr/>
            <p:nvPr/>
          </p:nvSpPr>
          <p:spPr>
            <a:xfrm>
              <a:off x="8042957" y="30471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35990E-9F79-22F5-EA5F-270A2A096563}"/>
                </a:ext>
              </a:extLst>
            </p:cNvPr>
            <p:cNvSpPr/>
            <p:nvPr/>
          </p:nvSpPr>
          <p:spPr>
            <a:xfrm>
              <a:off x="7754294" y="338232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B73C46-1C5B-96E0-8B76-0262983B4E37}"/>
                </a:ext>
              </a:extLst>
            </p:cNvPr>
            <p:cNvSpPr/>
            <p:nvPr/>
          </p:nvSpPr>
          <p:spPr>
            <a:xfrm>
              <a:off x="8463580" y="298870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9D9E42-E2C8-BFD0-726E-98F829DA79C8}"/>
                </a:ext>
              </a:extLst>
            </p:cNvPr>
            <p:cNvSpPr/>
            <p:nvPr/>
          </p:nvSpPr>
          <p:spPr>
            <a:xfrm>
              <a:off x="8207193" y="33599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EDE297-7887-EA46-C494-723D30994BE2}"/>
                </a:ext>
              </a:extLst>
            </p:cNvPr>
            <p:cNvSpPr/>
            <p:nvPr/>
          </p:nvSpPr>
          <p:spPr>
            <a:xfrm>
              <a:off x="8699895" y="324927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35BAEF-BCB8-C4A1-4DDD-61F1AA650CA6}"/>
                </a:ext>
              </a:extLst>
            </p:cNvPr>
            <p:cNvSpPr/>
            <p:nvPr/>
          </p:nvSpPr>
          <p:spPr>
            <a:xfrm>
              <a:off x="8471295" y="368517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A3C5B9A-A5F5-992F-4C7B-A706E3CB5353}"/>
                </a:ext>
              </a:extLst>
            </p:cNvPr>
            <p:cNvSpPr/>
            <p:nvPr/>
          </p:nvSpPr>
          <p:spPr>
            <a:xfrm>
              <a:off x="8010415" y="377153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F77481-0DE0-9C2C-7B79-8BBFCDAD7A13}"/>
              </a:ext>
            </a:extLst>
          </p:cNvPr>
          <p:cNvGrpSpPr/>
          <p:nvPr/>
        </p:nvGrpSpPr>
        <p:grpSpPr>
          <a:xfrm>
            <a:off x="7619214" y="1612974"/>
            <a:ext cx="1905357" cy="1558616"/>
            <a:chOff x="4903336" y="2435160"/>
            <a:chExt cx="1905357" cy="155861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59909EE-39F7-FB24-906B-ED6237E74F8F}"/>
                </a:ext>
              </a:extLst>
            </p:cNvPr>
            <p:cNvSpPr/>
            <p:nvPr/>
          </p:nvSpPr>
          <p:spPr>
            <a:xfrm>
              <a:off x="4903336" y="2435160"/>
              <a:ext cx="1905357" cy="155861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A32211-5AD2-B265-3BC3-13ACF85F0918}"/>
                </a:ext>
              </a:extLst>
            </p:cNvPr>
            <p:cNvSpPr/>
            <p:nvPr/>
          </p:nvSpPr>
          <p:spPr>
            <a:xfrm>
              <a:off x="5320553" y="27922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AAAC9B-3B2C-B39B-3B95-4462DDFAFC1A}"/>
                </a:ext>
              </a:extLst>
            </p:cNvPr>
            <p:cNvSpPr/>
            <p:nvPr/>
          </p:nvSpPr>
          <p:spPr>
            <a:xfrm>
              <a:off x="5134805" y="311976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1FF42E-0520-830E-B72A-0B443DD69082}"/>
                </a:ext>
              </a:extLst>
            </p:cNvPr>
            <p:cNvSpPr/>
            <p:nvPr/>
          </p:nvSpPr>
          <p:spPr>
            <a:xfrm>
              <a:off x="5777753" y="28086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4B29CCE-EE99-C1FC-768B-65EB58FF3D8D}"/>
                </a:ext>
              </a:extLst>
            </p:cNvPr>
            <p:cNvSpPr/>
            <p:nvPr/>
          </p:nvSpPr>
          <p:spPr>
            <a:xfrm>
              <a:off x="5561343" y="314588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E9A54E-BC9C-EC2A-237C-45AD72FE53F8}"/>
                </a:ext>
              </a:extLst>
            </p:cNvPr>
            <p:cNvSpPr/>
            <p:nvPr/>
          </p:nvSpPr>
          <p:spPr>
            <a:xfrm>
              <a:off x="5445521" y="35630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A9EF384-991C-E1CC-5B9E-E1C381537A5D}"/>
                </a:ext>
              </a:extLst>
            </p:cNvPr>
            <p:cNvSpPr/>
            <p:nvPr/>
          </p:nvSpPr>
          <p:spPr>
            <a:xfrm>
              <a:off x="6166373" y="3123983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E47C093-6990-8C10-2D68-44BCFAE3307F}"/>
                </a:ext>
              </a:extLst>
            </p:cNvPr>
            <p:cNvSpPr/>
            <p:nvPr/>
          </p:nvSpPr>
          <p:spPr>
            <a:xfrm>
              <a:off x="5896984" y="342479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0B6E4EA-3563-2FCE-B770-409F0C36686E}"/>
                </a:ext>
              </a:extLst>
            </p:cNvPr>
            <p:cNvSpPr/>
            <p:nvPr/>
          </p:nvSpPr>
          <p:spPr>
            <a:xfrm>
              <a:off x="6318325" y="3558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AB5C0F4-A6F3-0882-4AB8-9A888141C4B3}"/>
              </a:ext>
            </a:extLst>
          </p:cNvPr>
          <p:cNvSpPr/>
          <p:nvPr/>
        </p:nvSpPr>
        <p:spPr>
          <a:xfrm>
            <a:off x="5675471" y="2052032"/>
            <a:ext cx="988276" cy="730778"/>
          </a:xfrm>
          <a:prstGeom prst="ellipse">
            <a:avLst/>
          </a:prstGeom>
          <a:solidFill>
            <a:srgbClr val="FF0000">
              <a:alpha val="30704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977A090-F185-09AC-74B2-2B5D313C0F3C}"/>
              </a:ext>
            </a:extLst>
          </p:cNvPr>
          <p:cNvSpPr/>
          <p:nvPr/>
        </p:nvSpPr>
        <p:spPr>
          <a:xfrm>
            <a:off x="5130149" y="2010531"/>
            <a:ext cx="1746556" cy="811819"/>
          </a:xfrm>
          <a:prstGeom prst="ellipse">
            <a:avLst/>
          </a:prstGeom>
          <a:solidFill>
            <a:srgbClr val="FF0000">
              <a:alpha val="30704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51CAE2-938C-382F-041B-DD50C2A5539A}"/>
              </a:ext>
            </a:extLst>
          </p:cNvPr>
          <p:cNvSpPr txBox="1"/>
          <p:nvPr/>
        </p:nvSpPr>
        <p:spPr>
          <a:xfrm>
            <a:off x="4427816" y="2017834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276FEA-F343-9A4E-07A8-393E241CAA7F}"/>
              </a:ext>
            </a:extLst>
          </p:cNvPr>
          <p:cNvSpPr txBox="1"/>
          <p:nvPr/>
        </p:nvSpPr>
        <p:spPr>
          <a:xfrm>
            <a:off x="7036585" y="2031314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57860BF-890B-0C50-A3C0-D43D0DB8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170" y="1569800"/>
            <a:ext cx="419100" cy="368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CB3EB4D-B14C-8DD0-0DD3-C8D3F8FF9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649" y="1536857"/>
            <a:ext cx="393700" cy="3683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93C8375-DC86-28A1-4B8E-C046B254D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555" y="1569800"/>
            <a:ext cx="469900" cy="36830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D38BA57-6E19-9795-6454-C6715E5D4E1F}"/>
              </a:ext>
            </a:extLst>
          </p:cNvPr>
          <p:cNvGrpSpPr/>
          <p:nvPr/>
        </p:nvGrpSpPr>
        <p:grpSpPr>
          <a:xfrm>
            <a:off x="2446896" y="5147652"/>
            <a:ext cx="6833201" cy="1345219"/>
            <a:chOff x="2446896" y="5062227"/>
            <a:chExt cx="6833201" cy="134521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ECAF43-64E3-71B9-CA0A-9C76A75FE288}"/>
                </a:ext>
              </a:extLst>
            </p:cNvPr>
            <p:cNvSpPr txBox="1"/>
            <p:nvPr/>
          </p:nvSpPr>
          <p:spPr>
            <a:xfrm>
              <a:off x="2446896" y="5550170"/>
              <a:ext cx="682334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Binary variables, complete reason</a:t>
              </a:r>
              <a:r>
                <a:rPr lang="en-US" b="1" dirty="0">
                  <a:solidFill>
                    <a:srgbClr val="C00000"/>
                  </a:solidFill>
                </a:rPr>
                <a:t> </a:t>
              </a:r>
              <a:r>
                <a:rPr lang="en-US" dirty="0"/>
                <a:t>(</a:t>
              </a:r>
              <a:r>
                <a:rPr lang="en-US" dirty="0" err="1"/>
                <a:t>Darwiche</a:t>
              </a:r>
              <a:r>
                <a:rPr lang="en-US" dirty="0"/>
                <a:t> &amp; Marquis, JAIR 2021)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713C3EA-2297-0027-D678-29A6779C3BD0}"/>
                </a:ext>
              </a:extLst>
            </p:cNvPr>
            <p:cNvSpPr txBox="1"/>
            <p:nvPr/>
          </p:nvSpPr>
          <p:spPr>
            <a:xfrm>
              <a:off x="2456754" y="6038114"/>
              <a:ext cx="68233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Discrete variables, complete/general reason</a:t>
              </a:r>
              <a:r>
                <a:rPr lang="en-US" b="1" dirty="0">
                  <a:solidFill>
                    <a:srgbClr val="C00000"/>
                  </a:solidFill>
                </a:rPr>
                <a:t> </a:t>
              </a:r>
              <a:r>
                <a:rPr lang="en-US" dirty="0"/>
                <a:t>(Ji &amp; </a:t>
              </a:r>
              <a:r>
                <a:rPr lang="en-US" dirty="0" err="1"/>
                <a:t>Darwiche</a:t>
              </a:r>
              <a:r>
                <a:rPr lang="en-US" dirty="0"/>
                <a:t>, </a:t>
              </a:r>
              <a:r>
                <a:rPr lang="en-US" dirty="0" err="1"/>
                <a:t>arXiv</a:t>
              </a:r>
              <a:r>
                <a:rPr lang="en-US" dirty="0"/>
                <a:t> 2023)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2B02A0F-F663-6254-BFBE-A52E6C048494}"/>
                </a:ext>
              </a:extLst>
            </p:cNvPr>
            <p:cNvSpPr txBox="1"/>
            <p:nvPr/>
          </p:nvSpPr>
          <p:spPr>
            <a:xfrm>
              <a:off x="2456754" y="5062227"/>
              <a:ext cx="2048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selection semantics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2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  <a:r>
              <a:rPr lang="en-US" b="1" dirty="0"/>
              <a:t> Network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29" y="1825625"/>
            <a:ext cx="9424141" cy="4351338"/>
          </a:xfrm>
        </p:spPr>
      </p:pic>
    </p:spTree>
    <p:extLst>
      <p:ext uri="{BB962C8B-B14F-4D97-AF65-F5344CB8AC3E}">
        <p14:creationId xmlns:p14="http://schemas.microsoft.com/office/powerpoint/2010/main" val="14841474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12385-2D2E-CC4B-96A3-7BD3FF864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064" y="668090"/>
            <a:ext cx="5213609" cy="1065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719C91-48EA-6A4E-A51C-FE9E137B054D}"/>
              </a:ext>
            </a:extLst>
          </p:cNvPr>
          <p:cNvSpPr txBox="1"/>
          <p:nvPr/>
        </p:nvSpPr>
        <p:spPr>
          <a:xfrm>
            <a:off x="1699984" y="1718547"/>
            <a:ext cx="79902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Decision Counterfactuals: </a:t>
            </a:r>
            <a:r>
              <a:rPr lang="en-US" sz="2000" dirty="0"/>
              <a:t>“decision will stick even if…because…”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05CFC2C-E1B3-D44E-AF45-94BB9ADF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55" y="378573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What else </a:t>
            </a:r>
            <a:r>
              <a:rPr lang="en-US" sz="2000" dirty="0"/>
              <a:t>can be done with complete reasons?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68584C-A028-9F4F-B78D-0712100CC6B6}"/>
              </a:ext>
            </a:extLst>
          </p:cNvPr>
          <p:cNvSpPr txBox="1"/>
          <p:nvPr/>
        </p:nvSpPr>
        <p:spPr>
          <a:xfrm>
            <a:off x="1699982" y="2227853"/>
            <a:ext cx="799028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Susan would still be admitted </a:t>
            </a:r>
            <a:r>
              <a:rPr lang="en-US" sz="2000" dirty="0">
                <a:solidFill>
                  <a:srgbClr val="FF0000"/>
                </a:solidFill>
              </a:rPr>
              <a:t>even if </a:t>
            </a:r>
            <a:r>
              <a:rPr lang="en-US" sz="2000" dirty="0"/>
              <a:t>she did not have a high GPA </a:t>
            </a:r>
            <a:r>
              <a:rPr lang="en-US" sz="2000" dirty="0">
                <a:solidFill>
                  <a:srgbClr val="FF0000"/>
                </a:solidFill>
              </a:rPr>
              <a:t>because</a:t>
            </a:r>
            <a:r>
              <a:rPr lang="en-US" sz="2000" dirty="0"/>
              <a:t> she passed the entrance exam and comes from a rich hometown.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45BD0-2D7B-26C7-BF88-C309FA713D0F}"/>
              </a:ext>
            </a:extLst>
          </p:cNvPr>
          <p:cNvSpPr txBox="1"/>
          <p:nvPr/>
        </p:nvSpPr>
        <p:spPr>
          <a:xfrm>
            <a:off x="1699984" y="3213675"/>
            <a:ext cx="799027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Decision Bias: </a:t>
            </a:r>
            <a:r>
              <a:rPr lang="en-US" sz="2000" dirty="0"/>
              <a:t>Decision is biased </a:t>
            </a:r>
            <a:r>
              <a:rPr lang="en-US" sz="2000" dirty="0" err="1"/>
              <a:t>iff</a:t>
            </a:r>
            <a:r>
              <a:rPr lang="en-US" sz="2000" dirty="0"/>
              <a:t> it can change due only to changing protected features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454D28-3464-6416-B5F6-0B06DF401E0D}"/>
              </a:ext>
            </a:extLst>
          </p:cNvPr>
          <p:cNvSpPr txBox="1"/>
          <p:nvPr/>
        </p:nvSpPr>
        <p:spPr>
          <a:xfrm>
            <a:off x="1699984" y="4001761"/>
            <a:ext cx="799027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decided in linear time </a:t>
            </a:r>
          </a:p>
          <a:p>
            <a:pPr algn="ctr"/>
            <a:r>
              <a:rPr lang="en-US" sz="2000" dirty="0"/>
              <a:t>using an appropriate representation of the complete reason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27ECB-E1C0-4B6B-2678-F13D60B1DA18}"/>
              </a:ext>
            </a:extLst>
          </p:cNvPr>
          <p:cNvSpPr txBox="1"/>
          <p:nvPr/>
        </p:nvSpPr>
        <p:spPr>
          <a:xfrm>
            <a:off x="1699983" y="5006626"/>
            <a:ext cx="799027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Open-Ended Queries</a:t>
            </a:r>
          </a:p>
          <a:p>
            <a:pPr algn="ctr"/>
            <a:r>
              <a:rPr lang="en-US" sz="2000" dirty="0"/>
              <a:t>e.g., find all instances on which a positive, biased decision will be made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15341-ABE2-807A-34D6-655E5BCB7D4A}"/>
              </a:ext>
            </a:extLst>
          </p:cNvPr>
          <p:cNvSpPr txBox="1"/>
          <p:nvPr/>
        </p:nvSpPr>
        <p:spPr>
          <a:xfrm>
            <a:off x="7426712" y="5794712"/>
            <a:ext cx="226355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</a:t>
            </a:r>
            <a:r>
              <a:rPr lang="en-US" sz="1200" dirty="0" err="1"/>
              <a:t>Darwiche</a:t>
            </a:r>
            <a:r>
              <a:rPr lang="en-US" sz="1200" dirty="0"/>
              <a:t> &amp; Marquis, JAIR 2021)</a:t>
            </a:r>
          </a:p>
        </p:txBody>
      </p:sp>
    </p:spTree>
    <p:extLst>
      <p:ext uri="{BB962C8B-B14F-4D97-AF65-F5344CB8AC3E}">
        <p14:creationId xmlns:p14="http://schemas.microsoft.com/office/powerpoint/2010/main" val="10482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17" grpId="0" animBg="1"/>
      <p:bldP spid="24" grpId="0" animBg="1"/>
      <p:bldP spid="2" grpId="0" animBg="1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Explainable AI</a:t>
            </a:r>
            <a:br>
              <a:rPr lang="en-US" sz="4800" dirty="0"/>
            </a:br>
            <a:r>
              <a:rPr lang="en-US" sz="1800" dirty="0"/>
              <a:t>Reasoning About the Behavior of Learned Classifiers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075E2-3093-7D47-BE93-798C08B4BBF9}"/>
              </a:ext>
            </a:extLst>
          </p:cNvPr>
          <p:cNvSpPr txBox="1"/>
          <p:nvPr/>
        </p:nvSpPr>
        <p:spPr>
          <a:xfrm>
            <a:off x="3853591" y="3987318"/>
            <a:ext cx="448481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What classifiers?</a:t>
            </a:r>
          </a:p>
          <a:p>
            <a:r>
              <a:rPr lang="en-US" sz="1600" b="1" dirty="0"/>
              <a:t>What symbolic representation?</a:t>
            </a:r>
          </a:p>
          <a:p>
            <a:r>
              <a:rPr lang="en-US" sz="1600" b="1" dirty="0"/>
              <a:t>What can we do with the symbolic representation?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C990E6-B212-854C-B7D5-276E9B8FB56F}"/>
              </a:ext>
            </a:extLst>
          </p:cNvPr>
          <p:cNvCxnSpPr>
            <a:cxnSpLocks/>
          </p:cNvCxnSpPr>
          <p:nvPr/>
        </p:nvCxnSpPr>
        <p:spPr>
          <a:xfrm>
            <a:off x="3418114" y="4155374"/>
            <a:ext cx="435477" cy="0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90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Classifiers </a:t>
            </a:r>
            <a:r>
              <a:rPr lang="en-US" sz="1600" dirty="0"/>
              <a:t>into class formulas (tractable circuits)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D9B3D-E18C-734A-8A3B-F7D326CB6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  <a:p>
            <a:endParaRPr lang="en-US" dirty="0"/>
          </a:p>
          <a:p>
            <a:r>
              <a:rPr lang="en-US" dirty="0"/>
              <a:t>Neural Networks (</a:t>
            </a:r>
            <a:r>
              <a:rPr lang="en-US" sz="1800" dirty="0"/>
              <a:t>restricted classes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Decision Trees &amp; Random Forests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4567998-DC44-1D40-B0A0-B33FEB0B92B7}"/>
              </a:ext>
            </a:extLst>
          </p:cNvPr>
          <p:cNvSpPr/>
          <p:nvPr/>
        </p:nvSpPr>
        <p:spPr>
          <a:xfrm rot="16200000">
            <a:off x="5787644" y="2994951"/>
            <a:ext cx="28232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49459-48B6-1941-ADB5-7AF02309E063}"/>
              </a:ext>
            </a:extLst>
          </p:cNvPr>
          <p:cNvSpPr txBox="1"/>
          <p:nvPr/>
        </p:nvSpPr>
        <p:spPr>
          <a:xfrm>
            <a:off x="7548708" y="3052601"/>
            <a:ext cx="209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conceptual difficulty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ABD93-0991-9755-480B-FF3E5D7CD747}"/>
              </a:ext>
            </a:extLst>
          </p:cNvPr>
          <p:cNvSpPr txBox="1"/>
          <p:nvPr/>
        </p:nvSpPr>
        <p:spPr>
          <a:xfrm>
            <a:off x="1059367" y="6311896"/>
            <a:ext cx="648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many works by the SAT/SMT community on symbolic “encodings”</a:t>
            </a:r>
          </a:p>
        </p:txBody>
      </p:sp>
    </p:spTree>
    <p:extLst>
      <p:ext uri="{BB962C8B-B14F-4D97-AF65-F5344CB8AC3E}">
        <p14:creationId xmlns:p14="http://schemas.microsoft.com/office/powerpoint/2010/main" val="1817697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Decision Tree </a:t>
            </a:r>
            <a:r>
              <a:rPr lang="en-US" sz="4000" dirty="0">
                <a:sym typeface="Wingdings" pitchFamily="2" charset="2"/>
              </a:rPr>
              <a:t> Discrete Function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2042" y="2030680"/>
            <a:ext cx="6400800" cy="3657600"/>
            <a:chOff x="316411" y="1828800"/>
            <a:chExt cx="6400800" cy="3657600"/>
          </a:xfrm>
        </p:grpSpPr>
        <p:sp>
          <p:nvSpPr>
            <p:cNvPr id="6" name="Oval 5"/>
            <p:cNvSpPr/>
            <p:nvPr/>
          </p:nvSpPr>
          <p:spPr>
            <a:xfrm>
              <a:off x="3059611" y="18288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X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2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45211" y="45720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888411" y="32004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X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6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30811" y="32004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Y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-7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6411" y="45720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802811" y="45720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45131" y="45720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cxnSp>
          <p:nvCxnSpPr>
            <p:cNvPr id="13" name="Straight Connector 12"/>
            <p:cNvCxnSpPr>
              <a:stCxn id="6" idx="5"/>
              <a:endCxn id="8" idx="1"/>
            </p:cNvCxnSpPr>
            <p:nvPr/>
          </p:nvCxnSpPr>
          <p:spPr>
            <a:xfrm>
              <a:off x="3840100" y="2609289"/>
              <a:ext cx="1182222" cy="72502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5"/>
              <a:endCxn id="11" idx="0"/>
            </p:cNvCxnSpPr>
            <p:nvPr/>
          </p:nvCxnSpPr>
          <p:spPr>
            <a:xfrm>
              <a:off x="5668900" y="3980889"/>
              <a:ext cx="591111" cy="59111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3"/>
              <a:endCxn id="12" idx="0"/>
            </p:cNvCxnSpPr>
            <p:nvPr/>
          </p:nvCxnSpPr>
          <p:spPr>
            <a:xfrm flipH="1">
              <a:off x="4502331" y="3980889"/>
              <a:ext cx="519991" cy="591111"/>
            </a:xfrm>
            <a:prstGeom prst="line">
              <a:avLst/>
            </a:prstGeom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3"/>
              <a:endCxn id="9" idx="7"/>
            </p:cNvCxnSpPr>
            <p:nvPr/>
          </p:nvCxnSpPr>
          <p:spPr>
            <a:xfrm flipH="1">
              <a:off x="2011300" y="2609289"/>
              <a:ext cx="1182222" cy="725022"/>
            </a:xfrm>
            <a:prstGeom prst="line">
              <a:avLst/>
            </a:prstGeom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7" idx="0"/>
            </p:cNvCxnSpPr>
            <p:nvPr/>
          </p:nvCxnSpPr>
          <p:spPr>
            <a:xfrm>
              <a:off x="2011300" y="3980889"/>
              <a:ext cx="591111" cy="59111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0" idx="0"/>
            </p:cNvCxnSpPr>
            <p:nvPr/>
          </p:nvCxnSpPr>
          <p:spPr>
            <a:xfrm flipH="1">
              <a:off x="773611" y="3980889"/>
              <a:ext cx="591111" cy="591111"/>
            </a:xfrm>
            <a:prstGeom prst="line">
              <a:avLst/>
            </a:prstGeom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70" y="1690692"/>
            <a:ext cx="2270760" cy="2777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70" y="1690692"/>
            <a:ext cx="2444115" cy="2396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9C31E4-48E4-8319-571E-48D08B3F55F6}"/>
              </a:ext>
            </a:extLst>
          </p:cNvPr>
          <p:cNvSpPr txBox="1"/>
          <p:nvPr/>
        </p:nvSpPr>
        <p:spPr>
          <a:xfrm>
            <a:off x="4381027" y="5910059"/>
            <a:ext cx="478214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straightforward to construct class formulas (DNF)</a:t>
            </a:r>
          </a:p>
        </p:txBody>
      </p:sp>
    </p:spTree>
    <p:extLst>
      <p:ext uri="{BB962C8B-B14F-4D97-AF65-F5344CB8AC3E}">
        <p14:creationId xmlns:p14="http://schemas.microsoft.com/office/powerpoint/2010/main" val="8020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890" name="Group 2"/>
          <p:cNvGrpSpPr>
            <a:grpSpLocks noChangeAspect="1"/>
          </p:cNvGrpSpPr>
          <p:nvPr/>
        </p:nvGrpSpPr>
        <p:grpSpPr bwMode="auto">
          <a:xfrm>
            <a:off x="2956569" y="101617"/>
            <a:ext cx="2209800" cy="2651760"/>
            <a:chOff x="1068" y="912"/>
            <a:chExt cx="3300" cy="3168"/>
          </a:xfrm>
        </p:grpSpPr>
        <p:sp>
          <p:nvSpPr>
            <p:cNvPr id="421891" name="Oval 3"/>
            <p:cNvSpPr>
              <a:spLocks noChangeArrowheads="1"/>
            </p:cNvSpPr>
            <p:nvPr/>
          </p:nvSpPr>
          <p:spPr bwMode="auto">
            <a:xfrm>
              <a:off x="2949" y="912"/>
              <a:ext cx="663" cy="44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highlight>
                  <a:srgbClr val="FF0000"/>
                </a:highlight>
              </a:endParaRPr>
            </a:p>
          </p:txBody>
        </p:sp>
        <p:sp>
          <p:nvSpPr>
            <p:cNvPr id="421892" name="Text Box 4"/>
            <p:cNvSpPr txBox="1">
              <a:spLocks noChangeArrowheads="1"/>
            </p:cNvSpPr>
            <p:nvPr/>
          </p:nvSpPr>
          <p:spPr bwMode="auto">
            <a:xfrm>
              <a:off x="3074" y="949"/>
              <a:ext cx="40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21893" name="Oval 5"/>
            <p:cNvSpPr>
              <a:spLocks noChangeArrowheads="1"/>
            </p:cNvSpPr>
            <p:nvPr/>
          </p:nvSpPr>
          <p:spPr bwMode="auto">
            <a:xfrm>
              <a:off x="2064" y="1780"/>
              <a:ext cx="663" cy="4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94" name="Text Box 6"/>
            <p:cNvSpPr txBox="1">
              <a:spLocks noChangeArrowheads="1"/>
            </p:cNvSpPr>
            <p:nvPr/>
          </p:nvSpPr>
          <p:spPr bwMode="auto">
            <a:xfrm>
              <a:off x="2172" y="1818"/>
              <a:ext cx="401" cy="34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21895" name="Oval 7"/>
            <p:cNvSpPr>
              <a:spLocks noChangeArrowheads="1"/>
            </p:cNvSpPr>
            <p:nvPr/>
          </p:nvSpPr>
          <p:spPr bwMode="auto">
            <a:xfrm>
              <a:off x="3704" y="1767"/>
              <a:ext cx="664" cy="4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896" name="Text Box 8"/>
            <p:cNvSpPr txBox="1">
              <a:spLocks noChangeArrowheads="1"/>
            </p:cNvSpPr>
            <p:nvPr/>
          </p:nvSpPr>
          <p:spPr bwMode="auto">
            <a:xfrm>
              <a:off x="3850" y="1813"/>
              <a:ext cx="40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21897" name="Oval 9"/>
            <p:cNvSpPr>
              <a:spLocks noChangeArrowheads="1"/>
            </p:cNvSpPr>
            <p:nvPr/>
          </p:nvSpPr>
          <p:spPr bwMode="auto">
            <a:xfrm>
              <a:off x="2967" y="2634"/>
              <a:ext cx="663" cy="4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98" name="Text Box 10"/>
            <p:cNvSpPr txBox="1">
              <a:spLocks noChangeArrowheads="1"/>
            </p:cNvSpPr>
            <p:nvPr/>
          </p:nvSpPr>
          <p:spPr bwMode="auto">
            <a:xfrm>
              <a:off x="3117" y="2678"/>
              <a:ext cx="37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21899" name="Oval 11"/>
            <p:cNvSpPr>
              <a:spLocks noChangeArrowheads="1"/>
            </p:cNvSpPr>
            <p:nvPr/>
          </p:nvSpPr>
          <p:spPr bwMode="auto">
            <a:xfrm>
              <a:off x="1068" y="2535"/>
              <a:ext cx="664" cy="4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0" name="Text Box 12"/>
            <p:cNvSpPr txBox="1">
              <a:spLocks noChangeArrowheads="1"/>
            </p:cNvSpPr>
            <p:nvPr/>
          </p:nvSpPr>
          <p:spPr bwMode="auto">
            <a:xfrm>
              <a:off x="1229" y="2576"/>
              <a:ext cx="37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21901" name="Rectangle 13"/>
            <p:cNvSpPr>
              <a:spLocks noChangeArrowheads="1"/>
            </p:cNvSpPr>
            <p:nvPr/>
          </p:nvSpPr>
          <p:spPr bwMode="auto">
            <a:xfrm>
              <a:off x="1101" y="3655"/>
              <a:ext cx="649" cy="4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1902" name="Rectangle 14"/>
            <p:cNvSpPr>
              <a:spLocks noChangeArrowheads="1"/>
            </p:cNvSpPr>
            <p:nvPr/>
          </p:nvSpPr>
          <p:spPr bwMode="auto">
            <a:xfrm>
              <a:off x="2955" y="3675"/>
              <a:ext cx="675" cy="4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1903" name="Line 15"/>
            <p:cNvSpPr>
              <a:spLocks noChangeShapeType="1"/>
            </p:cNvSpPr>
            <p:nvPr/>
          </p:nvSpPr>
          <p:spPr bwMode="auto">
            <a:xfrm flipH="1">
              <a:off x="2414" y="1296"/>
              <a:ext cx="664" cy="4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4" name="Line 16"/>
            <p:cNvSpPr>
              <a:spLocks noChangeShapeType="1"/>
            </p:cNvSpPr>
            <p:nvPr/>
          </p:nvSpPr>
          <p:spPr bwMode="auto">
            <a:xfrm>
              <a:off x="3485" y="1298"/>
              <a:ext cx="514" cy="4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5" name="Line 17"/>
            <p:cNvSpPr>
              <a:spLocks noChangeShapeType="1"/>
            </p:cNvSpPr>
            <p:nvPr/>
          </p:nvSpPr>
          <p:spPr bwMode="auto">
            <a:xfrm flipH="1">
              <a:off x="1529" y="2148"/>
              <a:ext cx="632" cy="4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6" name="Line 18"/>
            <p:cNvSpPr>
              <a:spLocks noChangeShapeType="1"/>
            </p:cNvSpPr>
            <p:nvPr/>
          </p:nvSpPr>
          <p:spPr bwMode="auto">
            <a:xfrm>
              <a:off x="2635" y="2189"/>
              <a:ext cx="553" cy="4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7" name="Line 19"/>
            <p:cNvSpPr>
              <a:spLocks noChangeShapeType="1"/>
            </p:cNvSpPr>
            <p:nvPr/>
          </p:nvSpPr>
          <p:spPr bwMode="auto">
            <a:xfrm>
              <a:off x="1418" y="3006"/>
              <a:ext cx="0" cy="6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8" name="Line 20"/>
            <p:cNvSpPr>
              <a:spLocks noChangeShapeType="1"/>
            </p:cNvSpPr>
            <p:nvPr/>
          </p:nvSpPr>
          <p:spPr bwMode="auto">
            <a:xfrm>
              <a:off x="3298" y="3080"/>
              <a:ext cx="0" cy="5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9" name="Line 21"/>
            <p:cNvSpPr>
              <a:spLocks noChangeShapeType="1"/>
            </p:cNvSpPr>
            <p:nvPr/>
          </p:nvSpPr>
          <p:spPr bwMode="auto">
            <a:xfrm flipH="1">
              <a:off x="1498" y="3080"/>
              <a:ext cx="1800" cy="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10" name="Line 22"/>
            <p:cNvSpPr>
              <a:spLocks noChangeShapeType="1"/>
            </p:cNvSpPr>
            <p:nvPr/>
          </p:nvSpPr>
          <p:spPr bwMode="auto">
            <a:xfrm>
              <a:off x="1418" y="3006"/>
              <a:ext cx="1802" cy="6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11" name="Line 23"/>
            <p:cNvSpPr>
              <a:spLocks noChangeShapeType="1"/>
            </p:cNvSpPr>
            <p:nvPr/>
          </p:nvSpPr>
          <p:spPr bwMode="auto">
            <a:xfrm flipH="1">
              <a:off x="3410" y="2189"/>
              <a:ext cx="663" cy="4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12" name="Line 24"/>
            <p:cNvSpPr>
              <a:spLocks noChangeShapeType="1"/>
            </p:cNvSpPr>
            <p:nvPr/>
          </p:nvSpPr>
          <p:spPr bwMode="auto">
            <a:xfrm flipH="1">
              <a:off x="3410" y="2259"/>
              <a:ext cx="663" cy="14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" name="Group 25">
            <a:extLst>
              <a:ext uri="{FF2B5EF4-FFF2-40B4-BE49-F238E27FC236}">
                <a16:creationId xmlns:a16="http://schemas.microsoft.com/office/drawing/2014/main" id="{A94E73FF-B62F-594B-A4B7-A3AB07EE2A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0" y="-66906"/>
            <a:ext cx="3183531" cy="3054096"/>
            <a:chOff x="494" y="719"/>
            <a:chExt cx="4673" cy="3455"/>
          </a:xfrm>
        </p:grpSpPr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id="{0296E748-972C-9241-9EB9-27798AC6D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2" y="719"/>
              <a:ext cx="55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id="{3D65992A-FD4E-1541-A9A4-2B209AA89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1049"/>
              <a:ext cx="75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id="{E5F6934B-ECBF-444D-A08B-F36B47E2C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4" y="1039"/>
              <a:ext cx="75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66" name="Text Box 29">
              <a:extLst>
                <a:ext uri="{FF2B5EF4-FFF2-40B4-BE49-F238E27FC236}">
                  <a16:creationId xmlns:a16="http://schemas.microsoft.com/office/drawing/2014/main" id="{5FFF0579-383E-5841-B900-940263A61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5" y="1424"/>
              <a:ext cx="48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7" name="Text Box 30">
              <a:extLst>
                <a:ext uri="{FF2B5EF4-FFF2-40B4-BE49-F238E27FC236}">
                  <a16:creationId xmlns:a16="http://schemas.microsoft.com/office/drawing/2014/main" id="{7BB437ED-5A3E-3049-84B9-EE461E627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3" y="1423"/>
              <a:ext cx="701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1600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8" name="Text Box 31">
              <a:extLst>
                <a:ext uri="{FF2B5EF4-FFF2-40B4-BE49-F238E27FC236}">
                  <a16:creationId xmlns:a16="http://schemas.microsoft.com/office/drawing/2014/main" id="{115CDFF6-F30B-4249-A36D-63BFEEA0C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" y="1620"/>
              <a:ext cx="52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69" name="Text Box 32">
              <a:extLst>
                <a:ext uri="{FF2B5EF4-FFF2-40B4-BE49-F238E27FC236}">
                  <a16:creationId xmlns:a16="http://schemas.microsoft.com/office/drawing/2014/main" id="{4811D10C-EA49-764F-940C-E529ABA41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630"/>
              <a:ext cx="52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70" name="Text Box 33">
              <a:extLst>
                <a:ext uri="{FF2B5EF4-FFF2-40B4-BE49-F238E27FC236}">
                  <a16:creationId xmlns:a16="http://schemas.microsoft.com/office/drawing/2014/main" id="{7CB27358-9DF0-4A45-8C16-B7FD88B58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8" y="2024"/>
              <a:ext cx="70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71" name="Text Box 34">
              <a:extLst>
                <a:ext uri="{FF2B5EF4-FFF2-40B4-BE49-F238E27FC236}">
                  <a16:creationId xmlns:a16="http://schemas.microsoft.com/office/drawing/2014/main" id="{53970F35-586A-0747-90F2-D9DC8E071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014"/>
              <a:ext cx="70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72" name="Text Box 35">
              <a:extLst>
                <a:ext uri="{FF2B5EF4-FFF2-40B4-BE49-F238E27FC236}">
                  <a16:creationId xmlns:a16="http://schemas.microsoft.com/office/drawing/2014/main" id="{8FFBE971-FCE0-EE4C-A2C7-FDA4514B6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" y="2007"/>
              <a:ext cx="70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73" name="Text Box 36">
              <a:extLst>
                <a:ext uri="{FF2B5EF4-FFF2-40B4-BE49-F238E27FC236}">
                  <a16:creationId xmlns:a16="http://schemas.microsoft.com/office/drawing/2014/main" id="{C1C9F475-9010-B043-98C6-30AFA5F11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2024"/>
              <a:ext cx="70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74" name="Text Box 37">
              <a:extLst>
                <a:ext uri="{FF2B5EF4-FFF2-40B4-BE49-F238E27FC236}">
                  <a16:creationId xmlns:a16="http://schemas.microsoft.com/office/drawing/2014/main" id="{E0D77C4B-8B63-B242-8D03-CBA856807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6" y="2511"/>
              <a:ext cx="48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5" name="Text Box 38">
              <a:extLst>
                <a:ext uri="{FF2B5EF4-FFF2-40B4-BE49-F238E27FC236}">
                  <a16:creationId xmlns:a16="http://schemas.microsoft.com/office/drawing/2014/main" id="{F40E4638-20B3-F94A-AD8D-071708B39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" y="2511"/>
              <a:ext cx="48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6" name="Text Box 39">
              <a:extLst>
                <a:ext uri="{FF2B5EF4-FFF2-40B4-BE49-F238E27FC236}">
                  <a16:creationId xmlns:a16="http://schemas.microsoft.com/office/drawing/2014/main" id="{1BE4304E-33A9-564A-B79D-22064D0A5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" y="2484"/>
              <a:ext cx="701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16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7" name="Text Box 40">
              <a:extLst>
                <a:ext uri="{FF2B5EF4-FFF2-40B4-BE49-F238E27FC236}">
                  <a16:creationId xmlns:a16="http://schemas.microsoft.com/office/drawing/2014/main" id="{F8392133-8EA1-3F4F-9414-4FEB44C18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" y="2485"/>
              <a:ext cx="701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1600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8" name="Text Box 41">
              <a:extLst>
                <a:ext uri="{FF2B5EF4-FFF2-40B4-BE49-F238E27FC236}">
                  <a16:creationId xmlns:a16="http://schemas.microsoft.com/office/drawing/2014/main" id="{3D208499-127D-6B48-8C24-0F0E52513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3053"/>
              <a:ext cx="70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79" name="Text Box 42">
              <a:extLst>
                <a:ext uri="{FF2B5EF4-FFF2-40B4-BE49-F238E27FC236}">
                  <a16:creationId xmlns:a16="http://schemas.microsoft.com/office/drawing/2014/main" id="{7CDBDEAE-E3D2-874F-BC0A-71F1EA6D8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3042"/>
              <a:ext cx="70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80" name="Text Box 43">
              <a:extLst>
                <a:ext uri="{FF2B5EF4-FFF2-40B4-BE49-F238E27FC236}">
                  <a16:creationId xmlns:a16="http://schemas.microsoft.com/office/drawing/2014/main" id="{A12DBE51-2463-C442-BF1D-362E4CDBF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8" y="3032"/>
              <a:ext cx="70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81" name="Text Box 44">
              <a:extLst>
                <a:ext uri="{FF2B5EF4-FFF2-40B4-BE49-F238E27FC236}">
                  <a16:creationId xmlns:a16="http://schemas.microsoft.com/office/drawing/2014/main" id="{E3E83B84-A13B-A544-8EA7-2772DA5D9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3053"/>
              <a:ext cx="70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and</a:t>
              </a:r>
            </a:p>
          </p:txBody>
        </p:sp>
        <p:sp>
          <p:nvSpPr>
            <p:cNvPr id="82" name="Text Box 45">
              <a:extLst>
                <a:ext uri="{FF2B5EF4-FFF2-40B4-BE49-F238E27FC236}">
                  <a16:creationId xmlns:a16="http://schemas.microsoft.com/office/drawing/2014/main" id="{89505ABE-0657-D446-AD09-FA40AD967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2" y="3394"/>
              <a:ext cx="454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83" name="Text Box 46">
              <a:extLst>
                <a:ext uri="{FF2B5EF4-FFF2-40B4-BE49-F238E27FC236}">
                  <a16:creationId xmlns:a16="http://schemas.microsoft.com/office/drawing/2014/main" id="{7A7F2F60-2251-A547-ABBA-1A386F7DF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4" y="3392"/>
              <a:ext cx="454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85" name="Text Box 47">
              <a:extLst>
                <a:ext uri="{FF2B5EF4-FFF2-40B4-BE49-F238E27FC236}">
                  <a16:creationId xmlns:a16="http://schemas.microsoft.com/office/drawing/2014/main" id="{56760528-E60E-6946-B1DD-7C5E12379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" y="3481"/>
              <a:ext cx="668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1600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87" name="Text Box 48">
              <a:extLst>
                <a:ext uri="{FF2B5EF4-FFF2-40B4-BE49-F238E27FC236}">
                  <a16:creationId xmlns:a16="http://schemas.microsoft.com/office/drawing/2014/main" id="{B13E5239-5E8F-8A4B-AC07-924BBE701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3468"/>
              <a:ext cx="74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  <a:sym typeface="Symbol" pitchFamily="18" charset="2"/>
                </a:rPr>
                <a:t></a:t>
              </a:r>
              <a:r>
                <a:rPr lang="en-US" sz="1600" dirty="0">
                  <a:latin typeface="Times New Roman" pitchFamily="18" charset="0"/>
                </a:rPr>
                <a:t> Z</a:t>
              </a:r>
            </a:p>
          </p:txBody>
        </p:sp>
        <p:sp>
          <p:nvSpPr>
            <p:cNvPr id="117" name="Text Box 49">
              <a:extLst>
                <a:ext uri="{FF2B5EF4-FFF2-40B4-BE49-F238E27FC236}">
                  <a16:creationId xmlns:a16="http://schemas.microsoft.com/office/drawing/2014/main" id="{3EF46E7B-21DB-C341-B18F-EE795C7F9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" y="2710"/>
              <a:ext cx="52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122" name="Text Box 50">
              <a:extLst>
                <a:ext uri="{FF2B5EF4-FFF2-40B4-BE49-F238E27FC236}">
                  <a16:creationId xmlns:a16="http://schemas.microsoft.com/office/drawing/2014/main" id="{6E6583D4-5A2B-954C-87F3-0191BFE7A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" y="2722"/>
              <a:ext cx="52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123" name="Line 51">
              <a:extLst>
                <a:ext uri="{FF2B5EF4-FFF2-40B4-BE49-F238E27FC236}">
                  <a16:creationId xmlns:a16="http://schemas.microsoft.com/office/drawing/2014/main" id="{7F0D890E-A0BA-744C-8571-75B6D164B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2" y="1016"/>
              <a:ext cx="437" cy="1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4" name="Line 52">
              <a:extLst>
                <a:ext uri="{FF2B5EF4-FFF2-40B4-BE49-F238E27FC236}">
                  <a16:creationId xmlns:a16="http://schemas.microsoft.com/office/drawing/2014/main" id="{065D4257-63DA-5A42-92E8-05EA0A9BA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1016"/>
              <a:ext cx="510" cy="1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5" name="Line 53">
              <a:extLst>
                <a:ext uri="{FF2B5EF4-FFF2-40B4-BE49-F238E27FC236}">
                  <a16:creationId xmlns:a16="http://schemas.microsoft.com/office/drawing/2014/main" id="{4F24BC6E-F78D-1442-94E3-BBA7A9432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1" y="1347"/>
              <a:ext cx="218" cy="1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6" name="Line 54">
              <a:extLst>
                <a:ext uri="{FF2B5EF4-FFF2-40B4-BE49-F238E27FC236}">
                  <a16:creationId xmlns:a16="http://schemas.microsoft.com/office/drawing/2014/main" id="{B766C5AA-93B0-DF4F-AC8D-129803B8B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" y="1358"/>
              <a:ext cx="212" cy="15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7" name="Line 55">
              <a:extLst>
                <a:ext uri="{FF2B5EF4-FFF2-40B4-BE49-F238E27FC236}">
                  <a16:creationId xmlns:a16="http://schemas.microsoft.com/office/drawing/2014/main" id="{3AC1A2C3-B754-4D4B-BE8D-5C5BD2092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90" y="1347"/>
              <a:ext cx="509" cy="4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8" name="Line 56">
              <a:extLst>
                <a:ext uri="{FF2B5EF4-FFF2-40B4-BE49-F238E27FC236}">
                  <a16:creationId xmlns:a16="http://schemas.microsoft.com/office/drawing/2014/main" id="{71FD079B-F530-2E48-930A-44ECCDB10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" y="1347"/>
              <a:ext cx="365" cy="4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9" name="Line 57">
              <a:extLst>
                <a:ext uri="{FF2B5EF4-FFF2-40B4-BE49-F238E27FC236}">
                  <a16:creationId xmlns:a16="http://schemas.microsoft.com/office/drawing/2014/main" id="{10DC37FA-574C-6345-89EE-354E06309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2" y="1899"/>
              <a:ext cx="438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0" name="Line 58">
              <a:extLst>
                <a:ext uri="{FF2B5EF4-FFF2-40B4-BE49-F238E27FC236}">
                  <a16:creationId xmlns:a16="http://schemas.microsoft.com/office/drawing/2014/main" id="{EE51BABD-9940-FC41-B72C-C8FEBD5C7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1899"/>
              <a:ext cx="509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1" name="Line 59">
              <a:extLst>
                <a:ext uri="{FF2B5EF4-FFF2-40B4-BE49-F238E27FC236}">
                  <a16:creationId xmlns:a16="http://schemas.microsoft.com/office/drawing/2014/main" id="{EAFC0DC5-752A-BF44-AD80-6856361C5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7" y="1925"/>
              <a:ext cx="425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2" name="Line 60">
              <a:extLst>
                <a:ext uri="{FF2B5EF4-FFF2-40B4-BE49-F238E27FC236}">
                  <a16:creationId xmlns:a16="http://schemas.microsoft.com/office/drawing/2014/main" id="{0621E2E7-2E69-4645-80BB-385688ADF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1925"/>
              <a:ext cx="43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3" name="Line 61">
              <a:extLst>
                <a:ext uri="{FF2B5EF4-FFF2-40B4-BE49-F238E27FC236}">
                  <a16:creationId xmlns:a16="http://schemas.microsoft.com/office/drawing/2014/main" id="{AE9AAA82-D46B-B249-87A8-8C02B866D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2" y="2321"/>
              <a:ext cx="507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4" name="Line 62">
              <a:extLst>
                <a:ext uri="{FF2B5EF4-FFF2-40B4-BE49-F238E27FC236}">
                  <a16:creationId xmlns:a16="http://schemas.microsoft.com/office/drawing/2014/main" id="{44964C8D-1389-674D-BA19-09E2B4AFB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2314"/>
              <a:ext cx="476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5" name="Line 63">
              <a:extLst>
                <a:ext uri="{FF2B5EF4-FFF2-40B4-BE49-F238E27FC236}">
                  <a16:creationId xmlns:a16="http://schemas.microsoft.com/office/drawing/2014/main" id="{5F03A989-0DE4-DD45-86E2-EA3003F93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0" y="2321"/>
              <a:ext cx="34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6" name="Line 64">
              <a:extLst>
                <a:ext uri="{FF2B5EF4-FFF2-40B4-BE49-F238E27FC236}">
                  <a16:creationId xmlns:a16="http://schemas.microsoft.com/office/drawing/2014/main" id="{AAF5F37E-06EF-1842-B35F-6E4573B0A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0" y="2327"/>
              <a:ext cx="1364" cy="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7" name="Line 65">
              <a:extLst>
                <a:ext uri="{FF2B5EF4-FFF2-40B4-BE49-F238E27FC236}">
                  <a16:creationId xmlns:a16="http://schemas.microsoft.com/office/drawing/2014/main" id="{4D4B9D21-F965-0A4C-8EA7-5A6606CD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" y="2314"/>
              <a:ext cx="582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8" name="Line 66">
              <a:extLst>
                <a:ext uri="{FF2B5EF4-FFF2-40B4-BE49-F238E27FC236}">
                  <a16:creationId xmlns:a16="http://schemas.microsoft.com/office/drawing/2014/main" id="{17029EAC-C586-0340-8ACB-65DC873A9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" y="2327"/>
              <a:ext cx="413" cy="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9" name="Line 67">
              <a:extLst>
                <a:ext uri="{FF2B5EF4-FFF2-40B4-BE49-F238E27FC236}">
                  <a16:creationId xmlns:a16="http://schemas.microsoft.com/office/drawing/2014/main" id="{A07C1566-0193-E748-84FC-54AC30006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99" y="2336"/>
              <a:ext cx="560" cy="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0" name="Line 68">
              <a:extLst>
                <a:ext uri="{FF2B5EF4-FFF2-40B4-BE49-F238E27FC236}">
                  <a16:creationId xmlns:a16="http://schemas.microsoft.com/office/drawing/2014/main" id="{D30EE9B5-AE5E-FC41-97FE-3CE00FE16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0" y="3020"/>
              <a:ext cx="41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1" name="Line 69">
              <a:extLst>
                <a:ext uri="{FF2B5EF4-FFF2-40B4-BE49-F238E27FC236}">
                  <a16:creationId xmlns:a16="http://schemas.microsoft.com/office/drawing/2014/main" id="{1487575C-4E1D-C643-A930-701CD7FA4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4" y="3013"/>
              <a:ext cx="42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2" name="Line 70">
              <a:extLst>
                <a:ext uri="{FF2B5EF4-FFF2-40B4-BE49-F238E27FC236}">
                  <a16:creationId xmlns:a16="http://schemas.microsoft.com/office/drawing/2014/main" id="{2DAF27BC-A2C3-EB42-931F-E92FCC589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9" y="3024"/>
              <a:ext cx="459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3" name="Line 71">
              <a:extLst>
                <a:ext uri="{FF2B5EF4-FFF2-40B4-BE49-F238E27FC236}">
                  <a16:creationId xmlns:a16="http://schemas.microsoft.com/office/drawing/2014/main" id="{3DB59D1A-05E1-4B4C-BB28-A327DA5AD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3024"/>
              <a:ext cx="427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4" name="Line 72">
              <a:extLst>
                <a:ext uri="{FF2B5EF4-FFF2-40B4-BE49-F238E27FC236}">
                  <a16:creationId xmlns:a16="http://schemas.microsoft.com/office/drawing/2014/main" id="{3E1CCDAC-9323-E64A-8713-110BAD251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5" y="3361"/>
              <a:ext cx="489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5" name="Line 73">
              <a:extLst>
                <a:ext uri="{FF2B5EF4-FFF2-40B4-BE49-F238E27FC236}">
                  <a16:creationId xmlns:a16="http://schemas.microsoft.com/office/drawing/2014/main" id="{DE6B2AF1-D2EB-D841-B231-1BB39736A1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3" y="3361"/>
              <a:ext cx="424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6" name="Line 74">
              <a:extLst>
                <a:ext uri="{FF2B5EF4-FFF2-40B4-BE49-F238E27FC236}">
                  <a16:creationId xmlns:a16="http://schemas.microsoft.com/office/drawing/2014/main" id="{B911C7E0-F44C-5843-A176-FC58FB81B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3347"/>
              <a:ext cx="323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7" name="Line 75">
              <a:extLst>
                <a:ext uri="{FF2B5EF4-FFF2-40B4-BE49-F238E27FC236}">
                  <a16:creationId xmlns:a16="http://schemas.microsoft.com/office/drawing/2014/main" id="{46DA03C8-0EB7-3A42-AE16-603577E7F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8" y="3337"/>
              <a:ext cx="695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8" name="Text Box 76">
              <a:extLst>
                <a:ext uri="{FF2B5EF4-FFF2-40B4-BE49-F238E27FC236}">
                  <a16:creationId xmlns:a16="http://schemas.microsoft.com/office/drawing/2014/main" id="{8818E780-E2DB-CC46-A95B-7B489D429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" y="3782"/>
              <a:ext cx="741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49" name="Text Box 77">
              <a:extLst>
                <a:ext uri="{FF2B5EF4-FFF2-40B4-BE49-F238E27FC236}">
                  <a16:creationId xmlns:a16="http://schemas.microsoft.com/office/drawing/2014/main" id="{A15C3790-C5A7-784E-9D8C-0F89202D6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" y="3791"/>
              <a:ext cx="84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50" name="Line 78">
              <a:extLst>
                <a:ext uri="{FF2B5EF4-FFF2-40B4-BE49-F238E27FC236}">
                  <a16:creationId xmlns:a16="http://schemas.microsoft.com/office/drawing/2014/main" id="{3F21A398-B223-8B46-BD97-B0CD3E28A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5" y="3332"/>
              <a:ext cx="423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1" name="Line 79">
              <a:extLst>
                <a:ext uri="{FF2B5EF4-FFF2-40B4-BE49-F238E27FC236}">
                  <a16:creationId xmlns:a16="http://schemas.microsoft.com/office/drawing/2014/main" id="{3E27EE9C-4798-3842-AB64-D4F890158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11"/>
              <a:ext cx="488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2" name="Line 80">
              <a:extLst>
                <a:ext uri="{FF2B5EF4-FFF2-40B4-BE49-F238E27FC236}">
                  <a16:creationId xmlns:a16="http://schemas.microsoft.com/office/drawing/2014/main" id="{8185BA65-486D-B140-8736-82EF15070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" y="3356"/>
              <a:ext cx="1402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3" name="Line 81">
              <a:extLst>
                <a:ext uri="{FF2B5EF4-FFF2-40B4-BE49-F238E27FC236}">
                  <a16:creationId xmlns:a16="http://schemas.microsoft.com/office/drawing/2014/main" id="{9A3233EF-9004-9D41-9483-C131A2027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7" y="3361"/>
              <a:ext cx="15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4" name="Line 82">
              <a:extLst>
                <a:ext uri="{FF2B5EF4-FFF2-40B4-BE49-F238E27FC236}">
                  <a16:creationId xmlns:a16="http://schemas.microsoft.com/office/drawing/2014/main" id="{0B4C5DE8-20F5-D64C-9201-A79E15A33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4" y="3351"/>
              <a:ext cx="1881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3FC931A-5496-A344-A5EE-16DB7EF71B39}"/>
              </a:ext>
            </a:extLst>
          </p:cNvPr>
          <p:cNvSpPr txBox="1"/>
          <p:nvPr/>
        </p:nvSpPr>
        <p:spPr>
          <a:xfrm>
            <a:off x="6941523" y="2946820"/>
            <a:ext cx="126021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NNF Circuit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02E0BAF-E698-1C4F-96B6-434CA49A6599}"/>
              </a:ext>
            </a:extLst>
          </p:cNvPr>
          <p:cNvSpPr txBox="1"/>
          <p:nvPr/>
        </p:nvSpPr>
        <p:spPr>
          <a:xfrm>
            <a:off x="2815275" y="2950122"/>
            <a:ext cx="22981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Binary Decision Graph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66B96AE-F04B-258C-747F-2C3B466DACDD}"/>
              </a:ext>
            </a:extLst>
          </p:cNvPr>
          <p:cNvSpPr/>
          <p:nvPr/>
        </p:nvSpPr>
        <p:spPr>
          <a:xfrm>
            <a:off x="5480704" y="3122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671768-17C6-A2FC-1827-291F13EB7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335" y="3522757"/>
            <a:ext cx="2642491" cy="26517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3A29C5D-C595-2FFE-7AD0-D873BDD3E0A0}"/>
              </a:ext>
            </a:extLst>
          </p:cNvPr>
          <p:cNvGrpSpPr/>
          <p:nvPr/>
        </p:nvGrpSpPr>
        <p:grpSpPr>
          <a:xfrm>
            <a:off x="5480704" y="4261241"/>
            <a:ext cx="978408" cy="853964"/>
            <a:chOff x="5480704" y="4684985"/>
            <a:chExt cx="978408" cy="853964"/>
          </a:xfrm>
        </p:grpSpPr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F8F7EBD5-A02A-C034-FD26-2F8D0A263AF4}"/>
                </a:ext>
              </a:extLst>
            </p:cNvPr>
            <p:cNvSpPr/>
            <p:nvPr/>
          </p:nvSpPr>
          <p:spPr>
            <a:xfrm>
              <a:off x="5480704" y="5054317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ABE7ED-62FE-A243-4C15-3B14A5D4FA59}"/>
                </a:ext>
              </a:extLst>
            </p:cNvPr>
            <p:cNvSpPr txBox="1"/>
            <p:nvPr/>
          </p:nvSpPr>
          <p:spPr>
            <a:xfrm>
              <a:off x="5480704" y="4684985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class 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8497C9-EB51-20CF-349A-5F0F28041B4B}"/>
              </a:ext>
            </a:extLst>
          </p:cNvPr>
          <p:cNvGrpSpPr/>
          <p:nvPr/>
        </p:nvGrpSpPr>
        <p:grpSpPr>
          <a:xfrm>
            <a:off x="6897163" y="3550206"/>
            <a:ext cx="2642491" cy="2651760"/>
            <a:chOff x="6897163" y="3973950"/>
            <a:chExt cx="2642491" cy="26517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319A71-1AD3-8013-270C-FD7EF70D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97163" y="3973950"/>
              <a:ext cx="2642491" cy="265176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6CCDCF-AA19-FA99-1940-5996E8B0FB71}"/>
                </a:ext>
              </a:extLst>
            </p:cNvPr>
            <p:cNvSpPr txBox="1"/>
            <p:nvPr/>
          </p:nvSpPr>
          <p:spPr>
            <a:xfrm>
              <a:off x="7165737" y="4788624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782827-FF97-03D5-6D94-585FF0B420D5}"/>
                </a:ext>
              </a:extLst>
            </p:cNvPr>
            <p:cNvSpPr txBox="1"/>
            <p:nvPr/>
          </p:nvSpPr>
          <p:spPr>
            <a:xfrm>
              <a:off x="8088687" y="6063860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BF7FFC-4A18-3516-DD0A-7B341E40960B}"/>
                </a:ext>
              </a:extLst>
            </p:cNvPr>
            <p:cNvSpPr txBox="1"/>
            <p:nvPr/>
          </p:nvSpPr>
          <p:spPr>
            <a:xfrm>
              <a:off x="7165737" y="6063860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1BAE5C-A150-D79F-10B4-4A03EFEF5001}"/>
                </a:ext>
              </a:extLst>
            </p:cNvPr>
            <p:cNvSpPr txBox="1"/>
            <p:nvPr/>
          </p:nvSpPr>
          <p:spPr>
            <a:xfrm>
              <a:off x="9015244" y="6063860"/>
              <a:ext cx="301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60419BE-01F4-C825-5983-0FC7DB80E5B1}"/>
              </a:ext>
            </a:extLst>
          </p:cNvPr>
          <p:cNvSpPr txBox="1"/>
          <p:nvPr/>
        </p:nvSpPr>
        <p:spPr>
          <a:xfrm>
            <a:off x="1695190" y="311401"/>
            <a:ext cx="1826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classifier:</a:t>
            </a:r>
          </a:p>
          <a:p>
            <a:r>
              <a:rPr lang="en-US" dirty="0"/>
              <a:t>positive, negative</a:t>
            </a:r>
          </a:p>
          <a:p>
            <a:r>
              <a:rPr lang="en-US" dirty="0"/>
              <a:t>instances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F98DD6-5818-9806-A5A0-79E6EBDD33AF}"/>
              </a:ext>
            </a:extLst>
          </p:cNvPr>
          <p:cNvSpPr txBox="1"/>
          <p:nvPr/>
        </p:nvSpPr>
        <p:spPr>
          <a:xfrm>
            <a:off x="8895981" y="317485"/>
            <a:ext cx="1894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Circuit for positive</a:t>
            </a:r>
          </a:p>
          <a:p>
            <a:r>
              <a:rPr lang="en-US" dirty="0"/>
              <a:t>instances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57F157-8971-B360-3E1F-F85517686AEE}"/>
              </a:ext>
            </a:extLst>
          </p:cNvPr>
          <p:cNvSpPr txBox="1"/>
          <p:nvPr/>
        </p:nvSpPr>
        <p:spPr>
          <a:xfrm>
            <a:off x="9808228" y="4630573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Circuit for class c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ED8DEF-79D5-C1CB-004B-D256AEC26827}"/>
              </a:ext>
            </a:extLst>
          </p:cNvPr>
          <p:cNvSpPr txBox="1"/>
          <p:nvPr/>
        </p:nvSpPr>
        <p:spPr>
          <a:xfrm>
            <a:off x="2381798" y="6377344"/>
            <a:ext cx="70971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class formulas as </a:t>
            </a:r>
            <a:r>
              <a:rPr lang="en-US" b="1" dirty="0">
                <a:solidFill>
                  <a:srgbClr val="C00000"/>
                </a:solidFill>
              </a:rPr>
              <a:t>or-decomposable NNF circuit </a:t>
            </a:r>
            <a:r>
              <a:rPr lang="en-US" dirty="0"/>
              <a:t>(</a:t>
            </a:r>
            <a:r>
              <a:rPr lang="en-US" dirty="0" err="1"/>
              <a:t>Darwiche</a:t>
            </a:r>
            <a:r>
              <a:rPr lang="en-US" dirty="0"/>
              <a:t> &amp; Ji, AAAI 2022)</a:t>
            </a:r>
          </a:p>
        </p:txBody>
      </p:sp>
    </p:spTree>
    <p:extLst>
      <p:ext uri="{BB962C8B-B14F-4D97-AF65-F5344CB8AC3E}">
        <p14:creationId xmlns:p14="http://schemas.microsoft.com/office/powerpoint/2010/main" val="8216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 Forest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51913" y="2487082"/>
            <a:ext cx="6400800" cy="3657600"/>
            <a:chOff x="316411" y="1828800"/>
            <a:chExt cx="6400800" cy="3657600"/>
          </a:xfrm>
        </p:grpSpPr>
        <p:sp>
          <p:nvSpPr>
            <p:cNvPr id="5" name="Oval 4"/>
            <p:cNvSpPr/>
            <p:nvPr/>
          </p:nvSpPr>
          <p:spPr>
            <a:xfrm>
              <a:off x="3059611" y="18288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X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2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145211" y="45720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888411" y="32004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X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6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30811" y="32004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Y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-7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16411" y="45720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802811" y="45720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045131" y="4572000"/>
              <a:ext cx="914400" cy="9144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cxnSp>
          <p:nvCxnSpPr>
            <p:cNvPr id="12" name="Straight Connector 11"/>
            <p:cNvCxnSpPr>
              <a:stCxn id="5" idx="5"/>
              <a:endCxn id="7" idx="1"/>
            </p:cNvCxnSpPr>
            <p:nvPr/>
          </p:nvCxnSpPr>
          <p:spPr>
            <a:xfrm>
              <a:off x="3840100" y="2609289"/>
              <a:ext cx="1182222" cy="72502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5"/>
              <a:endCxn id="10" idx="0"/>
            </p:cNvCxnSpPr>
            <p:nvPr/>
          </p:nvCxnSpPr>
          <p:spPr>
            <a:xfrm>
              <a:off x="5668900" y="3980889"/>
              <a:ext cx="591111" cy="59111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3"/>
              <a:endCxn id="11" idx="0"/>
            </p:cNvCxnSpPr>
            <p:nvPr/>
          </p:nvCxnSpPr>
          <p:spPr>
            <a:xfrm flipH="1">
              <a:off x="4502331" y="3980889"/>
              <a:ext cx="519991" cy="591111"/>
            </a:xfrm>
            <a:prstGeom prst="line">
              <a:avLst/>
            </a:prstGeom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3"/>
              <a:endCxn id="8" idx="7"/>
            </p:cNvCxnSpPr>
            <p:nvPr/>
          </p:nvCxnSpPr>
          <p:spPr>
            <a:xfrm flipH="1">
              <a:off x="2011300" y="2609289"/>
              <a:ext cx="1182222" cy="725022"/>
            </a:xfrm>
            <a:prstGeom prst="line">
              <a:avLst/>
            </a:prstGeom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5"/>
              <a:endCxn id="6" idx="0"/>
            </p:cNvCxnSpPr>
            <p:nvPr/>
          </p:nvCxnSpPr>
          <p:spPr>
            <a:xfrm>
              <a:off x="2011300" y="3980889"/>
              <a:ext cx="591111" cy="59111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3"/>
              <a:endCxn id="9" idx="0"/>
            </p:cNvCxnSpPr>
            <p:nvPr/>
          </p:nvCxnSpPr>
          <p:spPr>
            <a:xfrm flipH="1">
              <a:off x="773611" y="3980889"/>
              <a:ext cx="591111" cy="591111"/>
            </a:xfrm>
            <a:prstGeom prst="line">
              <a:avLst/>
            </a:prstGeom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004313" y="2639482"/>
            <a:ext cx="6400800" cy="3657600"/>
            <a:chOff x="316411" y="1828800"/>
            <a:chExt cx="6400800" cy="3657600"/>
          </a:xfrm>
          <a:solidFill>
            <a:schemeClr val="bg1"/>
          </a:solidFill>
        </p:grpSpPr>
        <p:sp>
          <p:nvSpPr>
            <p:cNvPr id="19" name="Oval 18"/>
            <p:cNvSpPr/>
            <p:nvPr/>
          </p:nvSpPr>
          <p:spPr>
            <a:xfrm>
              <a:off x="3059611" y="18288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X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2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4521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888411" y="32004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X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6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230811" y="32004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Y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-7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1641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80281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4513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cxnSp>
          <p:nvCxnSpPr>
            <p:cNvPr id="26" name="Straight Connector 25"/>
            <p:cNvCxnSpPr>
              <a:stCxn id="19" idx="5"/>
              <a:endCxn id="21" idx="1"/>
            </p:cNvCxnSpPr>
            <p:nvPr/>
          </p:nvCxnSpPr>
          <p:spPr>
            <a:xfrm>
              <a:off x="3840100" y="2609289"/>
              <a:ext cx="1182222" cy="725022"/>
            </a:xfrm>
            <a:prstGeom prst="line">
              <a:avLst/>
            </a:prstGeom>
            <a:grp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5"/>
              <a:endCxn id="24" idx="0"/>
            </p:cNvCxnSpPr>
            <p:nvPr/>
          </p:nvCxnSpPr>
          <p:spPr>
            <a:xfrm>
              <a:off x="5668900" y="3980889"/>
              <a:ext cx="59111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3"/>
              <a:endCxn id="25" idx="0"/>
            </p:cNvCxnSpPr>
            <p:nvPr/>
          </p:nvCxnSpPr>
          <p:spPr>
            <a:xfrm flipH="1">
              <a:off x="4502331" y="3980889"/>
              <a:ext cx="51999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  <a:endCxn id="22" idx="7"/>
            </p:cNvCxnSpPr>
            <p:nvPr/>
          </p:nvCxnSpPr>
          <p:spPr>
            <a:xfrm flipH="1">
              <a:off x="2011300" y="2609289"/>
              <a:ext cx="1182222" cy="725022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2" idx="5"/>
              <a:endCxn id="20" idx="0"/>
            </p:cNvCxnSpPr>
            <p:nvPr/>
          </p:nvCxnSpPr>
          <p:spPr>
            <a:xfrm>
              <a:off x="2011300" y="3980889"/>
              <a:ext cx="59111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3"/>
              <a:endCxn id="23" idx="0"/>
            </p:cNvCxnSpPr>
            <p:nvPr/>
          </p:nvCxnSpPr>
          <p:spPr>
            <a:xfrm flipH="1">
              <a:off x="773611" y="3980889"/>
              <a:ext cx="59111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156713" y="2791882"/>
            <a:ext cx="6400800" cy="3657600"/>
            <a:chOff x="316411" y="1828800"/>
            <a:chExt cx="6400800" cy="36576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3059611" y="18288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X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2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4521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888411" y="32004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X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6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30811" y="32004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Y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-7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1641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580281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04513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cxnSp>
          <p:nvCxnSpPr>
            <p:cNvPr id="40" name="Straight Connector 39"/>
            <p:cNvCxnSpPr>
              <a:stCxn id="33" idx="5"/>
              <a:endCxn id="35" idx="1"/>
            </p:cNvCxnSpPr>
            <p:nvPr/>
          </p:nvCxnSpPr>
          <p:spPr>
            <a:xfrm>
              <a:off x="3840100" y="2609289"/>
              <a:ext cx="1182222" cy="725022"/>
            </a:xfrm>
            <a:prstGeom prst="line">
              <a:avLst/>
            </a:prstGeom>
            <a:grp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5" idx="5"/>
              <a:endCxn id="38" idx="0"/>
            </p:cNvCxnSpPr>
            <p:nvPr/>
          </p:nvCxnSpPr>
          <p:spPr>
            <a:xfrm>
              <a:off x="5668900" y="3980889"/>
              <a:ext cx="59111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3"/>
              <a:endCxn id="39" idx="0"/>
            </p:cNvCxnSpPr>
            <p:nvPr/>
          </p:nvCxnSpPr>
          <p:spPr>
            <a:xfrm flipH="1">
              <a:off x="4502331" y="3980889"/>
              <a:ext cx="51999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3" idx="3"/>
              <a:endCxn id="36" idx="7"/>
            </p:cNvCxnSpPr>
            <p:nvPr/>
          </p:nvCxnSpPr>
          <p:spPr>
            <a:xfrm flipH="1">
              <a:off x="2011300" y="2609289"/>
              <a:ext cx="1182222" cy="725022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6" idx="5"/>
              <a:endCxn id="34" idx="0"/>
            </p:cNvCxnSpPr>
            <p:nvPr/>
          </p:nvCxnSpPr>
          <p:spPr>
            <a:xfrm>
              <a:off x="2011300" y="3980889"/>
              <a:ext cx="59111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6" idx="3"/>
              <a:endCxn id="37" idx="0"/>
            </p:cNvCxnSpPr>
            <p:nvPr/>
          </p:nvCxnSpPr>
          <p:spPr>
            <a:xfrm flipH="1">
              <a:off x="773611" y="3980889"/>
              <a:ext cx="59111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309113" y="2944282"/>
            <a:ext cx="6400800" cy="3657600"/>
            <a:chOff x="316411" y="1828800"/>
            <a:chExt cx="6400800" cy="3657600"/>
          </a:xfrm>
          <a:solidFill>
            <a:schemeClr val="bg1"/>
          </a:solidFill>
        </p:grpSpPr>
        <p:sp>
          <p:nvSpPr>
            <p:cNvPr id="47" name="Oval 46"/>
            <p:cNvSpPr/>
            <p:nvPr/>
          </p:nvSpPr>
          <p:spPr>
            <a:xfrm>
              <a:off x="3059611" y="18288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X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2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14521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888411" y="32004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X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6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230811" y="32004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Y  </a:t>
              </a: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  -7</a:t>
              </a:r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1641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580281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4045131" y="4572000"/>
              <a:ext cx="914400" cy="914400"/>
            </a:xfrm>
            <a:prstGeom prst="ellipse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cxnSp>
          <p:nvCxnSpPr>
            <p:cNvPr id="54" name="Straight Connector 53"/>
            <p:cNvCxnSpPr>
              <a:stCxn id="47" idx="5"/>
              <a:endCxn id="49" idx="1"/>
            </p:cNvCxnSpPr>
            <p:nvPr/>
          </p:nvCxnSpPr>
          <p:spPr>
            <a:xfrm>
              <a:off x="3840100" y="2609289"/>
              <a:ext cx="1182222" cy="725022"/>
            </a:xfrm>
            <a:prstGeom prst="line">
              <a:avLst/>
            </a:prstGeom>
            <a:grp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52" idx="0"/>
            </p:cNvCxnSpPr>
            <p:nvPr/>
          </p:nvCxnSpPr>
          <p:spPr>
            <a:xfrm>
              <a:off x="5668900" y="3980889"/>
              <a:ext cx="59111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3"/>
              <a:endCxn id="53" idx="0"/>
            </p:cNvCxnSpPr>
            <p:nvPr/>
          </p:nvCxnSpPr>
          <p:spPr>
            <a:xfrm flipH="1">
              <a:off x="4502331" y="3980889"/>
              <a:ext cx="51999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3"/>
              <a:endCxn id="50" idx="7"/>
            </p:cNvCxnSpPr>
            <p:nvPr/>
          </p:nvCxnSpPr>
          <p:spPr>
            <a:xfrm flipH="1">
              <a:off x="2011300" y="2609289"/>
              <a:ext cx="1182222" cy="725022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0" idx="5"/>
              <a:endCxn id="48" idx="0"/>
            </p:cNvCxnSpPr>
            <p:nvPr/>
          </p:nvCxnSpPr>
          <p:spPr>
            <a:xfrm>
              <a:off x="2011300" y="3980889"/>
              <a:ext cx="59111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3"/>
              <a:endCxn id="51" idx="0"/>
            </p:cNvCxnSpPr>
            <p:nvPr/>
          </p:nvCxnSpPr>
          <p:spPr>
            <a:xfrm flipH="1">
              <a:off x="773611" y="3980889"/>
              <a:ext cx="591111" cy="591111"/>
            </a:xfrm>
            <a:prstGeom prst="line">
              <a:avLst/>
            </a:prstGeom>
            <a:grpFill/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40E2C73-D06C-3A7E-77B6-F530EB4B774D}"/>
              </a:ext>
            </a:extLst>
          </p:cNvPr>
          <p:cNvGrpSpPr/>
          <p:nvPr/>
        </p:nvGrpSpPr>
        <p:grpSpPr>
          <a:xfrm>
            <a:off x="4782673" y="1303130"/>
            <a:ext cx="1185858" cy="1641152"/>
            <a:chOff x="3247171" y="1335728"/>
            <a:chExt cx="1185858" cy="1641152"/>
          </a:xfrm>
        </p:grpSpPr>
        <p:cxnSp>
          <p:nvCxnSpPr>
            <p:cNvPr id="73" name="Straight Arrow Connector 72"/>
            <p:cNvCxnSpPr>
              <a:stCxn id="47" idx="0"/>
            </p:cNvCxnSpPr>
            <p:nvPr/>
          </p:nvCxnSpPr>
          <p:spPr>
            <a:xfrm flipV="1">
              <a:off x="3974011" y="2310921"/>
              <a:ext cx="18489" cy="665959"/>
            </a:xfrm>
            <a:prstGeom prst="straightConnector1">
              <a:avLst/>
            </a:prstGeom>
            <a:grpFill/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3247171" y="1509239"/>
              <a:ext cx="1185858" cy="783193"/>
            </a:xfrm>
            <a:prstGeom prst="roundRect">
              <a:avLst/>
            </a:pr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majority</a:t>
              </a:r>
              <a:b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circuit</a:t>
              </a:r>
            </a:p>
          </p:txBody>
        </p:sp>
        <p:cxnSp>
          <p:nvCxnSpPr>
            <p:cNvPr id="87" name="Straight Arrow Connector 86"/>
            <p:cNvCxnSpPr>
              <a:stCxn id="33" idx="0"/>
              <a:endCxn id="84" idx="2"/>
            </p:cNvCxnSpPr>
            <p:nvPr/>
          </p:nvCxnSpPr>
          <p:spPr>
            <a:xfrm flipV="1">
              <a:off x="3821611" y="2292432"/>
              <a:ext cx="18489" cy="532048"/>
            </a:xfrm>
            <a:prstGeom prst="straightConnector1">
              <a:avLst/>
            </a:prstGeom>
            <a:grpFill/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9" idx="0"/>
            </p:cNvCxnSpPr>
            <p:nvPr/>
          </p:nvCxnSpPr>
          <p:spPr>
            <a:xfrm flipV="1">
              <a:off x="3669211" y="2292432"/>
              <a:ext cx="0" cy="379648"/>
            </a:xfrm>
            <a:prstGeom prst="straightConnector1">
              <a:avLst/>
            </a:prstGeom>
            <a:grpFill/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5" idx="0"/>
            </p:cNvCxnSpPr>
            <p:nvPr/>
          </p:nvCxnSpPr>
          <p:spPr>
            <a:xfrm flipV="1">
              <a:off x="3516811" y="2292432"/>
              <a:ext cx="0" cy="227248"/>
            </a:xfrm>
            <a:prstGeom prst="straightConnector1">
              <a:avLst/>
            </a:prstGeom>
            <a:grpFill/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4" idx="0"/>
            </p:cNvCxnSpPr>
            <p:nvPr/>
          </p:nvCxnSpPr>
          <p:spPr>
            <a:xfrm flipV="1">
              <a:off x="3840100" y="1335728"/>
              <a:ext cx="0" cy="173511"/>
            </a:xfrm>
            <a:prstGeom prst="straightConnector1">
              <a:avLst/>
            </a:prstGeom>
            <a:grpFill/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918F02-E15A-21D0-742E-FF5E60D7B328}"/>
              </a:ext>
            </a:extLst>
          </p:cNvPr>
          <p:cNvGrpSpPr/>
          <p:nvPr/>
        </p:nvGrpSpPr>
        <p:grpSpPr>
          <a:xfrm>
            <a:off x="7526061" y="1161160"/>
            <a:ext cx="4039282" cy="2299521"/>
            <a:chOff x="7703859" y="4071965"/>
            <a:chExt cx="4039282" cy="229952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25D8E1A-E9C4-1CEB-38C6-3C623170B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3710" y="4136064"/>
              <a:ext cx="3659580" cy="2013568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37C2267-E6D6-6812-4A13-91F5E76AB1D5}"/>
                </a:ext>
              </a:extLst>
            </p:cNvPr>
            <p:cNvSpPr/>
            <p:nvPr/>
          </p:nvSpPr>
          <p:spPr>
            <a:xfrm>
              <a:off x="8046110" y="4168965"/>
              <a:ext cx="217996" cy="428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EA4B015-60CB-F1B3-1483-2C761777FE6E}"/>
                </a:ext>
              </a:extLst>
            </p:cNvPr>
            <p:cNvSpPr/>
            <p:nvPr/>
          </p:nvSpPr>
          <p:spPr>
            <a:xfrm>
              <a:off x="8051868" y="5296149"/>
              <a:ext cx="217996" cy="428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D0FB7B7-E8E0-0785-0E90-CAC1DD7C0BF0}"/>
                </a:ext>
              </a:extLst>
            </p:cNvPr>
            <p:cNvSpPr/>
            <p:nvPr/>
          </p:nvSpPr>
          <p:spPr>
            <a:xfrm>
              <a:off x="11209019" y="4482391"/>
              <a:ext cx="217996" cy="428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766C72E-635A-B198-6502-C448F66E90C8}"/>
                </a:ext>
              </a:extLst>
            </p:cNvPr>
            <p:cNvSpPr/>
            <p:nvPr/>
          </p:nvSpPr>
          <p:spPr>
            <a:xfrm>
              <a:off x="7703859" y="4071965"/>
              <a:ext cx="217996" cy="21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BC666BF-D04B-E425-9AF6-2744303C9F55}"/>
                </a:ext>
              </a:extLst>
            </p:cNvPr>
            <p:cNvSpPr/>
            <p:nvPr/>
          </p:nvSpPr>
          <p:spPr>
            <a:xfrm>
              <a:off x="11507430" y="4090190"/>
              <a:ext cx="217996" cy="2105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F90C14-E943-A254-DFE0-29B21D0E8BA6}"/>
                </a:ext>
              </a:extLst>
            </p:cNvPr>
            <p:cNvSpPr/>
            <p:nvPr/>
          </p:nvSpPr>
          <p:spPr>
            <a:xfrm>
              <a:off x="7908693" y="6124751"/>
              <a:ext cx="3834448" cy="246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46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BN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935" y="1747377"/>
            <a:ext cx="1765404" cy="7904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Naïve Bayes</a:t>
            </a:r>
            <a:br>
              <a:rPr lang="en-US" sz="2000" dirty="0"/>
            </a:br>
            <a:r>
              <a:rPr lang="en-US" sz="1200" b="1" dirty="0">
                <a:solidFill>
                  <a:srgbClr val="0070C0"/>
                </a:solidFill>
              </a:rPr>
              <a:t>Chan, </a:t>
            </a:r>
            <a:r>
              <a:rPr lang="en-US" sz="1200" b="1" dirty="0" err="1">
                <a:solidFill>
                  <a:srgbClr val="0070C0"/>
                </a:solidFill>
              </a:rPr>
              <a:t>Darwiche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br>
              <a:rPr lang="en-US" sz="1200" b="1" dirty="0">
                <a:solidFill>
                  <a:srgbClr val="0070C0"/>
                </a:solidFill>
              </a:rPr>
            </a:br>
            <a:r>
              <a:rPr lang="en-US" sz="1200" b="1" dirty="0">
                <a:solidFill>
                  <a:srgbClr val="0070C0"/>
                </a:solidFill>
              </a:rPr>
              <a:t>UAI 03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sp>
        <p:nvSpPr>
          <p:cNvPr id="30" name="Line 11"/>
          <p:cNvSpPr/>
          <p:nvPr/>
        </p:nvSpPr>
        <p:spPr>
          <a:xfrm>
            <a:off x="2795357" y="3312158"/>
            <a:ext cx="297816" cy="284743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</p:sp>
      <p:sp>
        <p:nvSpPr>
          <p:cNvPr id="31" name="Ellipse 12"/>
          <p:cNvSpPr/>
          <p:nvPr/>
        </p:nvSpPr>
        <p:spPr>
          <a:xfrm>
            <a:off x="2984317" y="3559509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32" name="Line 13"/>
          <p:cNvSpPr/>
          <p:nvPr/>
        </p:nvSpPr>
        <p:spPr>
          <a:xfrm flipH="1">
            <a:off x="2236843" y="3304527"/>
            <a:ext cx="287531" cy="284743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</p:sp>
      <p:sp>
        <p:nvSpPr>
          <p:cNvPr id="48" name="Ellipse 10"/>
          <p:cNvSpPr/>
          <p:nvPr/>
        </p:nvSpPr>
        <p:spPr>
          <a:xfrm>
            <a:off x="1924464" y="3559509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51" name="Line 13"/>
          <p:cNvSpPr/>
          <p:nvPr/>
        </p:nvSpPr>
        <p:spPr>
          <a:xfrm flipH="1">
            <a:off x="1713335" y="3958029"/>
            <a:ext cx="287531" cy="284743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</p:sp>
      <p:sp>
        <p:nvSpPr>
          <p:cNvPr id="52" name="Ellipse 14"/>
          <p:cNvSpPr/>
          <p:nvPr/>
        </p:nvSpPr>
        <p:spPr>
          <a:xfrm>
            <a:off x="1396483" y="4212322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3562275" y="5410023"/>
            <a:ext cx="1919064" cy="86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dirty="0"/>
              <a:t>General BN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Shih, Choi 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</a:rPr>
              <a:t>Darwiche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AAAI 19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3561225" y="3583976"/>
            <a:ext cx="2094987" cy="779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Tree BN</a:t>
            </a:r>
            <a:br>
              <a:rPr lang="en-US" sz="2000" dirty="0"/>
            </a:b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Shih, Choi, </a:t>
            </a:r>
            <a:r>
              <a:rPr lang="en-US" sz="1200" b="1" dirty="0" err="1">
                <a:solidFill>
                  <a:schemeClr val="accent5">
                    <a:lumMod val="75000"/>
                  </a:schemeClr>
                </a:solidFill>
              </a:rPr>
              <a:t>Darwiche</a:t>
            </a:r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IJCAI 18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sp>
        <p:nvSpPr>
          <p:cNvPr id="28" name="Line 11"/>
          <p:cNvSpPr/>
          <p:nvPr/>
        </p:nvSpPr>
        <p:spPr>
          <a:xfrm>
            <a:off x="2268782" y="3946586"/>
            <a:ext cx="297816" cy="284743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</p:sp>
      <p:sp>
        <p:nvSpPr>
          <p:cNvPr id="33" name="Ellipse 12"/>
          <p:cNvSpPr/>
          <p:nvPr/>
        </p:nvSpPr>
        <p:spPr>
          <a:xfrm>
            <a:off x="2456375" y="4212250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Ellipse 12"/>
          <p:cNvSpPr/>
          <p:nvPr/>
        </p:nvSpPr>
        <p:spPr>
          <a:xfrm>
            <a:off x="2456375" y="2921482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40" name="Line 11"/>
          <p:cNvSpPr/>
          <p:nvPr/>
        </p:nvSpPr>
        <p:spPr>
          <a:xfrm>
            <a:off x="2774097" y="1943874"/>
            <a:ext cx="421140" cy="357591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</p:sp>
      <p:sp>
        <p:nvSpPr>
          <p:cNvPr id="41" name="Ellipse 12"/>
          <p:cNvSpPr/>
          <p:nvPr/>
        </p:nvSpPr>
        <p:spPr>
          <a:xfrm>
            <a:off x="3058755" y="2286926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Line 13"/>
          <p:cNvSpPr/>
          <p:nvPr/>
        </p:nvSpPr>
        <p:spPr>
          <a:xfrm flipH="1">
            <a:off x="2099003" y="1936239"/>
            <a:ext cx="404113" cy="375060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</p:sp>
      <p:sp>
        <p:nvSpPr>
          <p:cNvPr id="43" name="Ellipse 10"/>
          <p:cNvSpPr/>
          <p:nvPr/>
        </p:nvSpPr>
        <p:spPr>
          <a:xfrm>
            <a:off x="1807507" y="2286926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44" name="Ellipse 12"/>
          <p:cNvSpPr/>
          <p:nvPr/>
        </p:nvSpPr>
        <p:spPr>
          <a:xfrm>
            <a:off x="2435115" y="1553202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45" name="Line 11"/>
          <p:cNvSpPr/>
          <p:nvPr/>
        </p:nvSpPr>
        <p:spPr>
          <a:xfrm flipH="1">
            <a:off x="2650098" y="1987056"/>
            <a:ext cx="1" cy="333217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Ellipse 12"/>
          <p:cNvSpPr/>
          <p:nvPr/>
        </p:nvSpPr>
        <p:spPr>
          <a:xfrm>
            <a:off x="2445227" y="2311299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47" name="Line 11"/>
          <p:cNvSpPr/>
          <p:nvPr/>
        </p:nvSpPr>
        <p:spPr>
          <a:xfrm>
            <a:off x="2768962" y="5276754"/>
            <a:ext cx="297816" cy="284743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</p:sp>
      <p:sp>
        <p:nvSpPr>
          <p:cNvPr id="49" name="Ellipse 12"/>
          <p:cNvSpPr/>
          <p:nvPr/>
        </p:nvSpPr>
        <p:spPr>
          <a:xfrm>
            <a:off x="2957923" y="5524105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50" name="Line 13"/>
          <p:cNvSpPr/>
          <p:nvPr/>
        </p:nvSpPr>
        <p:spPr>
          <a:xfrm flipH="1">
            <a:off x="2210447" y="5269123"/>
            <a:ext cx="287531" cy="284743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</p:sp>
      <p:sp>
        <p:nvSpPr>
          <p:cNvPr id="60" name="Ellipse 10"/>
          <p:cNvSpPr/>
          <p:nvPr/>
        </p:nvSpPr>
        <p:spPr>
          <a:xfrm>
            <a:off x="1898068" y="5524105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61" name="Line 11"/>
          <p:cNvSpPr/>
          <p:nvPr/>
        </p:nvSpPr>
        <p:spPr>
          <a:xfrm>
            <a:off x="2242387" y="5911188"/>
            <a:ext cx="297816" cy="284743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</p:sp>
      <p:sp>
        <p:nvSpPr>
          <p:cNvPr id="63" name="Ellipse 12"/>
          <p:cNvSpPr/>
          <p:nvPr/>
        </p:nvSpPr>
        <p:spPr>
          <a:xfrm>
            <a:off x="2429980" y="6176846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66" name="Ellipse 12"/>
          <p:cNvSpPr/>
          <p:nvPr/>
        </p:nvSpPr>
        <p:spPr>
          <a:xfrm>
            <a:off x="2429980" y="4886078"/>
            <a:ext cx="424015" cy="424014"/>
          </a:xfrm>
          <a:prstGeom prst="ellipse">
            <a:avLst/>
          </a:prstGeom>
          <a:noFill/>
          <a:ln w="25400">
            <a:solidFill>
              <a:srgbClr val="000000"/>
            </a:solidFill>
          </a:ln>
        </p:spPr>
        <p:txBody>
          <a:bodyPr wrap="none" lIns="90000" tIns="45000" rIns="90000" bIns="45000" anchor="ctr"/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67" name="Line 13"/>
          <p:cNvSpPr/>
          <p:nvPr/>
        </p:nvSpPr>
        <p:spPr>
          <a:xfrm flipH="1">
            <a:off x="2757495" y="5910743"/>
            <a:ext cx="287531" cy="284743"/>
          </a:xfrm>
          <a:prstGeom prst="line">
            <a:avLst/>
          </a:prstGeom>
          <a:ln w="25400">
            <a:solidFill>
              <a:srgbClr val="000000"/>
            </a:solidFill>
            <a:tailEnd type="triangle" w="med" len="med"/>
          </a:ln>
        </p:spPr>
      </p:sp>
      <p:cxnSp>
        <p:nvCxnSpPr>
          <p:cNvPr id="5" name="Straight Arrow Connector 4"/>
          <p:cNvCxnSpPr/>
          <p:nvPr/>
        </p:nvCxnSpPr>
        <p:spPr>
          <a:xfrm>
            <a:off x="5739559" y="2142602"/>
            <a:ext cx="662067" cy="13832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39564" y="3973926"/>
            <a:ext cx="663519" cy="9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39564" y="4521297"/>
            <a:ext cx="663519" cy="1321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960867" y="2006721"/>
            <a:ext cx="714375" cy="714375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1" name="Oval 70"/>
          <p:cNvSpPr/>
          <p:nvPr/>
        </p:nvSpPr>
        <p:spPr>
          <a:xfrm>
            <a:off x="7194182" y="2762705"/>
            <a:ext cx="714375" cy="714375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2" name="Oval 71"/>
          <p:cNvSpPr/>
          <p:nvPr/>
        </p:nvSpPr>
        <p:spPr>
          <a:xfrm>
            <a:off x="8572076" y="3148429"/>
            <a:ext cx="714375" cy="714375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73" name="Straight Arrow Connector 72"/>
          <p:cNvCxnSpPr>
            <a:stCxn id="70" idx="3"/>
            <a:endCxn id="71" idx="7"/>
          </p:cNvCxnSpPr>
          <p:nvPr/>
        </p:nvCxnSpPr>
        <p:spPr>
          <a:xfrm flipH="1">
            <a:off x="7803939" y="2616478"/>
            <a:ext cx="261545" cy="2508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0" idx="5"/>
            <a:endCxn id="72" idx="0"/>
          </p:cNvCxnSpPr>
          <p:nvPr/>
        </p:nvCxnSpPr>
        <p:spPr>
          <a:xfrm>
            <a:off x="8570618" y="2616478"/>
            <a:ext cx="358640" cy="5319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1" idx="6"/>
            <a:endCxn id="72" idx="2"/>
          </p:cNvCxnSpPr>
          <p:nvPr/>
        </p:nvCxnSpPr>
        <p:spPr>
          <a:xfrm>
            <a:off x="7908556" y="3119885"/>
            <a:ext cx="663519" cy="3857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054636" y="4193819"/>
            <a:ext cx="1022041" cy="77829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418242" y="4193819"/>
            <a:ext cx="1022041" cy="77829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</p:txBody>
      </p:sp>
      <p:cxnSp>
        <p:nvCxnSpPr>
          <p:cNvPr id="78" name="Straight Arrow Connector 77"/>
          <p:cNvCxnSpPr>
            <a:endCxn id="76" idx="0"/>
          </p:cNvCxnSpPr>
          <p:nvPr/>
        </p:nvCxnSpPr>
        <p:spPr>
          <a:xfrm>
            <a:off x="7551371" y="3477075"/>
            <a:ext cx="14287" cy="7167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77" idx="0"/>
          </p:cNvCxnSpPr>
          <p:nvPr/>
        </p:nvCxnSpPr>
        <p:spPr>
          <a:xfrm flipH="1">
            <a:off x="8929259" y="3862800"/>
            <a:ext cx="3" cy="3310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6" idx="0"/>
          </p:cNvCxnSpPr>
          <p:nvPr/>
        </p:nvCxnSpPr>
        <p:spPr>
          <a:xfrm flipH="1">
            <a:off x="7565653" y="3758184"/>
            <a:ext cx="1111036" cy="4356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ontent Placeholder 2"/>
          <p:cNvSpPr txBox="1">
            <a:spLocks/>
          </p:cNvSpPr>
          <p:nvPr/>
        </p:nvSpPr>
        <p:spPr>
          <a:xfrm>
            <a:off x="7426856" y="5254666"/>
            <a:ext cx="1662543" cy="779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Decision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24875511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7F3F-D55B-5A4D-B575-A2524F01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Don’t Matter as Much</a:t>
            </a:r>
          </a:p>
        </p:txBody>
      </p:sp>
      <p:graphicFrame>
        <p:nvGraphicFramePr>
          <p:cNvPr id="5" name="Group 18">
            <a:extLst>
              <a:ext uri="{FF2B5EF4-FFF2-40B4-BE49-F238E27FC236}">
                <a16:creationId xmlns:a16="http://schemas.microsoft.com/office/drawing/2014/main" id="{C2B26656-4A27-644B-A655-05C51478023C}"/>
              </a:ext>
            </a:extLst>
          </p:cNvPr>
          <p:cNvGraphicFramePr>
            <a:graphicFrameLocks noGrp="1"/>
          </p:cNvGraphicFramePr>
          <p:nvPr/>
        </p:nvGraphicFramePr>
        <p:xfrm>
          <a:off x="2580870" y="5175305"/>
          <a:ext cx="1686983" cy="731838"/>
        </p:xfrm>
        <a:graphic>
          <a:graphicData uri="http://schemas.openxmlformats.org/drawingml/2006/table">
            <a:tbl>
              <a:tblPr/>
              <a:tblGrid>
                <a:gridCol w="47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U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Pr(u|p)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-ve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0.27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+ve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0.107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0CE29C92-BA66-084A-9642-AFE1EF532870}"/>
              </a:ext>
            </a:extLst>
          </p:cNvPr>
          <p:cNvGraphicFramePr>
            <a:graphicFrameLocks noGrp="1"/>
          </p:cNvGraphicFramePr>
          <p:nvPr/>
        </p:nvGraphicFramePr>
        <p:xfrm>
          <a:off x="4816070" y="5175305"/>
          <a:ext cx="1686983" cy="731838"/>
        </p:xfrm>
        <a:graphic>
          <a:graphicData uri="http://schemas.openxmlformats.org/drawingml/2006/table">
            <a:tbl>
              <a:tblPr/>
              <a:tblGrid>
                <a:gridCol w="47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Pr(b|p)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-ve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0.36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+ve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0.106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54">
            <a:extLst>
              <a:ext uri="{FF2B5EF4-FFF2-40B4-BE49-F238E27FC236}">
                <a16:creationId xmlns:a16="http://schemas.microsoft.com/office/drawing/2014/main" id="{4F771A0A-17AE-204F-A062-1E2A8AA7599C}"/>
              </a:ext>
            </a:extLst>
          </p:cNvPr>
          <p:cNvGraphicFramePr>
            <a:graphicFrameLocks noGrp="1"/>
          </p:cNvGraphicFramePr>
          <p:nvPr/>
        </p:nvGraphicFramePr>
        <p:xfrm>
          <a:off x="6949670" y="5175305"/>
          <a:ext cx="1686983" cy="731838"/>
        </p:xfrm>
        <a:graphic>
          <a:graphicData uri="http://schemas.openxmlformats.org/drawingml/2006/table">
            <a:tbl>
              <a:tblPr/>
              <a:tblGrid>
                <a:gridCol w="47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Pr(s|p)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-ve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0.10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+ve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149">
            <a:extLst>
              <a:ext uri="{FF2B5EF4-FFF2-40B4-BE49-F238E27FC236}">
                <a16:creationId xmlns:a16="http://schemas.microsoft.com/office/drawing/2014/main" id="{F43E9539-D975-604B-98BF-98C6DF7E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746" y="3336579"/>
            <a:ext cx="0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" name="Oval 150">
            <a:extLst>
              <a:ext uri="{FF2B5EF4-FFF2-40B4-BE49-F238E27FC236}">
                <a16:creationId xmlns:a16="http://schemas.microsoft.com/office/drawing/2014/main" id="{E02FF040-C7AA-2048-8659-D1A7CAC76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912" y="3397318"/>
            <a:ext cx="2021416" cy="631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51">
            <a:extLst>
              <a:ext uri="{FF2B5EF4-FFF2-40B4-BE49-F238E27FC236}">
                <a16:creationId xmlns:a16="http://schemas.microsoft.com/office/drawing/2014/main" id="{D541496B-FBD2-E54F-81EA-730F1D154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381" y="3529081"/>
            <a:ext cx="666605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 dirty="0">
                <a:solidFill>
                  <a:srgbClr val="000000"/>
                </a:solidFill>
              </a:rPr>
              <a:t>Pregnant?</a:t>
            </a:r>
            <a:endParaRPr lang="en-US" dirty="0"/>
          </a:p>
        </p:txBody>
      </p:sp>
      <p:sp>
        <p:nvSpPr>
          <p:cNvPr id="11" name="Rectangle 152">
            <a:extLst>
              <a:ext uri="{FF2B5EF4-FFF2-40B4-BE49-F238E27FC236}">
                <a16:creationId xmlns:a16="http://schemas.microsoft.com/office/drawing/2014/main" id="{A0ED8A8B-FD06-FB40-9442-328EFC773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096" y="3529081"/>
            <a:ext cx="0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2" name="Rectangle 153">
            <a:extLst>
              <a:ext uri="{FF2B5EF4-FFF2-40B4-BE49-F238E27FC236}">
                <a16:creationId xmlns:a16="http://schemas.microsoft.com/office/drawing/2014/main" id="{364B083C-C4B9-9C45-8406-DF6F3580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013" y="3722756"/>
            <a:ext cx="205184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(P)</a:t>
            </a:r>
            <a:endParaRPr lang="en-US"/>
          </a:p>
        </p:txBody>
      </p:sp>
      <p:sp>
        <p:nvSpPr>
          <p:cNvPr id="13" name="Rectangle 154">
            <a:extLst>
              <a:ext uri="{FF2B5EF4-FFF2-40B4-BE49-F238E27FC236}">
                <a16:creationId xmlns:a16="http://schemas.microsoft.com/office/drawing/2014/main" id="{D6BD3A3B-CEEC-BC42-8ECC-BDAA321BF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413" y="3722756"/>
            <a:ext cx="0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3" name="Oval 164">
            <a:extLst>
              <a:ext uri="{FF2B5EF4-FFF2-40B4-BE49-F238E27FC236}">
                <a16:creationId xmlns:a16="http://schemas.microsoft.com/office/drawing/2014/main" id="{6A6D6B2C-E182-8F46-B17E-98BB7D1D6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403" y="4406960"/>
            <a:ext cx="2021417" cy="631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Rectangle 165">
            <a:extLst>
              <a:ext uri="{FF2B5EF4-FFF2-40B4-BE49-F238E27FC236}">
                <a16:creationId xmlns:a16="http://schemas.microsoft.com/office/drawing/2014/main" id="{C22A84F8-9A39-7E49-9790-564135405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337" y="4538719"/>
            <a:ext cx="654025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Urine test</a:t>
            </a:r>
            <a:endParaRPr lang="en-US"/>
          </a:p>
        </p:txBody>
      </p:sp>
      <p:sp>
        <p:nvSpPr>
          <p:cNvPr id="25" name="Rectangle 166">
            <a:extLst>
              <a:ext uri="{FF2B5EF4-FFF2-40B4-BE49-F238E27FC236}">
                <a16:creationId xmlns:a16="http://schemas.microsoft.com/office/drawing/2014/main" id="{29A357A7-BC71-E143-A685-AD6F92C4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880" y="4538719"/>
            <a:ext cx="0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6" name="Rectangle 167">
            <a:extLst>
              <a:ext uri="{FF2B5EF4-FFF2-40B4-BE49-F238E27FC236}">
                <a16:creationId xmlns:a16="http://schemas.microsoft.com/office/drawing/2014/main" id="{EAD618CC-41A6-994D-9CB5-392D98EA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807" y="4732397"/>
            <a:ext cx="231427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(U)</a:t>
            </a:r>
            <a:endParaRPr lang="en-US"/>
          </a:p>
        </p:txBody>
      </p:sp>
      <p:sp>
        <p:nvSpPr>
          <p:cNvPr id="27" name="Rectangle 168">
            <a:extLst>
              <a:ext uri="{FF2B5EF4-FFF2-40B4-BE49-F238E27FC236}">
                <a16:creationId xmlns:a16="http://schemas.microsoft.com/office/drawing/2014/main" id="{70240179-69C1-EC46-85A1-F4797EC9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480" y="4732397"/>
            <a:ext cx="0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8" name="Oval 169">
            <a:extLst>
              <a:ext uri="{FF2B5EF4-FFF2-40B4-BE49-F238E27FC236}">
                <a16:creationId xmlns:a16="http://schemas.microsoft.com/office/drawing/2014/main" id="{1AEB1F46-BFA4-1842-AE27-782DF2E7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912" y="4406960"/>
            <a:ext cx="2021416" cy="631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170">
            <a:extLst>
              <a:ext uri="{FF2B5EF4-FFF2-40B4-BE49-F238E27FC236}">
                <a16:creationId xmlns:a16="http://schemas.microsoft.com/office/drawing/2014/main" id="{C108BD2D-6F58-B54A-BBDB-1A4E6428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920" y="4538719"/>
            <a:ext cx="680769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Blood test</a:t>
            </a:r>
            <a:endParaRPr lang="en-US"/>
          </a:p>
        </p:txBody>
      </p:sp>
      <p:sp>
        <p:nvSpPr>
          <p:cNvPr id="30" name="Rectangle 171">
            <a:extLst>
              <a:ext uri="{FF2B5EF4-FFF2-40B4-BE49-F238E27FC236}">
                <a16:creationId xmlns:a16="http://schemas.microsoft.com/office/drawing/2014/main" id="{75D285C4-4D94-ED4F-8C34-BF93E81B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446" y="4538719"/>
            <a:ext cx="0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31" name="Rectangle 172">
            <a:extLst>
              <a:ext uri="{FF2B5EF4-FFF2-40B4-BE49-F238E27FC236}">
                <a16:creationId xmlns:a16="http://schemas.microsoft.com/office/drawing/2014/main" id="{B5169FC0-0CE7-2B4F-9BD7-CCF35E486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786" y="4732397"/>
            <a:ext cx="222229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(B)</a:t>
            </a:r>
            <a:endParaRPr lang="en-US"/>
          </a:p>
        </p:txBody>
      </p:sp>
      <p:sp>
        <p:nvSpPr>
          <p:cNvPr id="32" name="Rectangle 173">
            <a:extLst>
              <a:ext uri="{FF2B5EF4-FFF2-40B4-BE49-F238E27FC236}">
                <a16:creationId xmlns:a16="http://schemas.microsoft.com/office/drawing/2014/main" id="{791BB682-2C95-E94D-B35C-C882C6545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762" y="4732397"/>
            <a:ext cx="0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33" name="Oval 174">
            <a:extLst>
              <a:ext uri="{FF2B5EF4-FFF2-40B4-BE49-F238E27FC236}">
                <a16:creationId xmlns:a16="http://schemas.microsoft.com/office/drawing/2014/main" id="{3B93A535-DAED-5648-853C-13BF4F555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545" y="4406960"/>
            <a:ext cx="2021416" cy="631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175">
            <a:extLst>
              <a:ext uri="{FF2B5EF4-FFF2-40B4-BE49-F238E27FC236}">
                <a16:creationId xmlns:a16="http://schemas.microsoft.com/office/drawing/2014/main" id="{D015F259-3F77-AF4F-B200-4973B879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312" y="4538719"/>
            <a:ext cx="897682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Scanning test </a:t>
            </a:r>
            <a:endParaRPr lang="en-US"/>
          </a:p>
        </p:txBody>
      </p:sp>
      <p:sp>
        <p:nvSpPr>
          <p:cNvPr id="35" name="Rectangle 176">
            <a:extLst>
              <a:ext uri="{FF2B5EF4-FFF2-40B4-BE49-F238E27FC236}">
                <a16:creationId xmlns:a16="http://schemas.microsoft.com/office/drawing/2014/main" id="{9A33C85D-2D35-984A-ACE3-BFFE983E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880" y="4732397"/>
            <a:ext cx="205184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(S)</a:t>
            </a:r>
            <a:endParaRPr lang="en-US"/>
          </a:p>
        </p:txBody>
      </p:sp>
      <p:sp>
        <p:nvSpPr>
          <p:cNvPr id="36" name="Rectangle 177">
            <a:extLst>
              <a:ext uri="{FF2B5EF4-FFF2-40B4-BE49-F238E27FC236}">
                <a16:creationId xmlns:a16="http://schemas.microsoft.com/office/drawing/2014/main" id="{3AF79FAA-8C8E-0B4D-97AA-757732810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580" y="4732397"/>
            <a:ext cx="0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37" name="Rectangle 179">
            <a:extLst>
              <a:ext uri="{FF2B5EF4-FFF2-40B4-BE49-F238E27FC236}">
                <a16:creationId xmlns:a16="http://schemas.microsoft.com/office/drawing/2014/main" id="{827C75A7-751E-9448-A40F-FEF35AF28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346" y="4926076"/>
            <a:ext cx="0" cy="20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38" name="Line 180">
            <a:extLst>
              <a:ext uri="{FF2B5EF4-FFF2-40B4-BE49-F238E27FC236}">
                <a16:creationId xmlns:a16="http://schemas.microsoft.com/office/drawing/2014/main" id="{02BA0EA2-3218-B54D-AEC0-310563CE73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3261" y="3956105"/>
            <a:ext cx="101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" name="Line 181">
            <a:extLst>
              <a:ext uri="{FF2B5EF4-FFF2-40B4-BE49-F238E27FC236}">
                <a16:creationId xmlns:a16="http://schemas.microsoft.com/office/drawing/2014/main" id="{6D561320-04C7-D047-BE6E-E029B1CCB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8861" y="403230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Line 182">
            <a:extLst>
              <a:ext uri="{FF2B5EF4-FFF2-40B4-BE49-F238E27FC236}">
                <a16:creationId xmlns:a16="http://schemas.microsoft.com/office/drawing/2014/main" id="{96B5C2FD-4C8A-4A42-B75F-971D60527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461" y="3956105"/>
            <a:ext cx="142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AF390-6BE6-0F46-BACA-05697CB2C299}"/>
              </a:ext>
            </a:extLst>
          </p:cNvPr>
          <p:cNvSpPr txBox="1"/>
          <p:nvPr/>
        </p:nvSpPr>
        <p:spPr>
          <a:xfrm>
            <a:off x="7354957" y="731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7" name="Group 4">
            <a:extLst>
              <a:ext uri="{FF2B5EF4-FFF2-40B4-BE49-F238E27FC236}">
                <a16:creationId xmlns:a16="http://schemas.microsoft.com/office/drawing/2014/main" id="{D1369BCD-9719-2248-BD07-5D819D3A1054}"/>
              </a:ext>
            </a:extLst>
          </p:cNvPr>
          <p:cNvGraphicFramePr>
            <a:graphicFrameLocks noGrp="1"/>
          </p:cNvGraphicFramePr>
          <p:nvPr/>
        </p:nvGraphicFramePr>
        <p:xfrm>
          <a:off x="4894227" y="2015700"/>
          <a:ext cx="1530668" cy="1195969"/>
        </p:xfrm>
        <a:graphic>
          <a:graphicData uri="http://schemas.openxmlformats.org/drawingml/2006/table">
            <a:tbl>
              <a:tblPr/>
              <a:tblGrid>
                <a:gridCol w="645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(p)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0.870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0.130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" name="Group 4">
            <a:extLst>
              <a:ext uri="{FF2B5EF4-FFF2-40B4-BE49-F238E27FC236}">
                <a16:creationId xmlns:a16="http://schemas.microsoft.com/office/drawing/2014/main" id="{DF0A812D-9D58-6649-8AC3-A0E5DD63EAA1}"/>
              </a:ext>
            </a:extLst>
          </p:cNvPr>
          <p:cNvGraphicFramePr>
            <a:graphicFrameLocks noGrp="1"/>
          </p:cNvGraphicFramePr>
          <p:nvPr/>
        </p:nvGraphicFramePr>
        <p:xfrm>
          <a:off x="2659015" y="2009481"/>
          <a:ext cx="1530668" cy="1195969"/>
        </p:xfrm>
        <a:graphic>
          <a:graphicData uri="http://schemas.openxmlformats.org/drawingml/2006/table">
            <a:tbl>
              <a:tblPr/>
              <a:tblGrid>
                <a:gridCol w="645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(p)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0.684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0.316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Group 4">
            <a:extLst>
              <a:ext uri="{FF2B5EF4-FFF2-40B4-BE49-F238E27FC236}">
                <a16:creationId xmlns:a16="http://schemas.microsoft.com/office/drawing/2014/main" id="{6607C229-8957-014A-9880-A91122986325}"/>
              </a:ext>
            </a:extLst>
          </p:cNvPr>
          <p:cNvGraphicFramePr>
            <a:graphicFrameLocks noGrp="1"/>
          </p:cNvGraphicFramePr>
          <p:nvPr/>
        </p:nvGraphicFramePr>
        <p:xfrm>
          <a:off x="7105985" y="2009481"/>
          <a:ext cx="1530668" cy="1195969"/>
        </p:xfrm>
        <a:graphic>
          <a:graphicData uri="http://schemas.openxmlformats.org/drawingml/2006/table">
            <a:tbl>
              <a:tblPr/>
              <a:tblGrid>
                <a:gridCol w="645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(p)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0.970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0.030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Left Arrow 17">
            <a:extLst>
              <a:ext uri="{FF2B5EF4-FFF2-40B4-BE49-F238E27FC236}">
                <a16:creationId xmlns:a16="http://schemas.microsoft.com/office/drawing/2014/main" id="{A4CBA40D-6E65-2A44-B4BD-3E3CB6631389}"/>
              </a:ext>
            </a:extLst>
          </p:cNvPr>
          <p:cNvSpPr/>
          <p:nvPr/>
        </p:nvSpPr>
        <p:spPr>
          <a:xfrm>
            <a:off x="4198158" y="2454385"/>
            <a:ext cx="673519" cy="423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E269290-9292-4A4A-B6D9-D9E8CF920750}"/>
              </a:ext>
            </a:extLst>
          </p:cNvPr>
          <p:cNvSpPr/>
          <p:nvPr/>
        </p:nvSpPr>
        <p:spPr>
          <a:xfrm>
            <a:off x="6424894" y="2458064"/>
            <a:ext cx="660547" cy="36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9BCD38-1DE3-9C4E-B082-D94CE40BA454}"/>
              </a:ext>
            </a:extLst>
          </p:cNvPr>
          <p:cNvSpPr txBox="1"/>
          <p:nvPr/>
        </p:nvSpPr>
        <p:spPr>
          <a:xfrm>
            <a:off x="4457899" y="1493515"/>
            <a:ext cx="234192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Equivalence interval [0.684, 0.970]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AFEFF7-8F0C-A94D-86C7-9EEFE5694452}"/>
              </a:ext>
            </a:extLst>
          </p:cNvPr>
          <p:cNvSpPr txBox="1"/>
          <p:nvPr/>
        </p:nvSpPr>
        <p:spPr>
          <a:xfrm>
            <a:off x="2580870" y="6240295"/>
            <a:ext cx="103701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Threshold 0.9</a:t>
            </a:r>
          </a:p>
        </p:txBody>
      </p:sp>
    </p:spTree>
    <p:extLst>
      <p:ext uri="{BB962C8B-B14F-4D97-AF65-F5344CB8AC3E}">
        <p14:creationId xmlns:p14="http://schemas.microsoft.com/office/powerpoint/2010/main" val="32419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4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1">
            <a:extLst>
              <a:ext uri="{FF2B5EF4-FFF2-40B4-BE49-F238E27FC236}">
                <a16:creationId xmlns:a16="http://schemas.microsoft.com/office/drawing/2014/main" id="{235040BA-FB3E-A643-BCDF-F1F3B723E0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5600" y="228600"/>
          <a:ext cx="3962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743200" imgH="1828800" progId="Word.Picture.8">
                  <p:embed/>
                </p:oleObj>
              </mc:Choice>
              <mc:Fallback>
                <p:oleObj name="Picture" r:id="rId2" imgW="2743200" imgH="1828800" progId="Word.Picture.8">
                  <p:embed/>
                  <p:pic>
                    <p:nvPicPr>
                      <p:cNvPr id="25" name="Object 21">
                        <a:extLst>
                          <a:ext uri="{FF2B5EF4-FFF2-40B4-BE49-F238E27FC236}">
                            <a16:creationId xmlns:a16="http://schemas.microsoft.com/office/drawing/2014/main" id="{235040BA-FB3E-A643-BCDF-F1F3B723E0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228600"/>
                        <a:ext cx="3962400" cy="19812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AutoShape 44">
            <a:extLst>
              <a:ext uri="{FF2B5EF4-FFF2-40B4-BE49-F238E27FC236}">
                <a16:creationId xmlns:a16="http://schemas.microsoft.com/office/drawing/2014/main" id="{A9112A2A-6923-D040-8EDF-E13A11FB260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40452" y="2209800"/>
            <a:ext cx="6349" cy="53340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4" name="Object 46">
            <a:extLst>
              <a:ext uri="{FF2B5EF4-FFF2-40B4-BE49-F238E27FC236}">
                <a16:creationId xmlns:a16="http://schemas.microsoft.com/office/drawing/2014/main" id="{49F7D2BF-8E78-754B-9CBE-574A1199E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743200"/>
          <a:ext cx="3962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34" name="Object 46">
                        <a:extLst>
                          <a:ext uri="{FF2B5EF4-FFF2-40B4-BE49-F238E27FC236}">
                            <a16:creationId xmlns:a16="http://schemas.microsoft.com/office/drawing/2014/main" id="{49F7D2BF-8E78-754B-9CBE-574A1199E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3962400" cy="19812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7">
            <a:extLst>
              <a:ext uri="{FF2B5EF4-FFF2-40B4-BE49-F238E27FC236}">
                <a16:creationId xmlns:a16="http://schemas.microsoft.com/office/drawing/2014/main" id="{B5E18D2C-B2FC-424F-8D8E-34FDBFBD41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6400" y="2743200"/>
          <a:ext cx="3962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2743200" imgH="1828800" progId="Word.Picture.8">
                  <p:embed/>
                </p:oleObj>
              </mc:Choice>
              <mc:Fallback>
                <p:oleObj name="Picture" r:id="rId6" imgW="2743200" imgH="1828800" progId="Word.Picture.8">
                  <p:embed/>
                  <p:pic>
                    <p:nvPicPr>
                      <p:cNvPr id="35" name="Object 47">
                        <a:extLst>
                          <a:ext uri="{FF2B5EF4-FFF2-40B4-BE49-F238E27FC236}">
                            <a16:creationId xmlns:a16="http://schemas.microsoft.com/office/drawing/2014/main" id="{B5E18D2C-B2FC-424F-8D8E-34FDBFBD41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400" y="2743200"/>
                        <a:ext cx="3962400" cy="19812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643B9B31-50CC-5A41-8233-2495DFEF8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743217"/>
          <a:ext cx="4353984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2743200" imgH="3200400" progId="Word.Picture.8">
                  <p:embed/>
                </p:oleObj>
              </mc:Choice>
              <mc:Fallback>
                <p:oleObj name="Picture" r:id="rId8" imgW="2743200" imgH="3200400" progId="Word.Picture.8">
                  <p:embed/>
                  <p:pic>
                    <p:nvPicPr>
                      <p:cNvPr id="15" name="Object 8">
                        <a:extLst>
                          <a:ext uri="{FF2B5EF4-FFF2-40B4-BE49-F238E27FC236}">
                            <a16:creationId xmlns:a16="http://schemas.microsoft.com/office/drawing/2014/main" id="{643B9B31-50CC-5A41-8233-2495DFEF8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43217"/>
                        <a:ext cx="4353984" cy="387826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>
            <a:extLst>
              <a:ext uri="{FF2B5EF4-FFF2-40B4-BE49-F238E27FC236}">
                <a16:creationId xmlns:a16="http://schemas.microsoft.com/office/drawing/2014/main" id="{B4888AB6-C931-9744-B8F5-57081E100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4876800"/>
            <a:ext cx="2540000" cy="1676400"/>
          </a:xfrm>
          <a:prstGeom prst="rect">
            <a:avLst/>
          </a:prstGeom>
          <a:noFill/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C7A1A2A9-643C-E64F-9825-F6EE781841A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022600" y="3987800"/>
            <a:ext cx="990600" cy="2463800"/>
          </a:xfrm>
          <a:prstGeom prst="bentConnector2">
            <a:avLst/>
          </a:prstGeom>
          <a:noFill/>
          <a:ln w="76200" cmpd="sng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A8E9BE1C-2BE5-BE4C-8696-CAB161AC867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178800" y="3886200"/>
            <a:ext cx="990600" cy="2667000"/>
          </a:xfrm>
          <a:prstGeom prst="bentConnector2">
            <a:avLst/>
          </a:prstGeom>
          <a:noFill/>
          <a:ln w="76200" cmpd="sng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70293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8" y="1678944"/>
            <a:ext cx="2011680" cy="389507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055982" y="5810883"/>
            <a:ext cx="1906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Neural Network:</a:t>
            </a:r>
            <a:br>
              <a:rPr lang="en-US" sz="2000" dirty="0"/>
            </a:br>
            <a:r>
              <a:rPr lang="en-US" sz="2000" dirty="0"/>
              <a:t>Binary Inputs &amp;</a:t>
            </a:r>
            <a:br>
              <a:rPr lang="en-US" sz="2000" dirty="0"/>
            </a:br>
            <a:r>
              <a:rPr lang="en-US" sz="2000" dirty="0"/>
              <a:t>Step Activations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6477B-ECC6-A14A-AA87-1AF625A6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NNs into Tractable Circuits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FD230-AC69-A94E-AD07-A423A431EDAE}"/>
              </a:ext>
            </a:extLst>
          </p:cNvPr>
          <p:cNvSpPr/>
          <p:nvPr/>
        </p:nvSpPr>
        <p:spPr>
          <a:xfrm>
            <a:off x="6264200" y="1270414"/>
            <a:ext cx="2886373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Shi, Shih,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Darwiche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Choi (KR 20)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1FE1A2-E37D-F247-A607-5A24EFAB1DD7}"/>
              </a:ext>
            </a:extLst>
          </p:cNvPr>
          <p:cNvGrpSpPr/>
          <p:nvPr/>
        </p:nvGrpSpPr>
        <p:grpSpPr>
          <a:xfrm>
            <a:off x="865796" y="2734684"/>
            <a:ext cx="5977054" cy="1795346"/>
            <a:chOff x="1137424" y="1460810"/>
            <a:chExt cx="5977054" cy="17953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ADC782-4CD4-EC4B-BE9F-4631C01E52FB}"/>
                </a:ext>
              </a:extLst>
            </p:cNvPr>
            <p:cNvSpPr/>
            <p:nvPr/>
          </p:nvSpPr>
          <p:spPr>
            <a:xfrm>
              <a:off x="1137424" y="1460810"/>
              <a:ext cx="5977054" cy="1795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21CA57-7497-EF4A-A579-11D9530234AD}"/>
                </a:ext>
              </a:extLst>
            </p:cNvPr>
            <p:cNvGrpSpPr/>
            <p:nvPr/>
          </p:nvGrpSpPr>
          <p:grpSpPr>
            <a:xfrm>
              <a:off x="1388251" y="1739592"/>
              <a:ext cx="5453925" cy="1299157"/>
              <a:chOff x="1388251" y="1739592"/>
              <a:chExt cx="5453925" cy="129915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A11D1B1-8FFF-8549-8434-46425AD9A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8251" y="1739592"/>
                <a:ext cx="5453925" cy="446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120190-754C-2E40-9F12-9F53C3A86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8252" y="2581549"/>
                <a:ext cx="5453924" cy="457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ED6FCE-8A96-584E-A2C4-354E45831D63}"/>
              </a:ext>
            </a:extLst>
          </p:cNvPr>
          <p:cNvGrpSpPr/>
          <p:nvPr/>
        </p:nvGrpSpPr>
        <p:grpSpPr>
          <a:xfrm>
            <a:off x="4252520" y="1706243"/>
            <a:ext cx="5646209" cy="4812526"/>
            <a:chOff x="4252520" y="1706243"/>
            <a:chExt cx="5646209" cy="48125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4D96EC4-27CA-A040-912A-6836A43AA50E}"/>
                </a:ext>
              </a:extLst>
            </p:cNvPr>
            <p:cNvGrpSpPr/>
            <p:nvPr/>
          </p:nvGrpSpPr>
          <p:grpSpPr>
            <a:xfrm>
              <a:off x="4252520" y="1706243"/>
              <a:ext cx="5646209" cy="4812526"/>
              <a:chOff x="4252520" y="1706243"/>
              <a:chExt cx="5646209" cy="4812526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6178550" y="3900174"/>
                <a:ext cx="1242949" cy="147890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6096000" y="1873884"/>
                <a:ext cx="1310228" cy="151417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Picture 69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2520" y="1706243"/>
                <a:ext cx="2011680" cy="3840480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4264626" y="5810883"/>
                <a:ext cx="19874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Neural Network’s</a:t>
                </a:r>
              </a:p>
              <a:p>
                <a:pPr algn="ctr"/>
                <a:r>
                  <a:rPr lang="en-US" sz="2000" dirty="0"/>
                  <a:t>Boolean Circuit</a:t>
                </a: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7421499" y="1873883"/>
                <a:ext cx="2477230" cy="3505200"/>
                <a:chOff x="7421499" y="1302379"/>
                <a:chExt cx="2477230" cy="3505200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7421499" y="1302379"/>
                  <a:ext cx="2477230" cy="3505200"/>
                  <a:chOff x="7325360" y="1229360"/>
                  <a:chExt cx="2477230" cy="3505200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7325360" y="1229360"/>
                    <a:ext cx="2477230" cy="3505200"/>
                  </a:xfrm>
                  <a:prstGeom prst="rect">
                    <a:avLst/>
                  </a:prstGeom>
                  <a:noFill/>
                  <a:ln w="50800"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9" name="Picture 68"/>
                  <p:cNvPicPr>
                    <a:picLocks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41015" y="1610360"/>
                    <a:ext cx="1645920" cy="27432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85" name="Straight Connector 84"/>
                <p:cNvCxnSpPr/>
                <p:nvPr/>
              </p:nvCxnSpPr>
              <p:spPr>
                <a:xfrm flipH="1" flipV="1">
                  <a:off x="8531225" y="1398270"/>
                  <a:ext cx="3175" cy="3111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4FDF68-23A6-A74C-8FB0-343593DE7503}"/>
                </a:ext>
              </a:extLst>
            </p:cNvPr>
            <p:cNvSpPr txBox="1"/>
            <p:nvPr/>
          </p:nvSpPr>
          <p:spPr>
            <a:xfrm>
              <a:off x="7703922" y="5810883"/>
              <a:ext cx="19123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Each Neuron is a</a:t>
              </a:r>
            </a:p>
            <a:p>
              <a:pPr algn="ctr"/>
              <a:r>
                <a:rPr lang="en-US" sz="2000" dirty="0"/>
                <a:t>Linear Classifier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8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Diagnosis Network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10" y="1457398"/>
            <a:ext cx="7740980" cy="5049175"/>
          </a:xfrm>
        </p:spPr>
      </p:pic>
    </p:spTree>
    <p:extLst>
      <p:ext uri="{BB962C8B-B14F-4D97-AF65-F5344CB8AC3E}">
        <p14:creationId xmlns:p14="http://schemas.microsoft.com/office/powerpoint/2010/main" val="36768218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96864E-B17C-104A-9C89-CCD43A6A0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638" y="2754875"/>
            <a:ext cx="6204723" cy="17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341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18CD8D41-0764-524F-A176-04325822AB35}"/>
              </a:ext>
            </a:extLst>
          </p:cNvPr>
          <p:cNvSpPr txBox="1">
            <a:spLocks/>
          </p:cNvSpPr>
          <p:nvPr/>
        </p:nvSpPr>
        <p:spPr>
          <a:xfrm>
            <a:off x="1174337" y="1025061"/>
            <a:ext cx="9662275" cy="556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new role for symbolic AI &amp; CS methods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DA859-907C-354F-BAB7-B58D9D920CC0}"/>
              </a:ext>
            </a:extLst>
          </p:cNvPr>
          <p:cNvSpPr txBox="1"/>
          <p:nvPr/>
        </p:nvSpPr>
        <p:spPr>
          <a:xfrm>
            <a:off x="1909506" y="1572453"/>
            <a:ext cx="8191938" cy="116955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800" b="1" dirty="0"/>
              <a:t>Reason About What Was Learned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327DEF-EBAF-5B47-AEFE-AF6301EBBCEF}"/>
              </a:ext>
            </a:extLst>
          </p:cNvPr>
          <p:cNvSpPr txBox="1">
            <a:spLocks/>
          </p:cNvSpPr>
          <p:nvPr/>
        </p:nvSpPr>
        <p:spPr>
          <a:xfrm>
            <a:off x="1174336" y="4011202"/>
            <a:ext cx="9662275" cy="556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(VNN community: other techniques including SAT/SMT)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12D7BEB-3BE4-DD45-B504-9C5EEC6352F7}"/>
              </a:ext>
            </a:extLst>
          </p:cNvPr>
          <p:cNvSpPr txBox="1">
            <a:spLocks/>
          </p:cNvSpPr>
          <p:nvPr/>
        </p:nvSpPr>
        <p:spPr>
          <a:xfrm>
            <a:off x="1174336" y="2913303"/>
            <a:ext cx="9662275" cy="556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Systems 1 / 2 (thinking fast and slow), reflection, meta-reasoning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50800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CD1030-9090-5B0C-FDC7-19B0FF87ED46}"/>
              </a:ext>
            </a:extLst>
          </p:cNvPr>
          <p:cNvSpPr txBox="1"/>
          <p:nvPr/>
        </p:nvSpPr>
        <p:spPr>
          <a:xfrm>
            <a:off x="8350867" y="3228945"/>
            <a:ext cx="128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9DD1D-0E7C-1F4C-E8F6-4AF8ACF9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990" y="0"/>
            <a:ext cx="851802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A3E194-753E-D37D-12AE-FF960E7281C8}"/>
              </a:ext>
            </a:extLst>
          </p:cNvPr>
          <p:cNvSpPr txBox="1"/>
          <p:nvPr/>
        </p:nvSpPr>
        <p:spPr>
          <a:xfrm>
            <a:off x="5588305" y="1630184"/>
            <a:ext cx="4179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https://</a:t>
            </a:r>
            <a:r>
              <a:rPr lang="en-US" b="1" dirty="0" err="1">
                <a:solidFill>
                  <a:srgbClr val="FFFF00"/>
                </a:solidFill>
              </a:rPr>
              <a:t>youtube.com</a:t>
            </a:r>
            <a:r>
              <a:rPr lang="en-US" b="1" dirty="0">
                <a:solidFill>
                  <a:srgbClr val="FFFF00"/>
                </a:solidFill>
              </a:rPr>
              <a:t>/@</a:t>
            </a:r>
            <a:r>
              <a:rPr lang="en-US" b="1" dirty="0" err="1">
                <a:solidFill>
                  <a:srgbClr val="FFFF00"/>
                </a:solidFill>
              </a:rPr>
              <a:t>UCLA.Reasoning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392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99E8-FF0B-C1DD-E9E6-7B773E33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684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1609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Network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4A052C2-D0CD-1C4A-800D-25D5CADA2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2705"/>
            <a:ext cx="5950466" cy="331012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" y="1922697"/>
            <a:ext cx="5460024" cy="34401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2EF36F-8509-15AE-E13F-7496CBB101C5}"/>
              </a:ext>
            </a:extLst>
          </p:cNvPr>
          <p:cNvSpPr txBox="1"/>
          <p:nvPr/>
        </p:nvSpPr>
        <p:spPr>
          <a:xfrm>
            <a:off x="1824066" y="5594833"/>
            <a:ext cx="276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Bayesian Network Classifier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06739-0ED3-832D-D736-27A4D73EE33F}"/>
              </a:ext>
            </a:extLst>
          </p:cNvPr>
          <p:cNvSpPr txBox="1"/>
          <p:nvPr/>
        </p:nvSpPr>
        <p:spPr>
          <a:xfrm>
            <a:off x="8201421" y="5540175"/>
            <a:ext cx="264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Equivalent Decision Graph</a:t>
            </a:r>
          </a:p>
        </p:txBody>
      </p:sp>
    </p:spTree>
    <p:extLst>
      <p:ext uri="{BB962C8B-B14F-4D97-AF65-F5344CB8AC3E}">
        <p14:creationId xmlns:p14="http://schemas.microsoft.com/office/powerpoint/2010/main" val="35833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A5ED-88F7-6D43-B261-59CD07DD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Decision Graphs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40B0B-C4D5-3E48-BCAC-282962E92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90007"/>
              </p:ext>
            </p:extLst>
          </p:nvPr>
        </p:nvGraphicFramePr>
        <p:xfrm>
          <a:off x="893955" y="1578307"/>
          <a:ext cx="10404090" cy="489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4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4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</a:t>
                      </a:r>
                      <a:r>
                        <a:rPr lang="en-US" dirty="0" err="1"/>
                        <a:t>Vars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Decision Graph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Mammography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Reg</a:t>
                      </a:r>
                      <a:r>
                        <a:rPr lang="en-US" dirty="0"/>
                        <a:t>-Outcome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Win95pts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Printer-Offline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4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Immex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Not-Understand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Adaptive-Testing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Try-Kinematics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4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Math-Skills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3693629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61088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569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CC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46247</TotalTime>
  <Words>2782</Words>
  <Application>Microsoft Macintosh PowerPoint</Application>
  <PresentationFormat>Widescreen</PresentationFormat>
  <Paragraphs>972</Paragraphs>
  <Slides>73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7" baseType="lpstr">
      <vt:lpstr>Arial</vt:lpstr>
      <vt:lpstr>Calibri</vt:lpstr>
      <vt:lpstr>Calibri Light</vt:lpstr>
      <vt:lpstr>Cambria</vt:lpstr>
      <vt:lpstr>Cambria Math</vt:lpstr>
      <vt:lpstr>Tahoma</vt:lpstr>
      <vt:lpstr>Times New Roman</vt:lpstr>
      <vt:lpstr>Wingdings</vt:lpstr>
      <vt:lpstr>Default Theme</vt:lpstr>
      <vt:lpstr>Default Design</vt:lpstr>
      <vt:lpstr>Blends</vt:lpstr>
      <vt:lpstr>1_Blends</vt:lpstr>
      <vt:lpstr>2_Blends</vt:lpstr>
      <vt:lpstr>Picture</vt:lpstr>
      <vt:lpstr>Logic for Explainable AI</vt:lpstr>
      <vt:lpstr>PowerPoint Presentation</vt:lpstr>
      <vt:lpstr>Classifiers as Symbolic Functions</vt:lpstr>
      <vt:lpstr>Classifiers as Symbolic Functions</vt:lpstr>
      <vt:lpstr>Classifiers as Symbolic Functions</vt:lpstr>
      <vt:lpstr>Education Network</vt:lpstr>
      <vt:lpstr>Printing Diagnosis Network</vt:lpstr>
      <vt:lpstr>Cancer Network</vt:lpstr>
      <vt:lpstr>Size of Decision Graphs</vt:lpstr>
      <vt:lpstr>Explainable AI Reasoning About the Behavior of Learned Classifiers</vt:lpstr>
      <vt:lpstr>Compiling Learned Classifiers into symbolic representations</vt:lpstr>
      <vt:lpstr>Numeric Features</vt:lpstr>
      <vt:lpstr>Explainable AI Reasoning About the Behavior of Learned Classifiers</vt:lpstr>
      <vt:lpstr>Decision Graphs are Circuits</vt:lpstr>
      <vt:lpstr>Tractable Circuits Knowledge Compilation</vt:lpstr>
      <vt:lpstr>PowerPoint Presentation</vt:lpstr>
      <vt:lpstr>PowerPoint Presentation</vt:lpstr>
      <vt:lpstr>Representing Classifiers using “Class Formulas”</vt:lpstr>
      <vt:lpstr>Discrete Features, Multi Classes</vt:lpstr>
      <vt:lpstr>Discrete Features, Multi Classes</vt:lpstr>
      <vt:lpstr>Binary vs Discrete Variables (Features)</vt:lpstr>
      <vt:lpstr>Discrete Logic vs Boolean Logic</vt:lpstr>
      <vt:lpstr>Classifiers</vt:lpstr>
      <vt:lpstr>Explainable AI Reasoning About the Behavior of Learned Classifiers</vt:lpstr>
      <vt:lpstr>Explaining Decisions</vt:lpstr>
      <vt:lpstr>Example: Sufficient Reason</vt:lpstr>
      <vt:lpstr>Example: Sufficient Reason</vt:lpstr>
      <vt:lpstr>Example: Sufficient Reason</vt:lpstr>
      <vt:lpstr>Example: Sufficient Reason</vt:lpstr>
      <vt:lpstr>Example: Sufficient Reason</vt:lpstr>
      <vt:lpstr>Prime Implicants</vt:lpstr>
      <vt:lpstr>The Complete Reason Behind a Decision</vt:lpstr>
      <vt:lpstr>The Complete Reason Behind a Decision</vt:lpstr>
      <vt:lpstr>Why did you make this decision?</vt:lpstr>
      <vt:lpstr>The Complete Reason Behind a Decision</vt:lpstr>
      <vt:lpstr>What would it take to change the decision?</vt:lpstr>
      <vt:lpstr>Complete, Necessary &amp; Sufficient Reasons</vt:lpstr>
      <vt:lpstr>Terminology</vt:lpstr>
      <vt:lpstr>Conditioning a Formula</vt:lpstr>
      <vt:lpstr>Quantification Operator</vt:lpstr>
      <vt:lpstr>Computing Complete Reasons</vt:lpstr>
      <vt:lpstr>PowerPoint Presentation</vt:lpstr>
      <vt:lpstr>Key Insight!</vt:lpstr>
      <vt:lpstr>Key Insight!</vt:lpstr>
      <vt:lpstr>New Notion: The General Reason for a decision</vt:lpstr>
      <vt:lpstr>Complete vs General Reason</vt:lpstr>
      <vt:lpstr>Complete vs General Reason</vt:lpstr>
      <vt:lpstr>Necessary &amp; Sufficient Reasons</vt:lpstr>
      <vt:lpstr>Beyond Simple Explanations</vt:lpstr>
      <vt:lpstr>Sufficient Reasons (SRs)</vt:lpstr>
      <vt:lpstr>General Sufficient Reasons (GSRs)</vt:lpstr>
      <vt:lpstr>Necessary Reasons (NRs)</vt:lpstr>
      <vt:lpstr>General Necessary Reasons (GNRs)</vt:lpstr>
      <vt:lpstr>PowerPoint Presentation</vt:lpstr>
      <vt:lpstr>Fixation</vt:lpstr>
      <vt:lpstr>Targeting a New Decision</vt:lpstr>
      <vt:lpstr>Selection Semantics</vt:lpstr>
      <vt:lpstr>Selection Semantics</vt:lpstr>
      <vt:lpstr>Selection Semantics</vt:lpstr>
      <vt:lpstr>What else can be done with complete reasons?</vt:lpstr>
      <vt:lpstr>Explainable AI Reasoning About the Behavior of Learned Classifiers</vt:lpstr>
      <vt:lpstr>Compiling Classifiers into class formulas (tractable circuits)</vt:lpstr>
      <vt:lpstr>Decision Tree  Discrete Function</vt:lpstr>
      <vt:lpstr>PowerPoint Presentation</vt:lpstr>
      <vt:lpstr>Random Forest</vt:lpstr>
      <vt:lpstr>Compiling BN Classifiers</vt:lpstr>
      <vt:lpstr>Numbers Don’t Matter as Much</vt:lpstr>
      <vt:lpstr>PowerPoint Presentation</vt:lpstr>
      <vt:lpstr>Compiling NNs into Tractable Circuits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Adnan Darwiche</dc:creator>
  <cp:lastModifiedBy>Microsoft Office User</cp:lastModifiedBy>
  <cp:revision>992</cp:revision>
  <cp:lastPrinted>2019-09-22T05:34:41Z</cp:lastPrinted>
  <dcterms:created xsi:type="dcterms:W3CDTF">2018-08-04T16:08:09Z</dcterms:created>
  <dcterms:modified xsi:type="dcterms:W3CDTF">2023-06-30T20:56:18Z</dcterms:modified>
</cp:coreProperties>
</file>