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35" r:id="rId4"/>
    <p:sldId id="258" r:id="rId5"/>
    <p:sldId id="263" r:id="rId6"/>
    <p:sldId id="295" r:id="rId7"/>
    <p:sldId id="298" r:id="rId8"/>
    <p:sldId id="311" r:id="rId9"/>
    <p:sldId id="317" r:id="rId10"/>
    <p:sldId id="336" r:id="rId11"/>
    <p:sldId id="337" r:id="rId12"/>
    <p:sldId id="299" r:id="rId13"/>
    <p:sldId id="305" r:id="rId14"/>
    <p:sldId id="296" r:id="rId15"/>
    <p:sldId id="338" r:id="rId16"/>
    <p:sldId id="339" r:id="rId17"/>
    <p:sldId id="340" r:id="rId18"/>
    <p:sldId id="342" r:id="rId19"/>
    <p:sldId id="306" r:id="rId20"/>
    <p:sldId id="309" r:id="rId21"/>
    <p:sldId id="300" r:id="rId22"/>
    <p:sldId id="304" r:id="rId23"/>
    <p:sldId id="344" r:id="rId24"/>
    <p:sldId id="332" r:id="rId25"/>
    <p:sldId id="310" r:id="rId26"/>
    <p:sldId id="297" r:id="rId27"/>
    <p:sldId id="347" r:id="rId28"/>
    <p:sldId id="343" r:id="rId29"/>
    <p:sldId id="324" r:id="rId30"/>
    <p:sldId id="312" r:id="rId31"/>
    <p:sldId id="318" r:id="rId32"/>
    <p:sldId id="346" r:id="rId33"/>
    <p:sldId id="316" r:id="rId34"/>
    <p:sldId id="314" r:id="rId35"/>
    <p:sldId id="313" r:id="rId36"/>
    <p:sldId id="319" r:id="rId37"/>
    <p:sldId id="320" r:id="rId38"/>
    <p:sldId id="321" r:id="rId39"/>
    <p:sldId id="322" r:id="rId40"/>
    <p:sldId id="326" r:id="rId41"/>
    <p:sldId id="315" r:id="rId42"/>
    <p:sldId id="334" r:id="rId43"/>
    <p:sldId id="328" r:id="rId44"/>
    <p:sldId id="327" r:id="rId45"/>
    <p:sldId id="325" r:id="rId46"/>
    <p:sldId id="329" r:id="rId47"/>
    <p:sldId id="330" r:id="rId48"/>
    <p:sldId id="331" r:id="rId49"/>
    <p:sldId id="323" r:id="rId50"/>
    <p:sldId id="345" r:id="rId51"/>
    <p:sldId id="29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727"/>
    <p:restoredTop sz="96327"/>
  </p:normalViewPr>
  <p:slideViewPr>
    <p:cSldViewPr snapToGrid="0" snapToObjects="1">
      <p:cViewPr varScale="1">
        <p:scale>
          <a:sx n="143" d="100"/>
          <a:sy n="143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B98B-4432-A742-B619-D8239AB77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21A7A-9162-6B47-8786-9DCF90133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1F8B1-7DAE-3044-B700-9B56CED2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269EB-7A3B-8F40-B9C9-43D53A37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04250-D444-574A-8943-A5528E95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46D3-8E28-5544-B0CE-9D01484E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420F3-C01F-4140-A966-6AA5A7313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6F3B0-B074-DD4E-8901-0614E318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27144-635B-5249-AEF8-21BD42BE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5A554-62A4-F945-86D0-9833F950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5EFE0-E264-ED4F-A727-C4083D14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DEBFC-E184-9C4D-808F-2F8CB9E44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E80C0-18D9-8446-BE72-242D715D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81914-A770-4444-BDCC-2FD7A638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04822-16B3-0744-A339-EA542968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1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718F-E690-6549-8D96-EB2411C6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3BD4B-72C7-BC42-A793-F03D88364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7F72-4387-E149-927D-2B8D9703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0E42E-1226-DD48-B45D-98C6FF42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BDF6B-53AA-8E4C-B159-D214CB63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89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B20C-7A84-2A41-B92E-631BE86E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357E5-5855-EF4D-B3C1-E14A0487D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9D50-470D-CC47-8153-35DAA80D2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1DD70-5FEB-7E4E-AFA0-85A6ECC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EC7B4-9794-AC46-B966-FFE76BA3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1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981C-E32A-C648-A2C0-948794E9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47223-438C-D645-88CB-E76F0E5A5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DBE342-5F8F-934F-9452-48CC4AEF0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1F767-B5FA-FA40-9DC2-20C77CB9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AAD92-85E2-D74D-B8AC-3659BBB1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F81F0-0349-5847-8E5C-01A74609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2A46-098D-7843-A32C-91C3D38D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39F0A-BEF8-F347-8AD5-7A37B9F5E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60E12-7B9C-1843-A10B-D0FC8C1BC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8B9B4-D41A-0C49-8DD7-57CEC6336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5BDBE7-2B82-0544-BD6D-B9FB03D0B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C8ACA6-2B04-7B4B-A30B-C459A4DB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87503-807A-2F44-8FBC-DAC8FE6C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B3B49-3812-634B-96E5-61A5524F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85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C470-9734-224A-AB51-D07CA84F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4C52D2-8099-4248-9CB0-E3132A57B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8D101-3C39-9F46-96EA-2C0A206C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765D9-CE3B-8D4B-860E-A28A53DC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1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505E2-235D-C64B-B23E-3328F379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3FCFA-B873-0E42-9193-C1FEE37D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FCB42-0A02-BF41-B5A6-EF776A3A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9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A9B2-9D4A-9444-904F-66E66E5D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CE6F9-476A-E44A-8E5B-F8705AB5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247E9-172E-364D-93F4-247853429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61F8C-BA47-BF42-AD21-8C2E8DB8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AD139-FC82-6B49-8F36-090AB5A0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59770-050A-5242-A089-54A61C84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46B2-8DB9-094E-89F6-FF954E25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86942E-20FB-654A-8B4D-B056B09F8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13E47-BB39-4747-9B70-8766F89C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64054-5B8B-E341-8DCB-CB57F46F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3C14C-6226-1A4B-B9A1-DD1E76EC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3A0C5-963E-8347-AB3A-590EB699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7ECC5E-E608-9D44-9D4A-1A9B93D7E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9246D-9957-8D48-AAF5-1E0333304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22BC-BC5D-2046-88D6-F4AB71FF1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7E197-2407-E24E-AA12-FBC1417F81B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AB27-0DB1-8646-8561-340802300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89C80-6DE6-6544-A0B4-5C2F534DD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5ED09-EC22-4A46-99B8-512B622EA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8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1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3.png"/><Relationship Id="rId7" Type="http://schemas.openxmlformats.org/officeDocument/2006/relationships/image" Target="../media/image69.png"/><Relationship Id="rId12" Type="http://schemas.openxmlformats.org/officeDocument/2006/relationships/image" Target="../media/image7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7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2.png"/><Relationship Id="rId7" Type="http://schemas.openxmlformats.org/officeDocument/2006/relationships/image" Target="../media/image6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3.png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2.png"/><Relationship Id="rId7" Type="http://schemas.openxmlformats.org/officeDocument/2006/relationships/image" Target="../media/image6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91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3.png"/><Relationship Id="rId9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6.png"/><Relationship Id="rId3" Type="http://schemas.openxmlformats.org/officeDocument/2006/relationships/image" Target="../media/image92.png"/><Relationship Id="rId7" Type="http://schemas.openxmlformats.org/officeDocument/2006/relationships/image" Target="../media/image13.png"/><Relationship Id="rId12" Type="http://schemas.openxmlformats.org/officeDocument/2006/relationships/image" Target="../media/image7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9.png"/><Relationship Id="rId5" Type="http://schemas.openxmlformats.org/officeDocument/2006/relationships/image" Target="../media/image94.png"/><Relationship Id="rId10" Type="http://schemas.openxmlformats.org/officeDocument/2006/relationships/image" Target="../media/image68.png"/><Relationship Id="rId4" Type="http://schemas.openxmlformats.org/officeDocument/2006/relationships/image" Target="../media/image93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00D6-3F1D-8A4B-8C9F-238B81B06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/>
          <a:lstStyle/>
          <a:p>
            <a:r>
              <a:rPr lang="en-US" dirty="0"/>
              <a:t>Causality</a:t>
            </a:r>
            <a:br>
              <a:rPr lang="en-US" dirty="0"/>
            </a:br>
            <a:r>
              <a:rPr lang="en-US" sz="3600" dirty="0"/>
              <a:t>Part II: Counterfactuals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FC2E3-0691-2348-AE8B-C5CB51EA3B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Adnan </a:t>
            </a:r>
            <a:r>
              <a:rPr lang="en-US" dirty="0" err="1"/>
              <a:t>Darwiche</a:t>
            </a:r>
            <a:endParaRPr lang="en-US" dirty="0"/>
          </a:p>
          <a:p>
            <a:r>
              <a:rPr lang="en-US" dirty="0"/>
              <a:t>UCLA</a:t>
            </a:r>
          </a:p>
          <a:p>
            <a:r>
              <a:rPr lang="en-US" sz="1200" dirty="0"/>
              <a:t>March 7,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5D5AE5-9BA6-4341-9F96-06DE04662EAA}"/>
              </a:ext>
            </a:extLst>
          </p:cNvPr>
          <p:cNvSpPr txBox="1">
            <a:spLocks/>
          </p:cNvSpPr>
          <p:nvPr/>
        </p:nvSpPr>
        <p:spPr>
          <a:xfrm>
            <a:off x="1524000" y="5989638"/>
            <a:ext cx="9144000" cy="12541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2600" dirty="0"/>
              <a:t>Part I: Interventions</a:t>
            </a: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4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C5DC-8693-6A41-A0B6-E075492C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Functional Dependencies?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6543A2-0E42-B741-B9AD-E389A4DFB5BD}"/>
              </a:ext>
            </a:extLst>
          </p:cNvPr>
          <p:cNvGrpSpPr/>
          <p:nvPr/>
        </p:nvGrpSpPr>
        <p:grpSpPr>
          <a:xfrm>
            <a:off x="971473" y="1933215"/>
            <a:ext cx="1885519" cy="2185595"/>
            <a:chOff x="1187141" y="2276821"/>
            <a:chExt cx="1885519" cy="218559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32FFBF7-84E5-224F-B181-8CBC2E1C39F9}"/>
                </a:ext>
              </a:extLst>
            </p:cNvPr>
            <p:cNvCxnSpPr>
              <a:cxnSpLocks/>
              <a:stCxn id="8" idx="3"/>
              <a:endCxn id="11" idx="7"/>
            </p:cNvCxnSpPr>
            <p:nvPr/>
          </p:nvCxnSpPr>
          <p:spPr>
            <a:xfrm flipH="1">
              <a:off x="1811532" y="3262489"/>
              <a:ext cx="636737" cy="5755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7F04EB-ABB9-434B-A8DA-6BDB9B77D6B4}"/>
                </a:ext>
              </a:extLst>
            </p:cNvPr>
            <p:cNvGrpSpPr/>
            <p:nvPr/>
          </p:nvGrpSpPr>
          <p:grpSpPr>
            <a:xfrm>
              <a:off x="1187141" y="2276821"/>
              <a:ext cx="731520" cy="2185595"/>
              <a:chOff x="2361343" y="2323895"/>
              <a:chExt cx="731520" cy="2185595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DDC362E-C9CF-AA47-AF71-688EEFA646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1343" y="2323895"/>
                <a:ext cx="731520" cy="7315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952BA81-9EB3-F74F-B0A8-8EE7A6E9F3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1343" y="3777970"/>
                <a:ext cx="731520" cy="7315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0B0EDAF-10F8-2943-BA06-C9969AB51C18}"/>
                  </a:ext>
                </a:extLst>
              </p:cNvPr>
              <p:cNvCxnSpPr>
                <a:cxnSpLocks/>
                <a:stCxn id="10" idx="4"/>
                <a:endCxn id="11" idx="0"/>
              </p:cNvCxnSpPr>
              <p:nvPr/>
            </p:nvCxnSpPr>
            <p:spPr>
              <a:xfrm>
                <a:off x="2727103" y="3055415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BB97245-98CF-6E44-A27F-614465836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00999" y="2507771"/>
                <a:ext cx="435429" cy="36576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61A0073-A462-1D4C-A2A4-27CEEF2E1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5835" y="3986780"/>
                <a:ext cx="388982" cy="36576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40CFB8-B343-5D46-85A6-887149EF4D68}"/>
                </a:ext>
              </a:extLst>
            </p:cNvPr>
            <p:cNvGrpSpPr/>
            <p:nvPr/>
          </p:nvGrpSpPr>
          <p:grpSpPr>
            <a:xfrm>
              <a:off x="2341140" y="2638098"/>
              <a:ext cx="731520" cy="731520"/>
              <a:chOff x="1199965" y="2863570"/>
              <a:chExt cx="731520" cy="7315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770BF16-4D2B-7341-9863-25FAEB3214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99965" y="2863570"/>
                <a:ext cx="731520" cy="7315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4343196-C05A-4043-A1AA-46C9F3A71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8869" y="3050932"/>
                <a:ext cx="343923" cy="36576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8A2D79-EAA2-4D44-891B-67F707974E02}"/>
              </a:ext>
            </a:extLst>
          </p:cNvPr>
          <p:cNvGrpSpPr/>
          <p:nvPr/>
        </p:nvGrpSpPr>
        <p:grpSpPr>
          <a:xfrm>
            <a:off x="7046490" y="1937772"/>
            <a:ext cx="731520" cy="2185595"/>
            <a:chOff x="2361343" y="2323895"/>
            <a:chExt cx="731520" cy="218559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B8F889-4FD1-254E-924D-25D093C6B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1343" y="2323895"/>
              <a:ext cx="731520" cy="7315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D8B8D9A-155B-FC4C-869F-4186768E2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1343" y="3777970"/>
              <a:ext cx="731520" cy="7315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511A68F-9774-F347-A785-A4ECB1A0FBD4}"/>
                </a:ext>
              </a:extLst>
            </p:cNvPr>
            <p:cNvCxnSpPr>
              <a:cxnSpLocks/>
              <a:stCxn id="26" idx="4"/>
              <a:endCxn id="27" idx="0"/>
            </p:cNvCxnSpPr>
            <p:nvPr/>
          </p:nvCxnSpPr>
          <p:spPr>
            <a:xfrm>
              <a:off x="2727103" y="3055415"/>
              <a:ext cx="0" cy="7225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82054BE-DA19-9447-B3BC-4B96E1DF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0999" y="2507771"/>
              <a:ext cx="435429" cy="36576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2C1BC55-754E-8E44-B9BA-A965359B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5835" y="3986780"/>
              <a:ext cx="388982" cy="36576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2E22B1-1073-474C-8D99-29A3E5E0C123}"/>
              </a:ext>
            </a:extLst>
          </p:cNvPr>
          <p:cNvGrpSpPr/>
          <p:nvPr/>
        </p:nvGrpSpPr>
        <p:grpSpPr>
          <a:xfrm>
            <a:off x="4914917" y="2918883"/>
            <a:ext cx="1495217" cy="752433"/>
            <a:chOff x="4707912" y="2918883"/>
            <a:chExt cx="1495217" cy="752433"/>
          </a:xfrm>
        </p:grpSpPr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BDF052F5-0C77-3147-8AE9-AC3D8FF0E756}"/>
                </a:ext>
              </a:extLst>
            </p:cNvPr>
            <p:cNvSpPr/>
            <p:nvPr/>
          </p:nvSpPr>
          <p:spPr>
            <a:xfrm>
              <a:off x="4707912" y="3186684"/>
              <a:ext cx="1495217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5EA1F1-E6D2-3B48-BA74-F23E5D552F64}"/>
                </a:ext>
              </a:extLst>
            </p:cNvPr>
            <p:cNvSpPr txBox="1"/>
            <p:nvPr/>
          </p:nvSpPr>
          <p:spPr>
            <a:xfrm>
              <a:off x="4707912" y="2918883"/>
              <a:ext cx="1173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sum out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BE6428C-DE6C-3142-A7DA-C86F06BFDDA9}"/>
              </a:ext>
            </a:extLst>
          </p:cNvPr>
          <p:cNvSpPr txBox="1"/>
          <p:nvPr/>
        </p:nvSpPr>
        <p:spPr>
          <a:xfrm>
            <a:off x="4939600" y="3571565"/>
            <a:ext cx="92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Section 5.3.4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B17DA6-792F-E34D-A98E-18A4D49BD025}"/>
              </a:ext>
            </a:extLst>
          </p:cNvPr>
          <p:cNvSpPr txBox="1"/>
          <p:nvPr/>
        </p:nvSpPr>
        <p:spPr>
          <a:xfrm>
            <a:off x="4914917" y="5167312"/>
            <a:ext cx="2688108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 lost critical information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2F45E5-FAFE-754F-98A7-BF3DDF22B00E}"/>
              </a:ext>
            </a:extLst>
          </p:cNvPr>
          <p:cNvGrpSpPr/>
          <p:nvPr/>
        </p:nvGrpSpPr>
        <p:grpSpPr>
          <a:xfrm>
            <a:off x="7023041" y="1543094"/>
            <a:ext cx="778418" cy="2981440"/>
            <a:chOff x="7023041" y="1543094"/>
            <a:chExt cx="778418" cy="298144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17E3ED-1610-2541-9684-EDB208BC25BE}"/>
                </a:ext>
              </a:extLst>
            </p:cNvPr>
            <p:cNvSpPr txBox="1"/>
            <p:nvPr/>
          </p:nvSpPr>
          <p:spPr>
            <a:xfrm>
              <a:off x="7086305" y="1543094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offer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10E1D2A-2D33-D74B-BAEA-E0EDC4B56922}"/>
                </a:ext>
              </a:extLst>
            </p:cNvPr>
            <p:cNvSpPr txBox="1"/>
            <p:nvPr/>
          </p:nvSpPr>
          <p:spPr>
            <a:xfrm>
              <a:off x="7023041" y="4155202"/>
              <a:ext cx="778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renew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38C876E-D2EE-E444-AE22-F8064CD12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824" y="3213374"/>
            <a:ext cx="2345061" cy="16406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E61BA56-0F23-BF45-836E-E7773E0B1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770" y="3115648"/>
            <a:ext cx="2120678" cy="1738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57566BA-173D-594D-B61E-87D17C8D4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086" y="3221586"/>
            <a:ext cx="2632468" cy="16324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DADF3A5-99F0-0E40-9327-623036474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4790" y="4904462"/>
            <a:ext cx="2632468" cy="163247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C218129-AA87-2743-8992-41C71DBA7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2999" y="3115648"/>
            <a:ext cx="2694080" cy="173841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6FAE058-0723-EF45-A899-DADDA1CEC4BA}"/>
              </a:ext>
            </a:extLst>
          </p:cNvPr>
          <p:cNvSpPr txBox="1"/>
          <p:nvPr/>
        </p:nvSpPr>
        <p:spPr>
          <a:xfrm>
            <a:off x="4914917" y="5671695"/>
            <a:ext cx="6337312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Different distributions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(U)</a:t>
            </a:r>
            <a:r>
              <a:rPr lang="en-US" dirty="0"/>
              <a:t> lead to the same distribution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(Y|X)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4323142-C15A-2F46-999E-EE045F219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799" y="4234217"/>
            <a:ext cx="1172840" cy="24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D7B5-036F-3F46-BACF-B572F0668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Bayesian to Functional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A224-F1FB-F848-85A3-0FEBFEDD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977"/>
            <a:ext cx="10515600" cy="4351338"/>
          </a:xfrm>
        </p:spPr>
        <p:txBody>
          <a:bodyPr/>
          <a:lstStyle/>
          <a:p>
            <a:r>
              <a:rPr lang="en-US" dirty="0"/>
              <a:t>Always doable</a:t>
            </a:r>
          </a:p>
          <a:p>
            <a:r>
              <a:rPr lang="en-US" dirty="0"/>
              <a:t>Parameters of functional network not unique</a:t>
            </a:r>
          </a:p>
          <a:p>
            <a:r>
              <a:rPr lang="en-US" dirty="0"/>
              <a:t>Resulting networks are equivalent for interventional probabilities</a:t>
            </a:r>
          </a:p>
          <a:p>
            <a:r>
              <a:rPr lang="en-US" dirty="0"/>
              <a:t>Many values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/>
              <a:t> may have zero probability (can be omitted)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5AA7F1-D1FF-D344-A814-BBF967584656}"/>
              </a:ext>
            </a:extLst>
          </p:cNvPr>
          <p:cNvGrpSpPr/>
          <p:nvPr/>
        </p:nvGrpSpPr>
        <p:grpSpPr>
          <a:xfrm>
            <a:off x="2236493" y="3796153"/>
            <a:ext cx="2200733" cy="2185595"/>
            <a:chOff x="5828338" y="1621929"/>
            <a:chExt cx="2200733" cy="218559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862A8EA-ACC6-1345-801E-17EDF96AF508}"/>
                </a:ext>
              </a:extLst>
            </p:cNvPr>
            <p:cNvCxnSpPr>
              <a:cxnSpLocks/>
              <a:stCxn id="8" idx="4"/>
              <a:endCxn id="11" idx="7"/>
            </p:cNvCxnSpPr>
            <p:nvPr/>
          </p:nvCxnSpPr>
          <p:spPr>
            <a:xfrm flipH="1">
              <a:off x="7190422" y="2353449"/>
              <a:ext cx="472889" cy="829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FC7A92E-DBB5-4749-AB51-EA7376319686}"/>
                </a:ext>
              </a:extLst>
            </p:cNvPr>
            <p:cNvCxnSpPr>
              <a:cxnSpLocks/>
              <a:stCxn id="10" idx="4"/>
              <a:endCxn id="11" idx="1"/>
            </p:cNvCxnSpPr>
            <p:nvPr/>
          </p:nvCxnSpPr>
          <p:spPr>
            <a:xfrm>
              <a:off x="6194098" y="2365996"/>
              <a:ext cx="479062" cy="8171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A467C92-8466-BF41-89D1-A5AB0325219E}"/>
                </a:ext>
              </a:extLst>
            </p:cNvPr>
            <p:cNvGrpSpPr/>
            <p:nvPr/>
          </p:nvGrpSpPr>
          <p:grpSpPr>
            <a:xfrm>
              <a:off x="6566031" y="3076004"/>
              <a:ext cx="731520" cy="731520"/>
              <a:chOff x="5971490" y="3076004"/>
              <a:chExt cx="731520" cy="73152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2C26713-6506-8F4C-8BE1-B5C63D50F0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71490" y="3076004"/>
                <a:ext cx="731520" cy="7315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4385C52-5EFF-414D-8DCC-09156B39B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65982" y="3284814"/>
                <a:ext cx="388982" cy="36576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72149AE-691B-FB45-9DBE-3AB44E2A6394}"/>
                </a:ext>
              </a:extLst>
            </p:cNvPr>
            <p:cNvGrpSpPr/>
            <p:nvPr/>
          </p:nvGrpSpPr>
          <p:grpSpPr>
            <a:xfrm>
              <a:off x="5828338" y="1634476"/>
              <a:ext cx="731520" cy="731520"/>
              <a:chOff x="5971490" y="1621929"/>
              <a:chExt cx="731520" cy="73152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270F18E-F047-BE42-8B37-89A7E746AA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71490" y="1621929"/>
                <a:ext cx="731520" cy="7315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F2D4C37-0892-2C4C-9775-EB17F053B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8967" y="1817940"/>
                <a:ext cx="469392" cy="384048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A6C5CEA-FBD5-C04C-BA80-2B293B68DDD5}"/>
                </a:ext>
              </a:extLst>
            </p:cNvPr>
            <p:cNvGrpSpPr/>
            <p:nvPr/>
          </p:nvGrpSpPr>
          <p:grpSpPr>
            <a:xfrm>
              <a:off x="7297551" y="1621929"/>
              <a:ext cx="731520" cy="731520"/>
              <a:chOff x="7179739" y="1621929"/>
              <a:chExt cx="731520" cy="7315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259CDB3-1916-F14F-86E7-8BC103AE90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9739" y="1621929"/>
                <a:ext cx="731520" cy="7315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DE63CFB-06A4-5849-8992-8A56B5367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7837" y="1808212"/>
                <a:ext cx="526288" cy="384048"/>
              </a:xfrm>
              <a:prstGeom prst="rect">
                <a:avLst/>
              </a:prstGeom>
            </p:spPr>
          </p:pic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F24BD38-F83F-9F48-BAAD-5C0979C68E76}"/>
                </a:ext>
              </a:extLst>
            </p:cNvPr>
            <p:cNvCxnSpPr>
              <a:cxnSpLocks/>
            </p:cNvCxnSpPr>
            <p:nvPr/>
          </p:nvCxnSpPr>
          <p:spPr>
            <a:xfrm>
              <a:off x="6705899" y="1983206"/>
              <a:ext cx="471119" cy="672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828B3C75-EF45-3844-AA86-846730EBE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185" y="5531087"/>
            <a:ext cx="1844663" cy="25474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38923C3E-68DE-EF4A-B506-B02BDF89400F}"/>
              </a:ext>
            </a:extLst>
          </p:cNvPr>
          <p:cNvGrpSpPr/>
          <p:nvPr/>
        </p:nvGrpSpPr>
        <p:grpSpPr>
          <a:xfrm>
            <a:off x="4702030" y="3791433"/>
            <a:ext cx="4317319" cy="2185595"/>
            <a:chOff x="4925766" y="3658401"/>
            <a:chExt cx="4317319" cy="218559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9204750-A926-2D49-93BD-E220F55F4394}"/>
                </a:ext>
              </a:extLst>
            </p:cNvPr>
            <p:cNvGrpSpPr/>
            <p:nvPr/>
          </p:nvGrpSpPr>
          <p:grpSpPr>
            <a:xfrm>
              <a:off x="6261322" y="3658401"/>
              <a:ext cx="2981763" cy="2185595"/>
              <a:chOff x="8410604" y="1634476"/>
              <a:chExt cx="2981763" cy="2185595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1E9E1EA-24B2-0D41-8D92-7B35BFA62A91}"/>
                  </a:ext>
                </a:extLst>
              </p:cNvPr>
              <p:cNvCxnSpPr>
                <a:cxnSpLocks/>
                <a:stCxn id="20" idx="3"/>
                <a:endCxn id="60" idx="6"/>
              </p:cNvCxnSpPr>
              <p:nvPr/>
            </p:nvCxnSpPr>
            <p:spPr>
              <a:xfrm flipH="1">
                <a:off x="9879817" y="3106255"/>
                <a:ext cx="888159" cy="3480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44ECDAB-3CF9-1440-B6C4-AE8E125C07EC}"/>
                  </a:ext>
                </a:extLst>
              </p:cNvPr>
              <p:cNvGrpSpPr/>
              <p:nvPr/>
            </p:nvGrpSpPr>
            <p:grpSpPr>
              <a:xfrm>
                <a:off x="10660847" y="2481864"/>
                <a:ext cx="731520" cy="731520"/>
                <a:chOff x="1199965" y="2863570"/>
                <a:chExt cx="731520" cy="731520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01B613EA-7231-9A4B-AC9C-6E70C79F7B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99965" y="2863570"/>
                  <a:ext cx="731520" cy="73152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26DAEBC-9FB8-0245-884D-F7A4282340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28869" y="3050932"/>
                  <a:ext cx="343923" cy="365760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08CE4EA-998C-6B43-A11C-202BF867198B}"/>
                  </a:ext>
                </a:extLst>
              </p:cNvPr>
              <p:cNvGrpSpPr/>
              <p:nvPr/>
            </p:nvGrpSpPr>
            <p:grpSpPr>
              <a:xfrm>
                <a:off x="8410604" y="1634476"/>
                <a:ext cx="2200733" cy="2185595"/>
                <a:chOff x="5828338" y="1621929"/>
                <a:chExt cx="2200733" cy="2185595"/>
              </a:xfrm>
            </p:grpSpPr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A8248DA7-ADC9-B241-8D00-93A4D20C4903}"/>
                    </a:ext>
                  </a:extLst>
                </p:cNvPr>
                <p:cNvCxnSpPr>
                  <a:cxnSpLocks/>
                  <a:stCxn id="56" idx="4"/>
                  <a:endCxn id="60" idx="7"/>
                </p:cNvCxnSpPr>
                <p:nvPr/>
              </p:nvCxnSpPr>
              <p:spPr>
                <a:xfrm flipH="1">
                  <a:off x="7190422" y="2353449"/>
                  <a:ext cx="472889" cy="82968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B2C1293C-3107-F84E-8C41-43F913B4BF91}"/>
                    </a:ext>
                  </a:extLst>
                </p:cNvPr>
                <p:cNvCxnSpPr>
                  <a:cxnSpLocks/>
                  <a:stCxn id="58" idx="4"/>
                  <a:endCxn id="60" idx="1"/>
                </p:cNvCxnSpPr>
                <p:nvPr/>
              </p:nvCxnSpPr>
              <p:spPr>
                <a:xfrm>
                  <a:off x="6194098" y="2365996"/>
                  <a:ext cx="479062" cy="81713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F2800883-E55E-B741-A8B6-D622138EC985}"/>
                    </a:ext>
                  </a:extLst>
                </p:cNvPr>
                <p:cNvGrpSpPr/>
                <p:nvPr/>
              </p:nvGrpSpPr>
              <p:grpSpPr>
                <a:xfrm>
                  <a:off x="6566031" y="3076004"/>
                  <a:ext cx="731520" cy="731520"/>
                  <a:chOff x="5971490" y="3076004"/>
                  <a:chExt cx="731520" cy="731520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3D3C04A8-92E8-FC48-9F58-2C3178E5861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71490" y="3076004"/>
                    <a:ext cx="731520" cy="73152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983FC8C7-6EB4-F149-917A-982550FC40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165982" y="3284814"/>
                    <a:ext cx="388982" cy="3657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33DC522-8361-3C44-8E5A-60F714F817F7}"/>
                    </a:ext>
                  </a:extLst>
                </p:cNvPr>
                <p:cNvGrpSpPr/>
                <p:nvPr/>
              </p:nvGrpSpPr>
              <p:grpSpPr>
                <a:xfrm>
                  <a:off x="5828338" y="1634476"/>
                  <a:ext cx="731520" cy="731520"/>
                  <a:chOff x="5971490" y="1621929"/>
                  <a:chExt cx="731520" cy="731520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01C66443-C854-B241-824A-BC6A31522F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71490" y="1621929"/>
                    <a:ext cx="731520" cy="73152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59" name="Picture 58">
                    <a:extLst>
                      <a:ext uri="{FF2B5EF4-FFF2-40B4-BE49-F238E27FC236}">
                        <a16:creationId xmlns:a16="http://schemas.microsoft.com/office/drawing/2014/main" id="{AA8BBD88-1575-DB4D-8BE7-52C006F04E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098967" y="1817940"/>
                    <a:ext cx="469392" cy="38404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1159E4E4-828D-1544-BE25-D9521B108E3E}"/>
                    </a:ext>
                  </a:extLst>
                </p:cNvPr>
                <p:cNvGrpSpPr/>
                <p:nvPr/>
              </p:nvGrpSpPr>
              <p:grpSpPr>
                <a:xfrm>
                  <a:off x="7297551" y="1621929"/>
                  <a:ext cx="731520" cy="731520"/>
                  <a:chOff x="7179739" y="1621929"/>
                  <a:chExt cx="731520" cy="731520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8F56FCCD-6064-4549-B987-082AD2DC16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79739" y="1621929"/>
                    <a:ext cx="731520" cy="73152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470000DD-CECE-6C43-B724-8C84918BA8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307837" y="1808212"/>
                    <a:ext cx="526288" cy="384048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E1C442AF-A65E-044D-A2D9-A74A4F3CE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899" y="1983206"/>
                  <a:ext cx="471119" cy="672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9" name="Right Arrow 68">
              <a:extLst>
                <a:ext uri="{FF2B5EF4-FFF2-40B4-BE49-F238E27FC236}">
                  <a16:creationId xmlns:a16="http://schemas.microsoft.com/office/drawing/2014/main" id="{4C53814A-B8CC-ED4A-B447-051E1AB89518}"/>
                </a:ext>
              </a:extLst>
            </p:cNvPr>
            <p:cNvSpPr/>
            <p:nvPr/>
          </p:nvSpPr>
          <p:spPr>
            <a:xfrm>
              <a:off x="4925766" y="4574279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ECA80105-D854-B14D-A852-B48E57833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3211" y="4785308"/>
            <a:ext cx="2250589" cy="5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FB77-33B4-E347-AC3E-88BE5E8A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Bayesian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28820-116D-9D4E-AC9D-70D19F384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Distributions only on root nodes (called background variables)</a:t>
            </a:r>
          </a:p>
          <a:p>
            <a:r>
              <a:rPr lang="en-US" dirty="0"/>
              <a:t>Other nodes functionally depend on their parents</a:t>
            </a:r>
          </a:p>
          <a:p>
            <a:r>
              <a:rPr lang="en-US" dirty="0"/>
              <a:t>In practice: </a:t>
            </a:r>
          </a:p>
          <a:p>
            <a:pPr lvl="1"/>
            <a:r>
              <a:rPr lang="en-US" dirty="0"/>
              <a:t>Background variables are hidden</a:t>
            </a:r>
          </a:p>
          <a:p>
            <a:pPr lvl="1"/>
            <a:r>
              <a:rPr lang="en-US" dirty="0"/>
              <a:t>We do not require knowledge of what values they have</a:t>
            </a:r>
          </a:p>
          <a:p>
            <a:pPr lvl="1"/>
            <a:r>
              <a:rPr lang="en-US" dirty="0"/>
              <a:t>We assume that nodes functionally depend on their parents, but we do not require knowledge of the specific functions</a:t>
            </a:r>
          </a:p>
          <a:p>
            <a:pPr lvl="1"/>
            <a:r>
              <a:rPr lang="en-US" dirty="0"/>
              <a:t>Key questions: are counterfactuals identifiable and under what conditions?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0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721A-E1E5-0E48-AF59-7580B3FE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Action/Observation Exchange </a:t>
            </a:r>
            <a:r>
              <a:rPr lang="en-US" sz="2000" dirty="0"/>
              <a:t>do calculus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20D72D-6742-4F4F-B48A-4057F95FBD27}"/>
              </a:ext>
            </a:extLst>
          </p:cNvPr>
          <p:cNvGrpSpPr/>
          <p:nvPr/>
        </p:nvGrpSpPr>
        <p:grpSpPr>
          <a:xfrm>
            <a:off x="1786128" y="1690688"/>
            <a:ext cx="8729472" cy="1597521"/>
            <a:chOff x="1786128" y="1690688"/>
            <a:chExt cx="8729472" cy="15975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A78AD0-B3D8-144D-987B-234E6EE6C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128" y="1690688"/>
              <a:ext cx="8729472" cy="1239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3567E2-0223-DC42-96CB-6E55CE1C3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4423" y="3004059"/>
              <a:ext cx="7306711" cy="2841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57B378-ADB2-E14B-9F6B-61D2BE33B196}"/>
              </a:ext>
            </a:extLst>
          </p:cNvPr>
          <p:cNvGrpSpPr/>
          <p:nvPr/>
        </p:nvGrpSpPr>
        <p:grpSpPr>
          <a:xfrm>
            <a:off x="1783735" y="3783059"/>
            <a:ext cx="8727079" cy="1029255"/>
            <a:chOff x="1783735" y="3783059"/>
            <a:chExt cx="8727079" cy="10292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8AB447-8857-8E4E-894A-1644E62F4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3735" y="3783059"/>
              <a:ext cx="8727079" cy="6863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D0A244-BD12-1A44-A12B-93EDB203E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4423" y="4555734"/>
              <a:ext cx="5446121" cy="25658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015EF-1692-C341-A900-7ADF54A4A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735" y="5252707"/>
            <a:ext cx="8727079" cy="6685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EA486A-5999-254F-A2DE-757CB0310376}"/>
              </a:ext>
            </a:extLst>
          </p:cNvPr>
          <p:cNvSpPr txBox="1"/>
          <p:nvPr/>
        </p:nvSpPr>
        <p:spPr>
          <a:xfrm>
            <a:off x="4023671" y="6123543"/>
            <a:ext cx="42472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Exogeneity </a:t>
            </a:r>
            <a:r>
              <a:rPr lang="en-US" dirty="0"/>
              <a:t>(more general definition later)</a:t>
            </a:r>
          </a:p>
        </p:txBody>
      </p:sp>
    </p:spTree>
    <p:extLst>
      <p:ext uri="{BB962C8B-B14F-4D97-AF65-F5344CB8AC3E}">
        <p14:creationId xmlns:p14="http://schemas.microsoft.com/office/powerpoint/2010/main" val="35471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5D9B-4934-5942-AC26-5A45C221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Reasoning </a:t>
            </a:r>
            <a:r>
              <a:rPr lang="en-US" sz="2000" dirty="0"/>
              <a:t>examples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ED58E-3BFF-854D-B849-54403B6C8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98" y="1496033"/>
            <a:ext cx="7348491" cy="251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6BA308-2BF6-4640-979B-65BE841E37E7}"/>
              </a:ext>
            </a:extLst>
          </p:cNvPr>
          <p:cNvSpPr txBox="1"/>
          <p:nvPr/>
        </p:nvSpPr>
        <p:spPr>
          <a:xfrm>
            <a:off x="8887804" y="2322446"/>
            <a:ext cx="2465996" cy="86177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Both functional Bayesian</a:t>
            </a:r>
            <a:br>
              <a:rPr lang="en-US" sz="1600" dirty="0"/>
            </a:br>
            <a:r>
              <a:rPr lang="en-US" sz="1600" dirty="0"/>
              <a:t>networks induce the same</a:t>
            </a:r>
          </a:p>
          <a:p>
            <a:r>
              <a:rPr lang="en-US" sz="1600" dirty="0"/>
              <a:t>Bayesian network on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21881D-1DDA-C74C-B323-66F03F1ECB8F}"/>
              </a:ext>
            </a:extLst>
          </p:cNvPr>
          <p:cNvGrpSpPr/>
          <p:nvPr/>
        </p:nvGrpSpPr>
        <p:grpSpPr>
          <a:xfrm>
            <a:off x="1442598" y="4124122"/>
            <a:ext cx="9911202" cy="2549975"/>
            <a:chOff x="1442598" y="4124122"/>
            <a:chExt cx="9911202" cy="25499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9AA4FD-94D1-C247-B51C-B151A56F6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2598" y="4124122"/>
              <a:ext cx="7348491" cy="25499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F88FA1-BAAE-B147-8140-F908095E9DE2}"/>
                </a:ext>
              </a:extLst>
            </p:cNvPr>
            <p:cNvSpPr txBox="1"/>
            <p:nvPr/>
          </p:nvSpPr>
          <p:spPr>
            <a:xfrm>
              <a:off x="8887804" y="4968222"/>
              <a:ext cx="2465996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Example inference on 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</a:p>
            <a:p>
              <a:r>
                <a:rPr lang="en-US" sz="1600" dirty="0">
                  <a:cs typeface="Times New Roman" panose="02020603050405020304" pitchFamily="18" charset="0"/>
                </a:rPr>
                <a:t>All networks are equivalent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49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5D9B-4934-5942-AC26-5A45C221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Reasoning </a:t>
            </a:r>
            <a:r>
              <a:rPr lang="en-US" sz="2000" dirty="0"/>
              <a:t>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F72EC-5285-5C4E-866F-60675A0E4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994305"/>
            <a:ext cx="8953500" cy="382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A6E500-BC4C-B444-8453-C8C96764E375}"/>
              </a:ext>
            </a:extLst>
          </p:cNvPr>
          <p:cNvSpPr txBox="1"/>
          <p:nvPr/>
        </p:nvSpPr>
        <p:spPr>
          <a:xfrm>
            <a:off x="3535972" y="5885234"/>
            <a:ext cx="512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 of this observation is 40% in both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F88C4-1778-7E4F-B17F-2A4B10FE75E7}"/>
              </a:ext>
            </a:extLst>
          </p:cNvPr>
          <p:cNvSpPr txBox="1"/>
          <p:nvPr/>
        </p:nvSpPr>
        <p:spPr>
          <a:xfrm>
            <a:off x="3535972" y="1556744"/>
            <a:ext cx="480888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 made an offer to a customer and she renewed</a:t>
            </a:r>
          </a:p>
        </p:txBody>
      </p:sp>
    </p:spTree>
    <p:extLst>
      <p:ext uri="{BB962C8B-B14F-4D97-AF65-F5344CB8AC3E}">
        <p14:creationId xmlns:p14="http://schemas.microsoft.com/office/powerpoint/2010/main" val="37992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5D9B-4934-5942-AC26-5A45C221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Reasoning </a:t>
            </a:r>
            <a:r>
              <a:rPr lang="en-US" sz="2000" dirty="0"/>
              <a:t>examples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BD32B-2D69-8D47-B3F8-422E83C1F784}"/>
              </a:ext>
            </a:extLst>
          </p:cNvPr>
          <p:cNvSpPr txBox="1"/>
          <p:nvPr/>
        </p:nvSpPr>
        <p:spPr>
          <a:xfrm>
            <a:off x="2230933" y="1506022"/>
            <a:ext cx="773012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what is the probability she would not have renewed had we not made the offer?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A23DA-E3BB-AC44-9752-EAB9BFC8C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913" y="2337080"/>
            <a:ext cx="3506171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60E7E-C7B7-EA4C-AE3A-C85CA6FB0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496" y="2337080"/>
            <a:ext cx="3509120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5DC8F0-4671-A842-88BF-69280812424C}"/>
              </a:ext>
            </a:extLst>
          </p:cNvPr>
          <p:cNvSpPr txBox="1"/>
          <p:nvPr/>
        </p:nvSpPr>
        <p:spPr>
          <a:xfrm>
            <a:off x="4342913" y="5814540"/>
            <a:ext cx="350617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Probability of Necessity (PN) = 75%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F0EABB-209D-824A-904B-476649D74F83}"/>
              </a:ext>
            </a:extLst>
          </p:cNvPr>
          <p:cNvGrpSpPr/>
          <p:nvPr/>
        </p:nvGrpSpPr>
        <p:grpSpPr>
          <a:xfrm>
            <a:off x="440107" y="1967748"/>
            <a:ext cx="3611394" cy="3569732"/>
            <a:chOff x="440107" y="1967748"/>
            <a:chExt cx="3611394" cy="35697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DEEBED-0F16-D541-AF39-45E83CA7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201" y="2337080"/>
              <a:ext cx="3543300" cy="3200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2AE51A-80C1-6145-82C0-4F946857679C}"/>
                </a:ext>
              </a:extLst>
            </p:cNvPr>
            <p:cNvSpPr txBox="1"/>
            <p:nvPr/>
          </p:nvSpPr>
          <p:spPr>
            <a:xfrm>
              <a:off x="440107" y="1967748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model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F1982C-9F26-E347-A3DD-4EC362A9EDDD}"/>
              </a:ext>
            </a:extLst>
          </p:cNvPr>
          <p:cNvSpPr txBox="1"/>
          <p:nvPr/>
        </p:nvSpPr>
        <p:spPr>
          <a:xfrm>
            <a:off x="3196778" y="2041374"/>
            <a:ext cx="922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real world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B2200-8BDB-944D-8F90-E39993B99BAA}"/>
              </a:ext>
            </a:extLst>
          </p:cNvPr>
          <p:cNvSpPr txBox="1"/>
          <p:nvPr/>
        </p:nvSpPr>
        <p:spPr>
          <a:xfrm>
            <a:off x="8077436" y="2029303"/>
            <a:ext cx="1555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hypothetical world</a:t>
            </a:r>
          </a:p>
        </p:txBody>
      </p:sp>
    </p:spTree>
    <p:extLst>
      <p:ext uri="{BB962C8B-B14F-4D97-AF65-F5344CB8AC3E}">
        <p14:creationId xmlns:p14="http://schemas.microsoft.com/office/powerpoint/2010/main" val="36502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5D9B-4934-5942-AC26-5A45C221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Reasoning </a:t>
            </a:r>
            <a:r>
              <a:rPr lang="en-US" sz="2000" dirty="0"/>
              <a:t>examples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6F783-7D7B-2A44-AC0C-1CE14C9C6513}"/>
              </a:ext>
            </a:extLst>
          </p:cNvPr>
          <p:cNvSpPr txBox="1"/>
          <p:nvPr/>
        </p:nvSpPr>
        <p:spPr>
          <a:xfrm>
            <a:off x="2257385" y="1506022"/>
            <a:ext cx="767723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what is the probability she would not have renewed had we not made the offer?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DA1241-B8CB-2E46-B02A-128E59029678}"/>
              </a:ext>
            </a:extLst>
          </p:cNvPr>
          <p:cNvGrpSpPr/>
          <p:nvPr/>
        </p:nvGrpSpPr>
        <p:grpSpPr>
          <a:xfrm>
            <a:off x="654115" y="1967748"/>
            <a:ext cx="3704243" cy="3569732"/>
            <a:chOff x="654115" y="1967748"/>
            <a:chExt cx="3704243" cy="35697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0DF7DD-5CF5-EB45-BDBA-F410E964084F}"/>
                </a:ext>
              </a:extLst>
            </p:cNvPr>
            <p:cNvSpPr txBox="1"/>
            <p:nvPr/>
          </p:nvSpPr>
          <p:spPr>
            <a:xfrm>
              <a:off x="654115" y="1967748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model 2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6481B1-C0EC-8A4E-BA65-077D8798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393" y="2337080"/>
              <a:ext cx="3606965" cy="32004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62E8D1-3BB5-3446-AF2E-2201A96F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782" y="2337080"/>
            <a:ext cx="3210791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616B0-B47E-AB4D-8674-5E51B24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997" y="2337080"/>
            <a:ext cx="3169126" cy="320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38908E-81EE-9041-866D-B811416A8A93}"/>
              </a:ext>
            </a:extLst>
          </p:cNvPr>
          <p:cNvSpPr txBox="1"/>
          <p:nvPr/>
        </p:nvSpPr>
        <p:spPr>
          <a:xfrm>
            <a:off x="4507605" y="5814540"/>
            <a:ext cx="36111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Probability of Necessity (PN) = 62.5%</a:t>
            </a:r>
          </a:p>
        </p:txBody>
      </p:sp>
    </p:spTree>
    <p:extLst>
      <p:ext uri="{BB962C8B-B14F-4D97-AF65-F5344CB8AC3E}">
        <p14:creationId xmlns:p14="http://schemas.microsoft.com/office/powerpoint/2010/main" val="32501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5D9B-4934-5942-AC26-5A45C221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Reasoning </a:t>
            </a:r>
            <a:r>
              <a:rPr lang="en-US" sz="2000" dirty="0"/>
              <a:t>examples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6F783-7D7B-2A44-AC0C-1CE14C9C6513}"/>
              </a:ext>
            </a:extLst>
          </p:cNvPr>
          <p:cNvSpPr txBox="1"/>
          <p:nvPr/>
        </p:nvSpPr>
        <p:spPr>
          <a:xfrm>
            <a:off x="2451348" y="1506022"/>
            <a:ext cx="72893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what is the probability she would have renewed had we not made the offer?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DF7DD-5CF5-EB45-BDBA-F410E964084F}"/>
              </a:ext>
            </a:extLst>
          </p:cNvPr>
          <p:cNvSpPr txBox="1"/>
          <p:nvPr/>
        </p:nvSpPr>
        <p:spPr>
          <a:xfrm>
            <a:off x="654115" y="1967748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6481B1-C0EC-8A4E-BA65-077D87981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93" y="2337080"/>
            <a:ext cx="3606965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62E8D1-3BB5-3446-AF2E-2201A96F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782" y="2337080"/>
            <a:ext cx="3210791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616B0-B47E-AB4D-8674-5E51B244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997" y="2337080"/>
            <a:ext cx="3169126" cy="320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38908E-81EE-9041-866D-B811416A8A93}"/>
              </a:ext>
            </a:extLst>
          </p:cNvPr>
          <p:cNvSpPr txBox="1"/>
          <p:nvPr/>
        </p:nvSpPr>
        <p:spPr>
          <a:xfrm>
            <a:off x="4507605" y="5814540"/>
            <a:ext cx="36111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Probability of Necessity (PN) = 37.5%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0803DE-491C-CE40-B707-354412511188}"/>
              </a:ext>
            </a:extLst>
          </p:cNvPr>
          <p:cNvSpPr/>
          <p:nvPr/>
        </p:nvSpPr>
        <p:spPr>
          <a:xfrm>
            <a:off x="535021" y="1313234"/>
            <a:ext cx="11108988" cy="5038928"/>
          </a:xfrm>
          <a:prstGeom prst="rect">
            <a:avLst/>
          </a:prstGeom>
          <a:solidFill>
            <a:schemeClr val="bg1">
              <a:lumMod val="95000"/>
              <a:alpha val="695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8F06FB-3374-D345-BACE-B1D57CBD519E}"/>
              </a:ext>
            </a:extLst>
          </p:cNvPr>
          <p:cNvSpPr txBox="1"/>
          <p:nvPr/>
        </p:nvSpPr>
        <p:spPr>
          <a:xfrm>
            <a:off x="2749719" y="2899200"/>
            <a:ext cx="728930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two models have the </a:t>
            </a:r>
            <a:r>
              <a:rPr lang="en-US" b="1" dirty="0"/>
              <a:t>same distribution</a:t>
            </a:r>
            <a:r>
              <a:rPr lang="en-US" dirty="0"/>
              <a:t> over observables (offer, renew)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0F429-103E-C143-93CD-51ECECED25EF}"/>
              </a:ext>
            </a:extLst>
          </p:cNvPr>
          <p:cNvSpPr txBox="1"/>
          <p:nvPr/>
        </p:nvSpPr>
        <p:spPr>
          <a:xfrm>
            <a:off x="2744779" y="3244334"/>
            <a:ext cx="72893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two models have the </a:t>
            </a:r>
            <a:r>
              <a:rPr lang="en-US" b="1" dirty="0"/>
              <a:t>same causal effect </a:t>
            </a:r>
            <a:r>
              <a:rPr lang="en-US" dirty="0"/>
              <a:t>for offer on renew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0C7A9C-05FF-8445-A0CA-3478801706B1}"/>
              </a:ext>
            </a:extLst>
          </p:cNvPr>
          <p:cNvSpPr txBox="1"/>
          <p:nvPr/>
        </p:nvSpPr>
        <p:spPr>
          <a:xfrm>
            <a:off x="2744779" y="3610385"/>
            <a:ext cx="72893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two models have </a:t>
            </a:r>
            <a:r>
              <a:rPr lang="en-US" b="1" dirty="0"/>
              <a:t>different probability of necessity</a:t>
            </a:r>
          </a:p>
        </p:txBody>
      </p:sp>
    </p:spTree>
    <p:extLst>
      <p:ext uri="{BB962C8B-B14F-4D97-AF65-F5344CB8AC3E}">
        <p14:creationId xmlns:p14="http://schemas.microsoft.com/office/powerpoint/2010/main" val="2748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5D9B-4934-5942-AC26-5A45C221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</a:t>
            </a:r>
            <a:r>
              <a:rPr lang="en-US" dirty="0"/>
              <a:t>robability of </a:t>
            </a:r>
            <a:r>
              <a:rPr lang="en-US" b="1" dirty="0"/>
              <a:t>N</a:t>
            </a:r>
            <a:r>
              <a:rPr lang="en-US" dirty="0"/>
              <a:t>ecessity </a:t>
            </a:r>
            <a:r>
              <a:rPr lang="en-US" sz="2000" b="1" dirty="0"/>
              <a:t>PN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473BB-3855-7442-97BD-0094B3D6F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1363"/>
            <a:ext cx="1059405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3E4D61-A6ED-0E44-9D81-C13A56FF6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71646"/>
            <a:ext cx="10594051" cy="19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9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FFC4-BD3E-4B4C-BD5B-FF9322F6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Causality?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C5E10-E1CC-4541-A8F1-095D5ACF9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952" y="1616291"/>
            <a:ext cx="3422515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Counterfactual</a:t>
            </a:r>
            <a:br>
              <a:rPr lang="en-US" b="1" dirty="0"/>
            </a:br>
            <a:r>
              <a:rPr lang="en-US" dirty="0"/>
              <a:t>reasoning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Interventional</a:t>
            </a:r>
            <a:br>
              <a:rPr lang="en-US" b="1" dirty="0"/>
            </a:br>
            <a:r>
              <a:rPr lang="en-US" dirty="0"/>
              <a:t>reasoning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Associational </a:t>
            </a:r>
            <a:br>
              <a:rPr lang="en-US" b="1" dirty="0"/>
            </a:br>
            <a:r>
              <a:rPr lang="en-US" dirty="0"/>
              <a:t>reasoning</a:t>
            </a:r>
          </a:p>
        </p:txBody>
      </p:sp>
      <p:pic>
        <p:nvPicPr>
          <p:cNvPr id="4" name="Picture 1" descr="Fig3 Ladder of Causation V3-01.jpg">
            <a:extLst>
              <a:ext uri="{FF2B5EF4-FFF2-40B4-BE49-F238E27FC236}">
                <a16:creationId xmlns:a16="http://schemas.microsoft.com/office/drawing/2014/main" id="{CA2D0D64-D415-414D-BD40-35315895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r="-966"/>
          <a:stretch>
            <a:fillRect/>
          </a:stretch>
        </p:blipFill>
        <p:spPr bwMode="auto">
          <a:xfrm>
            <a:off x="4888671" y="-126460"/>
            <a:ext cx="5624512" cy="71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8EB53-FCCB-8941-8898-46E72EFB6887}"/>
              </a:ext>
            </a:extLst>
          </p:cNvPr>
          <p:cNvSpPr txBox="1"/>
          <p:nvPr/>
        </p:nvSpPr>
        <p:spPr>
          <a:xfrm>
            <a:off x="10354740" y="3607294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last lecture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86EA4-D0D7-FF4B-8692-56B949187C52}"/>
              </a:ext>
            </a:extLst>
          </p:cNvPr>
          <p:cNvSpPr txBox="1"/>
          <p:nvPr/>
        </p:nvSpPr>
        <p:spPr>
          <a:xfrm>
            <a:off x="10354740" y="1887580"/>
            <a:ext cx="125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this lecture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58797-C862-604F-A5AE-24A4BC5FAE22}"/>
              </a:ext>
            </a:extLst>
          </p:cNvPr>
          <p:cNvSpPr txBox="1"/>
          <p:nvPr/>
        </p:nvSpPr>
        <p:spPr>
          <a:xfrm>
            <a:off x="7337942" y="1086332"/>
            <a:ext cx="2791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layers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rungs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of the causal hierarchy</a:t>
            </a:r>
          </a:p>
        </p:txBody>
      </p:sp>
    </p:spTree>
    <p:extLst>
      <p:ext uri="{BB962C8B-B14F-4D97-AF65-F5344CB8AC3E}">
        <p14:creationId xmlns:p14="http://schemas.microsoft.com/office/powerpoint/2010/main" val="300158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6754-EC89-B348-82F1-F24C3716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</a:t>
            </a:r>
            <a:r>
              <a:rPr lang="en-US" dirty="0"/>
              <a:t>robability of </a:t>
            </a:r>
            <a:r>
              <a:rPr lang="en-US" b="1" dirty="0"/>
              <a:t>S</a:t>
            </a:r>
            <a:r>
              <a:rPr lang="en-US" dirty="0"/>
              <a:t>ufficiency </a:t>
            </a:r>
            <a:r>
              <a:rPr lang="en-US" sz="2000" b="1" dirty="0"/>
              <a:t>PS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826F6-CA4B-3245-8E95-61FEB9DD9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74" y="1827447"/>
            <a:ext cx="10594051" cy="1601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33AB8-49B0-6D47-B47B-DFC456C0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24" y="3565759"/>
            <a:ext cx="2539662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366B8-09FD-3147-8081-0343F0CD6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808" y="3565759"/>
            <a:ext cx="2506382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D1189-99E7-CC4D-A9E0-4E8CD830C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012" y="3565759"/>
            <a:ext cx="2539334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37B95C-1E0F-F440-BE15-3671544AB7EA}"/>
              </a:ext>
            </a:extLst>
          </p:cNvPr>
          <p:cNvSpPr txBox="1"/>
          <p:nvPr/>
        </p:nvSpPr>
        <p:spPr>
          <a:xfrm>
            <a:off x="4188986" y="6217118"/>
            <a:ext cx="382244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Probability of Sufficiency (PS) = 92.31%</a:t>
            </a:r>
          </a:p>
        </p:txBody>
      </p:sp>
    </p:spTree>
    <p:extLst>
      <p:ext uri="{BB962C8B-B14F-4D97-AF65-F5344CB8AC3E}">
        <p14:creationId xmlns:p14="http://schemas.microsoft.com/office/powerpoint/2010/main" val="8351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A821-2400-EF4A-9B9E-9835D956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Twin Network Technique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B669A-3864-9A46-A7B9-1940DDF0EC53}"/>
              </a:ext>
            </a:extLst>
          </p:cNvPr>
          <p:cNvGrpSpPr/>
          <p:nvPr/>
        </p:nvGrpSpPr>
        <p:grpSpPr>
          <a:xfrm>
            <a:off x="5074595" y="1497717"/>
            <a:ext cx="4433001" cy="2373723"/>
            <a:chOff x="5507039" y="1594993"/>
            <a:chExt cx="4433001" cy="23737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AEFD98-3A7E-F549-8668-18DE816B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7039" y="1682716"/>
              <a:ext cx="3638616" cy="2286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268893-BF7D-5C4E-916B-3F93FD49D45C}"/>
                </a:ext>
              </a:extLst>
            </p:cNvPr>
            <p:cNvSpPr txBox="1"/>
            <p:nvPr/>
          </p:nvSpPr>
          <p:spPr>
            <a:xfrm>
              <a:off x="9145655" y="1594993"/>
              <a:ext cx="794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twin </a:t>
              </a:r>
            </a:p>
            <a:p>
              <a:r>
                <a:rPr lang="en-US" sz="1400" dirty="0"/>
                <a:t>network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720A5D-C83E-6741-B8E9-7887CB691416}"/>
              </a:ext>
            </a:extLst>
          </p:cNvPr>
          <p:cNvGrpSpPr/>
          <p:nvPr/>
        </p:nvGrpSpPr>
        <p:grpSpPr>
          <a:xfrm>
            <a:off x="1645264" y="1497717"/>
            <a:ext cx="3067813" cy="2381695"/>
            <a:chOff x="2077708" y="1594993"/>
            <a:chExt cx="3067813" cy="23816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FA7075-592F-D24A-ACE1-DBDB9E9E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6661" y="1690688"/>
              <a:ext cx="2308860" cy="2286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B40FFE-852A-7D4F-BC12-216D909A9DB8}"/>
                </a:ext>
              </a:extLst>
            </p:cNvPr>
            <p:cNvSpPr txBox="1"/>
            <p:nvPr/>
          </p:nvSpPr>
          <p:spPr>
            <a:xfrm>
              <a:off x="2077708" y="1594993"/>
              <a:ext cx="7943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network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7676FC-0D4E-BA41-9144-2ED19EAC6536}"/>
              </a:ext>
            </a:extLst>
          </p:cNvPr>
          <p:cNvGrpSpPr/>
          <p:nvPr/>
        </p:nvGrpSpPr>
        <p:grpSpPr>
          <a:xfrm>
            <a:off x="245451" y="4079467"/>
            <a:ext cx="4467626" cy="2350040"/>
            <a:chOff x="1266856" y="4176743"/>
            <a:chExt cx="4467626" cy="23500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AF780D-F7E8-C045-9918-75BD755B8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5866" y="4240783"/>
              <a:ext cx="3638616" cy="2286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2E9DA6-2D16-474B-9BD5-993ECAD4A388}"/>
                </a:ext>
              </a:extLst>
            </p:cNvPr>
            <p:cNvSpPr txBox="1"/>
            <p:nvPr/>
          </p:nvSpPr>
          <p:spPr>
            <a:xfrm>
              <a:off x="1266856" y="4176743"/>
              <a:ext cx="829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real </a:t>
              </a:r>
            </a:p>
            <a:p>
              <a:pPr algn="r"/>
              <a:r>
                <a:rPr lang="en-US" sz="1400" dirty="0"/>
                <a:t>situation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3C27BA-3FF1-C24D-B06F-4989F14490B6}"/>
              </a:ext>
            </a:extLst>
          </p:cNvPr>
          <p:cNvGrpSpPr/>
          <p:nvPr/>
        </p:nvGrpSpPr>
        <p:grpSpPr>
          <a:xfrm>
            <a:off x="5088751" y="4079467"/>
            <a:ext cx="4746191" cy="2348594"/>
            <a:chOff x="6110156" y="4176743"/>
            <a:chExt cx="4746191" cy="23485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472B57D-38F5-214F-9E5C-09906257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0156" y="4239337"/>
              <a:ext cx="3610303" cy="2286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E4B32B-759F-4040-9214-4F30138ECB1F}"/>
                </a:ext>
              </a:extLst>
            </p:cNvPr>
            <p:cNvSpPr txBox="1"/>
            <p:nvPr/>
          </p:nvSpPr>
          <p:spPr>
            <a:xfrm>
              <a:off x="9720459" y="4176743"/>
              <a:ext cx="11358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hypothetical </a:t>
              </a:r>
            </a:p>
            <a:p>
              <a:r>
                <a:rPr lang="en-US" sz="1400" dirty="0"/>
                <a:t>situation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4E421C0-3E29-4446-8814-216591081CEE}"/>
              </a:ext>
            </a:extLst>
          </p:cNvPr>
          <p:cNvSpPr txBox="1"/>
          <p:nvPr/>
        </p:nvSpPr>
        <p:spPr>
          <a:xfrm>
            <a:off x="8727367" y="6114374"/>
            <a:ext cx="274417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Probability of Necessity (PN) = 75%</a:t>
            </a:r>
          </a:p>
        </p:txBody>
      </p:sp>
    </p:spTree>
    <p:extLst>
      <p:ext uri="{BB962C8B-B14F-4D97-AF65-F5344CB8AC3E}">
        <p14:creationId xmlns:p14="http://schemas.microsoft.com/office/powerpoint/2010/main" val="2005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1F69-7307-5641-AC76-B1FC9F20B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</a:t>
            </a:r>
            <a:r>
              <a:rPr lang="en-US" dirty="0"/>
              <a:t>robability of </a:t>
            </a:r>
            <a:r>
              <a:rPr lang="en-US" b="1" dirty="0"/>
              <a:t>N</a:t>
            </a:r>
            <a:r>
              <a:rPr lang="en-US" dirty="0"/>
              <a:t>ecessity and </a:t>
            </a:r>
            <a:r>
              <a:rPr lang="en-US" b="1" dirty="0"/>
              <a:t>S</a:t>
            </a:r>
            <a:r>
              <a:rPr lang="en-US" dirty="0"/>
              <a:t>ufficiency </a:t>
            </a:r>
            <a:r>
              <a:rPr lang="en-US" sz="2000" b="1" dirty="0"/>
              <a:t>PNS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E3BF2-C559-CC4E-BD35-45C7AD650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73" y="1690688"/>
            <a:ext cx="10594051" cy="1850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090FA-1E46-6946-A70D-BCD898F6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60561"/>
            <a:ext cx="3729439" cy="2969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FBE45-EFD0-5A48-B271-E516CA9AB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917" y="3760561"/>
            <a:ext cx="3657410" cy="29691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35A825-D495-C444-A03C-5120CA3EE3F2}"/>
              </a:ext>
            </a:extLst>
          </p:cNvPr>
          <p:cNvGrpSpPr/>
          <p:nvPr/>
        </p:nvGrpSpPr>
        <p:grpSpPr>
          <a:xfrm>
            <a:off x="6764757" y="6273665"/>
            <a:ext cx="2271312" cy="291829"/>
            <a:chOff x="7826346" y="6195843"/>
            <a:chExt cx="2271312" cy="2918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508014-60DD-2A40-9B03-7A308B8AE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0929" y="6195843"/>
              <a:ext cx="1176729" cy="29182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204804-A9F7-F046-A3E6-1FC79BD3DD01}"/>
                </a:ext>
              </a:extLst>
            </p:cNvPr>
            <p:cNvSpPr/>
            <p:nvPr/>
          </p:nvSpPr>
          <p:spPr>
            <a:xfrm>
              <a:off x="7826346" y="6196519"/>
              <a:ext cx="996642" cy="2431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6ECF619-93E5-934F-92CD-F3C752E178C4}"/>
              </a:ext>
            </a:extLst>
          </p:cNvPr>
          <p:cNvSpPr/>
          <p:nvPr/>
        </p:nvSpPr>
        <p:spPr>
          <a:xfrm>
            <a:off x="6516259" y="3810000"/>
            <a:ext cx="1459148" cy="2367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D6D4FC-25AD-0E4F-ADAC-A9112E0FB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098" y="2999098"/>
            <a:ext cx="3743653" cy="31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8BA0-6C11-3449-8202-7816480B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Insight </a:t>
            </a:r>
            <a:r>
              <a:rPr lang="en-US" sz="2000" dirty="0"/>
              <a:t>behind counterfactual reasoning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B71B8-E90E-7C4C-B304-8480C321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95792"/>
            <a:ext cx="5013759" cy="4437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976F7F-E028-3E41-AE37-1A48DB1E7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227" y="1995791"/>
            <a:ext cx="4989301" cy="4437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A3D55-F307-4144-BFF2-8A69875AD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07" y="1995791"/>
            <a:ext cx="1570046" cy="65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B3375C-9E66-3148-8CD3-0FA2B14F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549" y="2005951"/>
            <a:ext cx="1952129" cy="1000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9122D-E663-CB42-B036-216EEB7D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996" y="2015248"/>
            <a:ext cx="1247645" cy="639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F7C800-60E9-8C48-989F-5630AFC20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40" y="4596223"/>
            <a:ext cx="1247645" cy="639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6C72E4-8CE1-E145-97BE-21477BA2E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995" y="4604000"/>
            <a:ext cx="1247645" cy="6395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D1B57-F6B0-DE4D-8A0C-5D1D41A65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253" y="5441830"/>
            <a:ext cx="1211713" cy="949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6D4D11-539E-044E-B2B1-0EB249225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734" y="5452340"/>
            <a:ext cx="921774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E86794-587C-F24B-8C37-23D891000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734" y="5685977"/>
            <a:ext cx="921774" cy="228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8DB504-7BDB-2148-AF11-EC3A70A46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734" y="5919614"/>
            <a:ext cx="921774" cy="228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37CF68-49AC-A740-A9C3-4F002F37E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734" y="6153252"/>
            <a:ext cx="92177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638F5-A85A-3F4C-BF00-6EB5ACC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Monotonicity </a:t>
            </a:r>
            <a:r>
              <a:rPr lang="en-US" sz="2000" dirty="0"/>
              <a:t>intuitively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A0E9C-7807-A64C-B0CF-AE91639D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349" y="2258438"/>
            <a:ext cx="4989301" cy="44373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A2781C-B9A2-2142-96DF-A23BE026C307}"/>
              </a:ext>
            </a:extLst>
          </p:cNvPr>
          <p:cNvGrpSpPr/>
          <p:nvPr/>
        </p:nvGrpSpPr>
        <p:grpSpPr>
          <a:xfrm>
            <a:off x="5506120" y="1293194"/>
            <a:ext cx="921774" cy="929512"/>
            <a:chOff x="8195998" y="1030547"/>
            <a:chExt cx="921774" cy="9295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010276-6A43-3842-8F6F-4943B9CE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5998" y="1030547"/>
              <a:ext cx="921774" cy="228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EA5551-73BC-AF4C-988E-3ABB514D0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5998" y="1264184"/>
              <a:ext cx="921774" cy="228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F69B7E-0269-3C45-BAA7-D171CA679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95998" y="1497821"/>
              <a:ext cx="921774" cy="228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523A4C-BF1F-434A-81FE-4B1B194A3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5998" y="1731459"/>
              <a:ext cx="921774" cy="2286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1CF8BC-ED5F-F64E-BE17-39C401EC624F}"/>
              </a:ext>
            </a:extLst>
          </p:cNvPr>
          <p:cNvGrpSpPr/>
          <p:nvPr/>
        </p:nvGrpSpPr>
        <p:grpSpPr>
          <a:xfrm>
            <a:off x="6427894" y="1668315"/>
            <a:ext cx="2006831" cy="375772"/>
            <a:chOff x="6427894" y="1668315"/>
            <a:chExt cx="2006831" cy="3757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D93547-9624-E04B-B65A-E7688F70C474}"/>
                </a:ext>
              </a:extLst>
            </p:cNvPr>
            <p:cNvSpPr txBox="1"/>
            <p:nvPr/>
          </p:nvSpPr>
          <p:spPr>
            <a:xfrm>
              <a:off x="6427894" y="1674755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C51520-4D2D-124D-ABC1-E55C26879CBE}"/>
                </a:ext>
              </a:extLst>
            </p:cNvPr>
            <p:cNvSpPr txBox="1"/>
            <p:nvPr/>
          </p:nvSpPr>
          <p:spPr>
            <a:xfrm>
              <a:off x="6897894" y="1668315"/>
              <a:ext cx="1536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 contrarians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1DC903B-0CFD-E845-A211-919AF4EF7E27}"/>
              </a:ext>
            </a:extLst>
          </p:cNvPr>
          <p:cNvSpPr txBox="1"/>
          <p:nvPr/>
        </p:nvSpPr>
        <p:spPr>
          <a:xfrm>
            <a:off x="561944" y="2505670"/>
            <a:ext cx="2662139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customers who will not</a:t>
            </a:r>
            <a:br>
              <a:rPr lang="en-US" dirty="0"/>
            </a:br>
            <a:r>
              <a:rPr lang="en-US" dirty="0"/>
              <a:t>renew if offered but will </a:t>
            </a:r>
          </a:p>
          <a:p>
            <a:r>
              <a:rPr lang="en-US" dirty="0"/>
              <a:t>renew if not offered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8A7A5D-D8C0-224A-BA93-59240838ED2C}"/>
              </a:ext>
            </a:extLst>
          </p:cNvPr>
          <p:cNvSpPr txBox="1"/>
          <p:nvPr/>
        </p:nvSpPr>
        <p:spPr>
          <a:xfrm>
            <a:off x="8967916" y="2525970"/>
            <a:ext cx="2501967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patients who will die</a:t>
            </a:r>
            <a:br>
              <a:rPr lang="en-US" dirty="0"/>
            </a:br>
            <a:r>
              <a:rPr lang="en-US" dirty="0"/>
              <a:t>if they take drug but will</a:t>
            </a:r>
            <a:br>
              <a:rPr lang="en-US" dirty="0"/>
            </a:br>
            <a:r>
              <a:rPr lang="en-US" dirty="0"/>
              <a:t>survive if they don’t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677145-65AA-6C4B-B017-4BC3875B3CCD}"/>
              </a:ext>
            </a:extLst>
          </p:cNvPr>
          <p:cNvSpPr txBox="1"/>
          <p:nvPr/>
        </p:nvSpPr>
        <p:spPr>
          <a:xfrm>
            <a:off x="838200" y="1298983"/>
            <a:ext cx="135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local version</a:t>
            </a:r>
          </a:p>
        </p:txBody>
      </p:sp>
    </p:spTree>
    <p:extLst>
      <p:ext uri="{BB962C8B-B14F-4D97-AF65-F5344CB8AC3E}">
        <p14:creationId xmlns:p14="http://schemas.microsoft.com/office/powerpoint/2010/main" val="14174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3C56-F63C-2C41-89F8-1FE6FE18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Counterfactual Quantities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CE90F-2C4C-6B4D-9B9C-F4928A590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74" y="2090506"/>
            <a:ext cx="10594051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D0636-1D6E-184E-B8DD-F17F12B4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67" y="4211689"/>
            <a:ext cx="10594058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77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368E-809C-FF46-A895-4FEFFDBC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Interventional Reasoning </a:t>
            </a:r>
            <a:r>
              <a:rPr lang="en-US" sz="2000" dirty="0"/>
              <a:t>may not be enough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015C6-B518-AD4B-80ED-A0157D798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97" y="1536065"/>
            <a:ext cx="8098006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29788-236B-5B47-AC9A-38DD0932B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98" y="4174162"/>
            <a:ext cx="8098006" cy="2487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C4A345-0E2F-994F-B54D-552BF3A0117E}"/>
              </a:ext>
            </a:extLst>
          </p:cNvPr>
          <p:cNvSpPr txBox="1"/>
          <p:nvPr/>
        </p:nvSpPr>
        <p:spPr>
          <a:xfrm>
            <a:off x="838429" y="4839252"/>
            <a:ext cx="1093569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Causal</a:t>
            </a:r>
          </a:p>
          <a:p>
            <a:pPr algn="ctr"/>
            <a:r>
              <a:rPr lang="en-US" dirty="0"/>
              <a:t>Effect</a:t>
            </a:r>
          </a:p>
          <a:p>
            <a:pPr algn="ctr"/>
            <a:r>
              <a:rPr lang="en-US" dirty="0"/>
              <a:t>CE = 50 %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031AB-9114-D94E-9A91-F888CEC0B642}"/>
              </a:ext>
            </a:extLst>
          </p:cNvPr>
          <p:cNvSpPr txBox="1"/>
          <p:nvPr/>
        </p:nvSpPr>
        <p:spPr>
          <a:xfrm>
            <a:off x="10260460" y="4839252"/>
            <a:ext cx="1093569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Causal</a:t>
            </a:r>
          </a:p>
          <a:p>
            <a:pPr algn="ctr"/>
            <a:r>
              <a:rPr lang="en-US" dirty="0"/>
              <a:t>Effect</a:t>
            </a:r>
          </a:p>
          <a:p>
            <a:pPr algn="ctr"/>
            <a:r>
              <a:rPr lang="en-US" dirty="0"/>
              <a:t>CE = 50 %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407733-394E-2E41-A2BA-06BFBDC5E80C}"/>
              </a:ext>
            </a:extLst>
          </p:cNvPr>
          <p:cNvGrpSpPr/>
          <p:nvPr/>
        </p:nvGrpSpPr>
        <p:grpSpPr>
          <a:xfrm>
            <a:off x="2165131" y="1546575"/>
            <a:ext cx="7861740" cy="2493930"/>
            <a:chOff x="2165131" y="1546575"/>
            <a:chExt cx="7861740" cy="24939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EE49D5-A28D-314C-8A41-BAA5885D2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131" y="1546575"/>
              <a:ext cx="945932" cy="4714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CC5EFD-2691-AA4A-9966-AE6D860C1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7973" y="1557085"/>
              <a:ext cx="945932" cy="4714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F3553D-7DC6-6E44-B063-3FA0BAC3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8097" y="1578479"/>
              <a:ext cx="945932" cy="47141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856CAF-7DAC-F146-AF57-DCBE6EDF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0939" y="1567969"/>
              <a:ext cx="945932" cy="471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AA7CA5-DC79-B040-BF34-869725FD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2156" y="3569094"/>
              <a:ext cx="945932" cy="47141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4AD02A-1581-6C4C-B38B-724218335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7973" y="3547723"/>
              <a:ext cx="945932" cy="47141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3865A3-A4EE-FC42-83E8-BAA7F9C15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8097" y="3547723"/>
              <a:ext cx="945932" cy="47141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7DCC59-4B57-1D4B-9601-0F8F75FF0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3912" y="3547723"/>
              <a:ext cx="945932" cy="47141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ADE536-538F-0F47-8E23-FCCD4DCD1586}"/>
              </a:ext>
            </a:extLst>
          </p:cNvPr>
          <p:cNvGrpSpPr/>
          <p:nvPr/>
        </p:nvGrpSpPr>
        <p:grpSpPr>
          <a:xfrm>
            <a:off x="4780946" y="4184672"/>
            <a:ext cx="5228898" cy="2462049"/>
            <a:chOff x="4780946" y="4184672"/>
            <a:chExt cx="5228898" cy="246204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151D929-0B52-BC4C-99FB-DDB3EEC3C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0946" y="4184672"/>
              <a:ext cx="945932" cy="47141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DF62ED5-4C7A-A04F-8488-D0B744C05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3912" y="4195556"/>
              <a:ext cx="945932" cy="47141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95E314B-573C-5D46-BDEF-1688BE45F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0946" y="6175310"/>
              <a:ext cx="945932" cy="47141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BFAF3B6-EBFD-DF44-A1C1-24B68FED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6885" y="6175310"/>
              <a:ext cx="945932" cy="471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54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368E-809C-FF46-A895-4FEFFDBC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Interventional Reasoning </a:t>
            </a:r>
            <a:r>
              <a:rPr lang="en-US" sz="2000" dirty="0"/>
              <a:t>may not be enough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29788-236B-5B47-AC9A-38DD0932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97" y="1536064"/>
            <a:ext cx="8098006" cy="2487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6B9ED-5904-C24F-8A06-0067E375E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97" y="4139171"/>
            <a:ext cx="8083235" cy="2514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EAA5E3-554E-AD4A-91D8-205B954FDFD5}"/>
              </a:ext>
            </a:extLst>
          </p:cNvPr>
          <p:cNvSpPr txBox="1"/>
          <p:nvPr/>
        </p:nvSpPr>
        <p:spPr>
          <a:xfrm>
            <a:off x="486683" y="4934806"/>
            <a:ext cx="1440907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Probability of</a:t>
            </a:r>
            <a:br>
              <a:rPr lang="en-US" dirty="0"/>
            </a:br>
            <a:r>
              <a:rPr lang="en-US" dirty="0"/>
              <a:t>Necessity</a:t>
            </a:r>
          </a:p>
          <a:p>
            <a:pPr algn="ctr"/>
            <a:r>
              <a:rPr lang="en-US" dirty="0"/>
              <a:t>PN = 100 %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0FBC5-4BF8-4043-AFE9-0CDCCC909F77}"/>
              </a:ext>
            </a:extLst>
          </p:cNvPr>
          <p:cNvSpPr txBox="1"/>
          <p:nvPr/>
        </p:nvSpPr>
        <p:spPr>
          <a:xfrm>
            <a:off x="10249639" y="4875866"/>
            <a:ext cx="1440907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Probability of</a:t>
            </a:r>
            <a:br>
              <a:rPr lang="en-US" dirty="0"/>
            </a:br>
            <a:r>
              <a:rPr lang="en-US" dirty="0"/>
              <a:t>Necessity</a:t>
            </a:r>
          </a:p>
          <a:p>
            <a:pPr algn="ctr"/>
            <a:r>
              <a:rPr lang="en-US" dirty="0"/>
              <a:t>PN = 0 %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DCF0A-B278-FA4E-822D-14ACC0131874}"/>
              </a:ext>
            </a:extLst>
          </p:cNvPr>
          <p:cNvSpPr txBox="1"/>
          <p:nvPr/>
        </p:nvSpPr>
        <p:spPr>
          <a:xfrm>
            <a:off x="838200" y="2318021"/>
            <a:ext cx="1093569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Causal</a:t>
            </a:r>
          </a:p>
          <a:p>
            <a:pPr algn="ctr"/>
            <a:r>
              <a:rPr lang="en-US" dirty="0"/>
              <a:t>Effect</a:t>
            </a:r>
          </a:p>
          <a:p>
            <a:pPr algn="ctr"/>
            <a:r>
              <a:rPr lang="en-US" dirty="0"/>
              <a:t>CE = 50 %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ECEA5-CBF0-E04C-A9F0-920F17196338}"/>
              </a:ext>
            </a:extLst>
          </p:cNvPr>
          <p:cNvSpPr txBox="1"/>
          <p:nvPr/>
        </p:nvSpPr>
        <p:spPr>
          <a:xfrm>
            <a:off x="10260231" y="2318021"/>
            <a:ext cx="1093569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Causal</a:t>
            </a:r>
          </a:p>
          <a:p>
            <a:pPr algn="ctr"/>
            <a:r>
              <a:rPr lang="en-US" dirty="0"/>
              <a:t>Effect</a:t>
            </a:r>
          </a:p>
          <a:p>
            <a:pPr algn="ctr"/>
            <a:r>
              <a:rPr lang="en-US" dirty="0"/>
              <a:t>CE = 50 %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4CEFD3-C243-0641-BD46-580D3741AEE5}"/>
              </a:ext>
            </a:extLst>
          </p:cNvPr>
          <p:cNvGrpSpPr/>
          <p:nvPr/>
        </p:nvGrpSpPr>
        <p:grpSpPr>
          <a:xfrm>
            <a:off x="4791457" y="1550750"/>
            <a:ext cx="5228898" cy="2472559"/>
            <a:chOff x="4780946" y="4174162"/>
            <a:chExt cx="5228898" cy="24725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0C421D-9A89-C643-8DA4-B849CEC95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0946" y="4174162"/>
              <a:ext cx="945932" cy="4714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2E09F5-30A8-B349-A67C-9EB8761E3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3912" y="4185046"/>
              <a:ext cx="945932" cy="47141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1A9DEC-A9D8-D847-B67E-4A86668F0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0946" y="6164800"/>
              <a:ext cx="945932" cy="471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692FA1-65F4-FE4F-B40E-4406C371F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6885" y="6175310"/>
              <a:ext cx="945932" cy="471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53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0902-C390-E241-9D79-5BF81DF35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vs Global Counterfactuals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7B25-0D7C-CA42-9C2B-FA78A1EB4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51" y="1825625"/>
            <a:ext cx="11147897" cy="4351338"/>
          </a:xfrm>
        </p:spPr>
        <p:txBody>
          <a:bodyPr/>
          <a:lstStyle/>
          <a:p>
            <a:r>
              <a:rPr lang="en-US" dirty="0"/>
              <a:t>We focused so far on the simple case 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is a parent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r>
              <a:rPr lang="en-US" dirty="0">
                <a:cs typeface="Times New Roman" panose="02020603050405020304" pitchFamily="18" charset="0"/>
              </a:rPr>
              <a:t>This facilitated the discussion of two pillars of counterfactual reasoning: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The extra information we need and why we need it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Transferring information from one situation into another (possibly conflicting one)</a:t>
            </a:r>
          </a:p>
          <a:p>
            <a:r>
              <a:rPr lang="en-US" dirty="0">
                <a:cs typeface="Times New Roman" panose="02020603050405020304" pitchFamily="18" charset="0"/>
              </a:rPr>
              <a:t>Counterfactual reasoning is not restricted to the simple case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</a:t>
            </a:r>
          </a:p>
          <a:p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We next provide a more </a:t>
            </a:r>
            <a:r>
              <a:rPr lang="en-US" b="1" dirty="0">
                <a:cs typeface="Times New Roman" panose="02020603050405020304" pitchFamily="18" charset="0"/>
                <a:sym typeface="Wingdings" pitchFamily="2" charset="2"/>
              </a:rPr>
              <a:t>general and formal</a:t>
            </a:r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 treatment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629D-3AF8-3949-BAC7-11387819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Information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3C076-92D0-F546-9C4C-4F16DCF16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Associational reasoning: Bayesian network</a:t>
            </a:r>
          </a:p>
          <a:p>
            <a:r>
              <a:rPr lang="en-US" dirty="0"/>
              <a:t>Interventional reasoning: Causal Bayesian network</a:t>
            </a:r>
            <a:br>
              <a:rPr lang="en-US" dirty="0"/>
            </a:br>
            <a:r>
              <a:rPr lang="en-US" sz="2000" dirty="0"/>
              <a:t>(</a:t>
            </a:r>
            <a:r>
              <a:rPr lang="en-US" sz="2000" dirty="0">
                <a:solidFill>
                  <a:srgbClr val="FF0000"/>
                </a:solidFill>
              </a:rPr>
              <a:t>causal graph</a:t>
            </a:r>
            <a:r>
              <a:rPr lang="en-US" sz="2000" dirty="0"/>
              <a:t>)</a:t>
            </a:r>
          </a:p>
          <a:p>
            <a:r>
              <a:rPr lang="en-US" dirty="0"/>
              <a:t>Counterfactual reasoning: Functional Bayesian network</a:t>
            </a:r>
            <a:br>
              <a:rPr lang="en-US" dirty="0"/>
            </a:br>
            <a:r>
              <a:rPr lang="en-US" sz="1800" dirty="0"/>
              <a:t>(</a:t>
            </a:r>
            <a:r>
              <a:rPr lang="en-US" sz="1800" dirty="0">
                <a:solidFill>
                  <a:srgbClr val="FF0000"/>
                </a:solidFill>
              </a:rPr>
              <a:t>functional dependencies</a:t>
            </a:r>
            <a:r>
              <a:rPr lang="en-US" sz="1800" dirty="0"/>
              <a:t>)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B14926-30AF-F14A-A6A8-E3E8FE03D9EE}"/>
              </a:ext>
            </a:extLst>
          </p:cNvPr>
          <p:cNvSpPr txBox="1"/>
          <p:nvPr/>
        </p:nvSpPr>
        <p:spPr>
          <a:xfrm>
            <a:off x="979633" y="4522477"/>
            <a:ext cx="844679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interventional reasoning does not require a functional Bayesian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41DF6-94AF-CE4A-99F1-6A1B1B29B9B9}"/>
              </a:ext>
            </a:extLst>
          </p:cNvPr>
          <p:cNvSpPr txBox="1"/>
          <p:nvPr/>
        </p:nvSpPr>
        <p:spPr>
          <a:xfrm>
            <a:off x="979634" y="5026746"/>
            <a:ext cx="844680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structural causal model (SCM) is normally used instead of a functional Bayesian network</a:t>
            </a:r>
          </a:p>
        </p:txBody>
      </p:sp>
    </p:spTree>
    <p:extLst>
      <p:ext uri="{BB962C8B-B14F-4D97-AF65-F5344CB8AC3E}">
        <p14:creationId xmlns:p14="http://schemas.microsoft.com/office/powerpoint/2010/main" val="137278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E51C-80FC-AF4A-B6DE-952A75C8B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Counterfactuals </a:t>
            </a:r>
            <a:r>
              <a:rPr lang="en-US" sz="2000" dirty="0"/>
              <a:t>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8BCCA-BDAE-9041-80F3-E07B46591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228" y="1731909"/>
            <a:ext cx="10071538" cy="4351338"/>
          </a:xfrm>
        </p:spPr>
        <p:txBody>
          <a:bodyPr/>
          <a:lstStyle/>
          <a:p>
            <a:r>
              <a:rPr lang="en-US" sz="2400" dirty="0"/>
              <a:t>What is the probability that exposure to radiation was a necessary cause of death due to leukemia? </a:t>
            </a:r>
            <a:br>
              <a:rPr lang="en-US" dirty="0"/>
            </a:br>
            <a:r>
              <a:rPr lang="en-US" sz="2000" dirty="0"/>
              <a:t>(Someone was exposed to radiation and died. Would they be alive if they were not exposed?)</a:t>
            </a:r>
          </a:p>
          <a:p>
            <a:r>
              <a:rPr lang="en-US" sz="2400" dirty="0"/>
              <a:t>What is the probability that a random person in the population would both die of leukemia if exposed and survive if not exposed?</a:t>
            </a:r>
          </a:p>
          <a:p>
            <a:r>
              <a:rPr lang="en-US" sz="2400" dirty="0"/>
              <a:t>What is the probability that any unexposed surviving person would have died of leukemia had they been exposed?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FB426-03CB-E441-AE3E-CFDA63F56914}"/>
              </a:ext>
            </a:extLst>
          </p:cNvPr>
          <p:cNvSpPr txBox="1"/>
          <p:nvPr/>
        </p:nvSpPr>
        <p:spPr>
          <a:xfrm>
            <a:off x="1535422" y="5261907"/>
            <a:ext cx="9121151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Involves contemplating alternate, conflicting scenarios.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0A337-0D0C-3743-B68F-69FFFCCD2F47}"/>
              </a:ext>
            </a:extLst>
          </p:cNvPr>
          <p:cNvSpPr txBox="1"/>
          <p:nvPr/>
        </p:nvSpPr>
        <p:spPr>
          <a:xfrm>
            <a:off x="1535422" y="5590753"/>
            <a:ext cx="9121151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Requires an ability to transfer information from one scenario to another.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03E0B-C776-5240-B88F-BA668206AFEC}"/>
              </a:ext>
            </a:extLst>
          </p:cNvPr>
          <p:cNvSpPr txBox="1"/>
          <p:nvPr/>
        </p:nvSpPr>
        <p:spPr>
          <a:xfrm>
            <a:off x="1535423" y="5919598"/>
            <a:ext cx="9121151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Requires more refined information than is needed for associational or interventional reasoning.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D76DC-A8C6-FF44-9761-0ED911E26C69}"/>
              </a:ext>
            </a:extLst>
          </p:cNvPr>
          <p:cNvSpPr/>
          <p:nvPr/>
        </p:nvSpPr>
        <p:spPr>
          <a:xfrm>
            <a:off x="1060229" y="2419190"/>
            <a:ext cx="1007153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AA63CB-0226-EA42-A7E7-65E797CEA898}"/>
              </a:ext>
            </a:extLst>
          </p:cNvPr>
          <p:cNvSpPr txBox="1"/>
          <p:nvPr/>
        </p:nvSpPr>
        <p:spPr>
          <a:xfrm>
            <a:off x="1535422" y="4883333"/>
            <a:ext cx="9121151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Key Marks of Counterfactual Reasoning</a:t>
            </a:r>
          </a:p>
        </p:txBody>
      </p:sp>
    </p:spTree>
    <p:extLst>
      <p:ext uri="{BB962C8B-B14F-4D97-AF65-F5344CB8AC3E}">
        <p14:creationId xmlns:p14="http://schemas.microsoft.com/office/powerpoint/2010/main" val="31900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2E95E-9AF1-BF40-B740-C7C4F76E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Causal Model </a:t>
            </a:r>
            <a:r>
              <a:rPr lang="en-US" sz="2000" b="1" dirty="0"/>
              <a:t>SCM</a:t>
            </a:r>
            <a:endParaRPr lang="en-US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8888F9-93B6-314A-9C84-E396BFB0DF70}"/>
              </a:ext>
            </a:extLst>
          </p:cNvPr>
          <p:cNvGrpSpPr>
            <a:grpSpLocks noChangeAspect="1"/>
          </p:cNvGrpSpPr>
          <p:nvPr/>
        </p:nvGrpSpPr>
        <p:grpSpPr>
          <a:xfrm>
            <a:off x="1368069" y="1960710"/>
            <a:ext cx="2334227" cy="3657600"/>
            <a:chOff x="4642504" y="911858"/>
            <a:chExt cx="2917784" cy="45908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784BF20-61D3-7F42-BF53-4884DDCDAAAB}"/>
                </a:ext>
              </a:extLst>
            </p:cNvPr>
            <p:cNvGrpSpPr/>
            <p:nvPr/>
          </p:nvGrpSpPr>
          <p:grpSpPr>
            <a:xfrm>
              <a:off x="4642504" y="1329139"/>
              <a:ext cx="2917784" cy="4173544"/>
              <a:chOff x="4642504" y="1329139"/>
              <a:chExt cx="2917784" cy="417354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C978EC9-FA9A-6E45-8BC3-EF364CF3A4F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5082484" y="1755884"/>
                <a:ext cx="644116" cy="3931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C1C329F-6EA2-C043-9100-4261B358EA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3209959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A1D8C91-4E65-594D-B70A-EB471F7E1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4664034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904F17E-E47F-D647-807A-6F73742BD9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3862" y="1770650"/>
                <a:ext cx="865656" cy="3823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9198B80-4FF5-5F41-89DF-044C84B652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3864" y="1770650"/>
                <a:ext cx="1029295" cy="32905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D5FDADC-2CF2-1544-B8BE-BC30D014F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2777413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FBFBCD1-9D07-A24A-A824-E03968030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4231488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8C9BDE-7199-924A-9842-5204A53CA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67517" y="3678365"/>
                <a:ext cx="435429" cy="36576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A20FEE6-9F2D-7F4E-B746-B427A06ED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3964" y="5136923"/>
                <a:ext cx="388982" cy="36576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E012D6C-6402-8D4E-B0FA-1C6800501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9298" y="2228773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29CD1BD-DC7C-6144-992E-99D0EB434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6009" y="1329139"/>
                <a:ext cx="384279" cy="36576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2CB6538-797C-644B-A5C7-CD4D82086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2504" y="2782158"/>
                <a:ext cx="407430" cy="36576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742E3B5-BB67-1041-B993-BD3DC8479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3730" y="4231488"/>
                <a:ext cx="344978" cy="36576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CBAD591-7654-494B-A191-D2B4A9ECC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54080" y="1329139"/>
                <a:ext cx="384279" cy="365760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80C1E7F-5913-4C4B-A01F-37EC0E28E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87386" y="911858"/>
              <a:ext cx="589584" cy="411480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523C21D-6E59-A84B-867F-4D67F8B7AD88}"/>
              </a:ext>
            </a:extLst>
          </p:cNvPr>
          <p:cNvSpPr txBox="1"/>
          <p:nvPr/>
        </p:nvSpPr>
        <p:spPr>
          <a:xfrm>
            <a:off x="838200" y="6436702"/>
            <a:ext cx="6969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 from: On Pearl’s hierarchy and the foundations of causal inference, </a:t>
            </a:r>
            <a:r>
              <a:rPr lang="en-US" sz="1400" dirty="0" err="1"/>
              <a:t>Bareinboim</a:t>
            </a:r>
            <a:r>
              <a:rPr lang="en-US" sz="1400" dirty="0"/>
              <a:t> el al.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E893DD2-1A02-424E-A38B-D2C91DC5FB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3573" y="2186152"/>
            <a:ext cx="2117029" cy="16811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96EC500-2DA1-1F4E-9D5C-B0E9FB57BD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0966" y="4209724"/>
            <a:ext cx="5502762" cy="1325564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A610AC9F-096E-4147-9D07-59E8871E9D5C}"/>
              </a:ext>
            </a:extLst>
          </p:cNvPr>
          <p:cNvGrpSpPr/>
          <p:nvPr/>
        </p:nvGrpSpPr>
        <p:grpSpPr>
          <a:xfrm>
            <a:off x="8180832" y="1949323"/>
            <a:ext cx="2278372" cy="892453"/>
            <a:chOff x="8180832" y="1949323"/>
            <a:chExt cx="2278372" cy="89245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2DB9C3-E1F5-6B4E-9792-E1E610CE8917}"/>
                </a:ext>
              </a:extLst>
            </p:cNvPr>
            <p:cNvSpPr txBox="1"/>
            <p:nvPr/>
          </p:nvSpPr>
          <p:spPr>
            <a:xfrm>
              <a:off x="8180832" y="1949323"/>
              <a:ext cx="2278372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Exogenous Variables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FE09A80-941D-A242-8C10-9C27B8F8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2200" y="2448076"/>
              <a:ext cx="2108200" cy="3937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8EC00C1-DBBD-8846-9DAD-DC1FF34DC081}"/>
              </a:ext>
            </a:extLst>
          </p:cNvPr>
          <p:cNvGrpSpPr/>
          <p:nvPr/>
        </p:nvGrpSpPr>
        <p:grpSpPr>
          <a:xfrm>
            <a:off x="8180832" y="3138142"/>
            <a:ext cx="2245808" cy="766490"/>
            <a:chOff x="8180832" y="3138142"/>
            <a:chExt cx="2245808" cy="76649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7AF22AC-BE04-804D-BFC5-8E1F558733CB}"/>
                </a:ext>
              </a:extLst>
            </p:cNvPr>
            <p:cNvSpPr txBox="1"/>
            <p:nvPr/>
          </p:nvSpPr>
          <p:spPr>
            <a:xfrm>
              <a:off x="8180832" y="3138142"/>
              <a:ext cx="2245808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Endogenous Variables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D4A6A51-5D53-7C4F-AA16-90CBDEFB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52454" y="3637932"/>
              <a:ext cx="1270000" cy="2667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830B9DD-67AC-0949-8C58-F709D9EFC96F}"/>
              </a:ext>
            </a:extLst>
          </p:cNvPr>
          <p:cNvSpPr txBox="1"/>
          <p:nvPr/>
        </p:nvSpPr>
        <p:spPr>
          <a:xfrm>
            <a:off x="8103524" y="1607927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hidden</a:t>
            </a:r>
          </a:p>
        </p:txBody>
      </p:sp>
    </p:spTree>
    <p:extLst>
      <p:ext uri="{BB962C8B-B14F-4D97-AF65-F5344CB8AC3E}">
        <p14:creationId xmlns:p14="http://schemas.microsoft.com/office/powerpoint/2010/main" val="219533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D552-C55D-9549-98C5-0DD5D87C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Sub-Model </a:t>
            </a:r>
            <a:r>
              <a:rPr lang="en-US" sz="2000" dirty="0"/>
              <a:t>interventions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47ADD0-AAAD-8241-AEEE-B8276E34EE57}"/>
              </a:ext>
            </a:extLst>
          </p:cNvPr>
          <p:cNvGrpSpPr>
            <a:grpSpLocks noChangeAspect="1"/>
          </p:cNvGrpSpPr>
          <p:nvPr/>
        </p:nvGrpSpPr>
        <p:grpSpPr>
          <a:xfrm>
            <a:off x="7292877" y="1797930"/>
            <a:ext cx="2301999" cy="3657600"/>
            <a:chOff x="4642504" y="868577"/>
            <a:chExt cx="2917784" cy="46341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F39567-1288-734E-9199-2F064CDE2BFD}"/>
                </a:ext>
              </a:extLst>
            </p:cNvPr>
            <p:cNvGrpSpPr/>
            <p:nvPr/>
          </p:nvGrpSpPr>
          <p:grpSpPr>
            <a:xfrm>
              <a:off x="4642504" y="1329139"/>
              <a:ext cx="2917784" cy="4173544"/>
              <a:chOff x="4642504" y="1329139"/>
              <a:chExt cx="2917784" cy="4173544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58BA608-1B9B-D844-8858-E14AB9406A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1755884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3CF6AEC-695D-1A47-A44A-415A6F087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4664034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A6501ED-661F-9240-93E1-07D593509E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3862" y="1770650"/>
                <a:ext cx="865656" cy="3823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E9B785EF-33B5-FD4B-8B5D-7073F92AC6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3863" y="1770650"/>
                <a:ext cx="1039806" cy="32905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9955CCE-B8BF-9744-B31D-86E11A02C0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4231488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A4CB991-219B-3D4D-9642-139851B1B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67517" y="3678365"/>
                <a:ext cx="435429" cy="36576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93E78C6-BDA8-B84D-A664-13262739E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3964" y="5136923"/>
                <a:ext cx="388982" cy="36576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F6AE85C-4737-014A-AB88-B7614F9B8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9298" y="2228773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ADDE0CB-2DDA-FE4D-9B17-4FC5BFCFF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6009" y="1329139"/>
                <a:ext cx="384279" cy="36576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7637CD5-68B7-3B48-BAC7-0CE421EE0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2504" y="2782158"/>
                <a:ext cx="407430" cy="36576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3DBE282-8DDC-F74A-BF37-926E1C440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3730" y="4231488"/>
                <a:ext cx="344978" cy="36576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B8090AA-0FF7-E745-A872-6FA836C7C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54080" y="1329139"/>
                <a:ext cx="384279" cy="365760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5B0A2E-78E6-3A49-B89E-C07E2E93A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9128" y="868577"/>
              <a:ext cx="798653" cy="4572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083643-4226-BE46-AFD3-6C2E927B545E}"/>
              </a:ext>
            </a:extLst>
          </p:cNvPr>
          <p:cNvGrpSpPr>
            <a:grpSpLocks noChangeAspect="1"/>
          </p:cNvGrpSpPr>
          <p:nvPr/>
        </p:nvGrpSpPr>
        <p:grpSpPr>
          <a:xfrm>
            <a:off x="2167130" y="1795788"/>
            <a:ext cx="2334227" cy="3657600"/>
            <a:chOff x="4642504" y="911858"/>
            <a:chExt cx="2917784" cy="45908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8D48AE3-28BB-6046-A930-2B1A67D71BE3}"/>
                </a:ext>
              </a:extLst>
            </p:cNvPr>
            <p:cNvGrpSpPr/>
            <p:nvPr/>
          </p:nvGrpSpPr>
          <p:grpSpPr>
            <a:xfrm>
              <a:off x="4642504" y="1329139"/>
              <a:ext cx="2917784" cy="4173544"/>
              <a:chOff x="4642504" y="1329139"/>
              <a:chExt cx="2917784" cy="4173544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793440F-31A0-764D-9C14-ABA1EE32474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5082484" y="1755884"/>
                <a:ext cx="644116" cy="3931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A5A451B-709C-0F41-93E6-A587B48577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3209959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EEF506A-D1B4-5646-91EA-F6F94169FF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4664034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88DA5AA-F77B-3F48-BE35-0E07826CE7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30177" y="1770649"/>
                <a:ext cx="865656" cy="3823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C2F93CD-40F6-AA43-9494-683BAB123C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3864" y="1770650"/>
                <a:ext cx="1029295" cy="32905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B939B95-7858-2145-82E3-487B00690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2777413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A36B01B-2FC3-7541-8532-EF88650E0E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4231488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F7654E1-D442-574A-992D-21779E5F4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67517" y="3678365"/>
                <a:ext cx="435429" cy="36576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BD3A414-6399-7645-978B-31DC0A08E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3964" y="5136923"/>
                <a:ext cx="388982" cy="36576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BB765D5-52A8-F44D-A62A-471FFC098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9298" y="2228773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9E60624-9BA0-E345-B944-C5810021D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6009" y="1329139"/>
                <a:ext cx="384279" cy="36576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C920217-191F-354D-9514-BBF5DD3EF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2504" y="2782158"/>
                <a:ext cx="407430" cy="36576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D374C2A-A103-2041-B7F8-05106DE3B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3730" y="4231488"/>
                <a:ext cx="344978" cy="36576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A727CCA-645C-3447-8CDB-1974757D3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54080" y="1329139"/>
                <a:ext cx="384279" cy="36576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5AE202-CB2B-2247-BEBA-4E9130987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7386" y="911858"/>
              <a:ext cx="589584" cy="4114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051890-41C1-584A-9F58-45B4288D7934}"/>
              </a:ext>
            </a:extLst>
          </p:cNvPr>
          <p:cNvGrpSpPr/>
          <p:nvPr/>
        </p:nvGrpSpPr>
        <p:grpSpPr>
          <a:xfrm>
            <a:off x="4886403" y="2989763"/>
            <a:ext cx="1702708" cy="774462"/>
            <a:chOff x="4886403" y="2884663"/>
            <a:chExt cx="1702708" cy="774462"/>
          </a:xfrm>
        </p:grpSpPr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ED2D827F-9872-C344-BBBD-64062DAE90DE}"/>
                </a:ext>
              </a:extLst>
            </p:cNvPr>
            <p:cNvSpPr/>
            <p:nvPr/>
          </p:nvSpPr>
          <p:spPr>
            <a:xfrm>
              <a:off x="4886403" y="3174493"/>
              <a:ext cx="1702708" cy="484632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26847A-AA28-9549-92FE-D2A40119F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23886" y="2884663"/>
              <a:ext cx="1352416" cy="340853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C570417-B068-0F47-9D18-3AFC3B7ABF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3814" y="5958563"/>
            <a:ext cx="6819900" cy="4191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7EE6741-818C-8F42-8DBF-645FB9410DE1}"/>
              </a:ext>
            </a:extLst>
          </p:cNvPr>
          <p:cNvGrpSpPr/>
          <p:nvPr/>
        </p:nvGrpSpPr>
        <p:grpSpPr>
          <a:xfrm>
            <a:off x="2858814" y="1650121"/>
            <a:ext cx="5890398" cy="623971"/>
            <a:chOff x="2858814" y="1545021"/>
            <a:chExt cx="5890398" cy="6239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25059C-45B5-1A47-8FA6-BB1EFE6A7FB6}"/>
                </a:ext>
              </a:extLst>
            </p:cNvPr>
            <p:cNvSpPr/>
            <p:nvPr/>
          </p:nvSpPr>
          <p:spPr>
            <a:xfrm>
              <a:off x="2858814" y="1545021"/>
              <a:ext cx="798786" cy="6096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8667015-0D38-F24D-AEAF-9CE8C59359A9}"/>
                </a:ext>
              </a:extLst>
            </p:cNvPr>
            <p:cNvSpPr/>
            <p:nvPr/>
          </p:nvSpPr>
          <p:spPr>
            <a:xfrm>
              <a:off x="7950426" y="1559392"/>
              <a:ext cx="798786" cy="6096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41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00D6-3F1D-8A4B-8C9F-238B81B06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Syntax &amp; Semantics</a:t>
            </a:r>
            <a:br>
              <a:rPr lang="en-US" dirty="0"/>
            </a:br>
            <a:r>
              <a:rPr lang="en-US" sz="3600" dirty="0"/>
              <a:t>counterfactuals (and interventions)</a:t>
            </a: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48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C9F3E-D334-0C40-91E1-D9896A30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2FF81-7B0E-BA44-94C2-180D5491F0B6}"/>
              </a:ext>
            </a:extLst>
          </p:cNvPr>
          <p:cNvSpPr txBox="1"/>
          <p:nvPr/>
        </p:nvSpPr>
        <p:spPr>
          <a:xfrm>
            <a:off x="838200" y="6185098"/>
            <a:ext cx="509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Definitions from: Causal Inference with Tractable Circuits, </a:t>
            </a:r>
            <a:r>
              <a:rPr lang="en-US" sz="1400" dirty="0" err="1"/>
              <a:t>Darwiche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B0F39-C856-D144-9FD9-8E670001E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2470412"/>
            <a:ext cx="9436100" cy="2959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33F717-F32A-704D-B9ED-2FBCB82A9B37}"/>
              </a:ext>
            </a:extLst>
          </p:cNvPr>
          <p:cNvSpPr txBox="1"/>
          <p:nvPr/>
        </p:nvSpPr>
        <p:spPr>
          <a:xfrm>
            <a:off x="1499870" y="1489976"/>
            <a:ext cx="53278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World:</a:t>
            </a:r>
            <a:r>
              <a:rPr lang="en-US" dirty="0"/>
              <a:t> instantiation of exogenous variables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AE657-929C-2E48-9505-D2A91E40975A}"/>
              </a:ext>
            </a:extLst>
          </p:cNvPr>
          <p:cNvSpPr txBox="1"/>
          <p:nvPr/>
        </p:nvSpPr>
        <p:spPr>
          <a:xfrm>
            <a:off x="1499870" y="1840014"/>
            <a:ext cx="532780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states of endogenous variables are fixed in a world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A2C763-5AB5-C64E-893D-F48DE701D3D9}"/>
              </a:ext>
            </a:extLst>
          </p:cNvPr>
          <p:cNvSpPr/>
          <p:nvPr/>
        </p:nvSpPr>
        <p:spPr>
          <a:xfrm>
            <a:off x="3633216" y="2377440"/>
            <a:ext cx="1158240" cy="3157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E6A0A2-740A-2D4D-83A5-E48BA81849B9}"/>
              </a:ext>
            </a:extLst>
          </p:cNvPr>
          <p:cNvSpPr/>
          <p:nvPr/>
        </p:nvSpPr>
        <p:spPr>
          <a:xfrm>
            <a:off x="4791456" y="2446274"/>
            <a:ext cx="1158240" cy="3157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94885-CBF9-DF42-9FD8-EE5C5BD08DE8}"/>
              </a:ext>
            </a:extLst>
          </p:cNvPr>
          <p:cNvSpPr/>
          <p:nvPr/>
        </p:nvSpPr>
        <p:spPr>
          <a:xfrm>
            <a:off x="8528304" y="2486541"/>
            <a:ext cx="1158240" cy="3157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E2126-076D-224C-A495-A77C3DD48115}"/>
              </a:ext>
            </a:extLst>
          </p:cNvPr>
          <p:cNvSpPr/>
          <p:nvPr/>
        </p:nvSpPr>
        <p:spPr>
          <a:xfrm>
            <a:off x="9671177" y="2446274"/>
            <a:ext cx="1158240" cy="3157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55FEDB-6DC8-1643-8D55-63CA7B3400F0}"/>
              </a:ext>
            </a:extLst>
          </p:cNvPr>
          <p:cNvGrpSpPr>
            <a:grpSpLocks noChangeAspect="1"/>
          </p:cNvGrpSpPr>
          <p:nvPr/>
        </p:nvGrpSpPr>
        <p:grpSpPr>
          <a:xfrm>
            <a:off x="7167833" y="650936"/>
            <a:ext cx="1061134" cy="1662737"/>
            <a:chOff x="4642504" y="911858"/>
            <a:chExt cx="2917784" cy="45908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9EBA03F-FCDF-4346-A1CE-4DCC757D7197}"/>
                </a:ext>
              </a:extLst>
            </p:cNvPr>
            <p:cNvGrpSpPr/>
            <p:nvPr/>
          </p:nvGrpSpPr>
          <p:grpSpPr>
            <a:xfrm>
              <a:off x="4642504" y="1329139"/>
              <a:ext cx="2917784" cy="4173544"/>
              <a:chOff x="4642504" y="1329139"/>
              <a:chExt cx="2917784" cy="4173544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F9B1742-673E-1848-864E-C6B58E73810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5082484" y="1755884"/>
                <a:ext cx="644116" cy="3931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2EC0E46-0D1D-3244-8CBD-D787FB008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3209959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3931A9C-971C-AF4F-A1A4-95FA6DD4C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4664034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03BD764-54BC-D747-8DF6-3B2EF70AD1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3862" y="1770650"/>
                <a:ext cx="865656" cy="3823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05437E2-79AE-EB44-B5F8-4EEF0C79CA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3864" y="1770650"/>
                <a:ext cx="1029295" cy="32905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8A2B3C3-597C-6442-9B7A-6DB120159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2777413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6CBFAC7-5397-4F4C-B6B4-9E6CC96995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4231488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C231CC8-EBA1-4E4A-86BF-DC3D3F038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7517" y="3678365"/>
                <a:ext cx="435429" cy="36576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3E394A6-E093-464E-AF37-BA12D504E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3964" y="5136923"/>
                <a:ext cx="388982" cy="36576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CCDEE21-A2CA-554F-AB25-85A14C077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9298" y="2228773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1D3C747-B79E-3642-8B2D-6A776C38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76009" y="1329139"/>
                <a:ext cx="384279" cy="36576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1583627-0EA3-FD42-B3FD-73471A1E4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2504" y="2782158"/>
                <a:ext cx="407430" cy="36576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705B489-E1B6-E040-B32A-C12CF9C25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73730" y="4231488"/>
                <a:ext cx="344978" cy="36576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4F32D9C-4D75-EB4D-94FA-4A6BBAC77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4080" y="1329139"/>
                <a:ext cx="384279" cy="36576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8839C8-68C1-8E44-9BDA-D294C5DF8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7386" y="911858"/>
              <a:ext cx="589584" cy="411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75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0842-1BD3-7145-9F98-6A618B6E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 of Counterfactuals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4E5540-7298-924B-8ECC-6DF793C79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030" y="2114709"/>
            <a:ext cx="6642100" cy="39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C01547-C49F-2646-B815-E5C1F0C5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462" y="2885439"/>
            <a:ext cx="81153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C92B6-00C0-454D-B761-AEAEE815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12" y="3814906"/>
            <a:ext cx="3251200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6E90E9-DAE8-084D-9FE7-5960B7C3D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24" y="5303173"/>
            <a:ext cx="9217152" cy="7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8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314E-77D2-4244-926B-1FAFAAA5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</a:t>
            </a:r>
            <a:r>
              <a:rPr lang="en-US" sz="2400" dirty="0"/>
              <a:t>observational, interventional, counterfactual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EC61E-F688-214B-A934-03F7020F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19" y="1549044"/>
            <a:ext cx="8442962" cy="1629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64DA9-1DBA-B04C-B1B0-7A1E9166F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19" y="3311124"/>
            <a:ext cx="8442962" cy="1629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78AA0-0ACF-3F4D-B428-B8CF177D0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519" y="5073204"/>
            <a:ext cx="8442962" cy="162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E3F8-C863-2E44-8A54-6496A0D1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Satisfaction </a:t>
            </a:r>
            <a:r>
              <a:rPr lang="en-US" sz="2000" dirty="0"/>
              <a:t>world satisfies event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C94AA-AE60-A94F-84D7-BB4E5FE2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36" y="1690688"/>
            <a:ext cx="9558528" cy="732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DDD5E-A730-694E-8D66-E9120E79A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36" y="2696733"/>
            <a:ext cx="9558528" cy="1073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70888C-3D93-2E40-84D4-0B75E2188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36" y="4044503"/>
            <a:ext cx="9558528" cy="1093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5D5CF7-6739-844E-8F7A-2A51FB6D1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736" y="5392273"/>
            <a:ext cx="9558528" cy="10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2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4007D-AF93-2649-81AC-FF7A8FDC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910E9-9D0F-FD41-B28C-BB53A16F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384" y="2020568"/>
            <a:ext cx="8119618" cy="25462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18B4F9-899B-0542-9875-B7EF1DE40A50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818740"/>
            <a:ext cx="1880390" cy="2946464"/>
            <a:chOff x="4642504" y="911858"/>
            <a:chExt cx="2917784" cy="459082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7387EFD-3CC8-284F-AD7B-1A7DC693FAF3}"/>
                </a:ext>
              </a:extLst>
            </p:cNvPr>
            <p:cNvGrpSpPr/>
            <p:nvPr/>
          </p:nvGrpSpPr>
          <p:grpSpPr>
            <a:xfrm>
              <a:off x="4642504" y="1329139"/>
              <a:ext cx="2917784" cy="4173544"/>
              <a:chOff x="4642504" y="1329139"/>
              <a:chExt cx="2917784" cy="4173544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3317984E-9506-3249-B81C-299374DE66C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5082484" y="1755884"/>
                <a:ext cx="644116" cy="3931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148D875-4B9D-944F-84AA-494ED9B588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3209959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F5B29FA-FAF8-134D-B147-2291279988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2484" y="4664034"/>
                <a:ext cx="644116" cy="397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546007B-45FA-AA44-AB82-F7709E673C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30177" y="1770649"/>
                <a:ext cx="865656" cy="3823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FA6A54A-57ED-AA49-80F3-D1557F985C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3864" y="1770650"/>
                <a:ext cx="1029295" cy="32905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B5A9383-F03F-A44C-9102-310DF34C2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2777413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EAD0C52-6E07-9B46-9C83-50C0EE69BC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5231" y="4231488"/>
                <a:ext cx="0" cy="7225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49B60F0-FB15-5B4C-BC64-F119E48FE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7517" y="3678365"/>
                <a:ext cx="435429" cy="36576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7E62D27-F3FA-5946-B63C-E7FD12472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3964" y="5136923"/>
                <a:ext cx="388982" cy="36576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7BE8DD-D6FA-A349-80B7-AA7508A09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9298" y="2228773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470E693-5433-424A-AC63-E16A6AB8E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76009" y="1329139"/>
                <a:ext cx="384279" cy="36576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A4B608-06BE-2749-B39C-89CC5D569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2504" y="2782158"/>
                <a:ext cx="407430" cy="36576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52A715B-3706-7A47-B30E-4333511BC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73730" y="4231488"/>
                <a:ext cx="344978" cy="36576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0D1299C-BC51-0245-8B7E-1D4CDB109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4080" y="1329139"/>
                <a:ext cx="384279" cy="36576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9D5A90-0E1D-2545-AFFA-D133F7A97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7386" y="911858"/>
              <a:ext cx="589584" cy="41148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1567D0C-3259-C944-A16E-80C022D58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322895"/>
            <a:ext cx="12192000" cy="884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D63192-DC19-104D-B1D9-D2E807B31082}"/>
              </a:ext>
            </a:extLst>
          </p:cNvPr>
          <p:cNvGrpSpPr/>
          <p:nvPr/>
        </p:nvGrpSpPr>
        <p:grpSpPr>
          <a:xfrm>
            <a:off x="3141334" y="3016083"/>
            <a:ext cx="7169309" cy="1467803"/>
            <a:chOff x="3141334" y="3016083"/>
            <a:chExt cx="7169309" cy="14678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49D6D1-48FE-7540-A9B8-E966C4203832}"/>
                </a:ext>
              </a:extLst>
            </p:cNvPr>
            <p:cNvSpPr/>
            <p:nvPr/>
          </p:nvSpPr>
          <p:spPr>
            <a:xfrm>
              <a:off x="3141334" y="3272678"/>
              <a:ext cx="2954666" cy="165428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A8CA66-C062-FF41-B183-6D0BA696E2A3}"/>
                </a:ext>
              </a:extLst>
            </p:cNvPr>
            <p:cNvSpPr/>
            <p:nvPr/>
          </p:nvSpPr>
          <p:spPr>
            <a:xfrm>
              <a:off x="3157103" y="4318458"/>
              <a:ext cx="2954666" cy="165428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D586F4-C7D2-F242-9385-4A5240042084}"/>
                </a:ext>
              </a:extLst>
            </p:cNvPr>
            <p:cNvSpPr/>
            <p:nvPr/>
          </p:nvSpPr>
          <p:spPr>
            <a:xfrm>
              <a:off x="7245613" y="3016083"/>
              <a:ext cx="3059770" cy="154014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F651A3-9169-FC43-A164-AFBB0E8AE504}"/>
                </a:ext>
              </a:extLst>
            </p:cNvPr>
            <p:cNvSpPr/>
            <p:nvPr/>
          </p:nvSpPr>
          <p:spPr>
            <a:xfrm>
              <a:off x="7250873" y="3536348"/>
              <a:ext cx="3059770" cy="154014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0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4007D-AF93-2649-81AC-FF7A8FDC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910E9-9D0F-FD41-B28C-BB53A16F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384" y="2020568"/>
            <a:ext cx="8119618" cy="25462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E0FB31-CF7D-3A4C-8283-F7E7440F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59095"/>
            <a:ext cx="12192000" cy="134498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388D86BA-D32F-514A-ACDB-C878C9733C1A}"/>
              </a:ext>
            </a:extLst>
          </p:cNvPr>
          <p:cNvGrpSpPr/>
          <p:nvPr/>
        </p:nvGrpSpPr>
        <p:grpSpPr>
          <a:xfrm>
            <a:off x="5515542" y="2925496"/>
            <a:ext cx="159834" cy="1632244"/>
            <a:chOff x="5515542" y="2925496"/>
            <a:chExt cx="159834" cy="163224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093031-F359-2D4B-ABF3-E802E8CA83EE}"/>
                </a:ext>
              </a:extLst>
            </p:cNvPr>
            <p:cNvSpPr txBox="1"/>
            <p:nvPr/>
          </p:nvSpPr>
          <p:spPr>
            <a:xfrm>
              <a:off x="5515542" y="2925496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9FEC0B3-A426-154F-9A8B-4AEC8F18F302}"/>
                </a:ext>
              </a:extLst>
            </p:cNvPr>
            <p:cNvSpPr txBox="1"/>
            <p:nvPr/>
          </p:nvSpPr>
          <p:spPr>
            <a:xfrm>
              <a:off x="5516880" y="3178108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6E5860-92B7-6342-A51D-917F6BCBE8F1}"/>
                </a:ext>
              </a:extLst>
            </p:cNvPr>
            <p:cNvSpPr txBox="1"/>
            <p:nvPr/>
          </p:nvSpPr>
          <p:spPr>
            <a:xfrm>
              <a:off x="5516880" y="3975346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E10195-0A08-AC40-A3AC-B5FA5BA809E4}"/>
                </a:ext>
              </a:extLst>
            </p:cNvPr>
            <p:cNvSpPr txBox="1"/>
            <p:nvPr/>
          </p:nvSpPr>
          <p:spPr>
            <a:xfrm>
              <a:off x="5516880" y="4219186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1B4F55D-1B13-E647-979A-81A19E7BA9B5}"/>
              </a:ext>
            </a:extLst>
          </p:cNvPr>
          <p:cNvGrpSpPr/>
          <p:nvPr/>
        </p:nvGrpSpPr>
        <p:grpSpPr>
          <a:xfrm>
            <a:off x="9708252" y="2931592"/>
            <a:ext cx="161172" cy="1099810"/>
            <a:chOff x="9708252" y="2931592"/>
            <a:chExt cx="161172" cy="109981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35D8731-8ABF-9449-9159-63879131531D}"/>
                </a:ext>
              </a:extLst>
            </p:cNvPr>
            <p:cNvSpPr txBox="1"/>
            <p:nvPr/>
          </p:nvSpPr>
          <p:spPr>
            <a:xfrm>
              <a:off x="9708252" y="2931592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683DD1-012C-404D-BB60-B5EC45A524B6}"/>
                </a:ext>
              </a:extLst>
            </p:cNvPr>
            <p:cNvSpPr txBox="1"/>
            <p:nvPr/>
          </p:nvSpPr>
          <p:spPr>
            <a:xfrm>
              <a:off x="9709590" y="3176770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4AE9C0-DA1E-6547-A8D1-A3E110D5A456}"/>
                </a:ext>
              </a:extLst>
            </p:cNvPr>
            <p:cNvSpPr txBox="1"/>
            <p:nvPr/>
          </p:nvSpPr>
          <p:spPr>
            <a:xfrm>
              <a:off x="9709590" y="3432802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9C9043-955F-9743-BD0D-04CE7BB5C28B}"/>
                </a:ext>
              </a:extLst>
            </p:cNvPr>
            <p:cNvSpPr txBox="1"/>
            <p:nvPr/>
          </p:nvSpPr>
          <p:spPr>
            <a:xfrm>
              <a:off x="9710928" y="3692848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69016E7-96B1-1942-9C9A-8AD78DD9D980}"/>
              </a:ext>
            </a:extLst>
          </p:cNvPr>
          <p:cNvGrpSpPr/>
          <p:nvPr/>
        </p:nvGrpSpPr>
        <p:grpSpPr>
          <a:xfrm>
            <a:off x="5865435" y="2932930"/>
            <a:ext cx="159834" cy="1380970"/>
            <a:chOff x="5865435" y="2932930"/>
            <a:chExt cx="159834" cy="138097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F5D8C1E-76F0-DE4D-A5EB-47314CA644FB}"/>
                </a:ext>
              </a:extLst>
            </p:cNvPr>
            <p:cNvSpPr txBox="1"/>
            <p:nvPr/>
          </p:nvSpPr>
          <p:spPr>
            <a:xfrm>
              <a:off x="5865435" y="2932930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7758F2-ACA1-1D48-968A-5B58A4AB95D6}"/>
                </a:ext>
              </a:extLst>
            </p:cNvPr>
            <p:cNvSpPr txBox="1"/>
            <p:nvPr/>
          </p:nvSpPr>
          <p:spPr>
            <a:xfrm>
              <a:off x="5866773" y="3975346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1FFA9B0-226C-1748-B0B3-9EE5FB4185CE}"/>
              </a:ext>
            </a:extLst>
          </p:cNvPr>
          <p:cNvGrpSpPr/>
          <p:nvPr/>
        </p:nvGrpSpPr>
        <p:grpSpPr>
          <a:xfrm>
            <a:off x="10058400" y="2932930"/>
            <a:ext cx="158496" cy="850618"/>
            <a:chOff x="10058400" y="2932930"/>
            <a:chExt cx="158496" cy="85061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BC117AC-1EB1-2643-BFD5-0F32A7189AF3}"/>
                </a:ext>
              </a:extLst>
            </p:cNvPr>
            <p:cNvSpPr txBox="1"/>
            <p:nvPr/>
          </p:nvSpPr>
          <p:spPr>
            <a:xfrm>
              <a:off x="10058400" y="2932930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7321E4-56C7-C24B-B35D-94A31B085073}"/>
                </a:ext>
              </a:extLst>
            </p:cNvPr>
            <p:cNvSpPr txBox="1"/>
            <p:nvPr/>
          </p:nvSpPr>
          <p:spPr>
            <a:xfrm>
              <a:off x="10058400" y="3444994"/>
              <a:ext cx="15849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3B81A2A7-5734-FE42-A0D6-F921DCA14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261" y="1017624"/>
            <a:ext cx="4099696" cy="28846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598BB07-6A0D-7F4F-AAEA-F82E5D9BB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193" y="1386291"/>
            <a:ext cx="2473807" cy="28846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910019C-8840-EA41-BF8D-4247857D475B}"/>
              </a:ext>
            </a:extLst>
          </p:cNvPr>
          <p:cNvGrpSpPr/>
          <p:nvPr/>
        </p:nvGrpSpPr>
        <p:grpSpPr>
          <a:xfrm>
            <a:off x="894224" y="1821514"/>
            <a:ext cx="1853109" cy="2944368"/>
            <a:chOff x="894224" y="1821514"/>
            <a:chExt cx="1853109" cy="294436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DA31AA-B913-8E4C-A334-F7BFC027A0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4224" y="1821514"/>
              <a:ext cx="1853109" cy="2944368"/>
              <a:chOff x="4642504" y="868577"/>
              <a:chExt cx="2917784" cy="463410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C28CE89-1F40-3944-8B54-6CE265764954}"/>
                  </a:ext>
                </a:extLst>
              </p:cNvPr>
              <p:cNvGrpSpPr/>
              <p:nvPr/>
            </p:nvGrpSpPr>
            <p:grpSpPr>
              <a:xfrm>
                <a:off x="4642504" y="1329139"/>
                <a:ext cx="2917784" cy="4173544"/>
                <a:chOff x="4642504" y="1329139"/>
                <a:chExt cx="2917784" cy="4173544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129562F0-9FB0-434F-A85F-9282D072D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82484" y="1755884"/>
                  <a:ext cx="644116" cy="3971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F7F24C83-8141-E541-A426-7F5A37A36E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82484" y="4664034"/>
                  <a:ext cx="644116" cy="3971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C84028DC-65D2-D347-8ADA-D695775A1A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3862" y="1770650"/>
                  <a:ext cx="865656" cy="38237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A0D9AA58-40C8-F247-B9CD-9BD50DCFB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3863" y="1770650"/>
                  <a:ext cx="1039806" cy="329052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E8A544D3-7F9B-824D-B96E-095D68B29E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5231" y="4231488"/>
                  <a:ext cx="0" cy="72255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35B66B2C-C21D-8649-844B-10155C468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67517" y="3678365"/>
                  <a:ext cx="435429" cy="365760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232B67A-C265-9547-A84D-6F532D1D1E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13964" y="5136923"/>
                  <a:ext cx="388982" cy="365760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5FE37709-FEDF-1942-BC19-F2ECA671D6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99298" y="2228773"/>
                  <a:ext cx="365760" cy="36576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22CFCD46-00A1-BB4F-9ADB-54C0C3B620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76009" y="1329139"/>
                  <a:ext cx="384279" cy="36576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AF4D41F7-A80C-0F45-9619-48E4CCD9A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42504" y="2782158"/>
                  <a:ext cx="407430" cy="365760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3BD5F1C5-272F-0E49-97A1-FAE4C40ED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73730" y="4231488"/>
                  <a:ext cx="344978" cy="365760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9814230A-E1A4-8C49-B359-1FEB37012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54080" y="1329139"/>
                  <a:ext cx="384279" cy="365760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DAD1D6F-799E-ED4C-BAFF-AE72ED8FA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09128" y="868577"/>
                <a:ext cx="798653" cy="457200"/>
              </a:xfrm>
              <a:prstGeom prst="rect">
                <a:avLst/>
              </a:prstGeom>
            </p:spPr>
          </p:pic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201DF59-F502-0045-AE87-C4EA120B0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81221" y="3330868"/>
              <a:ext cx="415106" cy="254889"/>
            </a:xfrm>
            <a:prstGeom prst="straightConnector1">
              <a:avLst/>
            </a:prstGeom>
            <a:ln w="12700">
              <a:solidFill>
                <a:schemeClr val="bg1">
                  <a:lumMod val="8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AEA729C-F5C5-8942-A981-E2552F1A91C6}"/>
                </a:ext>
              </a:extLst>
            </p:cNvPr>
            <p:cNvCxnSpPr>
              <a:cxnSpLocks/>
            </p:cNvCxnSpPr>
            <p:nvPr/>
          </p:nvCxnSpPr>
          <p:spPr>
            <a:xfrm>
              <a:off x="1748136" y="3016083"/>
              <a:ext cx="0" cy="463747"/>
            </a:xfrm>
            <a:prstGeom prst="straightConnector1">
              <a:avLst/>
            </a:prstGeom>
            <a:ln w="12700">
              <a:solidFill>
                <a:schemeClr val="bg1">
                  <a:lumMod val="8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295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E083-44BD-CC46-B70A-8D583028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40E8B-65E1-A045-BF97-FBFEE4DE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08" y="3584874"/>
            <a:ext cx="9473184" cy="687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C590B-E0C2-DE43-A530-7B0D35A7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08" y="1620771"/>
            <a:ext cx="9473184" cy="687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537AC-0DF3-5A48-A957-1E6879A9C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304" y="2421922"/>
            <a:ext cx="9507392" cy="104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714A21-68B6-9E46-8785-235DF1D45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08" y="4758555"/>
            <a:ext cx="9507392" cy="15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FFC4-BD3E-4B4C-BD5B-FF9322F6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C5E10-E1CC-4541-A8F1-095D5ACF9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3" y="1887580"/>
            <a:ext cx="474212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Why do we need it?</a:t>
            </a:r>
          </a:p>
          <a:p>
            <a:r>
              <a:rPr lang="en-US" sz="2000" dirty="0"/>
              <a:t>What additional information do we need so we can do it?</a:t>
            </a:r>
          </a:p>
          <a:p>
            <a:r>
              <a:rPr lang="en-US" sz="2000" dirty="0"/>
              <a:t>How can we do it in an idealized setting?</a:t>
            </a:r>
            <a:br>
              <a:rPr lang="en-US" sz="2000" dirty="0"/>
            </a:br>
            <a:r>
              <a:rPr lang="en-US" sz="1400" dirty="0"/>
              <a:t>(complete model: causal graph + parameters + </a:t>
            </a:r>
            <a:r>
              <a:rPr lang="en-US" sz="1400" b="1" dirty="0"/>
              <a:t>functions</a:t>
            </a:r>
            <a:r>
              <a:rPr lang="en-US" sz="1400" dirty="0"/>
              <a:t>)</a:t>
            </a:r>
          </a:p>
          <a:p>
            <a:r>
              <a:rPr lang="en-US" sz="2000" dirty="0"/>
              <a:t>How can we do it in a practical setting?</a:t>
            </a:r>
            <a:br>
              <a:rPr lang="en-US" sz="2000" dirty="0"/>
            </a:br>
            <a:r>
              <a:rPr lang="en-US" sz="1400" dirty="0"/>
              <a:t>(partial model: </a:t>
            </a:r>
            <a:r>
              <a:rPr lang="en-US" sz="1400" b="1" dirty="0"/>
              <a:t>functional</a:t>
            </a:r>
            <a:r>
              <a:rPr lang="en-US" sz="1400" dirty="0"/>
              <a:t> causal graph + data)</a:t>
            </a:r>
          </a:p>
          <a:p>
            <a:r>
              <a:rPr lang="en-US" sz="2000" dirty="0"/>
              <a:t>General semantics of interventional and counterfactual queries</a:t>
            </a:r>
          </a:p>
        </p:txBody>
      </p:sp>
      <p:pic>
        <p:nvPicPr>
          <p:cNvPr id="4" name="Picture 1" descr="Fig3 Ladder of Causation V3-01.jpg">
            <a:extLst>
              <a:ext uri="{FF2B5EF4-FFF2-40B4-BE49-F238E27FC236}">
                <a16:creationId xmlns:a16="http://schemas.microsoft.com/office/drawing/2014/main" id="{CA2D0D64-D415-414D-BD40-35315895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r="-966"/>
          <a:stretch>
            <a:fillRect/>
          </a:stretch>
        </p:blipFill>
        <p:spPr bwMode="auto">
          <a:xfrm>
            <a:off x="4888671" y="-126460"/>
            <a:ext cx="5624512" cy="71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34E7FC-FC75-B845-8E46-C9BAFDFFE984}"/>
              </a:ext>
            </a:extLst>
          </p:cNvPr>
          <p:cNvSpPr txBox="1"/>
          <p:nvPr/>
        </p:nvSpPr>
        <p:spPr>
          <a:xfrm>
            <a:off x="7337942" y="1086332"/>
            <a:ext cx="2791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layers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rungs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of the causal hierarchy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018BD4-4FD0-1948-802F-657B3620E994}"/>
              </a:ext>
            </a:extLst>
          </p:cNvPr>
          <p:cNvSpPr txBox="1"/>
          <p:nvPr/>
        </p:nvSpPr>
        <p:spPr>
          <a:xfrm>
            <a:off x="10354740" y="3607294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last lecture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68131-DFB9-EF47-84F6-84FF3D586E98}"/>
              </a:ext>
            </a:extLst>
          </p:cNvPr>
          <p:cNvSpPr txBox="1"/>
          <p:nvPr/>
        </p:nvSpPr>
        <p:spPr>
          <a:xfrm>
            <a:off x="10354740" y="1887580"/>
            <a:ext cx="125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this lecture</a:t>
            </a:r>
          </a:p>
        </p:txBody>
      </p:sp>
    </p:spTree>
    <p:extLst>
      <p:ext uri="{BB962C8B-B14F-4D97-AF65-F5344CB8AC3E}">
        <p14:creationId xmlns:p14="http://schemas.microsoft.com/office/powerpoint/2010/main" val="188962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969DA-5708-7E49-B8A6-D5024BAB8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Exogeneity and Monotonicity </a:t>
            </a:r>
            <a:r>
              <a:rPr lang="en-US" sz="2000" dirty="0"/>
              <a:t>revisited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30BE440-10DC-4E4E-8AEA-831D4559F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16" y="4207725"/>
            <a:ext cx="9802368" cy="10813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79780A-704C-4E41-83F5-9359F203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816" y="1910776"/>
            <a:ext cx="9802368" cy="14618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4D3FA31-15FC-264D-B610-EE71B88D016B}"/>
              </a:ext>
            </a:extLst>
          </p:cNvPr>
          <p:cNvSpPr txBox="1"/>
          <p:nvPr/>
        </p:nvSpPr>
        <p:spPr>
          <a:xfrm>
            <a:off x="4774228" y="3372621"/>
            <a:ext cx="264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vs </a:t>
            </a:r>
            <a:r>
              <a:rPr lang="en-US" b="1" dirty="0"/>
              <a:t>weak</a:t>
            </a:r>
            <a:r>
              <a:rPr lang="en-US" dirty="0"/>
              <a:t> exogeneity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BB2093-0A81-2548-A22B-4816642C5966}"/>
              </a:ext>
            </a:extLst>
          </p:cNvPr>
          <p:cNvGrpSpPr/>
          <p:nvPr/>
        </p:nvGrpSpPr>
        <p:grpSpPr>
          <a:xfrm>
            <a:off x="4111080" y="5289090"/>
            <a:ext cx="3969839" cy="369332"/>
            <a:chOff x="2932931" y="5289090"/>
            <a:chExt cx="3969839" cy="36933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5EBC1DA-2E4A-AF43-9D39-6D5A93150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229" y="5367356"/>
              <a:ext cx="1613541" cy="2763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8A6441-BA04-2B44-80F7-787B47392F42}"/>
                </a:ext>
              </a:extLst>
            </p:cNvPr>
            <p:cNvSpPr txBox="1"/>
            <p:nvPr/>
          </p:nvSpPr>
          <p:spPr>
            <a:xfrm>
              <a:off x="2932931" y="5289090"/>
              <a:ext cx="2465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more general condition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12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8C94C-9D4D-0645-AEAF-515A5DFCB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Prototypical Quantities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72556-1D55-8C4B-B085-667EEA3BD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96" y="5075916"/>
            <a:ext cx="9131808" cy="1576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83F56-07A7-8C49-8D8E-1C834F001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565" y="1527736"/>
            <a:ext cx="7674870" cy="587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BA6B5-BC14-5A4B-A20E-7ACAB34B7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565" y="2115698"/>
            <a:ext cx="7674870" cy="587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73337-52A5-3A40-9BFD-9A293AF7E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565" y="2703661"/>
            <a:ext cx="7674870" cy="587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388600-0391-7D4A-A7B7-31D1E3B66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097" y="3666214"/>
            <a:ext cx="9131808" cy="12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FCCE-4DCD-6A4F-A4AD-34DE0C27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Notation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A1535-4F79-4845-B21B-1FFE09261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36" y="1690688"/>
            <a:ext cx="9558528" cy="732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876F7-4688-4E4C-AB52-5F0C25A2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36" y="2846830"/>
            <a:ext cx="9558528" cy="732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AC4EF-CC5F-EF43-A087-E46447E94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29" y="4097753"/>
            <a:ext cx="9558535" cy="732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522C7-78D3-A246-A519-B61306230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729" y="5369057"/>
            <a:ext cx="9558535" cy="7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4698-A69B-954A-8948-8AB41712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Identifiability </a:t>
            </a:r>
            <a:r>
              <a:rPr lang="en-US" sz="2000" dirty="0"/>
              <a:t>probability of necessity and sufficiency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EC773-B3BA-3D43-8F4E-13E02764A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25453"/>
            <a:ext cx="10515600" cy="1407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DCD377-6A7E-DD42-9FE6-B9D867101684}"/>
              </a:ext>
            </a:extLst>
          </p:cNvPr>
          <p:cNvSpPr txBox="1"/>
          <p:nvPr/>
        </p:nvSpPr>
        <p:spPr>
          <a:xfrm>
            <a:off x="838200" y="4132546"/>
            <a:ext cx="2216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using observational data</a:t>
            </a:r>
          </a:p>
        </p:txBody>
      </p:sp>
    </p:spTree>
    <p:extLst>
      <p:ext uri="{BB962C8B-B14F-4D97-AF65-F5344CB8AC3E}">
        <p14:creationId xmlns:p14="http://schemas.microsoft.com/office/powerpoint/2010/main" val="27874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4698-A69B-954A-8948-8AB41712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Identifiability </a:t>
            </a:r>
            <a:r>
              <a:rPr lang="en-US" sz="2000" dirty="0"/>
              <a:t>probability of necessity and sufficiency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410235-19BC-B34D-B7CC-1C265EFF4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75" y="2527219"/>
            <a:ext cx="10325650" cy="1803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80B2D9-531B-9845-B749-887A9F53EBB6}"/>
              </a:ext>
            </a:extLst>
          </p:cNvPr>
          <p:cNvSpPr txBox="1"/>
          <p:nvPr/>
        </p:nvSpPr>
        <p:spPr>
          <a:xfrm>
            <a:off x="933175" y="4330780"/>
            <a:ext cx="2216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using observational data</a:t>
            </a:r>
          </a:p>
        </p:txBody>
      </p:sp>
    </p:spTree>
    <p:extLst>
      <p:ext uri="{BB962C8B-B14F-4D97-AF65-F5344CB8AC3E}">
        <p14:creationId xmlns:p14="http://schemas.microsoft.com/office/powerpoint/2010/main" val="5532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E7D60-CD5F-4A4D-8037-427DF9E9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Bounds </a:t>
            </a:r>
            <a:r>
              <a:rPr lang="en-US" sz="2000" dirty="0"/>
              <a:t>on probability of necessity and sufficiency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86B7-EF20-3D45-B895-330DF151F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6394"/>
            <a:ext cx="10585238" cy="1416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862E6-D677-E34F-8B04-E7ACB0799762}"/>
              </a:ext>
            </a:extLst>
          </p:cNvPr>
          <p:cNvSpPr txBox="1"/>
          <p:nvPr/>
        </p:nvSpPr>
        <p:spPr>
          <a:xfrm>
            <a:off x="838200" y="3222805"/>
            <a:ext cx="2216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using observational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5091B-3940-414E-A296-5CECEC5A2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97626"/>
            <a:ext cx="10585238" cy="810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97981E-7FAD-C847-8908-F869B7AA874D}"/>
              </a:ext>
            </a:extLst>
          </p:cNvPr>
          <p:cNvSpPr txBox="1"/>
          <p:nvPr/>
        </p:nvSpPr>
        <p:spPr>
          <a:xfrm>
            <a:off x="838200" y="5008548"/>
            <a:ext cx="2253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using interventional data</a:t>
            </a:r>
          </a:p>
        </p:txBody>
      </p:sp>
    </p:spTree>
    <p:extLst>
      <p:ext uri="{BB962C8B-B14F-4D97-AF65-F5344CB8AC3E}">
        <p14:creationId xmlns:p14="http://schemas.microsoft.com/office/powerpoint/2010/main" val="415785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E7D60-CD5F-4A4D-8037-427DF9E9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Bounds </a:t>
            </a:r>
            <a:r>
              <a:rPr lang="en-US" sz="2000" dirty="0"/>
              <a:t>on probability of necessity and sufficiency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D9838-7512-C04F-96B1-A5F3C70EF316}"/>
              </a:ext>
            </a:extLst>
          </p:cNvPr>
          <p:cNvSpPr txBox="1"/>
          <p:nvPr/>
        </p:nvSpPr>
        <p:spPr>
          <a:xfrm>
            <a:off x="2744922" y="3778891"/>
            <a:ext cx="670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experimental and nonexperimental data, no assumptions made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B6416D-4774-3441-B3D5-5C11663A8F9B}"/>
              </a:ext>
            </a:extLst>
          </p:cNvPr>
          <p:cNvGrpSpPr/>
          <p:nvPr/>
        </p:nvGrpSpPr>
        <p:grpSpPr>
          <a:xfrm>
            <a:off x="3253339" y="4113650"/>
            <a:ext cx="3297734" cy="369332"/>
            <a:chOff x="3253339" y="4675755"/>
            <a:chExt cx="3297734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DF0297-E199-E24C-9E1D-F491E98CA510}"/>
                </a:ext>
              </a:extLst>
            </p:cNvPr>
            <p:cNvSpPr txBox="1"/>
            <p:nvPr/>
          </p:nvSpPr>
          <p:spPr>
            <a:xfrm>
              <a:off x="3253339" y="4675755"/>
              <a:ext cx="1503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interventional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7EACF1-620A-FE44-AD9D-0400EBFA427D}"/>
                </a:ext>
              </a:extLst>
            </p:cNvPr>
            <p:cNvSpPr txBox="1"/>
            <p:nvPr/>
          </p:nvSpPr>
          <p:spPr>
            <a:xfrm>
              <a:off x="5090160" y="4675755"/>
              <a:ext cx="1460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observational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6D3B34-DB3E-9C41-A798-8323ABFB3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263182"/>
            <a:ext cx="10718800" cy="1295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624E5-82E5-4846-9DEF-9B70E19D14F8}"/>
              </a:ext>
            </a:extLst>
          </p:cNvPr>
          <p:cNvSpPr txBox="1"/>
          <p:nvPr/>
        </p:nvSpPr>
        <p:spPr>
          <a:xfrm>
            <a:off x="890750" y="1244844"/>
            <a:ext cx="2175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last few pages of Causality book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726772-F2F3-AE4B-9982-909664BBE612}"/>
              </a:ext>
            </a:extLst>
          </p:cNvPr>
          <p:cNvSpPr txBox="1"/>
          <p:nvPr/>
        </p:nvSpPr>
        <p:spPr>
          <a:xfrm>
            <a:off x="1850735" y="4934452"/>
            <a:ext cx="849052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using combined data (observational + interventional) has not been common traditionally</a:t>
            </a:r>
          </a:p>
        </p:txBody>
      </p:sp>
    </p:spTree>
    <p:extLst>
      <p:ext uri="{BB962C8B-B14F-4D97-AF65-F5344CB8AC3E}">
        <p14:creationId xmlns:p14="http://schemas.microsoft.com/office/powerpoint/2010/main" val="14923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E7D60-CD5F-4A4D-8037-427DF9E9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Tighter Bounds </a:t>
            </a:r>
            <a:r>
              <a:rPr lang="en-US" sz="2000" dirty="0"/>
              <a:t>on probability of necessity and sufficiency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50F10-5CCC-C34E-97BE-994A4F8E8051}"/>
              </a:ext>
            </a:extLst>
          </p:cNvPr>
          <p:cNvSpPr txBox="1"/>
          <p:nvPr/>
        </p:nvSpPr>
        <p:spPr>
          <a:xfrm>
            <a:off x="2744922" y="4129238"/>
            <a:ext cx="670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experimental and nonexperimental data, no assumptions made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652399-59F5-194E-A6B2-9E566AA6465A}"/>
              </a:ext>
            </a:extLst>
          </p:cNvPr>
          <p:cNvSpPr txBox="1"/>
          <p:nvPr/>
        </p:nvSpPr>
        <p:spPr>
          <a:xfrm>
            <a:off x="923753" y="1292480"/>
            <a:ext cx="2726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recent: Scott Mueller, Ang Li, Judea Pearl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BAE4C5-3F7B-0E45-BA94-76E0FAD4C6F0}"/>
              </a:ext>
            </a:extLst>
          </p:cNvPr>
          <p:cNvGrpSpPr/>
          <p:nvPr/>
        </p:nvGrpSpPr>
        <p:grpSpPr>
          <a:xfrm>
            <a:off x="1905802" y="4769077"/>
            <a:ext cx="8380396" cy="1891795"/>
            <a:chOff x="1905802" y="4769077"/>
            <a:chExt cx="8380396" cy="189179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EC3FE1-1D7E-1045-A436-33967DEBB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802" y="4769077"/>
              <a:ext cx="8380396" cy="18917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0BDD74-DF5F-EC4B-A89D-E3F78A7527F6}"/>
                </a:ext>
              </a:extLst>
            </p:cNvPr>
            <p:cNvSpPr txBox="1"/>
            <p:nvPr/>
          </p:nvSpPr>
          <p:spPr>
            <a:xfrm>
              <a:off x="8953241" y="6313945"/>
              <a:ext cx="11224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Causality, p. 298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20E63F9-1C2B-1445-BCC5-B6A218A22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53" y="2118435"/>
            <a:ext cx="10394562" cy="16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32ED1-D1F8-6645-A88C-4C056D5BA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Data </a:t>
            </a:r>
            <a:r>
              <a:rPr lang="en-US" sz="2000" dirty="0"/>
              <a:t>example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5651C-7728-B04B-BF51-F39477BB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233" y="1765966"/>
            <a:ext cx="6585533" cy="16695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AD7E69-ABDD-6F45-AF3B-0D5F68F2C5A6}"/>
              </a:ext>
            </a:extLst>
          </p:cNvPr>
          <p:cNvGrpSpPr/>
          <p:nvPr/>
        </p:nvGrpSpPr>
        <p:grpSpPr>
          <a:xfrm>
            <a:off x="3749398" y="3816991"/>
            <a:ext cx="4693203" cy="2497239"/>
            <a:chOff x="3749398" y="3816991"/>
            <a:chExt cx="4693203" cy="24972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299CB-955B-EA47-931C-96769C7B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9398" y="4337134"/>
              <a:ext cx="4693203" cy="19770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05C31-ACA4-9F4F-BD20-5041A14422DE}"/>
                </a:ext>
              </a:extLst>
            </p:cNvPr>
            <p:cNvSpPr txBox="1"/>
            <p:nvPr/>
          </p:nvSpPr>
          <p:spPr>
            <a:xfrm>
              <a:off x="3749398" y="3816991"/>
              <a:ext cx="108959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estimates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90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FF9A9-6749-954D-8A0D-A4FC8D674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89444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1B05DD-ABED-D54D-AB64-EA450781D3DB}"/>
              </a:ext>
            </a:extLst>
          </p:cNvPr>
          <p:cNvSpPr txBox="1"/>
          <p:nvPr/>
        </p:nvSpPr>
        <p:spPr>
          <a:xfrm>
            <a:off x="2468581" y="5752214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001376-6C77-B340-999A-9E9476811015}"/>
              </a:ext>
            </a:extLst>
          </p:cNvPr>
          <p:cNvGrpSpPr/>
          <p:nvPr/>
        </p:nvGrpSpPr>
        <p:grpSpPr>
          <a:xfrm>
            <a:off x="364844" y="921120"/>
            <a:ext cx="2718393" cy="4546675"/>
            <a:chOff x="364844" y="921120"/>
            <a:chExt cx="2718393" cy="45466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BACD33-584B-0D4B-B3CC-3816F43B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844" y="1390205"/>
              <a:ext cx="2718393" cy="40775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A19AA1-3BB1-5449-834E-77A029AFB419}"/>
                </a:ext>
              </a:extLst>
            </p:cNvPr>
            <p:cNvSpPr txBox="1"/>
            <p:nvPr/>
          </p:nvSpPr>
          <p:spPr>
            <a:xfrm>
              <a:off x="1397668" y="9211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1987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80E8A4-49A1-7243-BA24-D90B28724F73}"/>
              </a:ext>
            </a:extLst>
          </p:cNvPr>
          <p:cNvGrpSpPr/>
          <p:nvPr/>
        </p:nvGrpSpPr>
        <p:grpSpPr>
          <a:xfrm>
            <a:off x="3197340" y="921120"/>
            <a:ext cx="2844975" cy="4546675"/>
            <a:chOff x="3197340" y="921120"/>
            <a:chExt cx="2844975" cy="4546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A7AE77-D470-2445-B7E7-C540C5EBD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7340" y="1390205"/>
              <a:ext cx="2844975" cy="40775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4DE989-DD27-6745-AE02-90A0E1F10C2F}"/>
                </a:ext>
              </a:extLst>
            </p:cNvPr>
            <p:cNvSpPr txBox="1"/>
            <p:nvPr/>
          </p:nvSpPr>
          <p:spPr>
            <a:xfrm>
              <a:off x="4293455" y="9211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81E85F-AD1B-7A49-811A-02F0F2FD88C3}"/>
              </a:ext>
            </a:extLst>
          </p:cNvPr>
          <p:cNvGrpSpPr/>
          <p:nvPr/>
        </p:nvGrpSpPr>
        <p:grpSpPr>
          <a:xfrm>
            <a:off x="6447180" y="921120"/>
            <a:ext cx="5379976" cy="5200426"/>
            <a:chOff x="6447180" y="921120"/>
            <a:chExt cx="5379976" cy="52004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F88F13-8719-5E4D-A6F5-684F9D24B07A}"/>
                </a:ext>
              </a:extLst>
            </p:cNvPr>
            <p:cNvSpPr txBox="1"/>
            <p:nvPr/>
          </p:nvSpPr>
          <p:spPr>
            <a:xfrm>
              <a:off x="7746965" y="5752214"/>
              <a:ext cx="3063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intervention &amp; counterfactuals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086C3A4-F2F1-7E4E-ACC1-B9FC3CA1DA53}"/>
                </a:ext>
              </a:extLst>
            </p:cNvPr>
            <p:cNvGrpSpPr/>
            <p:nvPr/>
          </p:nvGrpSpPr>
          <p:grpSpPr>
            <a:xfrm>
              <a:off x="6447180" y="921120"/>
              <a:ext cx="2707938" cy="4546675"/>
              <a:chOff x="6447180" y="921120"/>
              <a:chExt cx="2707938" cy="45466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6578504-5BA5-D047-89CA-E3CEEBA0A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7180" y="1390205"/>
                <a:ext cx="2707938" cy="407759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FE3ACC-69C7-3A45-B97E-DD112F17D0A0}"/>
                  </a:ext>
                </a:extLst>
              </p:cNvPr>
              <p:cNvSpPr txBox="1"/>
              <p:nvPr/>
            </p:nvSpPr>
            <p:spPr>
              <a:xfrm>
                <a:off x="7420593" y="92112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2009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F5B8D44-EEF4-0046-974C-9058A8859C0B}"/>
                </a:ext>
              </a:extLst>
            </p:cNvPr>
            <p:cNvGrpSpPr/>
            <p:nvPr/>
          </p:nvGrpSpPr>
          <p:grpSpPr>
            <a:xfrm>
              <a:off x="9278667" y="921120"/>
              <a:ext cx="2548489" cy="4546674"/>
              <a:chOff x="9278667" y="921120"/>
              <a:chExt cx="2548489" cy="4546674"/>
            </a:xfrm>
          </p:grpSpPr>
          <p:pic>
            <p:nvPicPr>
              <p:cNvPr id="4" name="Picture 1">
                <a:extLst>
                  <a:ext uri="{FF2B5EF4-FFF2-40B4-BE49-F238E27FC236}">
                    <a16:creationId xmlns:a16="http://schemas.microsoft.com/office/drawing/2014/main" id="{1DB7863C-8A20-C14C-AD5F-B4980D351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8667" y="1396543"/>
                <a:ext cx="2548489" cy="40712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05AF73-9C79-2E44-AAB4-51F0F436004A}"/>
                  </a:ext>
                </a:extLst>
              </p:cNvPr>
              <p:cNvSpPr txBox="1"/>
              <p:nvPr/>
            </p:nvSpPr>
            <p:spPr>
              <a:xfrm>
                <a:off x="10221359" y="92112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2018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29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307F0-6AD2-BF47-9AF9-FEEB5A5B2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2BF9E-42AB-2648-A053-49B3FAA3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causal hierarchy has two dimensions:</a:t>
            </a:r>
          </a:p>
          <a:p>
            <a:pPr lvl="1"/>
            <a:r>
              <a:rPr lang="en-US" dirty="0"/>
              <a:t>Information: </a:t>
            </a:r>
            <a:r>
              <a:rPr lang="en-US" sz="1800" dirty="0"/>
              <a:t>Bayesian network, Causal Bayesian Network, Functional Bayesian Network</a:t>
            </a:r>
          </a:p>
          <a:p>
            <a:pPr lvl="1"/>
            <a:r>
              <a:rPr lang="en-US" dirty="0"/>
              <a:t>Reasoning: </a:t>
            </a:r>
            <a:r>
              <a:rPr lang="en-US" sz="1800" dirty="0"/>
              <a:t>associational, interventional, counterfactual</a:t>
            </a:r>
          </a:p>
          <a:p>
            <a:r>
              <a:rPr lang="en-US" dirty="0"/>
              <a:t>It is helpful to discuss causality in the idealized and practical settings</a:t>
            </a:r>
          </a:p>
          <a:p>
            <a:r>
              <a:rPr lang="en-US" dirty="0"/>
              <a:t>Interventional reasoning is not as refined as counterfactual reasoning</a:t>
            </a:r>
            <a:br>
              <a:rPr lang="en-US" dirty="0"/>
            </a:br>
            <a:r>
              <a:rPr lang="en-US" sz="2000" dirty="0"/>
              <a:t>(cannot unveil certain aspects of a situation)</a:t>
            </a:r>
          </a:p>
          <a:p>
            <a:r>
              <a:rPr lang="en-US" dirty="0"/>
              <a:t>Two pillars of counterfactual reasoning:</a:t>
            </a:r>
          </a:p>
          <a:p>
            <a:pPr lvl="1"/>
            <a:r>
              <a:rPr lang="en-US" dirty="0"/>
              <a:t>Functional relationships (causal mechanisms)</a:t>
            </a:r>
          </a:p>
          <a:p>
            <a:pPr lvl="1"/>
            <a:r>
              <a:rPr lang="en-US" dirty="0"/>
              <a:t>Transferring information between (conflicting) situations</a:t>
            </a:r>
          </a:p>
        </p:txBody>
      </p:sp>
    </p:spTree>
    <p:extLst>
      <p:ext uri="{BB962C8B-B14F-4D97-AF65-F5344CB8AC3E}">
        <p14:creationId xmlns:p14="http://schemas.microsoft.com/office/powerpoint/2010/main" val="330908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03287-CE31-EA49-9126-7EFD525C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8441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1B05DD-ABED-D54D-AB64-EA450781D3DB}"/>
              </a:ext>
            </a:extLst>
          </p:cNvPr>
          <p:cNvSpPr txBox="1"/>
          <p:nvPr/>
        </p:nvSpPr>
        <p:spPr>
          <a:xfrm>
            <a:off x="2468581" y="5752214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001376-6C77-B340-999A-9E9476811015}"/>
              </a:ext>
            </a:extLst>
          </p:cNvPr>
          <p:cNvGrpSpPr/>
          <p:nvPr/>
        </p:nvGrpSpPr>
        <p:grpSpPr>
          <a:xfrm>
            <a:off x="364844" y="921120"/>
            <a:ext cx="2718393" cy="4546675"/>
            <a:chOff x="364844" y="921120"/>
            <a:chExt cx="2718393" cy="45466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BACD33-584B-0D4B-B3CC-3816F43B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844" y="1390205"/>
              <a:ext cx="2718393" cy="40775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A19AA1-3BB1-5449-834E-77A029AFB419}"/>
                </a:ext>
              </a:extLst>
            </p:cNvPr>
            <p:cNvSpPr txBox="1"/>
            <p:nvPr/>
          </p:nvSpPr>
          <p:spPr>
            <a:xfrm>
              <a:off x="1397668" y="9211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1987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80E8A4-49A1-7243-BA24-D90B28724F73}"/>
              </a:ext>
            </a:extLst>
          </p:cNvPr>
          <p:cNvGrpSpPr/>
          <p:nvPr/>
        </p:nvGrpSpPr>
        <p:grpSpPr>
          <a:xfrm>
            <a:off x="3197340" y="921120"/>
            <a:ext cx="2844975" cy="4546675"/>
            <a:chOff x="3197340" y="921120"/>
            <a:chExt cx="2844975" cy="4546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A7AE77-D470-2445-B7E7-C540C5EBD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7340" y="1390205"/>
              <a:ext cx="2844975" cy="40775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4DE989-DD27-6745-AE02-90A0E1F10C2F}"/>
                </a:ext>
              </a:extLst>
            </p:cNvPr>
            <p:cNvSpPr txBox="1"/>
            <p:nvPr/>
          </p:nvSpPr>
          <p:spPr>
            <a:xfrm>
              <a:off x="4293455" y="9211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9F88F13-8719-5E4D-A6F5-684F9D24B07A}"/>
              </a:ext>
            </a:extLst>
          </p:cNvPr>
          <p:cNvSpPr txBox="1"/>
          <p:nvPr/>
        </p:nvSpPr>
        <p:spPr>
          <a:xfrm>
            <a:off x="7746965" y="5752214"/>
            <a:ext cx="306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 &amp; counterfactuals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86C3A4-F2F1-7E4E-ACC1-B9FC3CA1DA53}"/>
              </a:ext>
            </a:extLst>
          </p:cNvPr>
          <p:cNvGrpSpPr/>
          <p:nvPr/>
        </p:nvGrpSpPr>
        <p:grpSpPr>
          <a:xfrm>
            <a:off x="6447180" y="921120"/>
            <a:ext cx="2707938" cy="4546675"/>
            <a:chOff x="6447180" y="921120"/>
            <a:chExt cx="2707938" cy="45466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578504-5BA5-D047-89CA-E3CEEBA0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7180" y="1390205"/>
              <a:ext cx="2707938" cy="407759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FE3ACC-69C7-3A45-B97E-DD112F17D0A0}"/>
                </a:ext>
              </a:extLst>
            </p:cNvPr>
            <p:cNvSpPr txBox="1"/>
            <p:nvPr/>
          </p:nvSpPr>
          <p:spPr>
            <a:xfrm>
              <a:off x="7420593" y="9211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5B8D44-EEF4-0046-974C-9058A8859C0B}"/>
              </a:ext>
            </a:extLst>
          </p:cNvPr>
          <p:cNvGrpSpPr/>
          <p:nvPr/>
        </p:nvGrpSpPr>
        <p:grpSpPr>
          <a:xfrm>
            <a:off x="9278667" y="921120"/>
            <a:ext cx="2548489" cy="4546674"/>
            <a:chOff x="9278667" y="921120"/>
            <a:chExt cx="2548489" cy="4546674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1DB7863C-8A20-C14C-AD5F-B4980D351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8667" y="1396543"/>
              <a:ext cx="2548489" cy="407125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05AF73-9C79-2E44-AAB4-51F0F436004A}"/>
                </a:ext>
              </a:extLst>
            </p:cNvPr>
            <p:cNvSpPr txBox="1"/>
            <p:nvPr/>
          </p:nvSpPr>
          <p:spPr>
            <a:xfrm>
              <a:off x="10221359" y="9211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2018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FFD9416-905B-8C45-AA42-BB1C16CA2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650" y="1383867"/>
            <a:ext cx="2747468" cy="40775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5AB6B4-15CA-1A43-AD7C-7E9E17850132}"/>
              </a:ext>
            </a:extLst>
          </p:cNvPr>
          <p:cNvSpPr txBox="1"/>
          <p:nvPr/>
        </p:nvSpPr>
        <p:spPr>
          <a:xfrm>
            <a:off x="6479546" y="5423932"/>
            <a:ext cx="3070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bayes.cs.ucla.edu</a:t>
            </a:r>
            <a:r>
              <a:rPr lang="en-US" sz="1400" dirty="0"/>
              <a:t>/PRIMER/</a:t>
            </a:r>
          </a:p>
        </p:txBody>
      </p:sp>
    </p:spTree>
    <p:extLst>
      <p:ext uri="{BB962C8B-B14F-4D97-AF65-F5344CB8AC3E}">
        <p14:creationId xmlns:p14="http://schemas.microsoft.com/office/powerpoint/2010/main" val="1818777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629D-3AF8-3949-BAC7-11387819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Information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3C076-92D0-F546-9C4C-4F16DCF16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Associational reasoning: Bayesian network</a:t>
            </a:r>
          </a:p>
          <a:p>
            <a:r>
              <a:rPr lang="en-US" dirty="0"/>
              <a:t>Interventional reasoning: Causal Bayesian network</a:t>
            </a:r>
            <a:br>
              <a:rPr lang="en-US" dirty="0"/>
            </a:br>
            <a:r>
              <a:rPr lang="en-US" sz="2000" dirty="0"/>
              <a:t>(causal graph)</a:t>
            </a:r>
          </a:p>
          <a:p>
            <a:r>
              <a:rPr lang="en-US" dirty="0"/>
              <a:t>Counterfactual reasoning: Functional Bayesian network</a:t>
            </a:r>
            <a:br>
              <a:rPr lang="en-US" dirty="0"/>
            </a:br>
            <a:r>
              <a:rPr lang="en-US" sz="1800" dirty="0"/>
              <a:t>(functional dependencies)</a:t>
            </a:r>
          </a:p>
          <a:p>
            <a:endParaRPr lang="en-US" sz="1800" dirty="0"/>
          </a:p>
          <a:p>
            <a:r>
              <a:rPr lang="en-US" dirty="0"/>
              <a:t>Functional Bayesian networks ~ Structural causal models (SCM)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490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C9256-1F82-E646-8414-04FCAB70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5602EE-F8EC-D748-A63A-54CA8C0F8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42" y="2545537"/>
            <a:ext cx="9747315" cy="706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A5F80A-39D8-BE4C-A454-ADF81F348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42" y="3827567"/>
            <a:ext cx="9747315" cy="746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0F6DF0-563A-114E-8E4C-5C9C1CD1E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342" y="5149423"/>
            <a:ext cx="9747315" cy="6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ACAC1B3A-7BF2-9449-88EF-0006ED976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207" y="1774901"/>
            <a:ext cx="2140228" cy="44176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4793ED7-718C-0D40-9936-4647DEE8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920" y="3491477"/>
            <a:ext cx="2101729" cy="1470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70F6E7-E1BD-7F42-8C20-C34CA4AC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Dependencies </a:t>
            </a:r>
            <a:r>
              <a:rPr lang="en-US" sz="2000" dirty="0"/>
              <a:t>relationships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F2C88-3926-344F-B8BE-3F37DEEC94F1}"/>
              </a:ext>
            </a:extLst>
          </p:cNvPr>
          <p:cNvSpPr txBox="1"/>
          <p:nvPr/>
        </p:nvSpPr>
        <p:spPr>
          <a:xfrm>
            <a:off x="6816853" y="2561188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 functionally depends 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85BEA-18BF-C348-AF9D-570C889EA36A}"/>
              </a:ext>
            </a:extLst>
          </p:cNvPr>
          <p:cNvSpPr txBox="1"/>
          <p:nvPr/>
        </p:nvSpPr>
        <p:spPr>
          <a:xfrm>
            <a:off x="6816853" y="2092155"/>
            <a:ext cx="356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Functional CPT </a:t>
            </a:r>
            <a:r>
              <a:rPr lang="en-US" sz="1200" dirty="0">
                <a:cs typeface="Times New Roman" panose="02020603050405020304" pitchFamily="18" charset="0"/>
              </a:rPr>
              <a:t>(conditional probability table)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36A9A-D753-AC4A-9510-E909F3BD0F4C}"/>
              </a:ext>
            </a:extLst>
          </p:cNvPr>
          <p:cNvSpPr txBox="1"/>
          <p:nvPr/>
        </p:nvSpPr>
        <p:spPr>
          <a:xfrm>
            <a:off x="6816853" y="3026332"/>
            <a:ext cx="417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The CPT specifies a functional dependency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0E0FAC-993A-4D4F-8132-F952786067AC}"/>
              </a:ext>
            </a:extLst>
          </p:cNvPr>
          <p:cNvSpPr txBox="1"/>
          <p:nvPr/>
        </p:nvSpPr>
        <p:spPr>
          <a:xfrm>
            <a:off x="6816853" y="3491477"/>
            <a:ext cx="418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The CPT specifies a functional relationship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73745-F866-144D-961B-8C2F4404C381}"/>
              </a:ext>
            </a:extLst>
          </p:cNvPr>
          <p:cNvSpPr txBox="1"/>
          <p:nvPr/>
        </p:nvSpPr>
        <p:spPr>
          <a:xfrm>
            <a:off x="6816853" y="4262276"/>
            <a:ext cx="417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Functional relationships are normally </a:t>
            </a:r>
          </a:p>
          <a:p>
            <a:r>
              <a:rPr lang="en-US" dirty="0">
                <a:cs typeface="Times New Roman" panose="02020603050405020304" pitchFamily="18" charset="0"/>
              </a:rPr>
              <a:t>specified using equations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315E5E-A4C5-B14C-B560-55D66EA2665E}"/>
              </a:ext>
            </a:extLst>
          </p:cNvPr>
          <p:cNvGrpSpPr/>
          <p:nvPr/>
        </p:nvGrpSpPr>
        <p:grpSpPr>
          <a:xfrm>
            <a:off x="942290" y="2302866"/>
            <a:ext cx="731520" cy="2185595"/>
            <a:chOff x="2361343" y="2323895"/>
            <a:chExt cx="731520" cy="218559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80E79B-542C-B04D-98C4-C7FF02CE6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1343" y="2323895"/>
              <a:ext cx="731520" cy="7315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60A3D8A-9237-3441-BC7F-6886F065C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1343" y="3777970"/>
              <a:ext cx="731520" cy="7315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3B0477D-1639-B04B-8344-47E913755D86}"/>
                </a:ext>
              </a:extLst>
            </p:cNvPr>
            <p:cNvCxnSpPr>
              <a:cxnSpLocks/>
              <a:stCxn id="25" idx="4"/>
              <a:endCxn id="26" idx="0"/>
            </p:cNvCxnSpPr>
            <p:nvPr/>
          </p:nvCxnSpPr>
          <p:spPr>
            <a:xfrm>
              <a:off x="2727103" y="3055415"/>
              <a:ext cx="0" cy="7225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DBE35C-A8E5-2E46-8207-86927EED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0999" y="2507771"/>
              <a:ext cx="435429" cy="36576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6E93B0-9119-374C-AA15-A0981972C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5835" y="3986780"/>
              <a:ext cx="388982" cy="36576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C39B0E3-4055-084F-B94B-2F7254AF7138}"/>
              </a:ext>
            </a:extLst>
          </p:cNvPr>
          <p:cNvGrpSpPr/>
          <p:nvPr/>
        </p:nvGrpSpPr>
        <p:grpSpPr>
          <a:xfrm>
            <a:off x="1566681" y="2664143"/>
            <a:ext cx="1261128" cy="1199927"/>
            <a:chOff x="1566681" y="2664143"/>
            <a:chExt cx="1261128" cy="1199927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E8CF6B7-7365-F740-8805-5FFD61155349}"/>
                </a:ext>
              </a:extLst>
            </p:cNvPr>
            <p:cNvCxnSpPr>
              <a:cxnSpLocks/>
              <a:stCxn id="27" idx="3"/>
              <a:endCxn id="26" idx="7"/>
            </p:cNvCxnSpPr>
            <p:nvPr/>
          </p:nvCxnSpPr>
          <p:spPr>
            <a:xfrm flipH="1">
              <a:off x="1566681" y="3288534"/>
              <a:ext cx="636737" cy="5755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2A2536E-2075-3D4B-9BBA-B24F1A63A352}"/>
                </a:ext>
              </a:extLst>
            </p:cNvPr>
            <p:cNvGrpSpPr/>
            <p:nvPr/>
          </p:nvGrpSpPr>
          <p:grpSpPr>
            <a:xfrm>
              <a:off x="2096289" y="2664143"/>
              <a:ext cx="731520" cy="731520"/>
              <a:chOff x="1199965" y="2863570"/>
              <a:chExt cx="731520" cy="7315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F67B4EE-C20C-6047-A668-6BA36DF0A4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99965" y="2863570"/>
                <a:ext cx="731520" cy="7315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D993225-D3F2-FC4C-A3AC-9B2F0CD0C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8869" y="3050932"/>
                <a:ext cx="343923" cy="365760"/>
              </a:xfrm>
              <a:prstGeom prst="rect">
                <a:avLst/>
              </a:prstGeom>
            </p:spPr>
          </p:pic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6A3EE726-3B57-184E-83EB-23FFEABA9ABF}"/>
              </a:ext>
            </a:extLst>
          </p:cNvPr>
          <p:cNvSpPr/>
          <p:nvPr/>
        </p:nvSpPr>
        <p:spPr>
          <a:xfrm>
            <a:off x="2608976" y="3869198"/>
            <a:ext cx="402672" cy="104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FE0432-792C-5B4E-ACB4-AE609AC1F685}"/>
              </a:ext>
            </a:extLst>
          </p:cNvPr>
          <p:cNvGrpSpPr/>
          <p:nvPr/>
        </p:nvGrpSpPr>
        <p:grpSpPr>
          <a:xfrm>
            <a:off x="5764634" y="2102665"/>
            <a:ext cx="402672" cy="3998539"/>
            <a:chOff x="5764634" y="2092155"/>
            <a:chExt cx="402672" cy="3998539"/>
          </a:xfrm>
          <a:solidFill>
            <a:schemeClr val="bg1"/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598436D-903C-FB49-A663-EEADD105B268}"/>
                </a:ext>
              </a:extLst>
            </p:cNvPr>
            <p:cNvSpPr/>
            <p:nvPr/>
          </p:nvSpPr>
          <p:spPr>
            <a:xfrm>
              <a:off x="5764634" y="2092155"/>
              <a:ext cx="402672" cy="934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399003F-8710-AC43-8C52-6AAE5AFAAA0C}"/>
                </a:ext>
              </a:extLst>
            </p:cNvPr>
            <p:cNvSpPr/>
            <p:nvPr/>
          </p:nvSpPr>
          <p:spPr>
            <a:xfrm>
              <a:off x="5764634" y="3102744"/>
              <a:ext cx="402672" cy="934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62DA2B1-BA99-F048-84BC-01E4996D9B15}"/>
                </a:ext>
              </a:extLst>
            </p:cNvPr>
            <p:cNvSpPr/>
            <p:nvPr/>
          </p:nvSpPr>
          <p:spPr>
            <a:xfrm>
              <a:off x="5764634" y="4148631"/>
              <a:ext cx="402672" cy="934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705139-47D6-9B43-9321-B55F3B6FDFD7}"/>
                </a:ext>
              </a:extLst>
            </p:cNvPr>
            <p:cNvSpPr/>
            <p:nvPr/>
          </p:nvSpPr>
          <p:spPr>
            <a:xfrm>
              <a:off x="5764634" y="5156516"/>
              <a:ext cx="402672" cy="934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1F72BDC-D6D4-1D4B-A603-C388FC5C85A6}"/>
              </a:ext>
            </a:extLst>
          </p:cNvPr>
          <p:cNvGrpSpPr/>
          <p:nvPr/>
        </p:nvGrpSpPr>
        <p:grpSpPr>
          <a:xfrm>
            <a:off x="918841" y="1931218"/>
            <a:ext cx="778418" cy="2928890"/>
            <a:chOff x="7023041" y="1564114"/>
            <a:chExt cx="778418" cy="292889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8286F31-DDF8-1B47-9A8D-6466B3F805BC}"/>
                </a:ext>
              </a:extLst>
            </p:cNvPr>
            <p:cNvSpPr txBox="1"/>
            <p:nvPr/>
          </p:nvSpPr>
          <p:spPr>
            <a:xfrm>
              <a:off x="7086305" y="1564114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offer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25532C3-4153-4C43-BE63-0E83D829C6C6}"/>
                </a:ext>
              </a:extLst>
            </p:cNvPr>
            <p:cNvSpPr txBox="1"/>
            <p:nvPr/>
          </p:nvSpPr>
          <p:spPr>
            <a:xfrm>
              <a:off x="7023041" y="4123672"/>
              <a:ext cx="778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renew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48F178D5-9F9F-5E42-84A6-C061BA150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824" y="5167026"/>
            <a:ext cx="2942087" cy="33237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776E5C6-44BB-4E4C-B62B-2DE4AE29B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9824" y="5634115"/>
            <a:ext cx="2942087" cy="3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9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6806</TotalTime>
  <Words>1240</Words>
  <Application>Microsoft Macintosh PowerPoint</Application>
  <PresentationFormat>Widescreen</PresentationFormat>
  <Paragraphs>226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Office Theme</vt:lpstr>
      <vt:lpstr>Causality Part II: Counterfactuals </vt:lpstr>
      <vt:lpstr>Why Causality?</vt:lpstr>
      <vt:lpstr>Counterfactuals examples</vt:lpstr>
      <vt:lpstr>Themes</vt:lpstr>
      <vt:lpstr>PowerPoint Presentation</vt:lpstr>
      <vt:lpstr>PowerPoint Presentation</vt:lpstr>
      <vt:lpstr>The Information Hierarchy</vt:lpstr>
      <vt:lpstr>Notation</vt:lpstr>
      <vt:lpstr>Functional Dependencies relationships</vt:lpstr>
      <vt:lpstr>Why Functional Dependencies?</vt:lpstr>
      <vt:lpstr>From Bayesian to Functional Networks</vt:lpstr>
      <vt:lpstr>Functional Bayesian Networks</vt:lpstr>
      <vt:lpstr>Action/Observation Exchange do calculus</vt:lpstr>
      <vt:lpstr>Counterfactual Reasoning examples</vt:lpstr>
      <vt:lpstr>Counterfactual Reasoning examples</vt:lpstr>
      <vt:lpstr>Counterfactual Reasoning examples</vt:lpstr>
      <vt:lpstr>Counterfactual Reasoning examples</vt:lpstr>
      <vt:lpstr>Counterfactual Reasoning examples</vt:lpstr>
      <vt:lpstr>Probability of Necessity PN</vt:lpstr>
      <vt:lpstr>Probability of Sufficiency PS</vt:lpstr>
      <vt:lpstr>Twin Network Technique</vt:lpstr>
      <vt:lpstr>Probability of Necessity and Sufficiency PNS</vt:lpstr>
      <vt:lpstr>Key Insight behind counterfactual reasoning</vt:lpstr>
      <vt:lpstr>Monotonicity intuitively</vt:lpstr>
      <vt:lpstr>Other Counterfactual Quantities</vt:lpstr>
      <vt:lpstr>Interventional Reasoning may not be enough</vt:lpstr>
      <vt:lpstr>Interventional Reasoning may not be enough</vt:lpstr>
      <vt:lpstr>Local vs Global Counterfactuals</vt:lpstr>
      <vt:lpstr>The Information Hierarchy</vt:lpstr>
      <vt:lpstr>Structural Causal Model SCM</vt:lpstr>
      <vt:lpstr>Sub-Model interventions</vt:lpstr>
      <vt:lpstr>Syntax &amp; Semantics counterfactuals (and interventions) </vt:lpstr>
      <vt:lpstr>Worlds</vt:lpstr>
      <vt:lpstr>Probabilities of Counterfactuals</vt:lpstr>
      <vt:lpstr>Events observational, interventional, counterfactual</vt:lpstr>
      <vt:lpstr>Satisfaction world satisfies event</vt:lpstr>
      <vt:lpstr>Example</vt:lpstr>
      <vt:lpstr>Example</vt:lpstr>
      <vt:lpstr>Example</vt:lpstr>
      <vt:lpstr>Exogeneity and Monotonicity revisited</vt:lpstr>
      <vt:lpstr>Beyond Prototypical Quantities</vt:lpstr>
      <vt:lpstr>The Importance of Notation</vt:lpstr>
      <vt:lpstr>Identifiability probability of necessity and sufficiency</vt:lpstr>
      <vt:lpstr>Identifiability probability of necessity and sufficiency</vt:lpstr>
      <vt:lpstr>Bounds on probability of necessity and sufficiency</vt:lpstr>
      <vt:lpstr>Bounds on probability of necessity and sufficiency</vt:lpstr>
      <vt:lpstr>Tighter Bounds on probability of necessity and sufficiency</vt:lpstr>
      <vt:lpstr>Combined Data example</vt:lpstr>
      <vt:lpstr>Concluding Remarks</vt:lpstr>
      <vt:lpstr>Concluding Remarks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235</cp:revision>
  <dcterms:created xsi:type="dcterms:W3CDTF">2022-02-28T23:17:49Z</dcterms:created>
  <dcterms:modified xsi:type="dcterms:W3CDTF">2022-03-10T04:07:00Z</dcterms:modified>
</cp:coreProperties>
</file>