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93" r:id="rId7"/>
    <p:sldId id="283" r:id="rId8"/>
    <p:sldId id="262" r:id="rId9"/>
    <p:sldId id="288" r:id="rId10"/>
    <p:sldId id="286" r:id="rId11"/>
    <p:sldId id="284" r:id="rId12"/>
    <p:sldId id="285" r:id="rId13"/>
    <p:sldId id="260" r:id="rId14"/>
    <p:sldId id="272" r:id="rId15"/>
    <p:sldId id="270" r:id="rId16"/>
    <p:sldId id="261" r:id="rId17"/>
    <p:sldId id="290" r:id="rId18"/>
    <p:sldId id="287" r:id="rId19"/>
    <p:sldId id="265" r:id="rId20"/>
    <p:sldId id="266" r:id="rId21"/>
    <p:sldId id="268" r:id="rId22"/>
    <p:sldId id="289" r:id="rId23"/>
    <p:sldId id="281" r:id="rId24"/>
    <p:sldId id="291" r:id="rId25"/>
    <p:sldId id="273" r:id="rId26"/>
    <p:sldId id="282" r:id="rId27"/>
    <p:sldId id="275" r:id="rId28"/>
    <p:sldId id="277" r:id="rId29"/>
    <p:sldId id="271" r:id="rId30"/>
    <p:sldId id="278" r:id="rId31"/>
    <p:sldId id="279" r:id="rId32"/>
    <p:sldId id="280" r:id="rId33"/>
    <p:sldId id="274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2"/>
    <p:restoredTop sz="96327"/>
  </p:normalViewPr>
  <p:slideViewPr>
    <p:cSldViewPr snapToGrid="0" snapToObjects="1">
      <p:cViewPr varScale="1">
        <p:scale>
          <a:sx n="137" d="100"/>
          <a:sy n="137" d="100"/>
        </p:scale>
        <p:origin x="208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B98B-4432-A742-B619-D8239AB77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21A7A-9162-6B47-8786-9DCF90133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1F8B1-7DAE-3044-B700-9B56CED29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269EB-7A3B-8F40-B9C9-43D53A37F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04250-D444-574A-8943-A5528E95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46D3-8E28-5544-B0CE-9D01484E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420F3-C01F-4140-A966-6AA5A7313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6F3B0-B074-DD4E-8901-0614E318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27144-635B-5249-AEF8-21BD42BEC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5A554-62A4-F945-86D0-9833F950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22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5EFE0-E264-ED4F-A727-C4083D14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DEBFC-E184-9C4D-808F-2F8CB9E44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E80C0-18D9-8446-BE72-242D715D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81914-A770-4444-BDCC-2FD7A638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04822-16B3-0744-A339-EA542968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1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718F-E690-6549-8D96-EB2411C6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3BD4B-72C7-BC42-A793-F03D88364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7F72-4387-E149-927D-2B8D9703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0E42E-1226-DD48-B45D-98C6FF42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BDF6B-53AA-8E4C-B159-D214CB63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89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B20C-7A84-2A41-B92E-631BE86E1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357E5-5855-EF4D-B3C1-E14A0487D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C9D50-470D-CC47-8153-35DAA80D2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1DD70-5FEB-7E4E-AFA0-85A6ECC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EC7B4-9794-AC46-B966-FFE76BA3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1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981C-E32A-C648-A2C0-948794E9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47223-438C-D645-88CB-E76F0E5A5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DBE342-5F8F-934F-9452-48CC4AEF0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1F767-B5FA-FA40-9DC2-20C77CB92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AAD92-85E2-D74D-B8AC-3659BBB1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F81F0-0349-5847-8E5C-01A74609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2A46-098D-7843-A32C-91C3D38D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39F0A-BEF8-F347-8AD5-7A37B9F5E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60E12-7B9C-1843-A10B-D0FC8C1BC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8B9B4-D41A-0C49-8DD7-57CEC6336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5BDBE7-2B82-0544-BD6D-B9FB03D0B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C8ACA6-2B04-7B4B-A30B-C459A4DB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87503-807A-2F44-8FBC-DAC8FE6C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B3B49-3812-634B-96E5-61A5524F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85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FC470-9734-224A-AB51-D07CA84F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4C52D2-8099-4248-9CB0-E3132A57B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48D101-3C39-9F46-96EA-2C0A206CA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765D9-CE3B-8D4B-860E-A28A53DC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1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505E2-235D-C64B-B23E-3328F379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3FCFA-B873-0E42-9193-C1FEE37D1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FCB42-0A02-BF41-B5A6-EF776A3A0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9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A9B2-9D4A-9444-904F-66E66E5D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CE6F9-476A-E44A-8E5B-F8705AB5A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247E9-172E-364D-93F4-247853429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61F8C-BA47-BF42-AD21-8C2E8DB8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AD139-FC82-6B49-8F36-090AB5A0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59770-050A-5242-A089-54A61C84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46B2-8DB9-094E-89F6-FF954E25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86942E-20FB-654A-8B4D-B056B09F8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13E47-BB39-4747-9B70-8766F89CD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64054-5B8B-E341-8DCB-CB57F46F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3C14C-6226-1A4B-B9A1-DD1E76EC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3A0C5-963E-8347-AB3A-590EB699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7ECC5E-E608-9D44-9D4A-1A9B93D7E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9246D-9957-8D48-AAF5-1E0333304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F22BC-BC5D-2046-88D6-F4AB71FF1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AB27-0DB1-8646-8561-340802300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89C80-6DE6-6544-A0B4-5C2F534DD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8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emf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2.png"/><Relationship Id="rId4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700D6-3F1D-8A4B-8C9F-238B81B06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</p:spPr>
        <p:txBody>
          <a:bodyPr/>
          <a:lstStyle/>
          <a:p>
            <a:r>
              <a:rPr lang="en-US" dirty="0"/>
              <a:t>Causality</a:t>
            </a:r>
            <a:br>
              <a:rPr lang="en-US" dirty="0"/>
            </a:br>
            <a:r>
              <a:rPr lang="en-US" sz="3600" dirty="0"/>
              <a:t>Part I: Interventions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FC2E3-0691-2348-AE8B-C5CB51EA3B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Adnan </a:t>
            </a:r>
            <a:r>
              <a:rPr lang="en-US" dirty="0" err="1"/>
              <a:t>Darwiche</a:t>
            </a:r>
            <a:endParaRPr lang="en-US" dirty="0"/>
          </a:p>
          <a:p>
            <a:r>
              <a:rPr lang="en-US" dirty="0"/>
              <a:t>UCLA</a:t>
            </a:r>
          </a:p>
        </p:txBody>
      </p:sp>
    </p:spTree>
    <p:extLst>
      <p:ext uri="{BB962C8B-B14F-4D97-AF65-F5344CB8AC3E}">
        <p14:creationId xmlns:p14="http://schemas.microsoft.com/office/powerpoint/2010/main" val="347084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28AA-257B-6946-BD99-42D842A53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Not Enough!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342CC-D3FE-2B4C-9A69-B7A0DE576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previous two models specify the same distribution</a:t>
            </a:r>
          </a:p>
          <a:p>
            <a:r>
              <a:rPr lang="en-US" dirty="0"/>
              <a:t>They will generate the same data</a:t>
            </a:r>
          </a:p>
          <a:p>
            <a:r>
              <a:rPr lang="en-US" dirty="0"/>
              <a:t>We cannot tell which model generated the data</a:t>
            </a:r>
          </a:p>
          <a:p>
            <a:r>
              <a:rPr lang="en-US" dirty="0"/>
              <a:t>Using data only, we cannot answer interventional queries</a:t>
            </a:r>
          </a:p>
          <a:p>
            <a:r>
              <a:rPr lang="en-US" dirty="0"/>
              <a:t>We need further information: The causal graph!</a:t>
            </a:r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DEF101FA-FFCC-7048-979D-138FCC8E89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4517" y="4443154"/>
            <a:ext cx="9150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sz="1200">
              <a:latin typeface="Arial" charset="0"/>
              <a:ea typeface="ＭＳ Ｐゴシック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53C88D-7C26-2343-A307-14F22B3E305F}"/>
              </a:ext>
            </a:extLst>
          </p:cNvPr>
          <p:cNvGrpSpPr/>
          <p:nvPr/>
        </p:nvGrpSpPr>
        <p:grpSpPr>
          <a:xfrm>
            <a:off x="3678541" y="4801849"/>
            <a:ext cx="4941912" cy="1308961"/>
            <a:chOff x="3678541" y="4801849"/>
            <a:chExt cx="4941912" cy="130896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86EE38-49D0-7848-8CE4-31FDB7D64B6A}"/>
                </a:ext>
              </a:extLst>
            </p:cNvPr>
            <p:cNvSpPr/>
            <p:nvPr/>
          </p:nvSpPr>
          <p:spPr>
            <a:xfrm>
              <a:off x="3678541" y="5085184"/>
              <a:ext cx="2417459" cy="602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Joint Distribution </a:t>
              </a:r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5ABDDB-F4BF-C84F-9D42-B2038700BD5E}"/>
                </a:ext>
              </a:extLst>
            </p:cNvPr>
            <p:cNvSpPr/>
            <p:nvPr/>
          </p:nvSpPr>
          <p:spPr>
            <a:xfrm>
              <a:off x="6868055" y="4801849"/>
              <a:ext cx="1735494" cy="602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Model </a:t>
              </a:r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8FD68D-2A7D-2046-B392-22A149A1AD00}"/>
                </a:ext>
              </a:extLst>
            </p:cNvPr>
            <p:cNvSpPr/>
            <p:nvPr/>
          </p:nvSpPr>
          <p:spPr>
            <a:xfrm>
              <a:off x="6884959" y="5507872"/>
              <a:ext cx="1735494" cy="602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Model </a:t>
              </a:r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A06F2B2-4C52-9B46-800E-422D69A1DA33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6103246" y="5103318"/>
              <a:ext cx="764809" cy="1731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16AC9A4-8D01-0B49-98A6-FEB6510E2D0F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6103246" y="5531310"/>
              <a:ext cx="781713" cy="2780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33B8086-3658-5B4F-8D3A-DCA31444FF7D}"/>
              </a:ext>
            </a:extLst>
          </p:cNvPr>
          <p:cNvGrpSpPr/>
          <p:nvPr/>
        </p:nvGrpSpPr>
        <p:grpSpPr>
          <a:xfrm>
            <a:off x="1977741" y="5159828"/>
            <a:ext cx="1700800" cy="410654"/>
            <a:chOff x="1977741" y="5159828"/>
            <a:chExt cx="1700800" cy="410654"/>
          </a:xfrm>
        </p:grpSpPr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1589D0FA-49C7-1E4F-BC22-753526FA2F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741" y="5159828"/>
              <a:ext cx="1271588" cy="410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509588" defTabSz="10191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019175" defTabSz="10191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528763" defTabSz="10191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38350" defTabSz="10191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49555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5275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0995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6715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000" dirty="0">
                  <a:latin typeface="+mn-lt"/>
                </a:rPr>
                <a:t>Data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64465CF-A2CC-554B-A082-2AB7D2576D33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2946278" y="5386653"/>
              <a:ext cx="73226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744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222E0-97DC-D949-A2F2-88D90241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Else Can We Do It? </a:t>
            </a:r>
            <a:r>
              <a:rPr lang="en-US" sz="2000" dirty="0"/>
              <a:t>causal effect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F5125A-1DE4-7548-BE87-329D79652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51" y="1787398"/>
            <a:ext cx="3363478" cy="228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7A90167-074D-4F43-ACD4-9BA5929D37FC}"/>
              </a:ext>
            </a:extLst>
          </p:cNvPr>
          <p:cNvGrpSpPr/>
          <p:nvPr/>
        </p:nvGrpSpPr>
        <p:grpSpPr>
          <a:xfrm>
            <a:off x="4375540" y="1468228"/>
            <a:ext cx="3440920" cy="2605170"/>
            <a:chOff x="4404945" y="1345140"/>
            <a:chExt cx="3313611" cy="26051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1ADFA54-0BCB-F64B-8F86-9DD64B977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3446" y="1664310"/>
              <a:ext cx="3245110" cy="228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EED6EC-5F94-5747-83A7-DBC85FF14E28}"/>
                </a:ext>
              </a:extLst>
            </p:cNvPr>
            <p:cNvSpPr txBox="1"/>
            <p:nvPr/>
          </p:nvSpPr>
          <p:spPr>
            <a:xfrm>
              <a:off x="4404945" y="1345140"/>
              <a:ext cx="1095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method 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A5A277-3656-7F47-8A53-FD636A6D4B20}"/>
              </a:ext>
            </a:extLst>
          </p:cNvPr>
          <p:cNvGrpSpPr/>
          <p:nvPr/>
        </p:nvGrpSpPr>
        <p:grpSpPr>
          <a:xfrm>
            <a:off x="8380673" y="1468228"/>
            <a:ext cx="3251531" cy="2649088"/>
            <a:chOff x="8312713" y="1345140"/>
            <a:chExt cx="3385184" cy="26051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CBFE0F-4490-FD4D-A785-61BA4E683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0673" y="1664310"/>
              <a:ext cx="3317224" cy="2286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394E33-DD8F-CB42-93D5-16F2775A9FA8}"/>
                </a:ext>
              </a:extLst>
            </p:cNvPr>
            <p:cNvSpPr txBox="1"/>
            <p:nvPr/>
          </p:nvSpPr>
          <p:spPr>
            <a:xfrm>
              <a:off x="8312713" y="1345140"/>
              <a:ext cx="1095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method 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0F589E-06E0-B344-BD99-64C0FAABEA07}"/>
              </a:ext>
            </a:extLst>
          </p:cNvPr>
          <p:cNvGrpSpPr/>
          <p:nvPr/>
        </p:nvGrpSpPr>
        <p:grpSpPr>
          <a:xfrm>
            <a:off x="2533303" y="4067351"/>
            <a:ext cx="3183571" cy="2665291"/>
            <a:chOff x="2533303" y="4067351"/>
            <a:chExt cx="3183571" cy="26652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E0CABBB-47EA-8E45-998E-3C2AFF489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3303" y="4446642"/>
              <a:ext cx="3183571" cy="2286000"/>
            </a:xfrm>
            <a:prstGeom prst="rect">
              <a:avLst/>
            </a:prstGeom>
          </p:spPr>
        </p:pic>
        <p:sp>
          <p:nvSpPr>
            <p:cNvPr id="22" name="Up-Down Arrow 21">
              <a:extLst>
                <a:ext uri="{FF2B5EF4-FFF2-40B4-BE49-F238E27FC236}">
                  <a16:creationId xmlns:a16="http://schemas.microsoft.com/office/drawing/2014/main" id="{EFCEA50D-E4B4-4943-9386-2E3A682DF3F8}"/>
                </a:ext>
              </a:extLst>
            </p:cNvPr>
            <p:cNvSpPr/>
            <p:nvPr/>
          </p:nvSpPr>
          <p:spPr>
            <a:xfrm>
              <a:off x="3221635" y="4067351"/>
              <a:ext cx="216157" cy="37929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B86701-7833-3645-8DD1-D597E1A6FBE7}"/>
              </a:ext>
            </a:extLst>
          </p:cNvPr>
          <p:cNvGrpSpPr/>
          <p:nvPr/>
        </p:nvGrpSpPr>
        <p:grpSpPr>
          <a:xfrm>
            <a:off x="6546258" y="4078932"/>
            <a:ext cx="3183571" cy="2653710"/>
            <a:chOff x="6546258" y="4078932"/>
            <a:chExt cx="3183571" cy="26537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BACF69-338A-4148-885B-08B52645A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6258" y="4452705"/>
              <a:ext cx="3183571" cy="2279937"/>
            </a:xfrm>
            <a:prstGeom prst="rect">
              <a:avLst/>
            </a:prstGeom>
          </p:spPr>
        </p:pic>
        <p:sp>
          <p:nvSpPr>
            <p:cNvPr id="23" name="Up-Down Arrow 22">
              <a:extLst>
                <a:ext uri="{FF2B5EF4-FFF2-40B4-BE49-F238E27FC236}">
                  <a16:creationId xmlns:a16="http://schemas.microsoft.com/office/drawing/2014/main" id="{F3488741-8B66-BF4B-AC6F-32F71E7DBD47}"/>
                </a:ext>
              </a:extLst>
            </p:cNvPr>
            <p:cNvSpPr/>
            <p:nvPr/>
          </p:nvSpPr>
          <p:spPr>
            <a:xfrm>
              <a:off x="7233859" y="4078932"/>
              <a:ext cx="216157" cy="37929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310E026-26EF-724A-8741-0E6A79FAA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303" y="4446479"/>
            <a:ext cx="7223622" cy="13060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CE6CD5-158E-9C41-8A58-E6FF58AFD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9754" y="4441854"/>
            <a:ext cx="7223623" cy="161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1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222E0-97DC-D949-A2F2-88D90241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Else Can We Do It? </a:t>
            </a:r>
            <a:r>
              <a:rPr lang="en-US" sz="2000" b="1" dirty="0"/>
              <a:t>an algebraic view</a:t>
            </a: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A9B0AD-3E91-A64D-835D-14D5933EB684}"/>
              </a:ext>
            </a:extLst>
          </p:cNvPr>
          <p:cNvGrpSpPr/>
          <p:nvPr/>
        </p:nvGrpSpPr>
        <p:grpSpPr>
          <a:xfrm>
            <a:off x="4375540" y="1468228"/>
            <a:ext cx="3440920" cy="2605170"/>
            <a:chOff x="4404945" y="1345140"/>
            <a:chExt cx="3313611" cy="26051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FD7FA3-41FF-BD4D-80E0-30C451688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3446" y="1664310"/>
              <a:ext cx="3245110" cy="228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25E6C9-E984-2742-8DB1-B2857D7918CB}"/>
                </a:ext>
              </a:extLst>
            </p:cNvPr>
            <p:cNvSpPr txBox="1"/>
            <p:nvPr/>
          </p:nvSpPr>
          <p:spPr>
            <a:xfrm>
              <a:off x="4404945" y="1345140"/>
              <a:ext cx="1095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method 1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CFF1641-85B4-A840-9495-8E8560DB8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51" y="1787398"/>
            <a:ext cx="3363478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74F5B7-F8DF-AC49-8E71-E8241F5A1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585" y="4629054"/>
            <a:ext cx="8229203" cy="152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4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1CEE-450A-FB4A-BAC3-0933F138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Do It? </a:t>
            </a:r>
            <a:r>
              <a:rPr lang="en-US" sz="1800" b="1" dirty="0">
                <a:solidFill>
                  <a:srgbClr val="C00000"/>
                </a:solidFill>
              </a:rPr>
              <a:t>complete model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9D076-CBE8-AD46-9878-A58495C0F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Surgery</a:t>
            </a:r>
          </a:p>
          <a:p>
            <a:r>
              <a:rPr lang="en-US" dirty="0"/>
              <a:t>Auxiliary do-node</a:t>
            </a:r>
          </a:p>
          <a:p>
            <a:r>
              <a:rPr lang="en-US" dirty="0"/>
              <a:t>Truncated formula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2BD069-05A9-B244-8D10-9E9043F7E20B}"/>
              </a:ext>
            </a:extLst>
          </p:cNvPr>
          <p:cNvGrpSpPr/>
          <p:nvPr/>
        </p:nvGrpSpPr>
        <p:grpSpPr>
          <a:xfrm>
            <a:off x="4375540" y="1690688"/>
            <a:ext cx="3440920" cy="2605170"/>
            <a:chOff x="4404945" y="1345140"/>
            <a:chExt cx="3313611" cy="26051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1682B7-E001-D94B-AAF7-53D76AD3A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3446" y="1664310"/>
              <a:ext cx="3245110" cy="2286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3F4195-8010-FF49-9D0D-6677268FF9FA}"/>
                </a:ext>
              </a:extLst>
            </p:cNvPr>
            <p:cNvSpPr txBox="1"/>
            <p:nvPr/>
          </p:nvSpPr>
          <p:spPr>
            <a:xfrm>
              <a:off x="4404945" y="1345140"/>
              <a:ext cx="864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Surgery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71806C-80C5-684B-A4E8-2647A717FAB5}"/>
              </a:ext>
            </a:extLst>
          </p:cNvPr>
          <p:cNvGrpSpPr/>
          <p:nvPr/>
        </p:nvGrpSpPr>
        <p:grpSpPr>
          <a:xfrm>
            <a:off x="8380673" y="1690688"/>
            <a:ext cx="3251531" cy="2649088"/>
            <a:chOff x="8312713" y="1345140"/>
            <a:chExt cx="3385184" cy="26051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395A41-9879-5849-B427-C57D4267E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0673" y="1664310"/>
              <a:ext cx="3317224" cy="2286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61C9C7-05DC-924C-89FD-C9C39A787E23}"/>
                </a:ext>
              </a:extLst>
            </p:cNvPr>
            <p:cNvSpPr txBox="1"/>
            <p:nvPr/>
          </p:nvSpPr>
          <p:spPr>
            <a:xfrm>
              <a:off x="8312713" y="1345140"/>
              <a:ext cx="1917426" cy="36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Auxiliary do-node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4E603-D769-3B4B-BFB3-A14B1259F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324" y="4750217"/>
            <a:ext cx="9472484" cy="17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8F69-005F-ED48-AFAA-92F7ED1B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CF577-356E-FC4D-898E-19180E687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473" y="1836689"/>
            <a:ext cx="9311054" cy="2254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88EF21-D1F7-CD4F-A720-2A6EB2D03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473" y="4432556"/>
            <a:ext cx="9311054" cy="208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72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0147-9579-7441-BB2F-0E64B2C2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Else Can We Do It?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57BB7A2-07DB-824E-8854-6D091D750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684" y="2067536"/>
            <a:ext cx="9794631" cy="285134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3C874F4-02EC-D84F-980A-879CBDB51FFF}"/>
              </a:ext>
            </a:extLst>
          </p:cNvPr>
          <p:cNvSpPr txBox="1"/>
          <p:nvPr/>
        </p:nvSpPr>
        <p:spPr>
          <a:xfrm>
            <a:off x="2697568" y="5213845"/>
            <a:ext cx="679686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expressing interventional probabilities using associational probabilities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149BEF-E420-D94D-A3CB-2B5ED6D8DD49}"/>
              </a:ext>
            </a:extLst>
          </p:cNvPr>
          <p:cNvSpPr txBox="1"/>
          <p:nvPr/>
        </p:nvSpPr>
        <p:spPr>
          <a:xfrm>
            <a:off x="4064768" y="5693472"/>
            <a:ext cx="406245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catch: you need to know the parents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099BA31-A7A6-434F-B0F0-B1D427D36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537" y="2761861"/>
            <a:ext cx="5651496" cy="7651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EECA29E-C618-854F-9BF9-688DA09F4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043" y="3637265"/>
            <a:ext cx="4453461" cy="104670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679A6E0E-2F54-B648-9B32-AE23D321B7EE}"/>
              </a:ext>
            </a:extLst>
          </p:cNvPr>
          <p:cNvGrpSpPr/>
          <p:nvPr/>
        </p:nvGrpSpPr>
        <p:grpSpPr>
          <a:xfrm>
            <a:off x="2045791" y="5693472"/>
            <a:ext cx="1936630" cy="914400"/>
            <a:chOff x="2045791" y="5693472"/>
            <a:chExt cx="1936630" cy="9144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ECFF47D-A522-5140-A9DC-4AF598D4F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5791" y="5693472"/>
              <a:ext cx="1936630" cy="914400"/>
            </a:xfrm>
            <a:prstGeom prst="rect">
              <a:avLst/>
            </a:prstGeom>
          </p:spPr>
        </p:pic>
        <p:pic>
          <p:nvPicPr>
            <p:cNvPr id="44" name="Graphic 43" descr="Checkmark with solid fill">
              <a:extLst>
                <a:ext uri="{FF2B5EF4-FFF2-40B4-BE49-F238E27FC236}">
                  <a16:creationId xmlns:a16="http://schemas.microsoft.com/office/drawing/2014/main" id="{11264639-34D6-6E43-9B34-43BCD47F0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64453" y="5714771"/>
              <a:ext cx="320040" cy="32004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2B66BF-FF36-0743-9B4B-42BC112604F9}"/>
              </a:ext>
            </a:extLst>
          </p:cNvPr>
          <p:cNvGrpSpPr/>
          <p:nvPr/>
        </p:nvGrpSpPr>
        <p:grpSpPr>
          <a:xfrm>
            <a:off x="8209574" y="5693472"/>
            <a:ext cx="1935125" cy="914400"/>
            <a:chOff x="8209574" y="5693472"/>
            <a:chExt cx="1935125" cy="9144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B74172-F50E-0841-91EA-7779728C9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09574" y="5693472"/>
              <a:ext cx="1935125" cy="914400"/>
            </a:xfrm>
            <a:prstGeom prst="rect">
              <a:avLst/>
            </a:prstGeom>
          </p:spPr>
        </p:pic>
        <p:pic>
          <p:nvPicPr>
            <p:cNvPr id="46" name="Graphic 45" descr="Close with solid fill">
              <a:extLst>
                <a:ext uri="{FF2B5EF4-FFF2-40B4-BE49-F238E27FC236}">
                  <a16:creationId xmlns:a16="http://schemas.microsoft.com/office/drawing/2014/main" id="{14BEF940-0786-8745-9B07-BEEF89FC7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09574" y="5705440"/>
              <a:ext cx="320040" cy="32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332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1CEE-450A-FB4A-BAC3-0933F138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Do It? </a:t>
            </a:r>
            <a:r>
              <a:rPr lang="en-US" sz="1800" b="1" dirty="0">
                <a:solidFill>
                  <a:srgbClr val="C00000"/>
                </a:solidFill>
              </a:rPr>
              <a:t>partial model + data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9D076-CBE8-AD46-9878-A58495C0F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851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Input:</a:t>
            </a:r>
          </a:p>
          <a:p>
            <a:pPr lvl="1"/>
            <a:r>
              <a:rPr lang="en-US" dirty="0"/>
              <a:t>Causal graph (no parameters)</a:t>
            </a:r>
          </a:p>
          <a:p>
            <a:pPr lvl="1"/>
            <a:r>
              <a:rPr lang="en-US" dirty="0"/>
              <a:t>Data (observational)</a:t>
            </a:r>
          </a:p>
          <a:p>
            <a:pPr marL="0" indent="0">
              <a:buNone/>
            </a:pPr>
            <a:r>
              <a:rPr lang="en-US" b="1" dirty="0"/>
              <a:t>Output: </a:t>
            </a:r>
          </a:p>
          <a:p>
            <a:pPr lvl="1"/>
            <a:r>
              <a:rPr lang="en-US" dirty="0"/>
              <a:t>Causal effect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Key observations: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This may not always be possible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When it is possible, we say the causal effect is </a:t>
            </a:r>
            <a:r>
              <a:rPr lang="en-US" b="1" dirty="0"/>
              <a:t>identifiable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Identifiability depends on </a:t>
            </a:r>
            <a:r>
              <a:rPr lang="en-US" b="1" dirty="0"/>
              <a:t>type of causal graph </a:t>
            </a:r>
            <a:r>
              <a:rPr lang="en-US" dirty="0"/>
              <a:t>and </a:t>
            </a:r>
            <a:r>
              <a:rPr lang="en-US" b="1" dirty="0"/>
              <a:t>available data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Several criteria for deciding identifiability: some are </a:t>
            </a:r>
            <a:r>
              <a:rPr lang="en-US" b="1" dirty="0"/>
              <a:t>complete</a:t>
            </a:r>
            <a:r>
              <a:rPr lang="en-US" dirty="0"/>
              <a:t>, some are not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8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5265A-710D-9D45-BC78-6E5D6048D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Input-Output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E7D352-1D7A-1F4C-B84B-3DB8153BE337}"/>
              </a:ext>
            </a:extLst>
          </p:cNvPr>
          <p:cNvGrpSpPr/>
          <p:nvPr/>
        </p:nvGrpSpPr>
        <p:grpSpPr>
          <a:xfrm>
            <a:off x="1935973" y="2073535"/>
            <a:ext cx="2741820" cy="2180151"/>
            <a:chOff x="1073524" y="1597382"/>
            <a:chExt cx="2741820" cy="21801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0A72A8-1C3E-3948-9825-539418A35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3524" y="2101133"/>
              <a:ext cx="2603500" cy="1676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3FE897-DFEE-EB4C-ADFF-3F0059F59A9F}"/>
                </a:ext>
              </a:extLst>
            </p:cNvPr>
            <p:cNvSpPr txBox="1"/>
            <p:nvPr/>
          </p:nvSpPr>
          <p:spPr>
            <a:xfrm>
              <a:off x="2438044" y="1597382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causal graph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689E1E-FF52-974C-BFD8-75F446138090}"/>
              </a:ext>
            </a:extLst>
          </p:cNvPr>
          <p:cNvGrpSpPr/>
          <p:nvPr/>
        </p:nvGrpSpPr>
        <p:grpSpPr>
          <a:xfrm>
            <a:off x="4999677" y="1764655"/>
            <a:ext cx="5606117" cy="3031716"/>
            <a:chOff x="4999677" y="1764655"/>
            <a:chExt cx="5606117" cy="30317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F30F34-14D7-564A-95D8-C4E200D34A59}"/>
                </a:ext>
              </a:extLst>
            </p:cNvPr>
            <p:cNvSpPr txBox="1"/>
            <p:nvPr/>
          </p:nvSpPr>
          <p:spPr>
            <a:xfrm>
              <a:off x="4999677" y="1764655"/>
              <a:ext cx="611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data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E0377C-0578-E649-8D2E-A2C1D6C11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9677" y="2073535"/>
              <a:ext cx="5606117" cy="272283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98BE05-28E2-114E-B7C2-6D8160AD688A}"/>
              </a:ext>
            </a:extLst>
          </p:cNvPr>
          <p:cNvGrpSpPr/>
          <p:nvPr/>
        </p:nvGrpSpPr>
        <p:grpSpPr>
          <a:xfrm>
            <a:off x="845754" y="1875354"/>
            <a:ext cx="983426" cy="2817944"/>
            <a:chOff x="845754" y="1875354"/>
            <a:chExt cx="983426" cy="28179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291AC6-EEC7-F348-8280-05B63B594382}"/>
                </a:ext>
              </a:extLst>
            </p:cNvPr>
            <p:cNvSpPr txBox="1"/>
            <p:nvPr/>
          </p:nvSpPr>
          <p:spPr>
            <a:xfrm>
              <a:off x="845754" y="3086683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input</a:t>
              </a:r>
            </a:p>
          </p:txBody>
        </p:sp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4BC323B1-CC8F-944A-A9B6-A968E495ADCD}"/>
                </a:ext>
              </a:extLst>
            </p:cNvPr>
            <p:cNvSpPr/>
            <p:nvPr/>
          </p:nvSpPr>
          <p:spPr>
            <a:xfrm>
              <a:off x="1582563" y="1875354"/>
              <a:ext cx="246617" cy="2817944"/>
            </a:xfrm>
            <a:prstGeom prst="lef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3C49AA-EFB7-7048-8DD1-2F8B3FA66B24}"/>
              </a:ext>
            </a:extLst>
          </p:cNvPr>
          <p:cNvGrpSpPr/>
          <p:nvPr/>
        </p:nvGrpSpPr>
        <p:grpSpPr>
          <a:xfrm>
            <a:off x="698278" y="5057808"/>
            <a:ext cx="1130901" cy="1435067"/>
            <a:chOff x="698278" y="5057808"/>
            <a:chExt cx="1130901" cy="143506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FBE1DB-200D-8748-A5C3-FE1309C8EAF7}"/>
                </a:ext>
              </a:extLst>
            </p:cNvPr>
            <p:cNvSpPr txBox="1"/>
            <p:nvPr/>
          </p:nvSpPr>
          <p:spPr>
            <a:xfrm>
              <a:off x="698278" y="5590675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output</a:t>
              </a:r>
            </a:p>
          </p:txBody>
        </p:sp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E5DE9AC7-2B4F-6C4E-970E-272F5DA49974}"/>
                </a:ext>
              </a:extLst>
            </p:cNvPr>
            <p:cNvSpPr/>
            <p:nvPr/>
          </p:nvSpPr>
          <p:spPr>
            <a:xfrm>
              <a:off x="1582562" y="5057808"/>
              <a:ext cx="246617" cy="1435067"/>
            </a:xfrm>
            <a:prstGeom prst="lef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2D254E8-E873-CD4D-BDCB-40CD84DF3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031" y="5134329"/>
            <a:ext cx="1246909" cy="5486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23117B-A820-FF43-8237-DA6821953F29}"/>
              </a:ext>
            </a:extLst>
          </p:cNvPr>
          <p:cNvSpPr txBox="1"/>
          <p:nvPr/>
        </p:nvSpPr>
        <p:spPr>
          <a:xfrm>
            <a:off x="3989143" y="5269613"/>
            <a:ext cx="162204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identifiable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B9C369-A9D4-774B-BA00-76C1BA40C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706" y="5777506"/>
            <a:ext cx="1331644" cy="5303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51F1BD-949E-3949-81D0-EE01782E7D4B}"/>
              </a:ext>
            </a:extLst>
          </p:cNvPr>
          <p:cNvSpPr txBox="1"/>
          <p:nvPr/>
        </p:nvSpPr>
        <p:spPr>
          <a:xfrm>
            <a:off x="3989144" y="5867760"/>
            <a:ext cx="16220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 identifiable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44392F-C3C5-8A4C-B760-AE6CBBB385C7}"/>
              </a:ext>
            </a:extLst>
          </p:cNvPr>
          <p:cNvGrpSpPr/>
          <p:nvPr/>
        </p:nvGrpSpPr>
        <p:grpSpPr>
          <a:xfrm>
            <a:off x="1664689" y="2118904"/>
            <a:ext cx="840295" cy="893016"/>
            <a:chOff x="1664689" y="2118904"/>
            <a:chExt cx="840295" cy="89301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8EAED1-B517-8E40-984A-4EFC8A177FC7}"/>
                </a:ext>
              </a:extLst>
            </p:cNvPr>
            <p:cNvSpPr/>
            <p:nvPr/>
          </p:nvSpPr>
          <p:spPr>
            <a:xfrm>
              <a:off x="1810517" y="2463280"/>
              <a:ext cx="548640" cy="54864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5D7DC0-1EAB-0E48-8792-0EC2D463DDCC}"/>
                </a:ext>
              </a:extLst>
            </p:cNvPr>
            <p:cNvSpPr txBox="1"/>
            <p:nvPr/>
          </p:nvSpPr>
          <p:spPr>
            <a:xfrm>
              <a:off x="1664689" y="2118904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hidden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128BFB-ECB0-BD49-8322-7F3D57FABABB}"/>
              </a:ext>
            </a:extLst>
          </p:cNvPr>
          <p:cNvGrpSpPr/>
          <p:nvPr/>
        </p:nvGrpSpPr>
        <p:grpSpPr>
          <a:xfrm>
            <a:off x="8027508" y="5178176"/>
            <a:ext cx="1987952" cy="914400"/>
            <a:chOff x="8064832" y="5318141"/>
            <a:chExt cx="1987952" cy="9144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344B2B9-03A1-A242-A3BE-C1EE751E1A9E}"/>
                </a:ext>
              </a:extLst>
            </p:cNvPr>
            <p:cNvGrpSpPr/>
            <p:nvPr/>
          </p:nvGrpSpPr>
          <p:grpSpPr>
            <a:xfrm>
              <a:off x="8836116" y="5318141"/>
              <a:ext cx="1216668" cy="914400"/>
              <a:chOff x="10002946" y="5291614"/>
              <a:chExt cx="1216668" cy="914400"/>
            </a:xfrm>
          </p:grpSpPr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3ED1EDAA-99E9-404E-B3AB-53EA9539C4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4755118">
                <a:off x="10002946" y="5328006"/>
                <a:ext cx="731520" cy="731520"/>
              </a:xfrm>
              <a:prstGeom prst="arc">
                <a:avLst>
                  <a:gd name="adj1" fmla="val 14064325"/>
                  <a:gd name="adj2" fmla="val 2910671"/>
                </a:avLst>
              </a:prstGeom>
              <a:ln w="12700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9F176A5-8090-2F46-818D-3A12FC452655}"/>
                  </a:ext>
                </a:extLst>
              </p:cNvPr>
              <p:cNvGrpSpPr/>
              <p:nvPr/>
            </p:nvGrpSpPr>
            <p:grpSpPr>
              <a:xfrm>
                <a:off x="10174602" y="5291614"/>
                <a:ext cx="1045012" cy="914400"/>
                <a:chOff x="4121596" y="2623820"/>
                <a:chExt cx="1922822" cy="1681851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1A1E6A61-D7F8-3141-B9F6-11EBDF02B0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21596" y="3939911"/>
                  <a:ext cx="435429" cy="365760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645020E7-612E-5240-AAEA-2D640E824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55436" y="3939911"/>
                  <a:ext cx="388982" cy="365760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EF6E7C2B-058A-9249-82A2-A9AB45B75C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00492" y="2623820"/>
                  <a:ext cx="365760" cy="365760"/>
                </a:xfrm>
                <a:prstGeom prst="rect">
                  <a:avLst/>
                </a:prstGeom>
              </p:spPr>
            </p:pic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25E03800-A7BC-BE4B-B483-68869FF9B2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3372" y="3094892"/>
                  <a:ext cx="672064" cy="77352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F30776A2-8740-F94F-A813-12EE3C7AA5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44484" y="3094892"/>
                  <a:ext cx="538888" cy="77352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62C9802-641F-584B-AF79-49CDCB8D6C55}"/>
                  </a:ext>
                </a:extLst>
              </p:cNvPr>
              <p:cNvCxnSpPr>
                <a:cxnSpLocks/>
                <a:stCxn id="44" idx="3"/>
                <a:endCxn id="45" idx="1"/>
              </p:cNvCxnSpPr>
              <p:nvPr/>
            </p:nvCxnSpPr>
            <p:spPr>
              <a:xfrm>
                <a:off x="10411249" y="6106585"/>
                <a:ext cx="59696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01BEE2D9-1E19-7A4D-B0B4-327540D5E61B}"/>
                </a:ext>
              </a:extLst>
            </p:cNvPr>
            <p:cNvSpPr/>
            <p:nvPr/>
          </p:nvSpPr>
          <p:spPr>
            <a:xfrm>
              <a:off x="8064832" y="5554966"/>
              <a:ext cx="539919" cy="239224"/>
            </a:xfrm>
            <a:prstGeom prst="rightArrow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AFA30E-AA55-7048-B84F-B3C3982A895D}"/>
              </a:ext>
            </a:extLst>
          </p:cNvPr>
          <p:cNvGrpSpPr/>
          <p:nvPr/>
        </p:nvGrpSpPr>
        <p:grpSpPr>
          <a:xfrm>
            <a:off x="6662526" y="4853741"/>
            <a:ext cx="1501979" cy="1258396"/>
            <a:chOff x="6662526" y="5003037"/>
            <a:chExt cx="1501979" cy="125839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4ED2CE7-3DC7-A345-AFDF-8D50011E46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55754" y="5347033"/>
              <a:ext cx="1408751" cy="914400"/>
              <a:chOff x="3452317" y="2623820"/>
              <a:chExt cx="2592101" cy="168185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40D55A5-8B58-D249-B06A-F53797397745}"/>
                  </a:ext>
                </a:extLst>
              </p:cNvPr>
              <p:cNvGrpSpPr/>
              <p:nvPr/>
            </p:nvGrpSpPr>
            <p:grpSpPr>
              <a:xfrm>
                <a:off x="3452317" y="2623820"/>
                <a:ext cx="2592101" cy="1681851"/>
                <a:chOff x="3452317" y="2623820"/>
                <a:chExt cx="2592101" cy="1681851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9386E039-C40B-D543-8A4A-8C58FF80F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21596" y="3939911"/>
                  <a:ext cx="435429" cy="36576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AF2F8820-D929-3E44-BCCD-5330B0C41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55436" y="3939911"/>
                  <a:ext cx="388982" cy="365760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6DDF5C6F-CC9A-964E-92EA-191E778D1C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00492" y="2623820"/>
                  <a:ext cx="365760" cy="365760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FF662164-1F94-F942-A57D-2562DD338F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52317" y="2623820"/>
                  <a:ext cx="343923" cy="365760"/>
                </a:xfrm>
                <a:prstGeom prst="rect">
                  <a:avLst/>
                </a:prstGeom>
              </p:spPr>
            </p:pic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1C272F8C-F235-FF46-A265-A2AC8DDAFD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3372" y="3094892"/>
                  <a:ext cx="672064" cy="77352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25648069-69D0-AE49-B3FC-477745B21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44484" y="3094892"/>
                  <a:ext cx="538888" cy="77352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D13DEF53-CEE5-D048-9F28-868F3FCBE8E1}"/>
                    </a:ext>
                  </a:extLst>
                </p:cNvPr>
                <p:cNvCxnSpPr>
                  <a:cxnSpLocks/>
                  <a:stCxn id="36" idx="3"/>
                  <a:endCxn id="35" idx="1"/>
                </p:cNvCxnSpPr>
                <p:nvPr/>
              </p:nvCxnSpPr>
              <p:spPr>
                <a:xfrm>
                  <a:off x="3796240" y="2806700"/>
                  <a:ext cx="100425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45356242-E956-9046-98C0-D7C2CD3A1F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1668" y="3024554"/>
                  <a:ext cx="570426" cy="84386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B63ECF2-DE5F-7849-94C3-D673A979D3A1}"/>
                  </a:ext>
                </a:extLst>
              </p:cNvPr>
              <p:cNvCxnSpPr>
                <a:cxnSpLocks/>
                <a:stCxn id="33" idx="3"/>
                <a:endCxn id="34" idx="1"/>
              </p:cNvCxnSpPr>
              <p:nvPr/>
            </p:nvCxnSpPr>
            <p:spPr>
              <a:xfrm>
                <a:off x="4557025" y="4122791"/>
                <a:ext cx="109841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B005DFE-EA30-7048-B8A3-FE07ECDCFB4B}"/>
                </a:ext>
              </a:extLst>
            </p:cNvPr>
            <p:cNvSpPr txBox="1"/>
            <p:nvPr/>
          </p:nvSpPr>
          <p:spPr>
            <a:xfrm>
              <a:off x="6662526" y="5003037"/>
              <a:ext cx="809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notation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FAB44F84-913E-234E-BB10-98E00FC2D24E}"/>
              </a:ext>
            </a:extLst>
          </p:cNvPr>
          <p:cNvSpPr txBox="1"/>
          <p:nvPr/>
        </p:nvSpPr>
        <p:spPr>
          <a:xfrm>
            <a:off x="6656812" y="6270336"/>
            <a:ext cx="3883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variables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400" dirty="0"/>
              <a:t> and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/>
              <a:t> usually denote hidden variables</a:t>
            </a:r>
          </a:p>
        </p:txBody>
      </p:sp>
    </p:spTree>
    <p:extLst>
      <p:ext uri="{BB962C8B-B14F-4D97-AF65-F5344CB8AC3E}">
        <p14:creationId xmlns:p14="http://schemas.microsoft.com/office/powerpoint/2010/main" val="410164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F4BFC-5EB8-5345-84E2-40081BF08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06EF0-1115-074A-8DFA-9E8E73FF9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Observational</a:t>
            </a:r>
            <a:r>
              <a:rPr lang="en-US" dirty="0"/>
              <a:t> data</a:t>
            </a:r>
          </a:p>
          <a:p>
            <a:pPr lvl="1"/>
            <a:r>
              <a:rPr lang="en-US" dirty="0"/>
              <a:t>Variables are either hidden or fully observed </a:t>
            </a:r>
          </a:p>
          <a:p>
            <a:pPr lvl="1"/>
            <a:r>
              <a:rPr lang="en-US" dirty="0"/>
              <a:t>Variables are either hidden, fully observed or partially observed</a:t>
            </a:r>
          </a:p>
          <a:p>
            <a:r>
              <a:rPr lang="en-US" b="1" dirty="0"/>
              <a:t>Interventional</a:t>
            </a:r>
            <a:r>
              <a:rPr lang="en-US" dirty="0"/>
              <a:t> data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072658-B231-0B44-A386-B9F829469E1B}"/>
              </a:ext>
            </a:extLst>
          </p:cNvPr>
          <p:cNvGrpSpPr/>
          <p:nvPr/>
        </p:nvGrpSpPr>
        <p:grpSpPr>
          <a:xfrm>
            <a:off x="3528633" y="3280184"/>
            <a:ext cx="7067830" cy="3031716"/>
            <a:chOff x="3528633" y="3280184"/>
            <a:chExt cx="7067830" cy="30317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B7A014-F0B4-3843-8C1D-AD1A4F82654F}"/>
                </a:ext>
              </a:extLst>
            </p:cNvPr>
            <p:cNvGrpSpPr/>
            <p:nvPr/>
          </p:nvGrpSpPr>
          <p:grpSpPr>
            <a:xfrm>
              <a:off x="4990346" y="3280184"/>
              <a:ext cx="5606117" cy="3031716"/>
              <a:chOff x="4999677" y="1764655"/>
              <a:chExt cx="5606117" cy="303171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4A4370-CC2C-2341-8486-2342E88BD91B}"/>
                  </a:ext>
                </a:extLst>
              </p:cNvPr>
              <p:cNvSpPr txBox="1"/>
              <p:nvPr/>
            </p:nvSpPr>
            <p:spPr>
              <a:xfrm>
                <a:off x="4999677" y="1764655"/>
                <a:ext cx="6115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data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950CF74-3AF4-9140-8F6A-91D99126D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99677" y="2073535"/>
                <a:ext cx="5606117" cy="2722836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A258FC-9AA1-2947-9A05-D1AC10DFCAAF}"/>
                </a:ext>
              </a:extLst>
            </p:cNvPr>
            <p:cNvSpPr txBox="1"/>
            <p:nvPr/>
          </p:nvSpPr>
          <p:spPr>
            <a:xfrm>
              <a:off x="5637672" y="3295573"/>
              <a:ext cx="1821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variable 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600" dirty="0"/>
                <a:t> is hidden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976845E-DA2C-3C45-97AA-584FF827AE1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28633" y="4446627"/>
              <a:ext cx="1408751" cy="914400"/>
              <a:chOff x="3452317" y="2623820"/>
              <a:chExt cx="2592101" cy="168185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ADF8EDA-C59A-2041-8E5C-7EDFBEA1FAC3}"/>
                  </a:ext>
                </a:extLst>
              </p:cNvPr>
              <p:cNvGrpSpPr/>
              <p:nvPr/>
            </p:nvGrpSpPr>
            <p:grpSpPr>
              <a:xfrm>
                <a:off x="3452317" y="2623820"/>
                <a:ext cx="2592101" cy="1681851"/>
                <a:chOff x="3452317" y="2623820"/>
                <a:chExt cx="2592101" cy="1681851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B9379749-4955-F045-9BE1-A68F811A41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21596" y="3939911"/>
                  <a:ext cx="435429" cy="36576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DAD01211-3BAF-8A4D-9C33-40A0089F40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55436" y="3939911"/>
                  <a:ext cx="388982" cy="365760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1D69AF8B-058A-6149-AD4F-BBF90318C1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00492" y="2623820"/>
                  <a:ext cx="365760" cy="365760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4594C78-73C1-1B4D-A475-C9A6E19432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52317" y="2623820"/>
                  <a:ext cx="343923" cy="365760"/>
                </a:xfrm>
                <a:prstGeom prst="rect">
                  <a:avLst/>
                </a:prstGeom>
              </p:spPr>
            </p:pic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46A0182D-D8B4-3049-B295-E95616AE41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3372" y="3094892"/>
                  <a:ext cx="672064" cy="77352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5DAE5EF8-9736-654F-8026-7226352A7E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44484" y="3094892"/>
                  <a:ext cx="538888" cy="77352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87B2E4DA-64F2-0E44-BB2B-52A402BBB8EF}"/>
                    </a:ext>
                  </a:extLst>
                </p:cNvPr>
                <p:cNvCxnSpPr>
                  <a:cxnSpLocks/>
                  <a:stCxn id="16" idx="3"/>
                  <a:endCxn id="15" idx="1"/>
                </p:cNvCxnSpPr>
                <p:nvPr/>
              </p:nvCxnSpPr>
              <p:spPr>
                <a:xfrm>
                  <a:off x="3796240" y="2806700"/>
                  <a:ext cx="100425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F6F4E4FC-10E6-7148-8090-A2C2065C98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1668" y="3024554"/>
                  <a:ext cx="570426" cy="84386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2FF658F6-E358-4741-8569-3C8142418F4C}"/>
                  </a:ext>
                </a:extLst>
              </p:cNvPr>
              <p:cNvCxnSpPr>
                <a:cxnSpLocks/>
                <a:stCxn id="13" idx="3"/>
                <a:endCxn id="14" idx="1"/>
              </p:cNvCxnSpPr>
              <p:nvPr/>
            </p:nvCxnSpPr>
            <p:spPr>
              <a:xfrm>
                <a:off x="4557025" y="4122791"/>
                <a:ext cx="109841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341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9C91-79E4-7749-BDA6-2CB6F1712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CE May Not Be Identifiable?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C23EA-8559-4D47-BB88-86C2CA3EA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565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Consider the model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Causal effect </a:t>
            </a:r>
            <a:r>
              <a:rPr lang="en-US" sz="1050" dirty="0"/>
              <a:t>(using truncated formula of interventional distribution)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6ED045-E1F8-0344-81FB-DD4FB058367B}"/>
              </a:ext>
            </a:extLst>
          </p:cNvPr>
          <p:cNvSpPr txBox="1">
            <a:spLocks/>
          </p:cNvSpPr>
          <p:nvPr/>
        </p:nvSpPr>
        <p:spPr>
          <a:xfrm>
            <a:off x="6243851" y="1801978"/>
            <a:ext cx="54591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Data generated by the model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If </a:t>
            </a:r>
            <a:r>
              <a:rPr lang="en-US" sz="2400" i="1" dirty="0">
                <a:cs typeface="Times New Roman" panose="02020603050405020304" pitchFamily="18" charset="0"/>
              </a:rPr>
              <a:t>U</a:t>
            </a:r>
            <a:r>
              <a:rPr lang="en-US" sz="2400" dirty="0"/>
              <a:t> is hidden, we see this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Cannot recover the causal effect…</a:t>
            </a:r>
          </a:p>
          <a:p>
            <a:pPr marL="0" indent="0">
              <a:buNone/>
            </a:pPr>
            <a:r>
              <a:rPr lang="en-US" sz="2400" dirty="0">
                <a:cs typeface="Times New Roman" panose="02020603050405020304" pitchFamily="18" charset="0"/>
              </a:rPr>
              <a:t>Example: if</a:t>
            </a:r>
            <a:r>
              <a:rPr lang="en-US" sz="2400" i="1" dirty="0"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cs typeface="Times New Roman" panose="02020603050405020304" pitchFamily="18" charset="0"/>
              </a:rPr>
              <a:t>pq</a:t>
            </a:r>
            <a:r>
              <a:rPr lang="en-US" sz="2400" i="1" dirty="0">
                <a:cs typeface="Times New Roman" panose="02020603050405020304" pitchFamily="18" charset="0"/>
              </a:rPr>
              <a:t>=.14 then p=.7, q=.2 </a:t>
            </a:r>
            <a:r>
              <a:rPr lang="en-US" sz="2400" dirty="0"/>
              <a:t>and </a:t>
            </a:r>
            <a:r>
              <a:rPr lang="en-US" sz="2400" i="1" dirty="0">
                <a:cs typeface="Times New Roman" panose="02020603050405020304" pitchFamily="18" charset="0"/>
              </a:rPr>
              <a:t>p=.2, q=.7 </a:t>
            </a:r>
            <a:r>
              <a:rPr lang="en-US" sz="2400" dirty="0"/>
              <a:t>are solutions, but with different causal effects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40BD6-1E0C-624D-B580-DFB19C3C4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44" y="2998541"/>
            <a:ext cx="4216602" cy="987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B609D-756A-3D4D-807D-35FB10FD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482" y="2243637"/>
            <a:ext cx="2184128" cy="1205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E7368C-0E50-DC40-8724-9B2B76583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205" y="4101152"/>
            <a:ext cx="1842682" cy="9019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F491229-6F82-E14A-A247-DE658C7B360A}"/>
              </a:ext>
            </a:extLst>
          </p:cNvPr>
          <p:cNvGrpSpPr>
            <a:grpSpLocks noChangeAspect="1"/>
          </p:cNvGrpSpPr>
          <p:nvPr/>
        </p:nvGrpSpPr>
        <p:grpSpPr>
          <a:xfrm>
            <a:off x="3591357" y="1848193"/>
            <a:ext cx="1074202" cy="914400"/>
            <a:chOff x="4121596" y="2664586"/>
            <a:chExt cx="1922822" cy="16410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79D966B-5AC5-6D4E-86C7-8571ACEF6C05}"/>
                </a:ext>
              </a:extLst>
            </p:cNvPr>
            <p:cNvGrpSpPr/>
            <p:nvPr/>
          </p:nvGrpSpPr>
          <p:grpSpPr>
            <a:xfrm>
              <a:off x="4121596" y="3094892"/>
              <a:ext cx="1922822" cy="1210779"/>
              <a:chOff x="4121596" y="3094892"/>
              <a:chExt cx="1922822" cy="121077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6C3B78F-4A72-0443-8EDD-AB06CCDB7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1596" y="3939911"/>
                <a:ext cx="435429" cy="36576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6AD7B32-44D0-9E4B-83A3-18B4315D8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55436" y="3939911"/>
                <a:ext cx="388982" cy="365760"/>
              </a:xfrm>
              <a:prstGeom prst="rect">
                <a:avLst/>
              </a:prstGeom>
            </p:spPr>
          </p:pic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B7E42DB-22F8-1B41-BA69-BAC1D5A83F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3372" y="3094892"/>
                <a:ext cx="672064" cy="7735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318D82C-DB66-5940-BA83-605229D11F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44484" y="3094892"/>
                <a:ext cx="538888" cy="7735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CB0C729-99F0-BF4C-9B9C-4EBF0FA4A6DE}"/>
                  </a:ext>
                </a:extLst>
              </p:cNvPr>
              <p:cNvCxnSpPr>
                <a:cxnSpLocks/>
                <a:stCxn id="23" idx="3"/>
                <a:endCxn id="24" idx="1"/>
              </p:cNvCxnSpPr>
              <p:nvPr/>
            </p:nvCxnSpPr>
            <p:spPr>
              <a:xfrm>
                <a:off x="4557025" y="4122791"/>
                <a:ext cx="109841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4F4C951-7830-104D-947C-5AA2C3310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1751" y="2664586"/>
              <a:ext cx="343923" cy="36576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B2D09F3-FED5-C643-89CD-9861DBFB9C2B}"/>
              </a:ext>
            </a:extLst>
          </p:cNvPr>
          <p:cNvSpPr txBox="1"/>
          <p:nvPr/>
        </p:nvSpPr>
        <p:spPr>
          <a:xfrm>
            <a:off x="1140139" y="2305393"/>
            <a:ext cx="236324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If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" dirty="0"/>
              <a:t> and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" dirty="0"/>
              <a:t> are off, cannot tell if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" dirty="0"/>
              <a:t> </a:t>
            </a:r>
          </a:p>
          <a:p>
            <a:r>
              <a:rPr lang="en-US" sz="1200" dirty="0"/>
              <a:t>turned off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" dirty="0"/>
              <a:t> or if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200" dirty="0"/>
              <a:t> turned off both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214D30-FA34-D444-9802-A62291ECF34A}"/>
              </a:ext>
            </a:extLst>
          </p:cNvPr>
          <p:cNvSpPr txBox="1"/>
          <p:nvPr/>
        </p:nvSpPr>
        <p:spPr>
          <a:xfrm>
            <a:off x="2544891" y="6212927"/>
            <a:ext cx="5742469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both </a:t>
            </a:r>
            <a:r>
              <a:rPr lang="en-US" sz="1600" i="1" dirty="0">
                <a:cs typeface="Times New Roman" panose="02020603050405020304" pitchFamily="18" charset="0"/>
              </a:rPr>
              <a:t>p=.7, q=.2 </a:t>
            </a:r>
            <a:r>
              <a:rPr lang="en-US" sz="1600" dirty="0"/>
              <a:t>and </a:t>
            </a:r>
            <a:r>
              <a:rPr lang="en-US" sz="1600" i="1" dirty="0">
                <a:cs typeface="Times New Roman" panose="02020603050405020304" pitchFamily="18" charset="0"/>
              </a:rPr>
              <a:t>p=.2, q=.7 </a:t>
            </a:r>
            <a:r>
              <a:rPr lang="en-US" sz="1600" dirty="0"/>
              <a:t>are maximum-likelihood parameters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A1215E3-C689-BF49-B95D-9EA9DF64D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843" y="4806980"/>
            <a:ext cx="4351551" cy="10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1FFC4-BD3E-4B4C-BD5B-FF9322F6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Causality?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C5E10-E1CC-4541-A8F1-095D5ACF9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952" y="1616291"/>
            <a:ext cx="3422515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Counterfactual</a:t>
            </a:r>
            <a:br>
              <a:rPr lang="en-US" b="1" dirty="0"/>
            </a:br>
            <a:r>
              <a:rPr lang="en-US" dirty="0"/>
              <a:t>reasoning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Interventional</a:t>
            </a:r>
            <a:br>
              <a:rPr lang="en-US" b="1" dirty="0"/>
            </a:br>
            <a:r>
              <a:rPr lang="en-US" dirty="0"/>
              <a:t>reasoning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Associational </a:t>
            </a:r>
            <a:br>
              <a:rPr lang="en-US" b="1" dirty="0"/>
            </a:br>
            <a:r>
              <a:rPr lang="en-US" dirty="0"/>
              <a:t>reasoning</a:t>
            </a:r>
          </a:p>
        </p:txBody>
      </p:sp>
      <p:pic>
        <p:nvPicPr>
          <p:cNvPr id="4" name="Picture 1" descr="Fig3 Ladder of Causation V3-01.jpg">
            <a:extLst>
              <a:ext uri="{FF2B5EF4-FFF2-40B4-BE49-F238E27FC236}">
                <a16:creationId xmlns:a16="http://schemas.microsoft.com/office/drawing/2014/main" id="{CA2D0D64-D415-414D-BD40-35315895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r="-966"/>
          <a:stretch>
            <a:fillRect/>
          </a:stretch>
        </p:blipFill>
        <p:spPr bwMode="auto">
          <a:xfrm>
            <a:off x="4888671" y="-126460"/>
            <a:ext cx="5624512" cy="71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FDFC47-5882-4244-B81A-5299E2557658}"/>
              </a:ext>
            </a:extLst>
          </p:cNvPr>
          <p:cNvSpPr txBox="1"/>
          <p:nvPr/>
        </p:nvSpPr>
        <p:spPr>
          <a:xfrm>
            <a:off x="10354741" y="5327009"/>
            <a:ext cx="121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class so far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A8EB53-FCCB-8941-8898-46E72EFB6887}"/>
              </a:ext>
            </a:extLst>
          </p:cNvPr>
          <p:cNvSpPr txBox="1"/>
          <p:nvPr/>
        </p:nvSpPr>
        <p:spPr>
          <a:xfrm>
            <a:off x="10354740" y="3607294"/>
            <a:ext cx="125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this lecture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86EA4-D0D7-FF4B-8692-56B949187C52}"/>
              </a:ext>
            </a:extLst>
          </p:cNvPr>
          <p:cNvSpPr txBox="1"/>
          <p:nvPr/>
        </p:nvSpPr>
        <p:spPr>
          <a:xfrm>
            <a:off x="10354740" y="1887580"/>
            <a:ext cx="1324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next lecture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2BD5DC-E800-4E45-B599-1A7B55EA78DA}"/>
              </a:ext>
            </a:extLst>
          </p:cNvPr>
          <p:cNvSpPr/>
          <p:nvPr/>
        </p:nvSpPr>
        <p:spPr>
          <a:xfrm>
            <a:off x="571748" y="5086914"/>
            <a:ext cx="3721396" cy="1318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66BBA1-6DC1-B042-88DC-251E53D88939}"/>
              </a:ext>
            </a:extLst>
          </p:cNvPr>
          <p:cNvSpPr/>
          <p:nvPr/>
        </p:nvSpPr>
        <p:spPr>
          <a:xfrm>
            <a:off x="720071" y="3356768"/>
            <a:ext cx="3721396" cy="1318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C0126F-A21E-3743-8D67-B1501782CA89}"/>
              </a:ext>
            </a:extLst>
          </p:cNvPr>
          <p:cNvSpPr/>
          <p:nvPr/>
        </p:nvSpPr>
        <p:spPr>
          <a:xfrm>
            <a:off x="869511" y="1597693"/>
            <a:ext cx="3721396" cy="1318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F597A3-6063-374E-B907-EC94E6E436C3}"/>
              </a:ext>
            </a:extLst>
          </p:cNvPr>
          <p:cNvSpPr/>
          <p:nvPr/>
        </p:nvSpPr>
        <p:spPr>
          <a:xfrm>
            <a:off x="7095392" y="2963008"/>
            <a:ext cx="3259348" cy="168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C1DA1-EBAB-534E-A2D1-18F7314779CA}"/>
              </a:ext>
            </a:extLst>
          </p:cNvPr>
          <p:cNvSpPr/>
          <p:nvPr/>
        </p:nvSpPr>
        <p:spPr>
          <a:xfrm>
            <a:off x="7012812" y="1299882"/>
            <a:ext cx="3259348" cy="168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DCC11-AD8D-9C41-A088-7B75FCF4F7D1}"/>
              </a:ext>
            </a:extLst>
          </p:cNvPr>
          <p:cNvSpPr/>
          <p:nvPr/>
        </p:nvSpPr>
        <p:spPr>
          <a:xfrm>
            <a:off x="7012812" y="4675205"/>
            <a:ext cx="3259348" cy="168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58797-C862-604F-A5AE-24A4BC5FAE22}"/>
              </a:ext>
            </a:extLst>
          </p:cNvPr>
          <p:cNvSpPr txBox="1"/>
          <p:nvPr/>
        </p:nvSpPr>
        <p:spPr>
          <a:xfrm>
            <a:off x="7337942" y="1086332"/>
            <a:ext cx="2791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layers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rungs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of the causal hierarchy</a:t>
            </a:r>
          </a:p>
        </p:txBody>
      </p:sp>
    </p:spTree>
    <p:extLst>
      <p:ext uri="{BB962C8B-B14F-4D97-AF65-F5344CB8AC3E}">
        <p14:creationId xmlns:p14="http://schemas.microsoft.com/office/powerpoint/2010/main" val="300158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E71C-2155-544D-BF32-78CABB7B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Causal Graphs </a:t>
            </a:r>
            <a:r>
              <a:rPr lang="en-US" sz="1600" dirty="0"/>
              <a:t>hidden variables are roots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40CDB-788E-8B45-8DAF-8D08FC9D2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386" y="1742597"/>
            <a:ext cx="379990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Markovian Model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5F2F9D-E7BE-BB4D-8DCE-9B28D578E89D}"/>
              </a:ext>
            </a:extLst>
          </p:cNvPr>
          <p:cNvSpPr txBox="1">
            <a:spLocks/>
          </p:cNvSpPr>
          <p:nvPr/>
        </p:nvSpPr>
        <p:spPr>
          <a:xfrm>
            <a:off x="6642253" y="1742597"/>
            <a:ext cx="37999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Semi-Markovian 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6AAF3-F24B-2740-B5C3-3746F348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357" y="3277777"/>
            <a:ext cx="2603500" cy="167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12EEF9-AA1F-674F-B0C4-B9E0FB454577}"/>
              </a:ext>
            </a:extLst>
          </p:cNvPr>
          <p:cNvSpPr txBox="1"/>
          <p:nvPr/>
        </p:nvSpPr>
        <p:spPr>
          <a:xfrm>
            <a:off x="959386" y="2154177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NimbusRomNo9L"/>
              </a:rPr>
              <a:t>each hidden</a:t>
            </a:r>
            <a:r>
              <a:rPr lang="en-US" sz="1800" dirty="0">
                <a:effectLst/>
                <a:latin typeface="NimbusRomNo9L"/>
              </a:rPr>
              <a:t> variable has </a:t>
            </a:r>
            <a:r>
              <a:rPr lang="en-US" sz="1800" b="1" dirty="0">
                <a:effectLst/>
                <a:latin typeface="NimbusRomNo9L"/>
              </a:rPr>
              <a:t>at most</a:t>
            </a:r>
            <a:r>
              <a:rPr lang="en-US" sz="1800" dirty="0">
                <a:effectLst/>
                <a:latin typeface="NimbusRomNo9L"/>
              </a:rPr>
              <a:t> one child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5A174-41E2-2D4B-B403-6086981EAB60}"/>
              </a:ext>
            </a:extLst>
          </p:cNvPr>
          <p:cNvSpPr txBox="1"/>
          <p:nvPr/>
        </p:nvSpPr>
        <p:spPr>
          <a:xfrm>
            <a:off x="6642253" y="2154176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NimbusRomNo9L"/>
              </a:rPr>
              <a:t>s</a:t>
            </a:r>
            <a:r>
              <a:rPr lang="en-US" sz="1800" dirty="0">
                <a:effectLst/>
                <a:latin typeface="NimbusRomNo9L"/>
              </a:rPr>
              <a:t>ome hidden </a:t>
            </a:r>
            <a:r>
              <a:rPr lang="en-US" dirty="0">
                <a:latin typeface="NimbusRomNo9L"/>
              </a:rPr>
              <a:t>variable has</a:t>
            </a:r>
            <a:r>
              <a:rPr lang="en-US" sz="1800" dirty="0">
                <a:effectLst/>
                <a:latin typeface="NimbusRomNo9L"/>
              </a:rPr>
              <a:t> </a:t>
            </a:r>
            <a:r>
              <a:rPr lang="en-US" sz="1800" b="1" dirty="0">
                <a:effectLst/>
                <a:latin typeface="NimbusRomNo9L"/>
              </a:rPr>
              <a:t>more than</a:t>
            </a:r>
            <a:r>
              <a:rPr lang="en-US" sz="1800" dirty="0">
                <a:effectLst/>
                <a:latin typeface="NimbusRomNo9L"/>
              </a:rPr>
              <a:t> one child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897F5D-D541-3346-A1C7-B6CBE27D1AD3}"/>
              </a:ext>
            </a:extLst>
          </p:cNvPr>
          <p:cNvGrpSpPr/>
          <p:nvPr/>
        </p:nvGrpSpPr>
        <p:grpSpPr>
          <a:xfrm>
            <a:off x="6258405" y="5379485"/>
            <a:ext cx="2278822" cy="457200"/>
            <a:chOff x="7157356" y="5278265"/>
            <a:chExt cx="2278822" cy="4572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2ED8DE-7EF2-6C4D-BCE4-860E39960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7356" y="5278265"/>
              <a:ext cx="1039091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362F89-4D5F-9442-AE41-808BDD91240D}"/>
                </a:ext>
              </a:extLst>
            </p:cNvPr>
            <p:cNvSpPr txBox="1"/>
            <p:nvPr/>
          </p:nvSpPr>
          <p:spPr>
            <a:xfrm>
              <a:off x="8187631" y="5357563"/>
              <a:ext cx="1248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identifiable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F56239-75C9-CF44-82E5-D34919BCDC3A}"/>
              </a:ext>
            </a:extLst>
          </p:cNvPr>
          <p:cNvGrpSpPr/>
          <p:nvPr/>
        </p:nvGrpSpPr>
        <p:grpSpPr>
          <a:xfrm>
            <a:off x="8664138" y="5430279"/>
            <a:ext cx="2689662" cy="438912"/>
            <a:chOff x="7092033" y="6054327"/>
            <a:chExt cx="2689662" cy="43891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DE2D650-560D-254A-8B05-AF47B776B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033" y="6054327"/>
              <a:ext cx="1102051" cy="43891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1AAE5B-F720-884C-BC96-43EB78EA073E}"/>
                </a:ext>
              </a:extLst>
            </p:cNvPr>
            <p:cNvSpPr txBox="1"/>
            <p:nvPr/>
          </p:nvSpPr>
          <p:spPr>
            <a:xfrm>
              <a:off x="8159648" y="6088595"/>
              <a:ext cx="1622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not identifiable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4B0D3B0-381C-D940-992A-8FAAE96D5B68}"/>
              </a:ext>
            </a:extLst>
          </p:cNvPr>
          <p:cNvSpPr txBox="1"/>
          <p:nvPr/>
        </p:nvSpPr>
        <p:spPr>
          <a:xfrm>
            <a:off x="3013738" y="3024267"/>
            <a:ext cx="1635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no hidden </a:t>
            </a:r>
          </a:p>
          <a:p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confounders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A6029A-57B5-FB4E-9234-DD37A5A94128}"/>
              </a:ext>
            </a:extLst>
          </p:cNvPr>
          <p:cNvGrpSpPr/>
          <p:nvPr/>
        </p:nvGrpSpPr>
        <p:grpSpPr>
          <a:xfrm>
            <a:off x="1505251" y="3150837"/>
            <a:ext cx="2797013" cy="2408769"/>
            <a:chOff x="3247405" y="1896902"/>
            <a:chExt cx="2797013" cy="24087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A88EDC1-B594-8147-8726-6288EF4E4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1596" y="3939911"/>
              <a:ext cx="435429" cy="3657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7D03B0D-94F4-A449-9678-BA7699BB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5436" y="3939911"/>
              <a:ext cx="388982" cy="3657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F11E330-1FDC-0B4D-8796-B6461635E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00492" y="2623820"/>
              <a:ext cx="365760" cy="365760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2D65E39-5505-874E-A926-98A6DCE41A1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372" y="3094892"/>
              <a:ext cx="672064" cy="7735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28E0EDA-F61C-8D4D-8889-C330AF6DE1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4484" y="3094892"/>
              <a:ext cx="538888" cy="7735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FB90404-2AC1-624F-82BE-AD62903C5F7F}"/>
                </a:ext>
              </a:extLst>
            </p:cNvPr>
            <p:cNvCxnSpPr>
              <a:cxnSpLocks/>
              <a:stCxn id="35" idx="2"/>
              <a:endCxn id="28" idx="1"/>
            </p:cNvCxnSpPr>
            <p:nvPr/>
          </p:nvCxnSpPr>
          <p:spPr>
            <a:xfrm>
              <a:off x="4034661" y="2290094"/>
              <a:ext cx="765831" cy="5166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0FFC767-AA07-5342-82F8-5892582BE657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3454628" y="3291488"/>
              <a:ext cx="884682" cy="5769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C5557DB-34E6-2646-B7CA-599072828CC5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4557025" y="4122791"/>
              <a:ext cx="10984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3BD7FC8-C590-B643-923A-4813C7A26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47405" y="2898296"/>
              <a:ext cx="414446" cy="39319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B417B6A-03B6-2044-B9E6-B65366C0A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6811" y="1896902"/>
              <a:ext cx="435699" cy="393192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DC72B7F-2A94-E84B-959D-80706AC0704F}"/>
              </a:ext>
            </a:extLst>
          </p:cNvPr>
          <p:cNvSpPr txBox="1"/>
          <p:nvPr/>
        </p:nvSpPr>
        <p:spPr>
          <a:xfrm>
            <a:off x="1284546" y="6008711"/>
            <a:ext cx="314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causal effect </a:t>
            </a:r>
            <a:r>
              <a:rPr lang="en-US" b="1" dirty="0"/>
              <a:t>always</a:t>
            </a:r>
            <a:r>
              <a:rPr lang="en-US" dirty="0"/>
              <a:t> identifiable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3A6381-8F8F-8948-80DD-4A4849EE8ADF}"/>
              </a:ext>
            </a:extLst>
          </p:cNvPr>
          <p:cNvSpPr txBox="1"/>
          <p:nvPr/>
        </p:nvSpPr>
        <p:spPr>
          <a:xfrm>
            <a:off x="7288680" y="6003625"/>
            <a:ext cx="352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causal effect </a:t>
            </a:r>
            <a:r>
              <a:rPr lang="en-US" b="1" dirty="0"/>
              <a:t>not always </a:t>
            </a:r>
            <a:r>
              <a:rPr lang="en-US" dirty="0"/>
              <a:t>identifiable</a:t>
            </a:r>
          </a:p>
        </p:txBody>
      </p:sp>
    </p:spTree>
    <p:extLst>
      <p:ext uri="{BB962C8B-B14F-4D97-AF65-F5344CB8AC3E}">
        <p14:creationId xmlns:p14="http://schemas.microsoft.com/office/powerpoint/2010/main" val="353911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2" grpId="0"/>
      <p:bldP spid="14" grpId="0"/>
      <p:bldP spid="24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9C91-79E4-7749-BDA6-2CB6F1712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Identifiability Criteria </a:t>
            </a:r>
            <a:r>
              <a:rPr lang="en-US" sz="1800" dirty="0"/>
              <a:t>identifiability tests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C23EA-8559-4D47-BB88-86C2CA3EA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600" dirty="0"/>
          </a:p>
          <a:p>
            <a:r>
              <a:rPr lang="en-US" dirty="0"/>
              <a:t>Causal Effect Rule </a:t>
            </a:r>
            <a:r>
              <a:rPr lang="en-US" sz="1600" dirty="0"/>
              <a:t>(incomplete)</a:t>
            </a:r>
          </a:p>
          <a:p>
            <a:r>
              <a:rPr lang="en-US" dirty="0"/>
              <a:t>Backdoor Criteria </a:t>
            </a:r>
            <a:r>
              <a:rPr lang="en-US" sz="1600" dirty="0"/>
              <a:t>(incomplete)</a:t>
            </a:r>
            <a:endParaRPr lang="en-US" sz="2400" dirty="0"/>
          </a:p>
          <a:p>
            <a:r>
              <a:rPr lang="en-US" dirty="0" err="1"/>
              <a:t>Frontdoor</a:t>
            </a:r>
            <a:r>
              <a:rPr lang="en-US" dirty="0"/>
              <a:t> Criteria </a:t>
            </a:r>
            <a:r>
              <a:rPr lang="en-US" sz="1600" dirty="0"/>
              <a:t>(incomplete)</a:t>
            </a:r>
          </a:p>
          <a:p>
            <a:r>
              <a:rPr lang="en-US" dirty="0"/>
              <a:t>Do-Calculus</a:t>
            </a:r>
            <a:r>
              <a:rPr lang="en-US" sz="1600" dirty="0"/>
              <a:t> (complete)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There are other criteria…</a:t>
            </a:r>
            <a:br>
              <a:rPr lang="en-US" dirty="0"/>
            </a:br>
            <a:r>
              <a:rPr lang="en-US" sz="2000" dirty="0"/>
              <a:t>some use additional information like context-specific independence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33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0147-9579-7441-BB2F-0E64B2C2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 Effect Rule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791B45-43DD-7E4F-9E23-DD41DC5E3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4" y="4717731"/>
            <a:ext cx="9685867" cy="860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2F0D32-E124-1A46-BB01-33DE043C2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064" y="5671596"/>
            <a:ext cx="9685867" cy="821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FC2D4-25BC-384F-B22C-70892D0AE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064" y="1783807"/>
            <a:ext cx="9685867" cy="253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6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0147-9579-7441-BB2F-0E64B2C2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Causal Effect Rule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8B27D5-7913-3F42-BD4F-03FCDE29C31E}"/>
              </a:ext>
            </a:extLst>
          </p:cNvPr>
          <p:cNvGrpSpPr/>
          <p:nvPr/>
        </p:nvGrpSpPr>
        <p:grpSpPr>
          <a:xfrm>
            <a:off x="5409643" y="5696995"/>
            <a:ext cx="3310486" cy="548640"/>
            <a:chOff x="6924091" y="5222279"/>
            <a:chExt cx="3310486" cy="5486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466D82-4ED8-C744-8CA6-3E8A811D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4091" y="5222279"/>
              <a:ext cx="1246909" cy="5486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E829DC-00BD-FE44-B454-9558C5FDA78E}"/>
                </a:ext>
              </a:extLst>
            </p:cNvPr>
            <p:cNvSpPr txBox="1"/>
            <p:nvPr/>
          </p:nvSpPr>
          <p:spPr>
            <a:xfrm>
              <a:off x="8607529" y="5311933"/>
              <a:ext cx="1627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cannot use CER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CEC5F9-4DA6-3449-AD71-ED3984E07EA6}"/>
              </a:ext>
            </a:extLst>
          </p:cNvPr>
          <p:cNvGrpSpPr/>
          <p:nvPr/>
        </p:nvGrpSpPr>
        <p:grpSpPr>
          <a:xfrm>
            <a:off x="5409643" y="4919755"/>
            <a:ext cx="3310486" cy="530352"/>
            <a:chOff x="6858765" y="6017003"/>
            <a:chExt cx="3310486" cy="5303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1E7730-C420-C845-96AB-576274F4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765" y="6017003"/>
              <a:ext cx="1331644" cy="5303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89BE7F-D2C7-B041-BBC2-5CC6092FAB60}"/>
                </a:ext>
              </a:extLst>
            </p:cNvPr>
            <p:cNvSpPr txBox="1"/>
            <p:nvPr/>
          </p:nvSpPr>
          <p:spPr>
            <a:xfrm>
              <a:off x="8542203" y="6107257"/>
              <a:ext cx="1627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cannot use CER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A942ED-35F9-2C4B-862F-669E8F9905C2}"/>
              </a:ext>
            </a:extLst>
          </p:cNvPr>
          <p:cNvSpPr txBox="1"/>
          <p:nvPr/>
        </p:nvSpPr>
        <p:spPr>
          <a:xfrm>
            <a:off x="9003943" y="4993601"/>
            <a:ext cx="165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not identifiable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BCDC14-EB4E-7A43-96BD-2F2CDE54CDFE}"/>
              </a:ext>
            </a:extLst>
          </p:cNvPr>
          <p:cNvSpPr txBox="1"/>
          <p:nvPr/>
        </p:nvSpPr>
        <p:spPr>
          <a:xfrm>
            <a:off x="9003942" y="5786649"/>
            <a:ext cx="127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identifiable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58CE46-E7FC-CE4C-9E22-4E87B09C6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064" y="1783807"/>
            <a:ext cx="9685867" cy="25327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369817-EF69-534B-8313-04E0AB0CFC2E}"/>
              </a:ext>
            </a:extLst>
          </p:cNvPr>
          <p:cNvGrpSpPr/>
          <p:nvPr/>
        </p:nvGrpSpPr>
        <p:grpSpPr>
          <a:xfrm>
            <a:off x="1661889" y="4426995"/>
            <a:ext cx="2762121" cy="1942743"/>
            <a:chOff x="1661889" y="4426995"/>
            <a:chExt cx="2762121" cy="19427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D2394B-EB69-8949-88B4-2B1E3139B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0510" y="4693338"/>
              <a:ext cx="2603500" cy="16764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4292BF-8E8F-0449-B1D3-83B4C48C5847}"/>
                </a:ext>
              </a:extLst>
            </p:cNvPr>
            <p:cNvSpPr txBox="1"/>
            <p:nvPr/>
          </p:nvSpPr>
          <p:spPr>
            <a:xfrm>
              <a:off x="1661889" y="4426995"/>
              <a:ext cx="6944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hidden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65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C0B52-EB41-4F4D-BEA0-001AB60F2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 Criteria </a:t>
            </a:r>
            <a:r>
              <a:rPr lang="en-US" sz="1600" dirty="0"/>
              <a:t>d-separation review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525371-1167-0D4E-A3B6-8337B352FDBD}"/>
              </a:ext>
            </a:extLst>
          </p:cNvPr>
          <p:cNvGrpSpPr/>
          <p:nvPr/>
        </p:nvGrpSpPr>
        <p:grpSpPr>
          <a:xfrm>
            <a:off x="1412422" y="2032000"/>
            <a:ext cx="9105900" cy="2794000"/>
            <a:chOff x="1412422" y="2032000"/>
            <a:chExt cx="9105900" cy="2794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8D842C-778A-7F48-8F1D-062190AA4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2422" y="2032000"/>
              <a:ext cx="9105900" cy="2794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173DFB-3408-E543-AFB7-E7A5689275C5}"/>
                </a:ext>
              </a:extLst>
            </p:cNvPr>
            <p:cNvSpPr txBox="1"/>
            <p:nvPr/>
          </p:nvSpPr>
          <p:spPr>
            <a:xfrm>
              <a:off x="1692340" y="3013787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3194A5-06FC-BA4F-BB87-44F4574E06E0}"/>
                </a:ext>
              </a:extLst>
            </p:cNvPr>
            <p:cNvSpPr txBox="1"/>
            <p:nvPr/>
          </p:nvSpPr>
          <p:spPr>
            <a:xfrm>
              <a:off x="9719777" y="3013787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3D4795-F9D5-2C41-BEB0-C4698F1DAE99}"/>
              </a:ext>
            </a:extLst>
          </p:cNvPr>
          <p:cNvGrpSpPr/>
          <p:nvPr/>
        </p:nvGrpSpPr>
        <p:grpSpPr>
          <a:xfrm>
            <a:off x="4142791" y="2239346"/>
            <a:ext cx="4973217" cy="1359216"/>
            <a:chOff x="4142791" y="2239346"/>
            <a:chExt cx="4973217" cy="135921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EA26C0-7611-6744-AFD4-905890C47DE6}"/>
                </a:ext>
              </a:extLst>
            </p:cNvPr>
            <p:cNvSpPr/>
            <p:nvPr/>
          </p:nvSpPr>
          <p:spPr>
            <a:xfrm>
              <a:off x="4142791" y="2239346"/>
              <a:ext cx="559837" cy="5505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315A292-DEFB-D744-B0FB-D9A9DBD86208}"/>
                </a:ext>
              </a:extLst>
            </p:cNvPr>
            <p:cNvSpPr/>
            <p:nvPr/>
          </p:nvSpPr>
          <p:spPr>
            <a:xfrm>
              <a:off x="5246913" y="3048056"/>
              <a:ext cx="559837" cy="5505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11171A2-9C46-B94C-924A-50BF4E447DFE}"/>
                </a:ext>
              </a:extLst>
            </p:cNvPr>
            <p:cNvSpPr/>
            <p:nvPr/>
          </p:nvSpPr>
          <p:spPr>
            <a:xfrm>
              <a:off x="7302758" y="3048056"/>
              <a:ext cx="559837" cy="5505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ABCF4B0-E6E9-6448-8C8E-2480FDC76F39}"/>
                </a:ext>
              </a:extLst>
            </p:cNvPr>
            <p:cNvSpPr/>
            <p:nvPr/>
          </p:nvSpPr>
          <p:spPr>
            <a:xfrm>
              <a:off x="8556171" y="2239346"/>
              <a:ext cx="559837" cy="5505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515CD-3023-A04D-91F8-D4EF463DC0B4}"/>
              </a:ext>
            </a:extLst>
          </p:cNvPr>
          <p:cNvGrpSpPr/>
          <p:nvPr/>
        </p:nvGrpSpPr>
        <p:grpSpPr>
          <a:xfrm>
            <a:off x="2836507" y="3488906"/>
            <a:ext cx="4259238" cy="1531091"/>
            <a:chOff x="2836507" y="3488906"/>
            <a:chExt cx="4259238" cy="153109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AF88BDD-14AB-9749-883D-873E83EC573C}"/>
                </a:ext>
              </a:extLst>
            </p:cNvPr>
            <p:cNvGrpSpPr/>
            <p:nvPr/>
          </p:nvGrpSpPr>
          <p:grpSpPr>
            <a:xfrm>
              <a:off x="2836507" y="4086809"/>
              <a:ext cx="4259238" cy="933188"/>
              <a:chOff x="2836507" y="4086809"/>
              <a:chExt cx="4259238" cy="93318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7D9A91-02A6-9747-8EE3-BAD5C4CA5F5D}"/>
                  </a:ext>
                </a:extLst>
              </p:cNvPr>
              <p:cNvSpPr txBox="1"/>
              <p:nvPr/>
            </p:nvSpPr>
            <p:spPr>
              <a:xfrm>
                <a:off x="2836507" y="4086809"/>
                <a:ext cx="878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collider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FECC8D-CB88-3341-89D0-37FDFB4A7C5D}"/>
                  </a:ext>
                </a:extLst>
              </p:cNvPr>
              <p:cNvSpPr txBox="1"/>
              <p:nvPr/>
            </p:nvSpPr>
            <p:spPr>
              <a:xfrm>
                <a:off x="6217299" y="4650665"/>
                <a:ext cx="878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collider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A7C9C23-A09D-AA4E-8D22-F282599DE4A7}"/>
                </a:ext>
              </a:extLst>
            </p:cNvPr>
            <p:cNvGrpSpPr/>
            <p:nvPr/>
          </p:nvGrpSpPr>
          <p:grpSpPr>
            <a:xfrm>
              <a:off x="2967818" y="3488906"/>
              <a:ext cx="3940629" cy="1139078"/>
              <a:chOff x="2967818" y="3488906"/>
              <a:chExt cx="3940629" cy="113907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D211105-A35B-1E4D-9A8F-90E1DDA849A2}"/>
                  </a:ext>
                </a:extLst>
              </p:cNvPr>
              <p:cNvSpPr/>
              <p:nvPr/>
            </p:nvSpPr>
            <p:spPr>
              <a:xfrm>
                <a:off x="6348610" y="4077478"/>
                <a:ext cx="559837" cy="550506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E20560A-5172-4C4B-8079-94D470C276D6}"/>
                  </a:ext>
                </a:extLst>
              </p:cNvPr>
              <p:cNvSpPr/>
              <p:nvPr/>
            </p:nvSpPr>
            <p:spPr>
              <a:xfrm>
                <a:off x="2967818" y="3488906"/>
                <a:ext cx="559837" cy="550506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F27ABDB-F9F8-024B-8E82-7EBC98829158}"/>
              </a:ext>
            </a:extLst>
          </p:cNvPr>
          <p:cNvSpPr txBox="1"/>
          <p:nvPr/>
        </p:nvSpPr>
        <p:spPr>
          <a:xfrm>
            <a:off x="2357913" y="5293897"/>
            <a:ext cx="4129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 between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iff</a:t>
            </a:r>
            <a:r>
              <a:rPr lang="en-US" dirty="0"/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some collider is not in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, or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some non-collider is in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8B2B68-0000-F34F-B6A3-A3E662BF3EF5}"/>
              </a:ext>
            </a:extLst>
          </p:cNvPr>
          <p:cNvSpPr txBox="1"/>
          <p:nvPr/>
        </p:nvSpPr>
        <p:spPr>
          <a:xfrm>
            <a:off x="884547" y="1454304"/>
            <a:ext cx="3397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the path blocked by variable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963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0147-9579-7441-BB2F-0E64B2C2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 Criteria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3216A-E493-5440-AFDF-7CB38336D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22" y="1690688"/>
            <a:ext cx="9189156" cy="2656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3C56F-B179-0F46-B7A6-6054E81FC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22" y="4578076"/>
            <a:ext cx="9189156" cy="19147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A12F5A-572C-8947-8805-1D19B8DE0D45}"/>
              </a:ext>
            </a:extLst>
          </p:cNvPr>
          <p:cNvGrpSpPr/>
          <p:nvPr/>
        </p:nvGrpSpPr>
        <p:grpSpPr>
          <a:xfrm>
            <a:off x="3293706" y="6152366"/>
            <a:ext cx="3252718" cy="382555"/>
            <a:chOff x="3293706" y="6152366"/>
            <a:chExt cx="3252718" cy="3825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566C97-99A4-FE44-B9AB-A3766CE70163}"/>
                </a:ext>
              </a:extLst>
            </p:cNvPr>
            <p:cNvSpPr txBox="1"/>
            <p:nvPr/>
          </p:nvSpPr>
          <p:spPr>
            <a:xfrm>
              <a:off x="3293706" y="6152366"/>
              <a:ext cx="1503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interventional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A91E68-CF65-484F-B217-FA4427BFAFBD}"/>
                </a:ext>
              </a:extLst>
            </p:cNvPr>
            <p:cNvSpPr txBox="1"/>
            <p:nvPr/>
          </p:nvSpPr>
          <p:spPr>
            <a:xfrm>
              <a:off x="5153607" y="6165589"/>
              <a:ext cx="1392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associational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69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714FC-0728-6344-A133-B3A00EE9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Backdoor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94C37-FAA6-9E49-AA69-E4D44286B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03" y="2152361"/>
            <a:ext cx="2603500" cy="1676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B8330E2-08CF-D64E-9290-2CE5595002FF}"/>
              </a:ext>
            </a:extLst>
          </p:cNvPr>
          <p:cNvGrpSpPr/>
          <p:nvPr/>
        </p:nvGrpSpPr>
        <p:grpSpPr>
          <a:xfrm>
            <a:off x="4943652" y="2152361"/>
            <a:ext cx="3310486" cy="548640"/>
            <a:chOff x="6924091" y="5222279"/>
            <a:chExt cx="3310486" cy="5486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E527B5-1CD3-D442-9D43-095728BE7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4091" y="5222279"/>
              <a:ext cx="1246909" cy="5486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D3674F-7951-F74F-BC0E-88741D4022AA}"/>
                </a:ext>
              </a:extLst>
            </p:cNvPr>
            <p:cNvSpPr txBox="1"/>
            <p:nvPr/>
          </p:nvSpPr>
          <p:spPr>
            <a:xfrm>
              <a:off x="8607529" y="5311933"/>
              <a:ext cx="1627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cannot use CER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4A0258-0259-DC40-B465-1E6B5C1DE68C}"/>
              </a:ext>
            </a:extLst>
          </p:cNvPr>
          <p:cNvGrpSpPr/>
          <p:nvPr/>
        </p:nvGrpSpPr>
        <p:grpSpPr>
          <a:xfrm>
            <a:off x="4934860" y="3045046"/>
            <a:ext cx="3319278" cy="530352"/>
            <a:chOff x="6849973" y="6017003"/>
            <a:chExt cx="3319278" cy="5303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D86E3E-357B-3146-BBF6-B133C8AC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9973" y="6017003"/>
              <a:ext cx="1331644" cy="5303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BB7251-6425-7543-9E1B-083F6A2C297C}"/>
                </a:ext>
              </a:extLst>
            </p:cNvPr>
            <p:cNvSpPr txBox="1"/>
            <p:nvPr/>
          </p:nvSpPr>
          <p:spPr>
            <a:xfrm>
              <a:off x="8542203" y="6107257"/>
              <a:ext cx="1627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cannot use CER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E6CB019-14EB-C14E-8623-81583A454958}"/>
              </a:ext>
            </a:extLst>
          </p:cNvPr>
          <p:cNvSpPr txBox="1"/>
          <p:nvPr/>
        </p:nvSpPr>
        <p:spPr>
          <a:xfrm>
            <a:off x="8537952" y="3118892"/>
            <a:ext cx="165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not identifiable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C069F-07D1-724E-A691-02A0737896F5}"/>
              </a:ext>
            </a:extLst>
          </p:cNvPr>
          <p:cNvSpPr txBox="1"/>
          <p:nvPr/>
        </p:nvSpPr>
        <p:spPr>
          <a:xfrm>
            <a:off x="8537952" y="2238644"/>
            <a:ext cx="127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identifiable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53454A-8D09-694A-A189-716100E9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944" y="4592095"/>
            <a:ext cx="1246909" cy="548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88B019-0BC2-0F4E-99B6-DD0A8AE05ED1}"/>
              </a:ext>
            </a:extLst>
          </p:cNvPr>
          <p:cNvSpPr txBox="1"/>
          <p:nvPr/>
        </p:nvSpPr>
        <p:spPr>
          <a:xfrm>
            <a:off x="3038659" y="4751053"/>
            <a:ext cx="157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</a:t>
            </a:r>
            <a:r>
              <a:rPr lang="en-US" dirty="0"/>
              <a:t> is a backdoor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A3C815-4487-6445-8C48-E76C441F38C3}"/>
              </a:ext>
            </a:extLst>
          </p:cNvPr>
          <p:cNvSpPr txBox="1"/>
          <p:nvPr/>
        </p:nvSpPr>
        <p:spPr>
          <a:xfrm>
            <a:off x="3038659" y="5419503"/>
            <a:ext cx="134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  <a:r>
              <a:rPr lang="en-US" i="1" dirty="0"/>
              <a:t> </a:t>
            </a:r>
            <a:r>
              <a:rPr lang="en-US" dirty="0"/>
              <a:t>backdoor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E3DFBD-87EA-6041-BF21-E7211AD3A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103" y="5305138"/>
            <a:ext cx="1331644" cy="5303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A91831-90C8-1649-B550-5F3D39ACE951}"/>
              </a:ext>
            </a:extLst>
          </p:cNvPr>
          <p:cNvSpPr txBox="1"/>
          <p:nvPr/>
        </p:nvSpPr>
        <p:spPr>
          <a:xfrm>
            <a:off x="4995249" y="4751053"/>
            <a:ext cx="538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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Z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</a:t>
            </a:r>
            <a:r>
              <a:rPr lang="en-US" dirty="0">
                <a:sym typeface="Wingdings" pitchFamily="2" charset="2"/>
              </a:rPr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Y</a:t>
            </a:r>
            <a:r>
              <a:rPr lang="en-US" dirty="0">
                <a:sym typeface="Wingdings" pitchFamily="2" charset="2"/>
              </a:rPr>
              <a:t> 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Z</a:t>
            </a:r>
            <a:r>
              <a:rPr lang="en-US" dirty="0">
                <a:sym typeface="Wingdings" pitchFamily="2" charset="2"/>
              </a:rPr>
              <a:t> 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U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</a:t>
            </a:r>
            <a:r>
              <a:rPr lang="en-US" dirty="0">
                <a:sym typeface="Wingdings" pitchFamily="2" charset="2"/>
              </a:rPr>
              <a:t> are blocked by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Z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965515-8776-F049-9D4F-FE95CA9DD5F6}"/>
              </a:ext>
            </a:extLst>
          </p:cNvPr>
          <p:cNvSpPr txBox="1"/>
          <p:nvPr/>
        </p:nvSpPr>
        <p:spPr>
          <a:xfrm>
            <a:off x="4995249" y="5419503"/>
            <a:ext cx="5619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Z</a:t>
            </a:r>
            <a:r>
              <a:rPr lang="en-US" dirty="0">
                <a:sym typeface="Wingdings" pitchFamily="2" charset="2"/>
              </a:rPr>
              <a:t> 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U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</a:t>
            </a:r>
            <a:r>
              <a:rPr lang="en-US" dirty="0">
                <a:sym typeface="Wingdings" pitchFamily="2" charset="2"/>
              </a:rPr>
              <a:t> cannot be blocked by observed variables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30DF70-B838-D141-A27D-5319E21D283F}"/>
              </a:ext>
            </a:extLst>
          </p:cNvPr>
          <p:cNvSpPr txBox="1"/>
          <p:nvPr/>
        </p:nvSpPr>
        <p:spPr>
          <a:xfrm>
            <a:off x="1222310" y="1834069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hidden</a:t>
            </a:r>
          </a:p>
        </p:txBody>
      </p:sp>
    </p:spTree>
    <p:extLst>
      <p:ext uri="{BB962C8B-B14F-4D97-AF65-F5344CB8AC3E}">
        <p14:creationId xmlns:p14="http://schemas.microsoft.com/office/powerpoint/2010/main" val="34367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1D34-9481-DC45-B1A9-F4EEF5A3E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Backdoor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99644A-FC7A-904B-9CFA-8F45E1550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554" y="1946659"/>
            <a:ext cx="5812892" cy="28546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05F356-AE09-D645-ABB1-B471ACDF4C15}"/>
              </a:ext>
            </a:extLst>
          </p:cNvPr>
          <p:cNvSpPr txBox="1"/>
          <p:nvPr/>
        </p:nvSpPr>
        <p:spPr>
          <a:xfrm>
            <a:off x="4087918" y="5143230"/>
            <a:ext cx="401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find backdoor for causal effect of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on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322C91-E3A9-F846-B0E0-B753B90521A2}"/>
              </a:ext>
            </a:extLst>
          </p:cNvPr>
          <p:cNvSpPr txBox="1"/>
          <p:nvPr/>
        </p:nvSpPr>
        <p:spPr>
          <a:xfrm>
            <a:off x="3784245" y="5516724"/>
            <a:ext cx="462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variables are observed (no hidden variables)</a:t>
            </a:r>
          </a:p>
        </p:txBody>
      </p:sp>
    </p:spTree>
    <p:extLst>
      <p:ext uri="{BB962C8B-B14F-4D97-AF65-F5344CB8AC3E}">
        <p14:creationId xmlns:p14="http://schemas.microsoft.com/office/powerpoint/2010/main" val="2147615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1D34-9481-DC45-B1A9-F4EEF5A3E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Backdoor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5F356-AE09-D645-ABB1-B471ACDF4C15}"/>
              </a:ext>
            </a:extLst>
          </p:cNvPr>
          <p:cNvSpPr txBox="1"/>
          <p:nvPr/>
        </p:nvSpPr>
        <p:spPr>
          <a:xfrm>
            <a:off x="4364969" y="6130559"/>
            <a:ext cx="298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enumerating backdoor paths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5C7197-A4B3-3D47-BEC3-FC78D0CAB0AB}"/>
              </a:ext>
            </a:extLst>
          </p:cNvPr>
          <p:cNvGrpSpPr/>
          <p:nvPr/>
        </p:nvGrpSpPr>
        <p:grpSpPr>
          <a:xfrm>
            <a:off x="870472" y="1888571"/>
            <a:ext cx="3033889" cy="1738312"/>
            <a:chOff x="1255889" y="2465604"/>
            <a:chExt cx="5812892" cy="28546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99644A-FC7A-904B-9CFA-8F45E1550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889" y="2465604"/>
              <a:ext cx="5812892" cy="2854677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223050B-09D0-EF45-8F68-17C222052A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4168" y="3652316"/>
              <a:ext cx="936977" cy="89182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A43281F-6375-D647-8DAF-2337508EC4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6711" y="3633338"/>
              <a:ext cx="936978" cy="909597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D973C70-7A86-D742-8A8B-A7FDF5730F67}"/>
              </a:ext>
            </a:extLst>
          </p:cNvPr>
          <p:cNvGrpSpPr/>
          <p:nvPr/>
        </p:nvGrpSpPr>
        <p:grpSpPr>
          <a:xfrm>
            <a:off x="4439809" y="4101898"/>
            <a:ext cx="3033889" cy="1738312"/>
            <a:chOff x="1255889" y="2465604"/>
            <a:chExt cx="5812892" cy="285467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2CD2192-29B2-974C-99FE-687A8CCB6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889" y="2465604"/>
              <a:ext cx="5812892" cy="2854677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BA13E46-BF2B-BE4A-AF7A-8A54A7EB43CC}"/>
                </a:ext>
              </a:extLst>
            </p:cNvPr>
            <p:cNvGrpSpPr/>
            <p:nvPr/>
          </p:nvGrpSpPr>
          <p:grpSpPr>
            <a:xfrm>
              <a:off x="1750090" y="2804447"/>
              <a:ext cx="1997821" cy="1649785"/>
              <a:chOff x="1750090" y="2804447"/>
              <a:chExt cx="1997821" cy="1649785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7BEB9BC-A543-6E4C-8C61-20FFC0B6FA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0090" y="2914134"/>
                <a:ext cx="844931" cy="1540098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705B99D-FE33-D54A-81B9-7B55D91BE0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51378" y="2804447"/>
                <a:ext cx="1896533" cy="620889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3623BCB-36AD-4E47-A46D-830DE6CE72B1}"/>
                </a:ext>
              </a:extLst>
            </p:cNvPr>
            <p:cNvGrpSpPr/>
            <p:nvPr/>
          </p:nvGrpSpPr>
          <p:grpSpPr>
            <a:xfrm>
              <a:off x="4470400" y="2804447"/>
              <a:ext cx="1975556" cy="1693333"/>
              <a:chOff x="4470400" y="2804447"/>
              <a:chExt cx="1975556" cy="1693333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3DD0EBB-BC09-EF44-BDBB-C70E570FBD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4133" y="2894758"/>
                <a:ext cx="891823" cy="1603022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7879AF6-2AA1-D44C-8EAC-437C9D2ABB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70400" y="2804447"/>
                <a:ext cx="1841057" cy="620889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CC4871-ED88-AA40-BC51-9B13293319B0}"/>
              </a:ext>
            </a:extLst>
          </p:cNvPr>
          <p:cNvGrpSpPr/>
          <p:nvPr/>
        </p:nvGrpSpPr>
        <p:grpSpPr>
          <a:xfrm>
            <a:off x="870472" y="4101898"/>
            <a:ext cx="3033889" cy="1738312"/>
            <a:chOff x="1255889" y="2465604"/>
            <a:chExt cx="5812892" cy="285467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88DFFFA-4BC1-DE46-9AF5-DA8FC139D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889" y="2465604"/>
              <a:ext cx="5812892" cy="2854677"/>
            </a:xfrm>
            <a:prstGeom prst="rect">
              <a:avLst/>
            </a:prstGeom>
          </p:spPr>
        </p:pic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C01193D-1A98-1646-A157-831A45E679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4168" y="3652316"/>
              <a:ext cx="936977" cy="89182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4D4B1EC-A853-7E48-ACD5-B4CB3B435FA5}"/>
                </a:ext>
              </a:extLst>
            </p:cNvPr>
            <p:cNvGrpSpPr/>
            <p:nvPr/>
          </p:nvGrpSpPr>
          <p:grpSpPr>
            <a:xfrm>
              <a:off x="1750090" y="2804447"/>
              <a:ext cx="1997821" cy="1649785"/>
              <a:chOff x="1750090" y="2804447"/>
              <a:chExt cx="1997821" cy="1649785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17235CA-2D07-C046-AC02-D73B35E946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0090" y="2914134"/>
                <a:ext cx="844931" cy="1540098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D6B5D4E-1265-C44D-9FFE-803F915C89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51378" y="2804447"/>
                <a:ext cx="1896533" cy="620889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CA68CC3-2B5B-A74E-9236-C4EFFF7F839B}"/>
              </a:ext>
            </a:extLst>
          </p:cNvPr>
          <p:cNvGrpSpPr/>
          <p:nvPr/>
        </p:nvGrpSpPr>
        <p:grpSpPr>
          <a:xfrm>
            <a:off x="4439810" y="1888571"/>
            <a:ext cx="3033889" cy="1738312"/>
            <a:chOff x="1255889" y="2465604"/>
            <a:chExt cx="5812892" cy="2854677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3320A81-3483-CF41-8A45-87CF9011F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889" y="2465604"/>
              <a:ext cx="5812892" cy="2854677"/>
            </a:xfrm>
            <a:prstGeom prst="rect">
              <a:avLst/>
            </a:prstGeom>
          </p:spPr>
        </p:pic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D502C10-ADA3-EA43-8677-C654306690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6711" y="3633338"/>
              <a:ext cx="936978" cy="909597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73ED67A-46AB-F349-B41A-4914A009B2D6}"/>
                </a:ext>
              </a:extLst>
            </p:cNvPr>
            <p:cNvGrpSpPr/>
            <p:nvPr/>
          </p:nvGrpSpPr>
          <p:grpSpPr>
            <a:xfrm>
              <a:off x="4470400" y="2804447"/>
              <a:ext cx="1975556" cy="1693333"/>
              <a:chOff x="4470400" y="2804447"/>
              <a:chExt cx="1975556" cy="1693333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5B76B37-2D96-3849-81A1-79C1F431DE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4133" y="2894758"/>
                <a:ext cx="891823" cy="1603022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299D7CF-05F1-5346-9CF0-EB14CDCDB7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70400" y="2804447"/>
                <a:ext cx="1841057" cy="620889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29CA65DF-B498-4749-A089-48DAAF159BE0}"/>
              </a:ext>
            </a:extLst>
          </p:cNvPr>
          <p:cNvSpPr txBox="1"/>
          <p:nvPr/>
        </p:nvSpPr>
        <p:spPr>
          <a:xfrm>
            <a:off x="8396524" y="3013362"/>
            <a:ext cx="2292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backdoor 1: </a:t>
            </a:r>
            <a:r>
              <a:rPr lang="en-US" sz="2400" i="1" dirty="0"/>
              <a:t>A, Z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3B1FBFE-1E17-1C4C-B9EE-EA7FF840ECF8}"/>
              </a:ext>
            </a:extLst>
          </p:cNvPr>
          <p:cNvSpPr txBox="1"/>
          <p:nvPr/>
        </p:nvSpPr>
        <p:spPr>
          <a:xfrm>
            <a:off x="8396523" y="3544279"/>
            <a:ext cx="22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backdoor 2: </a:t>
            </a:r>
            <a:r>
              <a:rPr lang="en-US" sz="2400" i="1" dirty="0"/>
              <a:t>E, Z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1225461-6661-514C-A3A5-2062B4C58653}"/>
              </a:ext>
            </a:extLst>
          </p:cNvPr>
          <p:cNvSpPr txBox="1"/>
          <p:nvPr/>
        </p:nvSpPr>
        <p:spPr>
          <a:xfrm>
            <a:off x="8396523" y="4075196"/>
            <a:ext cx="258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backdoor 3: </a:t>
            </a:r>
            <a:r>
              <a:rPr lang="en-US" sz="2400" i="1" dirty="0"/>
              <a:t>A, E, Z </a:t>
            </a:r>
          </a:p>
        </p:txBody>
      </p:sp>
    </p:spTree>
    <p:extLst>
      <p:ext uri="{BB962C8B-B14F-4D97-AF65-F5344CB8AC3E}">
        <p14:creationId xmlns:p14="http://schemas.microsoft.com/office/powerpoint/2010/main" val="277155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66D3-D7FF-D34A-8DD0-C96C7620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Frontdoor</a:t>
            </a:r>
            <a:r>
              <a:rPr lang="en-US" dirty="0"/>
              <a:t> Criteria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B55F1C-0899-7449-9616-24E2D9312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444" y="1957824"/>
            <a:ext cx="9031111" cy="1669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262CF-CF24-B24C-A625-FD68FA12D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444" y="4192064"/>
            <a:ext cx="9115778" cy="19367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2E36FD-D588-7A4C-B7A5-1409F6462FF0}"/>
              </a:ext>
            </a:extLst>
          </p:cNvPr>
          <p:cNvGrpSpPr/>
          <p:nvPr/>
        </p:nvGrpSpPr>
        <p:grpSpPr>
          <a:xfrm>
            <a:off x="2276669" y="5774255"/>
            <a:ext cx="3252718" cy="382555"/>
            <a:chOff x="3293706" y="6152366"/>
            <a:chExt cx="3252718" cy="38255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C615F3-9A4E-3343-8193-740D2E1AEB04}"/>
                </a:ext>
              </a:extLst>
            </p:cNvPr>
            <p:cNvSpPr txBox="1"/>
            <p:nvPr/>
          </p:nvSpPr>
          <p:spPr>
            <a:xfrm>
              <a:off x="3293706" y="6152366"/>
              <a:ext cx="1503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interventional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140CA0-FF0C-BF40-8B14-CDC062204C2F}"/>
                </a:ext>
              </a:extLst>
            </p:cNvPr>
            <p:cNvSpPr txBox="1"/>
            <p:nvPr/>
          </p:nvSpPr>
          <p:spPr>
            <a:xfrm>
              <a:off x="5153607" y="6165589"/>
              <a:ext cx="1392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associational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60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1FFC4-BD3E-4B4C-BD5B-FF9322F6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C5E10-E1CC-4541-A8F1-095D5ACF9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83" y="1887580"/>
            <a:ext cx="4742121" cy="4351338"/>
          </a:xfrm>
        </p:spPr>
        <p:txBody>
          <a:bodyPr>
            <a:normAutofit/>
          </a:bodyPr>
          <a:lstStyle/>
          <a:p>
            <a:r>
              <a:rPr lang="en-US" sz="2000" dirty="0"/>
              <a:t>Why do we need it?</a:t>
            </a:r>
          </a:p>
          <a:p>
            <a:r>
              <a:rPr lang="en-US" sz="2000" dirty="0"/>
              <a:t>What additional information do we need so we can do it?</a:t>
            </a:r>
          </a:p>
          <a:p>
            <a:r>
              <a:rPr lang="en-US" sz="2000" dirty="0"/>
              <a:t>How can we do it in an idealized setting?</a:t>
            </a:r>
            <a:br>
              <a:rPr lang="en-US" sz="2000" dirty="0"/>
            </a:br>
            <a:r>
              <a:rPr lang="en-US" sz="1400" dirty="0"/>
              <a:t>(complete model: causal graph + parameters)</a:t>
            </a:r>
          </a:p>
          <a:p>
            <a:r>
              <a:rPr lang="en-US" sz="2000" dirty="0"/>
              <a:t>How can we do it in a practical setting?</a:t>
            </a:r>
            <a:br>
              <a:rPr lang="en-US" sz="2000" dirty="0"/>
            </a:br>
            <a:r>
              <a:rPr lang="en-US" sz="1400" dirty="0"/>
              <a:t>(partial model: causal graph + data)</a:t>
            </a:r>
          </a:p>
          <a:p>
            <a:r>
              <a:rPr lang="en-US" sz="2000" dirty="0"/>
              <a:t>Causal inference using tractable circuits</a:t>
            </a:r>
            <a:br>
              <a:rPr lang="en-US" sz="2000" dirty="0"/>
            </a:br>
            <a:r>
              <a:rPr lang="en-US" sz="1400" dirty="0"/>
              <a:t>(recent results)</a:t>
            </a:r>
            <a:endParaRPr lang="en-US" sz="2000" dirty="0"/>
          </a:p>
        </p:txBody>
      </p:sp>
      <p:pic>
        <p:nvPicPr>
          <p:cNvPr id="4" name="Picture 1" descr="Fig3 Ladder of Causation V3-01.jpg">
            <a:extLst>
              <a:ext uri="{FF2B5EF4-FFF2-40B4-BE49-F238E27FC236}">
                <a16:creationId xmlns:a16="http://schemas.microsoft.com/office/drawing/2014/main" id="{CA2D0D64-D415-414D-BD40-35315895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r="-966"/>
          <a:stretch>
            <a:fillRect/>
          </a:stretch>
        </p:blipFill>
        <p:spPr bwMode="auto">
          <a:xfrm>
            <a:off x="4888671" y="-126460"/>
            <a:ext cx="5624512" cy="71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FDFC47-5882-4244-B81A-5299E2557658}"/>
              </a:ext>
            </a:extLst>
          </p:cNvPr>
          <p:cNvSpPr txBox="1"/>
          <p:nvPr/>
        </p:nvSpPr>
        <p:spPr>
          <a:xfrm>
            <a:off x="10354741" y="5327009"/>
            <a:ext cx="121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class so far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A8EB53-FCCB-8941-8898-46E72EFB6887}"/>
              </a:ext>
            </a:extLst>
          </p:cNvPr>
          <p:cNvSpPr txBox="1"/>
          <p:nvPr/>
        </p:nvSpPr>
        <p:spPr>
          <a:xfrm>
            <a:off x="10354740" y="3607294"/>
            <a:ext cx="125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this lecture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86EA4-D0D7-FF4B-8692-56B949187C52}"/>
              </a:ext>
            </a:extLst>
          </p:cNvPr>
          <p:cNvSpPr txBox="1"/>
          <p:nvPr/>
        </p:nvSpPr>
        <p:spPr>
          <a:xfrm>
            <a:off x="10354740" y="1887580"/>
            <a:ext cx="1324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next lecture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34E7FC-FC75-B845-8E46-C9BAFDFFE984}"/>
              </a:ext>
            </a:extLst>
          </p:cNvPr>
          <p:cNvSpPr txBox="1"/>
          <p:nvPr/>
        </p:nvSpPr>
        <p:spPr>
          <a:xfrm>
            <a:off x="7337942" y="1086332"/>
            <a:ext cx="2791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layers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rungs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of the causal hierarchy</a:t>
            </a:r>
          </a:p>
        </p:txBody>
      </p:sp>
    </p:spTree>
    <p:extLst>
      <p:ext uri="{BB962C8B-B14F-4D97-AF65-F5344CB8AC3E}">
        <p14:creationId xmlns:p14="http://schemas.microsoft.com/office/powerpoint/2010/main" val="188962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76B53-32C3-9E47-A89B-3A4C5BFEE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Incompleteness of Backdoor Criterion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7348F7-D8F0-384E-8871-A7CCB3384502}"/>
              </a:ext>
            </a:extLst>
          </p:cNvPr>
          <p:cNvGrpSpPr/>
          <p:nvPr/>
        </p:nvGrpSpPr>
        <p:grpSpPr>
          <a:xfrm>
            <a:off x="1051895" y="2210864"/>
            <a:ext cx="4057033" cy="2116380"/>
            <a:chOff x="3252788" y="1042194"/>
            <a:chExt cx="4057033" cy="2116380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EA7FCB69-5353-0A4A-BB67-62DA5D215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2788" y="2695575"/>
              <a:ext cx="1160072" cy="428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239" tIns="44327" rIns="90239" bIns="44327">
              <a:spAutoFit/>
            </a:bodyPr>
            <a:lstStyle/>
            <a:p>
              <a:pPr defTabSz="912007" eaLnBrk="0" hangingPunct="0">
                <a:defRPr/>
              </a:pPr>
              <a:r>
                <a:rPr lang="en-US" sz="2200">
                  <a:ea typeface="ＭＳ Ｐゴシック" charset="0"/>
                </a:rPr>
                <a:t>Smoking</a:t>
              </a:r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E3E26589-AFF1-934C-AFAF-820FBBF3C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7300" y="2730500"/>
              <a:ext cx="972521" cy="428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239" tIns="44327" rIns="90239" bIns="44327">
              <a:spAutoFit/>
            </a:bodyPr>
            <a:lstStyle/>
            <a:p>
              <a:pPr defTabSz="912007" eaLnBrk="0" hangingPunct="0">
                <a:defRPr/>
              </a:pPr>
              <a:r>
                <a:rPr lang="en-US" sz="2200">
                  <a:ea typeface="ＭＳ Ｐゴシック" charset="0"/>
                </a:rPr>
                <a:t>Cancer</a:t>
              </a:r>
            </a:p>
          </p:txBody>
        </p:sp>
        <p:sp>
          <p:nvSpPr>
            <p:cNvPr id="32" name="Arc 6">
              <a:extLst>
                <a:ext uri="{FF2B5EF4-FFF2-40B4-BE49-F238E27FC236}">
                  <a16:creationId xmlns:a16="http://schemas.microsoft.com/office/drawing/2014/main" id="{03045DBD-43B2-4A4C-8669-10E97A492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825" y="1574800"/>
              <a:ext cx="1382713" cy="1006475"/>
            </a:xfrm>
            <a:custGeom>
              <a:avLst/>
              <a:gdLst>
                <a:gd name="T0" fmla="*/ 0 w 21621"/>
                <a:gd name="T1" fmla="*/ 47 h 21600"/>
                <a:gd name="T2" fmla="*/ 1382713 w 21621"/>
                <a:gd name="T3" fmla="*/ 1004891 h 21600"/>
                <a:gd name="T4" fmla="*/ 1407 w 21621"/>
                <a:gd name="T5" fmla="*/ 100647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21" h="21600" fill="none" extrusionOk="0">
                  <a:moveTo>
                    <a:pt x="-1" y="0"/>
                  </a:moveTo>
                  <a:cubicBezTo>
                    <a:pt x="7" y="0"/>
                    <a:pt x="14" y="-1"/>
                    <a:pt x="22" y="-1"/>
                  </a:cubicBezTo>
                  <a:cubicBezTo>
                    <a:pt x="11938" y="-1"/>
                    <a:pt x="21603" y="9649"/>
                    <a:pt x="21621" y="21565"/>
                  </a:cubicBezTo>
                </a:path>
                <a:path w="21621" h="21600" stroke="0" extrusionOk="0">
                  <a:moveTo>
                    <a:pt x="-1" y="0"/>
                  </a:moveTo>
                  <a:cubicBezTo>
                    <a:pt x="7" y="0"/>
                    <a:pt x="14" y="-1"/>
                    <a:pt x="22" y="-1"/>
                  </a:cubicBezTo>
                  <a:cubicBezTo>
                    <a:pt x="11938" y="-1"/>
                    <a:pt x="21603" y="9649"/>
                    <a:pt x="21621" y="21565"/>
                  </a:cubicBezTo>
                  <a:lnTo>
                    <a:pt x="22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101609" tIns="50806" rIns="101609" bIns="50806" anchor="ctr"/>
            <a:lstStyle/>
            <a:p>
              <a:endParaRPr lang="en-US"/>
            </a:p>
          </p:txBody>
        </p:sp>
        <p:sp>
          <p:nvSpPr>
            <p:cNvPr id="33" name="Arc 7">
              <a:extLst>
                <a:ext uri="{FF2B5EF4-FFF2-40B4-BE49-F238E27FC236}">
                  <a16:creationId xmlns:a16="http://schemas.microsoft.com/office/drawing/2014/main" id="{DF16DB64-617D-B447-BE75-3008FA4BB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025" y="1576388"/>
              <a:ext cx="1382713" cy="1004887"/>
            </a:xfrm>
            <a:custGeom>
              <a:avLst/>
              <a:gdLst>
                <a:gd name="T0" fmla="*/ 0 w 21599"/>
                <a:gd name="T1" fmla="*/ 1003305 h 21599"/>
                <a:gd name="T2" fmla="*/ 1381305 w 21599"/>
                <a:gd name="T3" fmla="*/ 0 h 21599"/>
                <a:gd name="T4" fmla="*/ 1382713 w 21599"/>
                <a:gd name="T5" fmla="*/ 1004887 h 215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9" h="21599" fill="none" extrusionOk="0">
                  <a:moveTo>
                    <a:pt x="-1" y="21564"/>
                  </a:moveTo>
                  <a:cubicBezTo>
                    <a:pt x="17" y="9657"/>
                    <a:pt x="9669" y="11"/>
                    <a:pt x="21576" y="-1"/>
                  </a:cubicBezTo>
                </a:path>
                <a:path w="21599" h="21599" stroke="0" extrusionOk="0">
                  <a:moveTo>
                    <a:pt x="-1" y="21564"/>
                  </a:moveTo>
                  <a:cubicBezTo>
                    <a:pt x="17" y="9657"/>
                    <a:pt x="9669" y="11"/>
                    <a:pt x="21576" y="-1"/>
                  </a:cubicBezTo>
                  <a:lnTo>
                    <a:pt x="21599" y="21599"/>
                  </a:lnTo>
                  <a:lnTo>
                    <a:pt x="-1" y="21564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101609" tIns="50806" rIns="101609" bIns="50806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05EB178-1088-5742-A8D4-D4047CA3C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050" y="2316163"/>
              <a:ext cx="161925" cy="227012"/>
            </a:xfrm>
            <a:custGeom>
              <a:avLst/>
              <a:gdLst>
                <a:gd name="T0" fmla="*/ 53044 w 116"/>
                <a:gd name="T1" fmla="*/ 225446 h 145"/>
                <a:gd name="T2" fmla="*/ 0 w 116"/>
                <a:gd name="T3" fmla="*/ 0 h 145"/>
                <a:gd name="T4" fmla="*/ 79567 w 116"/>
                <a:gd name="T5" fmla="*/ 0 h 145"/>
                <a:gd name="T6" fmla="*/ 160529 w 116"/>
                <a:gd name="T7" fmla="*/ 17222 h 145"/>
                <a:gd name="T8" fmla="*/ 53044 w 116"/>
                <a:gd name="T9" fmla="*/ 225446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6" h="145">
                  <a:moveTo>
                    <a:pt x="38" y="144"/>
                  </a:moveTo>
                  <a:lnTo>
                    <a:pt x="0" y="0"/>
                  </a:lnTo>
                  <a:lnTo>
                    <a:pt x="57" y="0"/>
                  </a:lnTo>
                  <a:lnTo>
                    <a:pt x="115" y="11"/>
                  </a:lnTo>
                  <a:lnTo>
                    <a:pt x="38" y="144"/>
                  </a:lnTo>
                </a:path>
              </a:pathLst>
            </a:custGeom>
            <a:solidFill>
              <a:schemeClr val="tx1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lIns="101609" tIns="50806" rIns="101609" bIns="50806"/>
            <a:lstStyle/>
            <a:p>
              <a:endParaRPr lang="en-US"/>
            </a:p>
          </p:txBody>
        </p:sp>
        <p:sp>
          <p:nvSpPr>
            <p:cNvPr id="36" name="Oval 94">
              <a:extLst>
                <a:ext uri="{FF2B5EF4-FFF2-40B4-BE49-F238E27FC236}">
                  <a16:creationId xmlns:a16="http://schemas.microsoft.com/office/drawing/2014/main" id="{1674FC4D-0922-364C-8DD9-264A39B4F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2514600"/>
              <a:ext cx="160338" cy="157163"/>
            </a:xfrm>
            <a:prstGeom prst="ellipse">
              <a:avLst/>
            </a:prstGeom>
            <a:solidFill>
              <a:schemeClr val="tx1"/>
            </a:solidFill>
            <a:ln w="254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1609" tIns="50806" rIns="101609" bIns="50806" anchor="ctr"/>
            <a:lstStyle/>
            <a:p>
              <a:pPr eaLnBrk="0" hangingPunct="0"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38" name="Group 98">
              <a:extLst>
                <a:ext uri="{FF2B5EF4-FFF2-40B4-BE49-F238E27FC236}">
                  <a16:creationId xmlns:a16="http://schemas.microsoft.com/office/drawing/2014/main" id="{B6F4D138-2DFA-F143-A29A-4EF77647B5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1891" y="2559051"/>
              <a:ext cx="2591148" cy="125413"/>
              <a:chOff x="2329" y="1284"/>
              <a:chExt cx="1831" cy="79"/>
            </a:xfrm>
          </p:grpSpPr>
          <p:sp>
            <p:nvSpPr>
              <p:cNvPr id="48" name="Freeform 99">
                <a:extLst>
                  <a:ext uri="{FF2B5EF4-FFF2-40B4-BE49-F238E27FC236}">
                    <a16:creationId xmlns:a16="http://schemas.microsoft.com/office/drawing/2014/main" id="{D4E283ED-C540-464E-91E3-84A9C60FA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1284"/>
                <a:ext cx="187" cy="79"/>
              </a:xfrm>
              <a:custGeom>
                <a:avLst/>
                <a:gdLst>
                  <a:gd name="T0" fmla="*/ 186 w 187"/>
                  <a:gd name="T1" fmla="*/ 44 h 79"/>
                  <a:gd name="T2" fmla="*/ 0 w 187"/>
                  <a:gd name="T3" fmla="*/ 78 h 79"/>
                  <a:gd name="T4" fmla="*/ 0 w 187"/>
                  <a:gd name="T5" fmla="*/ 44 h 79"/>
                  <a:gd name="T6" fmla="*/ 0 w 187"/>
                  <a:gd name="T7" fmla="*/ 0 h 79"/>
                  <a:gd name="T8" fmla="*/ 186 w 187"/>
                  <a:gd name="T9" fmla="*/ 44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79">
                    <a:moveTo>
                      <a:pt x="186" y="44"/>
                    </a:moveTo>
                    <a:lnTo>
                      <a:pt x="0" y="78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186" y="44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100">
                <a:extLst>
                  <a:ext uri="{FF2B5EF4-FFF2-40B4-BE49-F238E27FC236}">
                    <a16:creationId xmlns:a16="http://schemas.microsoft.com/office/drawing/2014/main" id="{6C91FA53-F3F2-384B-8D56-F4BF5B545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9" y="1325"/>
                <a:ext cx="1641" cy="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B31895E1-BB65-7046-9CC1-961B42B56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60" y="2312988"/>
              <a:ext cx="127000" cy="241300"/>
            </a:xfrm>
            <a:custGeom>
              <a:avLst/>
              <a:gdLst>
                <a:gd name="T0" fmla="*/ 62 w 89"/>
                <a:gd name="T1" fmla="*/ 151 h 152"/>
                <a:gd name="T2" fmla="*/ 0 w 89"/>
                <a:gd name="T3" fmla="*/ 11 h 152"/>
                <a:gd name="T4" fmla="*/ 50 w 89"/>
                <a:gd name="T5" fmla="*/ 0 h 152"/>
                <a:gd name="T6" fmla="*/ 88 w 89"/>
                <a:gd name="T7" fmla="*/ 0 h 152"/>
                <a:gd name="T8" fmla="*/ 62 w 89"/>
                <a:gd name="T9" fmla="*/ 151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9" h="152">
                  <a:moveTo>
                    <a:pt x="62" y="151"/>
                  </a:moveTo>
                  <a:lnTo>
                    <a:pt x="0" y="11"/>
                  </a:lnTo>
                  <a:lnTo>
                    <a:pt x="50" y="0"/>
                  </a:lnTo>
                  <a:lnTo>
                    <a:pt x="88" y="0"/>
                  </a:lnTo>
                  <a:lnTo>
                    <a:pt x="62" y="151"/>
                  </a:lnTo>
                </a:path>
              </a:pathLst>
            </a:custGeom>
            <a:solidFill>
              <a:schemeClr val="tx1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Oval 106">
              <a:extLst>
                <a:ext uri="{FF2B5EF4-FFF2-40B4-BE49-F238E27FC236}">
                  <a16:creationId xmlns:a16="http://schemas.microsoft.com/office/drawing/2014/main" id="{1BD7C763-2750-E941-99CF-C6C6289C2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1495425"/>
              <a:ext cx="158750" cy="158750"/>
            </a:xfrm>
            <a:prstGeom prst="ellipse">
              <a:avLst/>
            </a:prstGeom>
            <a:solidFill>
              <a:srgbClr val="000000"/>
            </a:solidFill>
            <a:ln w="254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1609" tIns="50806" rIns="101609" bIns="50806" anchor="ctr"/>
            <a:lstStyle/>
            <a:p>
              <a:pPr eaLnBrk="0" hangingPunct="0"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43" name="Oval 108">
              <a:extLst>
                <a:ext uri="{FF2B5EF4-FFF2-40B4-BE49-F238E27FC236}">
                  <a16:creationId xmlns:a16="http://schemas.microsoft.com/office/drawing/2014/main" id="{814A3493-5095-FE4F-BAF5-E504B32F3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8750" y="2514600"/>
              <a:ext cx="158750" cy="157163"/>
            </a:xfrm>
            <a:prstGeom prst="ellipse">
              <a:avLst/>
            </a:prstGeom>
            <a:solidFill>
              <a:srgbClr val="000000"/>
            </a:solidFill>
            <a:ln w="254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1609" tIns="50806" rIns="101609" bIns="50806" anchor="ctr"/>
            <a:lstStyle/>
            <a:p>
              <a:pPr eaLnBrk="0" hangingPunct="0"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44" name="Text Box 110">
              <a:extLst>
                <a:ext uri="{FF2B5EF4-FFF2-40B4-BE49-F238E27FC236}">
                  <a16:creationId xmlns:a16="http://schemas.microsoft.com/office/drawing/2014/main" id="{9A865997-7E98-1344-8401-37F7CEEC1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8762" y="1042194"/>
              <a:ext cx="2404325" cy="430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192" tIns="45594" rIns="91192" bIns="4559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>
                <a:defRPr/>
              </a:pPr>
              <a:r>
                <a:rPr lang="en-US" sz="2200" dirty="0">
                  <a:latin typeface="+mn-lt"/>
                </a:rPr>
                <a:t>Genotype  (hidden)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5CC2A7A-BC13-E946-89E0-42AFCB5AA803}"/>
              </a:ext>
            </a:extLst>
          </p:cNvPr>
          <p:cNvGrpSpPr/>
          <p:nvPr/>
        </p:nvGrpSpPr>
        <p:grpSpPr>
          <a:xfrm>
            <a:off x="6165234" y="2210864"/>
            <a:ext cx="4057033" cy="2116380"/>
            <a:chOff x="3252788" y="1042194"/>
            <a:chExt cx="4057033" cy="2116380"/>
          </a:xfrm>
        </p:grpSpPr>
        <p:sp>
          <p:nvSpPr>
            <p:cNvPr id="53" name="Rectangle 3">
              <a:extLst>
                <a:ext uri="{FF2B5EF4-FFF2-40B4-BE49-F238E27FC236}">
                  <a16:creationId xmlns:a16="http://schemas.microsoft.com/office/drawing/2014/main" id="{B8419F48-5616-C641-A7BE-463454FCF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2788" y="2695575"/>
              <a:ext cx="1160072" cy="428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239" tIns="44327" rIns="90239" bIns="44327">
              <a:spAutoFit/>
            </a:bodyPr>
            <a:lstStyle/>
            <a:p>
              <a:pPr defTabSz="912007" eaLnBrk="0" hangingPunct="0">
                <a:defRPr/>
              </a:pPr>
              <a:r>
                <a:rPr lang="en-US" sz="2200">
                  <a:ea typeface="ＭＳ Ｐゴシック" charset="0"/>
                </a:rPr>
                <a:t>Smoking</a:t>
              </a:r>
            </a:p>
          </p:txBody>
        </p:sp>
        <p:sp>
          <p:nvSpPr>
            <p:cNvPr id="54" name="Rectangle 4">
              <a:extLst>
                <a:ext uri="{FF2B5EF4-FFF2-40B4-BE49-F238E27FC236}">
                  <a16:creationId xmlns:a16="http://schemas.microsoft.com/office/drawing/2014/main" id="{A146B113-90CA-1D47-8091-34CC3DB28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500" y="2708275"/>
              <a:ext cx="530477" cy="428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239" tIns="44327" rIns="90239" bIns="44327">
              <a:spAutoFit/>
            </a:bodyPr>
            <a:lstStyle/>
            <a:p>
              <a:pPr defTabSz="912007" eaLnBrk="0" hangingPunct="0">
                <a:defRPr/>
              </a:pPr>
              <a:r>
                <a:rPr lang="en-US" sz="2200">
                  <a:ea typeface="ＭＳ Ｐゴシック" charset="0"/>
                </a:rPr>
                <a:t>Tar</a:t>
              </a:r>
            </a:p>
          </p:txBody>
        </p:sp>
        <p:sp>
          <p:nvSpPr>
            <p:cNvPr id="55" name="Rectangle 5">
              <a:extLst>
                <a:ext uri="{FF2B5EF4-FFF2-40B4-BE49-F238E27FC236}">
                  <a16:creationId xmlns:a16="http://schemas.microsoft.com/office/drawing/2014/main" id="{152ACAD5-B2BB-1447-9858-52F34EDB8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7300" y="2730500"/>
              <a:ext cx="972521" cy="428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239" tIns="44327" rIns="90239" bIns="44327">
              <a:spAutoFit/>
            </a:bodyPr>
            <a:lstStyle/>
            <a:p>
              <a:pPr defTabSz="912007" eaLnBrk="0" hangingPunct="0">
                <a:defRPr/>
              </a:pPr>
              <a:r>
                <a:rPr lang="en-US" sz="2200">
                  <a:ea typeface="ＭＳ Ｐゴシック" charset="0"/>
                </a:rPr>
                <a:t>Cancer</a:t>
              </a:r>
            </a:p>
          </p:txBody>
        </p:sp>
        <p:sp>
          <p:nvSpPr>
            <p:cNvPr id="56" name="Arc 6">
              <a:extLst>
                <a:ext uri="{FF2B5EF4-FFF2-40B4-BE49-F238E27FC236}">
                  <a16:creationId xmlns:a16="http://schemas.microsoft.com/office/drawing/2014/main" id="{6354A897-025B-404A-818B-7F4718905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825" y="1574800"/>
              <a:ext cx="1382713" cy="1006475"/>
            </a:xfrm>
            <a:custGeom>
              <a:avLst/>
              <a:gdLst>
                <a:gd name="T0" fmla="*/ 0 w 21621"/>
                <a:gd name="T1" fmla="*/ 47 h 21600"/>
                <a:gd name="T2" fmla="*/ 1382713 w 21621"/>
                <a:gd name="T3" fmla="*/ 1004891 h 21600"/>
                <a:gd name="T4" fmla="*/ 1407 w 21621"/>
                <a:gd name="T5" fmla="*/ 100647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21" h="21600" fill="none" extrusionOk="0">
                  <a:moveTo>
                    <a:pt x="-1" y="0"/>
                  </a:moveTo>
                  <a:cubicBezTo>
                    <a:pt x="7" y="0"/>
                    <a:pt x="14" y="-1"/>
                    <a:pt x="22" y="-1"/>
                  </a:cubicBezTo>
                  <a:cubicBezTo>
                    <a:pt x="11938" y="-1"/>
                    <a:pt x="21603" y="9649"/>
                    <a:pt x="21621" y="21565"/>
                  </a:cubicBezTo>
                </a:path>
                <a:path w="21621" h="21600" stroke="0" extrusionOk="0">
                  <a:moveTo>
                    <a:pt x="-1" y="0"/>
                  </a:moveTo>
                  <a:cubicBezTo>
                    <a:pt x="7" y="0"/>
                    <a:pt x="14" y="-1"/>
                    <a:pt x="22" y="-1"/>
                  </a:cubicBezTo>
                  <a:cubicBezTo>
                    <a:pt x="11938" y="-1"/>
                    <a:pt x="21603" y="9649"/>
                    <a:pt x="21621" y="21565"/>
                  </a:cubicBezTo>
                  <a:lnTo>
                    <a:pt x="22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101609" tIns="50806" rIns="101609" bIns="50806" anchor="ctr"/>
            <a:lstStyle/>
            <a:p>
              <a:endParaRPr lang="en-US"/>
            </a:p>
          </p:txBody>
        </p:sp>
        <p:sp>
          <p:nvSpPr>
            <p:cNvPr id="57" name="Arc 7">
              <a:extLst>
                <a:ext uri="{FF2B5EF4-FFF2-40B4-BE49-F238E27FC236}">
                  <a16:creationId xmlns:a16="http://schemas.microsoft.com/office/drawing/2014/main" id="{21F74027-CCCC-DA49-BA09-60DBECCE6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025" y="1576388"/>
              <a:ext cx="1382713" cy="1004887"/>
            </a:xfrm>
            <a:custGeom>
              <a:avLst/>
              <a:gdLst>
                <a:gd name="T0" fmla="*/ 0 w 21599"/>
                <a:gd name="T1" fmla="*/ 1003305 h 21599"/>
                <a:gd name="T2" fmla="*/ 1381305 w 21599"/>
                <a:gd name="T3" fmla="*/ 0 h 21599"/>
                <a:gd name="T4" fmla="*/ 1382713 w 21599"/>
                <a:gd name="T5" fmla="*/ 1004887 h 215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9" h="21599" fill="none" extrusionOk="0">
                  <a:moveTo>
                    <a:pt x="-1" y="21564"/>
                  </a:moveTo>
                  <a:cubicBezTo>
                    <a:pt x="17" y="9657"/>
                    <a:pt x="9669" y="11"/>
                    <a:pt x="21576" y="-1"/>
                  </a:cubicBezTo>
                </a:path>
                <a:path w="21599" h="21599" stroke="0" extrusionOk="0">
                  <a:moveTo>
                    <a:pt x="-1" y="21564"/>
                  </a:moveTo>
                  <a:cubicBezTo>
                    <a:pt x="17" y="9657"/>
                    <a:pt x="9669" y="11"/>
                    <a:pt x="21576" y="-1"/>
                  </a:cubicBezTo>
                  <a:lnTo>
                    <a:pt x="21599" y="21599"/>
                  </a:lnTo>
                  <a:lnTo>
                    <a:pt x="-1" y="21564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101609" tIns="50806" rIns="101609" bIns="50806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2DB8414-92D1-374A-82CD-0176B2DE9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050" y="2316163"/>
              <a:ext cx="161925" cy="227012"/>
            </a:xfrm>
            <a:custGeom>
              <a:avLst/>
              <a:gdLst>
                <a:gd name="T0" fmla="*/ 53044 w 116"/>
                <a:gd name="T1" fmla="*/ 225446 h 145"/>
                <a:gd name="T2" fmla="*/ 0 w 116"/>
                <a:gd name="T3" fmla="*/ 0 h 145"/>
                <a:gd name="T4" fmla="*/ 79567 w 116"/>
                <a:gd name="T5" fmla="*/ 0 h 145"/>
                <a:gd name="T6" fmla="*/ 160529 w 116"/>
                <a:gd name="T7" fmla="*/ 17222 h 145"/>
                <a:gd name="T8" fmla="*/ 53044 w 116"/>
                <a:gd name="T9" fmla="*/ 225446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6" h="145">
                  <a:moveTo>
                    <a:pt x="38" y="144"/>
                  </a:moveTo>
                  <a:lnTo>
                    <a:pt x="0" y="0"/>
                  </a:lnTo>
                  <a:lnTo>
                    <a:pt x="57" y="0"/>
                  </a:lnTo>
                  <a:lnTo>
                    <a:pt x="115" y="11"/>
                  </a:lnTo>
                  <a:lnTo>
                    <a:pt x="38" y="144"/>
                  </a:lnTo>
                </a:path>
              </a:pathLst>
            </a:custGeom>
            <a:solidFill>
              <a:schemeClr val="tx1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lIns="101609" tIns="50806" rIns="101609" bIns="50806"/>
            <a:lstStyle/>
            <a:p>
              <a:endParaRPr lang="en-US"/>
            </a:p>
          </p:txBody>
        </p:sp>
        <p:sp>
          <p:nvSpPr>
            <p:cNvPr id="59" name="Oval 94">
              <a:extLst>
                <a:ext uri="{FF2B5EF4-FFF2-40B4-BE49-F238E27FC236}">
                  <a16:creationId xmlns:a16="http://schemas.microsoft.com/office/drawing/2014/main" id="{5876C38A-8CD3-1549-B579-F4E8CA1FA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2514600"/>
              <a:ext cx="160338" cy="157163"/>
            </a:xfrm>
            <a:prstGeom prst="ellipse">
              <a:avLst/>
            </a:prstGeom>
            <a:solidFill>
              <a:schemeClr val="tx1"/>
            </a:solidFill>
            <a:ln w="254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1609" tIns="50806" rIns="101609" bIns="50806" anchor="ctr"/>
            <a:lstStyle/>
            <a:p>
              <a:pPr eaLnBrk="0" hangingPunct="0"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60" name="Group 95">
              <a:extLst>
                <a:ext uri="{FF2B5EF4-FFF2-40B4-BE49-F238E27FC236}">
                  <a16:creationId xmlns:a16="http://schemas.microsoft.com/office/drawing/2014/main" id="{25D19609-A29E-4C45-A75C-501446BA9A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2374" y="2560639"/>
              <a:ext cx="1218211" cy="125413"/>
              <a:chOff x="2327" y="1285"/>
              <a:chExt cx="862" cy="79"/>
            </a:xfrm>
          </p:grpSpPr>
          <p:sp>
            <p:nvSpPr>
              <p:cNvPr id="69" name="Freeform 96">
                <a:extLst>
                  <a:ext uri="{FF2B5EF4-FFF2-40B4-BE49-F238E27FC236}">
                    <a16:creationId xmlns:a16="http://schemas.microsoft.com/office/drawing/2014/main" id="{9E5BCCDD-DE58-834A-AE23-98A73BAD2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4" y="1285"/>
                <a:ext cx="185" cy="79"/>
              </a:xfrm>
              <a:custGeom>
                <a:avLst/>
                <a:gdLst>
                  <a:gd name="T0" fmla="*/ 184 w 185"/>
                  <a:gd name="T1" fmla="*/ 44 h 79"/>
                  <a:gd name="T2" fmla="*/ 0 w 185"/>
                  <a:gd name="T3" fmla="*/ 78 h 79"/>
                  <a:gd name="T4" fmla="*/ 0 w 185"/>
                  <a:gd name="T5" fmla="*/ 44 h 79"/>
                  <a:gd name="T6" fmla="*/ 0 w 185"/>
                  <a:gd name="T7" fmla="*/ 0 h 79"/>
                  <a:gd name="T8" fmla="*/ 184 w 185"/>
                  <a:gd name="T9" fmla="*/ 44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5" h="79">
                    <a:moveTo>
                      <a:pt x="184" y="44"/>
                    </a:moveTo>
                    <a:lnTo>
                      <a:pt x="0" y="78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184" y="44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97">
                <a:extLst>
                  <a:ext uri="{FF2B5EF4-FFF2-40B4-BE49-F238E27FC236}">
                    <a16:creationId xmlns:a16="http://schemas.microsoft.com/office/drawing/2014/main" id="{985CD11C-0553-1649-A0D9-7FAA5D7D06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7" y="1325"/>
                <a:ext cx="67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61" name="Group 98">
              <a:extLst>
                <a:ext uri="{FF2B5EF4-FFF2-40B4-BE49-F238E27FC236}">
                  <a16:creationId xmlns:a16="http://schemas.microsoft.com/office/drawing/2014/main" id="{CA844E63-A6E6-304E-9ED6-CC11A58C62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6006" y="2559051"/>
              <a:ext cx="1217033" cy="125413"/>
              <a:chOff x="3300" y="1284"/>
              <a:chExt cx="860" cy="79"/>
            </a:xfrm>
          </p:grpSpPr>
          <p:sp>
            <p:nvSpPr>
              <p:cNvPr id="67" name="Freeform 99">
                <a:extLst>
                  <a:ext uri="{FF2B5EF4-FFF2-40B4-BE49-F238E27FC236}">
                    <a16:creationId xmlns:a16="http://schemas.microsoft.com/office/drawing/2014/main" id="{AA4225FA-DA9E-3747-93FF-5FD5AAC9B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1284"/>
                <a:ext cx="187" cy="79"/>
              </a:xfrm>
              <a:custGeom>
                <a:avLst/>
                <a:gdLst>
                  <a:gd name="T0" fmla="*/ 186 w 187"/>
                  <a:gd name="T1" fmla="*/ 44 h 79"/>
                  <a:gd name="T2" fmla="*/ 0 w 187"/>
                  <a:gd name="T3" fmla="*/ 78 h 79"/>
                  <a:gd name="T4" fmla="*/ 0 w 187"/>
                  <a:gd name="T5" fmla="*/ 44 h 79"/>
                  <a:gd name="T6" fmla="*/ 0 w 187"/>
                  <a:gd name="T7" fmla="*/ 0 h 79"/>
                  <a:gd name="T8" fmla="*/ 186 w 187"/>
                  <a:gd name="T9" fmla="*/ 44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79">
                    <a:moveTo>
                      <a:pt x="186" y="44"/>
                    </a:moveTo>
                    <a:lnTo>
                      <a:pt x="0" y="78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186" y="44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100">
                <a:extLst>
                  <a:ext uri="{FF2B5EF4-FFF2-40B4-BE49-F238E27FC236}">
                    <a16:creationId xmlns:a16="http://schemas.microsoft.com/office/drawing/2014/main" id="{7DCF04F6-E6CE-AD4C-8A54-170D310C54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0" y="1325"/>
                <a:ext cx="670" cy="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sp>
          <p:nvSpPr>
            <p:cNvPr id="62" name="Freeform 102">
              <a:extLst>
                <a:ext uri="{FF2B5EF4-FFF2-40B4-BE49-F238E27FC236}">
                  <a16:creationId xmlns:a16="http://schemas.microsoft.com/office/drawing/2014/main" id="{B2AF4B96-FC37-1246-852F-1D40342C3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60" y="2312988"/>
              <a:ext cx="127000" cy="241300"/>
            </a:xfrm>
            <a:custGeom>
              <a:avLst/>
              <a:gdLst>
                <a:gd name="T0" fmla="*/ 62 w 89"/>
                <a:gd name="T1" fmla="*/ 151 h 152"/>
                <a:gd name="T2" fmla="*/ 0 w 89"/>
                <a:gd name="T3" fmla="*/ 11 h 152"/>
                <a:gd name="T4" fmla="*/ 50 w 89"/>
                <a:gd name="T5" fmla="*/ 0 h 152"/>
                <a:gd name="T6" fmla="*/ 88 w 89"/>
                <a:gd name="T7" fmla="*/ 0 h 152"/>
                <a:gd name="T8" fmla="*/ 62 w 89"/>
                <a:gd name="T9" fmla="*/ 151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9" h="152">
                  <a:moveTo>
                    <a:pt x="62" y="151"/>
                  </a:moveTo>
                  <a:lnTo>
                    <a:pt x="0" y="11"/>
                  </a:lnTo>
                  <a:lnTo>
                    <a:pt x="50" y="0"/>
                  </a:lnTo>
                  <a:lnTo>
                    <a:pt x="88" y="0"/>
                  </a:lnTo>
                  <a:lnTo>
                    <a:pt x="62" y="151"/>
                  </a:lnTo>
                </a:path>
              </a:pathLst>
            </a:custGeom>
            <a:solidFill>
              <a:schemeClr val="tx1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Oval 106">
              <a:extLst>
                <a:ext uri="{FF2B5EF4-FFF2-40B4-BE49-F238E27FC236}">
                  <a16:creationId xmlns:a16="http://schemas.microsoft.com/office/drawing/2014/main" id="{1646C1EF-8B78-224A-89DC-9BE1E5874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1495425"/>
              <a:ext cx="158750" cy="158750"/>
            </a:xfrm>
            <a:prstGeom prst="ellipse">
              <a:avLst/>
            </a:prstGeom>
            <a:solidFill>
              <a:srgbClr val="000000"/>
            </a:solidFill>
            <a:ln w="254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1609" tIns="50806" rIns="101609" bIns="50806" anchor="ctr"/>
            <a:lstStyle/>
            <a:p>
              <a:pPr eaLnBrk="0" hangingPunct="0"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64" name="Oval 107">
              <a:extLst>
                <a:ext uri="{FF2B5EF4-FFF2-40B4-BE49-F238E27FC236}">
                  <a16:creationId xmlns:a16="http://schemas.microsoft.com/office/drawing/2014/main" id="{5CBED049-3F4B-C148-A972-9A6C3B82B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2536825"/>
              <a:ext cx="160338" cy="157163"/>
            </a:xfrm>
            <a:prstGeom prst="ellipse">
              <a:avLst/>
            </a:prstGeom>
            <a:solidFill>
              <a:srgbClr val="000000"/>
            </a:solidFill>
            <a:ln w="254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1609" tIns="50806" rIns="101609" bIns="50806" anchor="ctr"/>
            <a:lstStyle/>
            <a:p>
              <a:pPr eaLnBrk="0" hangingPunct="0"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65" name="Oval 108">
              <a:extLst>
                <a:ext uri="{FF2B5EF4-FFF2-40B4-BE49-F238E27FC236}">
                  <a16:creationId xmlns:a16="http://schemas.microsoft.com/office/drawing/2014/main" id="{0F9F5FA4-526F-0841-9991-B5EA55E32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8750" y="2514600"/>
              <a:ext cx="158750" cy="157163"/>
            </a:xfrm>
            <a:prstGeom prst="ellipse">
              <a:avLst/>
            </a:prstGeom>
            <a:solidFill>
              <a:srgbClr val="000000"/>
            </a:solidFill>
            <a:ln w="254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1609" tIns="50806" rIns="101609" bIns="50806" anchor="ctr"/>
            <a:lstStyle/>
            <a:p>
              <a:pPr eaLnBrk="0" hangingPunct="0"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66" name="Text Box 110">
              <a:extLst>
                <a:ext uri="{FF2B5EF4-FFF2-40B4-BE49-F238E27FC236}">
                  <a16:creationId xmlns:a16="http://schemas.microsoft.com/office/drawing/2014/main" id="{B8EEC91D-21C5-244B-BFC5-A4360CEEF3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8762" y="1042194"/>
              <a:ext cx="2404325" cy="430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192" tIns="45594" rIns="91192" bIns="4559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>
                <a:defRPr/>
              </a:pPr>
              <a:r>
                <a:rPr lang="en-US" sz="2200" dirty="0">
                  <a:latin typeface="+mn-lt"/>
                </a:rPr>
                <a:t>Genotype  (hidden)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05D0599-561B-2840-9CD1-AAAA90505EA7}"/>
              </a:ext>
            </a:extLst>
          </p:cNvPr>
          <p:cNvSpPr txBox="1"/>
          <p:nvPr/>
        </p:nvSpPr>
        <p:spPr>
          <a:xfrm>
            <a:off x="2387352" y="4568792"/>
            <a:ext cx="135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backdoor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198657A-35FD-EC4F-9AF8-19ACE6BFCDA9}"/>
              </a:ext>
            </a:extLst>
          </p:cNvPr>
          <p:cNvSpPr txBox="1"/>
          <p:nvPr/>
        </p:nvSpPr>
        <p:spPr>
          <a:xfrm>
            <a:off x="1504388" y="4899740"/>
            <a:ext cx="308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causal effect </a:t>
            </a:r>
            <a:r>
              <a:rPr lang="en-US" b="1" dirty="0"/>
              <a:t>is not identifiable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DE75357-64ED-AE4B-9C68-7CD99E7E3D5E}"/>
              </a:ext>
            </a:extLst>
          </p:cNvPr>
          <p:cNvSpPr txBox="1"/>
          <p:nvPr/>
        </p:nvSpPr>
        <p:spPr>
          <a:xfrm>
            <a:off x="7404206" y="4585113"/>
            <a:ext cx="135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backdoor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023C867-BCA2-9B4F-BEAB-B2DF7162CFAD}"/>
              </a:ext>
            </a:extLst>
          </p:cNvPr>
          <p:cNvSpPr txBox="1"/>
          <p:nvPr/>
        </p:nvSpPr>
        <p:spPr>
          <a:xfrm>
            <a:off x="6710717" y="4908490"/>
            <a:ext cx="277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causal effect </a:t>
            </a:r>
            <a:r>
              <a:rPr lang="en-US" b="1" dirty="0"/>
              <a:t>is identifiable!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2B788CE-BD86-B54C-ADB7-B3636C51CA32}"/>
              </a:ext>
            </a:extLst>
          </p:cNvPr>
          <p:cNvGrpSpPr/>
          <p:nvPr/>
        </p:nvGrpSpPr>
        <p:grpSpPr>
          <a:xfrm>
            <a:off x="3786818" y="5993815"/>
            <a:ext cx="4618364" cy="369332"/>
            <a:chOff x="4374356" y="5999365"/>
            <a:chExt cx="4618364" cy="36933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D190F44-4850-1446-A4F7-A41A86A9BE83}"/>
                </a:ext>
              </a:extLst>
            </p:cNvPr>
            <p:cNvSpPr txBox="1"/>
            <p:nvPr/>
          </p:nvSpPr>
          <p:spPr>
            <a:xfrm>
              <a:off x="4374356" y="5999365"/>
              <a:ext cx="3436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causal effect of smoking on cancer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5E8AA21-99E8-6F4D-9729-F6C7C357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8097" y="6065533"/>
              <a:ext cx="1204623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755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  <p:bldP spid="74" grpId="0"/>
      <p:bldP spid="7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F328-A18E-0641-A4A8-7CB938F0C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Do-Calculus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953BEFE-7947-024F-801B-68EBBB1A71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933633"/>
              </p:ext>
            </p:extLst>
          </p:nvPr>
        </p:nvGraphicFramePr>
        <p:xfrm>
          <a:off x="5638800" y="3168650"/>
          <a:ext cx="185737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" name="Equation" r:id="rId3" imgW="4394200" imgH="9652000" progId="Equation.3">
                  <p:embed/>
                </p:oleObj>
              </mc:Choice>
              <mc:Fallback>
                <p:oleObj name="Equation" r:id="rId3" imgW="4394200" imgH="9652000" progId="Equation.3">
                  <p:embed/>
                  <p:pic>
                    <p:nvPicPr>
                      <p:cNvPr id="163843" name="Object 4">
                        <a:extLst>
                          <a:ext uri="{FF2B5EF4-FFF2-40B4-BE49-F238E27FC236}">
                            <a16:creationId xmlns:a16="http://schemas.microsoft.com/office/drawing/2014/main" id="{DFB3230C-05DA-314A-9765-4E1E82DA8C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168650"/>
                        <a:ext cx="185737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7BB5FF3-C0E9-144A-A906-4DCD4AEC7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12" y="1487728"/>
            <a:ext cx="3641835" cy="2011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FA15A3-910B-854F-8D2D-C0F3FC46D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6058014"/>
            <a:ext cx="5029200" cy="201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F8A56C-4F80-0747-BED4-51A7D6B07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6400389"/>
            <a:ext cx="5120050" cy="2011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FD0E46-44F7-2940-9E20-EF34B52E5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812" y="1852538"/>
            <a:ext cx="8500188" cy="11547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041A6-89CE-A94D-A086-5CC6B3AEB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812" y="3204897"/>
            <a:ext cx="8500188" cy="12068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0DD529C-B248-8A4B-91DA-765975C13D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812" y="4609352"/>
            <a:ext cx="8500188" cy="12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9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F328-A18E-0641-A4A8-7CB938F0C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Do-Calculus: Example Derivation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30312864-B957-8349-93F8-2C822376D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455" y="2174676"/>
            <a:ext cx="2608802" cy="4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239" tIns="44327" rIns="90239" bIns="44327">
            <a:spAutoFit/>
          </a:bodyPr>
          <a:lstStyle/>
          <a:p>
            <a:pPr defTabSz="912007" eaLnBrk="0" hangingPunct="0">
              <a:defRPr/>
            </a:pPr>
            <a:r>
              <a:rPr lang="en-US" sz="2500" dirty="0">
                <a:ea typeface="ＭＳ Ｐゴシック" charset="0"/>
              </a:rPr>
              <a:t>Probability Axioms</a:t>
            </a: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119750B2-90FB-DE49-B672-429969E93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455" y="4543226"/>
            <a:ext cx="2608802" cy="4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239" tIns="44327" rIns="90239" bIns="44327">
            <a:spAutoFit/>
          </a:bodyPr>
          <a:lstStyle/>
          <a:p>
            <a:pPr defTabSz="912007" eaLnBrk="0" hangingPunct="0">
              <a:defRPr/>
            </a:pPr>
            <a:r>
              <a:rPr lang="en-US" sz="2500" dirty="0">
                <a:ea typeface="ＭＳ Ｐゴシック" charset="0"/>
              </a:rPr>
              <a:t>Probability Axioms</a:t>
            </a:r>
          </a:p>
        </p:txBody>
      </p:sp>
      <p:graphicFrame>
        <p:nvGraphicFramePr>
          <p:cNvPr id="105" name="Object 106">
            <a:extLst>
              <a:ext uri="{FF2B5EF4-FFF2-40B4-BE49-F238E27FC236}">
                <a16:creationId xmlns:a16="http://schemas.microsoft.com/office/drawing/2014/main" id="{EF544B57-3278-3E40-A332-B348766C14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191569"/>
              </p:ext>
            </p:extLst>
          </p:nvPr>
        </p:nvGraphicFramePr>
        <p:xfrm>
          <a:off x="985760" y="2223889"/>
          <a:ext cx="6481763" cy="403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1" name="Equation" r:id="rId3" imgW="6413500" imgH="3873500" progId="Equation.DSMT4">
                  <p:embed/>
                </p:oleObj>
              </mc:Choice>
              <mc:Fallback>
                <p:oleObj name="Equation" r:id="rId3" imgW="6413500" imgH="3873500" progId="Equation.DSMT4">
                  <p:embed/>
                  <p:pic>
                    <p:nvPicPr>
                      <p:cNvPr id="177217" name="Object 106">
                        <a:extLst>
                          <a:ext uri="{FF2B5EF4-FFF2-40B4-BE49-F238E27FC236}">
                            <a16:creationId xmlns:a16="http://schemas.microsoft.com/office/drawing/2014/main" id="{356257F4-601D-F448-81EE-1DA7402513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760" y="2223889"/>
                        <a:ext cx="6481763" cy="40338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1" name="Group 210">
            <a:extLst>
              <a:ext uri="{FF2B5EF4-FFF2-40B4-BE49-F238E27FC236}">
                <a16:creationId xmlns:a16="http://schemas.microsoft.com/office/drawing/2014/main" id="{5D3AF00E-BC89-A341-A8AB-913B68B1A92A}"/>
              </a:ext>
            </a:extLst>
          </p:cNvPr>
          <p:cNvGrpSpPr/>
          <p:nvPr/>
        </p:nvGrpSpPr>
        <p:grpSpPr>
          <a:xfrm>
            <a:off x="7741455" y="2750518"/>
            <a:ext cx="1988161" cy="504823"/>
            <a:chOff x="7741455" y="2750518"/>
            <a:chExt cx="1988161" cy="504823"/>
          </a:xfrm>
        </p:grpSpPr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E87C7722-57E7-784F-8ED1-D4FB83A8C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1455" y="2781101"/>
              <a:ext cx="993360" cy="474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239" tIns="44327" rIns="90239" bIns="44327">
              <a:spAutoFit/>
            </a:bodyPr>
            <a:lstStyle/>
            <a:p>
              <a:pPr defTabSz="912007" eaLnBrk="0" hangingPunct="0">
                <a:defRPr/>
              </a:pPr>
              <a:r>
                <a:rPr lang="en-US" sz="2500" dirty="0">
                  <a:ea typeface="ＭＳ Ｐゴシック" charset="0"/>
                </a:rPr>
                <a:t>Rule 2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BF14D5AD-FFE9-024E-BA7A-D747BB814C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06656" y="2750518"/>
              <a:ext cx="822960" cy="350740"/>
              <a:chOff x="761919" y="857957"/>
              <a:chExt cx="1079875" cy="460235"/>
            </a:xfrm>
          </p:grpSpPr>
          <p:sp>
            <p:nvSpPr>
              <p:cNvPr id="122" name="Arc 6">
                <a:extLst>
                  <a:ext uri="{FF2B5EF4-FFF2-40B4-BE49-F238E27FC236}">
                    <a16:creationId xmlns:a16="http://schemas.microsoft.com/office/drawing/2014/main" id="{7A2CC08B-4BF9-994C-A163-E32FBB77B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8658" y="888235"/>
                <a:ext cx="522540" cy="383927"/>
              </a:xfrm>
              <a:custGeom>
                <a:avLst/>
                <a:gdLst>
                  <a:gd name="T0" fmla="*/ 0 w 21621"/>
                  <a:gd name="T1" fmla="*/ 47 h 21600"/>
                  <a:gd name="T2" fmla="*/ 1382713 w 21621"/>
                  <a:gd name="T3" fmla="*/ 1004891 h 21600"/>
                  <a:gd name="T4" fmla="*/ 1407 w 21621"/>
                  <a:gd name="T5" fmla="*/ 1006475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21" h="21600" fill="none" extrusionOk="0">
                    <a:moveTo>
                      <a:pt x="-1" y="0"/>
                    </a:moveTo>
                    <a:cubicBezTo>
                      <a:pt x="7" y="0"/>
                      <a:pt x="14" y="-1"/>
                      <a:pt x="22" y="-1"/>
                    </a:cubicBezTo>
                    <a:cubicBezTo>
                      <a:pt x="11938" y="-1"/>
                      <a:pt x="21603" y="9649"/>
                      <a:pt x="21621" y="21565"/>
                    </a:cubicBezTo>
                  </a:path>
                  <a:path w="21621" h="21600" stroke="0" extrusionOk="0">
                    <a:moveTo>
                      <a:pt x="-1" y="0"/>
                    </a:moveTo>
                    <a:cubicBezTo>
                      <a:pt x="7" y="0"/>
                      <a:pt x="14" y="-1"/>
                      <a:pt x="22" y="-1"/>
                    </a:cubicBezTo>
                    <a:cubicBezTo>
                      <a:pt x="11938" y="-1"/>
                      <a:pt x="21603" y="9649"/>
                      <a:pt x="21621" y="21565"/>
                    </a:cubicBezTo>
                    <a:lnTo>
                      <a:pt x="22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endParaRPr lang="en-US" dirty="0"/>
              </a:p>
            </p:txBody>
          </p:sp>
          <p:sp>
            <p:nvSpPr>
              <p:cNvPr id="123" name="Oval 94">
                <a:extLst>
                  <a:ext uri="{FF2B5EF4-FFF2-40B4-BE49-F238E27FC236}">
                    <a16:creationId xmlns:a16="http://schemas.microsoft.com/office/drawing/2014/main" id="{7157405F-958F-6E4D-967F-69886A86E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919" y="1246728"/>
                <a:ext cx="60593" cy="59951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124" name="Group 95">
                <a:extLst>
                  <a:ext uri="{FF2B5EF4-FFF2-40B4-BE49-F238E27FC236}">
                    <a16:creationId xmlns:a16="http://schemas.microsoft.com/office/drawing/2014/main" id="{0F447CF6-2FF5-DA49-AA39-50EA545122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2585" y="1252790"/>
                <a:ext cx="445953" cy="65402"/>
                <a:chOff x="2354" y="1266"/>
                <a:chExt cx="835" cy="108"/>
              </a:xfrm>
            </p:grpSpPr>
            <p:sp>
              <p:nvSpPr>
                <p:cNvPr id="129" name="Freeform 96">
                  <a:extLst>
                    <a:ext uri="{FF2B5EF4-FFF2-40B4-BE49-F238E27FC236}">
                      <a16:creationId xmlns:a16="http://schemas.microsoft.com/office/drawing/2014/main" id="{9FCDDC2E-D38D-F249-899A-16222E8BC6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4" y="1266"/>
                  <a:ext cx="185" cy="108"/>
                </a:xfrm>
                <a:custGeom>
                  <a:avLst/>
                  <a:gdLst>
                    <a:gd name="T0" fmla="*/ 184 w 185"/>
                    <a:gd name="T1" fmla="*/ 44 h 79"/>
                    <a:gd name="T2" fmla="*/ 0 w 185"/>
                    <a:gd name="T3" fmla="*/ 78 h 79"/>
                    <a:gd name="T4" fmla="*/ 0 w 185"/>
                    <a:gd name="T5" fmla="*/ 44 h 79"/>
                    <a:gd name="T6" fmla="*/ 0 w 185"/>
                    <a:gd name="T7" fmla="*/ 0 h 79"/>
                    <a:gd name="T8" fmla="*/ 184 w 185"/>
                    <a:gd name="T9" fmla="*/ 44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5" h="79">
                      <a:moveTo>
                        <a:pt x="184" y="44"/>
                      </a:moveTo>
                      <a:lnTo>
                        <a:pt x="0" y="78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184" y="44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Line 97">
                  <a:extLst>
                    <a:ext uri="{FF2B5EF4-FFF2-40B4-BE49-F238E27FC236}">
                      <a16:creationId xmlns:a16="http://schemas.microsoft.com/office/drawing/2014/main" id="{846615CA-F9F1-0F45-8D6A-A26FA53DD0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4" y="1325"/>
                  <a:ext cx="646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25" name="Freeform 102">
                <a:extLst>
                  <a:ext uri="{FF2B5EF4-FFF2-40B4-BE49-F238E27FC236}">
                    <a16:creationId xmlns:a16="http://schemas.microsoft.com/office/drawing/2014/main" id="{36D92959-BFF3-F24E-9585-A9935E6D1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318" y="1171033"/>
                <a:ext cx="63652" cy="94010"/>
              </a:xfrm>
              <a:custGeom>
                <a:avLst/>
                <a:gdLst>
                  <a:gd name="T0" fmla="*/ 62 w 89"/>
                  <a:gd name="T1" fmla="*/ 151 h 152"/>
                  <a:gd name="T2" fmla="*/ 0 w 89"/>
                  <a:gd name="T3" fmla="*/ 11 h 152"/>
                  <a:gd name="T4" fmla="*/ 50 w 89"/>
                  <a:gd name="T5" fmla="*/ 0 h 152"/>
                  <a:gd name="T6" fmla="*/ 88 w 89"/>
                  <a:gd name="T7" fmla="*/ 0 h 152"/>
                  <a:gd name="T8" fmla="*/ 62 w 89"/>
                  <a:gd name="T9" fmla="*/ 151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152">
                    <a:moveTo>
                      <a:pt x="62" y="151"/>
                    </a:moveTo>
                    <a:lnTo>
                      <a:pt x="0" y="11"/>
                    </a:lnTo>
                    <a:lnTo>
                      <a:pt x="50" y="0"/>
                    </a:lnTo>
                    <a:lnTo>
                      <a:pt x="88" y="0"/>
                    </a:lnTo>
                    <a:lnTo>
                      <a:pt x="62" y="151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Oval 106">
                <a:extLst>
                  <a:ext uri="{FF2B5EF4-FFF2-40B4-BE49-F238E27FC236}">
                    <a16:creationId xmlns:a16="http://schemas.microsoft.com/office/drawing/2014/main" id="{3AC60175-2FD9-4349-80AD-1CEDD96B5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061" y="857957"/>
                <a:ext cx="59993" cy="60556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" name="Oval 107">
                <a:extLst>
                  <a:ext uri="{FF2B5EF4-FFF2-40B4-BE49-F238E27FC236}">
                    <a16:creationId xmlns:a16="http://schemas.microsoft.com/office/drawing/2014/main" id="{B0D87FE6-3070-2F43-96E6-E1BB60F6D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711" y="1255206"/>
                <a:ext cx="60593" cy="59951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" name="Oval 108">
                <a:extLst>
                  <a:ext uri="{FF2B5EF4-FFF2-40B4-BE49-F238E27FC236}">
                    <a16:creationId xmlns:a16="http://schemas.microsoft.com/office/drawing/2014/main" id="{7A9B2084-8490-9F41-90F0-738AD86D6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801" y="1246728"/>
                <a:ext cx="59993" cy="59951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9592EAB1-3F0A-EC4C-83EE-D47E0653424F}"/>
              </a:ext>
            </a:extLst>
          </p:cNvPr>
          <p:cNvGrpSpPr/>
          <p:nvPr/>
        </p:nvGrpSpPr>
        <p:grpSpPr>
          <a:xfrm>
            <a:off x="7741455" y="3949501"/>
            <a:ext cx="1988161" cy="474240"/>
            <a:chOff x="7741455" y="3949501"/>
            <a:chExt cx="1988161" cy="474240"/>
          </a:xfrm>
        </p:grpSpPr>
        <p:sp>
          <p:nvSpPr>
            <p:cNvPr id="15" name="Rectangle 22">
              <a:extLst>
                <a:ext uri="{FF2B5EF4-FFF2-40B4-BE49-F238E27FC236}">
                  <a16:creationId xmlns:a16="http://schemas.microsoft.com/office/drawing/2014/main" id="{18D04D50-A5B6-694F-8F51-7FDB8CE1C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1455" y="3949501"/>
              <a:ext cx="993360" cy="474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239" tIns="44327" rIns="90239" bIns="44327">
              <a:spAutoFit/>
            </a:bodyPr>
            <a:lstStyle/>
            <a:p>
              <a:pPr defTabSz="912007" eaLnBrk="0" hangingPunct="0">
                <a:defRPr/>
              </a:pPr>
              <a:r>
                <a:rPr lang="en-US" sz="2500">
                  <a:ea typeface="ＭＳ Ｐゴシック" charset="0"/>
                </a:rPr>
                <a:t>Rule 3</a:t>
              </a:r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89460C3-F70D-0244-997D-03C62B5218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06656" y="3990739"/>
              <a:ext cx="822960" cy="353038"/>
              <a:chOff x="761919" y="857957"/>
              <a:chExt cx="1079875" cy="463250"/>
            </a:xfrm>
          </p:grpSpPr>
          <p:sp>
            <p:nvSpPr>
              <p:cNvPr id="152" name="Arc 6">
                <a:extLst>
                  <a:ext uri="{FF2B5EF4-FFF2-40B4-BE49-F238E27FC236}">
                    <a16:creationId xmlns:a16="http://schemas.microsoft.com/office/drawing/2014/main" id="{423BC47F-C78F-2145-98F1-810B39256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8658" y="888235"/>
                <a:ext cx="522540" cy="383927"/>
              </a:xfrm>
              <a:custGeom>
                <a:avLst/>
                <a:gdLst>
                  <a:gd name="T0" fmla="*/ 0 w 21621"/>
                  <a:gd name="T1" fmla="*/ 47 h 21600"/>
                  <a:gd name="T2" fmla="*/ 1382713 w 21621"/>
                  <a:gd name="T3" fmla="*/ 1004891 h 21600"/>
                  <a:gd name="T4" fmla="*/ 1407 w 21621"/>
                  <a:gd name="T5" fmla="*/ 1006475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21" h="21600" fill="none" extrusionOk="0">
                    <a:moveTo>
                      <a:pt x="-1" y="0"/>
                    </a:moveTo>
                    <a:cubicBezTo>
                      <a:pt x="7" y="0"/>
                      <a:pt x="14" y="-1"/>
                      <a:pt x="22" y="-1"/>
                    </a:cubicBezTo>
                    <a:cubicBezTo>
                      <a:pt x="11938" y="-1"/>
                      <a:pt x="21603" y="9649"/>
                      <a:pt x="21621" y="21565"/>
                    </a:cubicBezTo>
                  </a:path>
                  <a:path w="21621" h="21600" stroke="0" extrusionOk="0">
                    <a:moveTo>
                      <a:pt x="-1" y="0"/>
                    </a:moveTo>
                    <a:cubicBezTo>
                      <a:pt x="7" y="0"/>
                      <a:pt x="14" y="-1"/>
                      <a:pt x="22" y="-1"/>
                    </a:cubicBezTo>
                    <a:cubicBezTo>
                      <a:pt x="11938" y="-1"/>
                      <a:pt x="21603" y="9649"/>
                      <a:pt x="21621" y="21565"/>
                    </a:cubicBezTo>
                    <a:lnTo>
                      <a:pt x="22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endParaRPr lang="en-US"/>
              </a:p>
            </p:txBody>
          </p:sp>
          <p:sp>
            <p:nvSpPr>
              <p:cNvPr id="153" name="Oval 94">
                <a:extLst>
                  <a:ext uri="{FF2B5EF4-FFF2-40B4-BE49-F238E27FC236}">
                    <a16:creationId xmlns:a16="http://schemas.microsoft.com/office/drawing/2014/main" id="{C9D2D4C7-3323-4A48-B821-D523E8CB2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919" y="1246728"/>
                <a:ext cx="60593" cy="59951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154" name="Group 98">
                <a:extLst>
                  <a:ext uri="{FF2B5EF4-FFF2-40B4-BE49-F238E27FC236}">
                    <a16:creationId xmlns:a16="http://schemas.microsoft.com/office/drawing/2014/main" id="{2C012B4E-7EC3-3C4B-8F75-3ADD05F438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12297" y="1255806"/>
                <a:ext cx="474902" cy="65401"/>
                <a:chOff x="3272" y="1271"/>
                <a:chExt cx="888" cy="108"/>
              </a:xfrm>
            </p:grpSpPr>
            <p:sp>
              <p:nvSpPr>
                <p:cNvPr id="159" name="Freeform 99">
                  <a:extLst>
                    <a:ext uri="{FF2B5EF4-FFF2-40B4-BE49-F238E27FC236}">
                      <a16:creationId xmlns:a16="http://schemas.microsoft.com/office/drawing/2014/main" id="{1A0A8DE0-F7F8-CA41-B2BE-B1514364B6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1271"/>
                  <a:ext cx="176" cy="108"/>
                </a:xfrm>
                <a:custGeom>
                  <a:avLst/>
                  <a:gdLst>
                    <a:gd name="T0" fmla="*/ 186 w 187"/>
                    <a:gd name="T1" fmla="*/ 44 h 79"/>
                    <a:gd name="T2" fmla="*/ 0 w 187"/>
                    <a:gd name="T3" fmla="*/ 78 h 79"/>
                    <a:gd name="T4" fmla="*/ 0 w 187"/>
                    <a:gd name="T5" fmla="*/ 44 h 79"/>
                    <a:gd name="T6" fmla="*/ 0 w 187"/>
                    <a:gd name="T7" fmla="*/ 0 h 79"/>
                    <a:gd name="T8" fmla="*/ 186 w 187"/>
                    <a:gd name="T9" fmla="*/ 44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7" h="79">
                      <a:moveTo>
                        <a:pt x="186" y="44"/>
                      </a:moveTo>
                      <a:lnTo>
                        <a:pt x="0" y="78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186" y="44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Line 100">
                  <a:extLst>
                    <a:ext uri="{FF2B5EF4-FFF2-40B4-BE49-F238E27FC236}">
                      <a16:creationId xmlns:a16="http://schemas.microsoft.com/office/drawing/2014/main" id="{34F860BB-9311-4B40-868B-CE08114D03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72" y="1325"/>
                  <a:ext cx="7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55" name="Freeform 102">
                <a:extLst>
                  <a:ext uri="{FF2B5EF4-FFF2-40B4-BE49-F238E27FC236}">
                    <a16:creationId xmlns:a16="http://schemas.microsoft.com/office/drawing/2014/main" id="{C6D8A316-DFEC-B64A-8D47-5830A0237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318" y="1171033"/>
                <a:ext cx="63652" cy="94010"/>
              </a:xfrm>
              <a:custGeom>
                <a:avLst/>
                <a:gdLst>
                  <a:gd name="T0" fmla="*/ 62 w 89"/>
                  <a:gd name="T1" fmla="*/ 151 h 152"/>
                  <a:gd name="T2" fmla="*/ 0 w 89"/>
                  <a:gd name="T3" fmla="*/ 11 h 152"/>
                  <a:gd name="T4" fmla="*/ 50 w 89"/>
                  <a:gd name="T5" fmla="*/ 0 h 152"/>
                  <a:gd name="T6" fmla="*/ 88 w 89"/>
                  <a:gd name="T7" fmla="*/ 0 h 152"/>
                  <a:gd name="T8" fmla="*/ 62 w 89"/>
                  <a:gd name="T9" fmla="*/ 151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152">
                    <a:moveTo>
                      <a:pt x="62" y="151"/>
                    </a:moveTo>
                    <a:lnTo>
                      <a:pt x="0" y="11"/>
                    </a:lnTo>
                    <a:lnTo>
                      <a:pt x="50" y="0"/>
                    </a:lnTo>
                    <a:lnTo>
                      <a:pt x="88" y="0"/>
                    </a:lnTo>
                    <a:lnTo>
                      <a:pt x="62" y="151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Oval 106">
                <a:extLst>
                  <a:ext uri="{FF2B5EF4-FFF2-40B4-BE49-F238E27FC236}">
                    <a16:creationId xmlns:a16="http://schemas.microsoft.com/office/drawing/2014/main" id="{B28D07D4-99B3-624E-9705-A9D1B18A0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061" y="857957"/>
                <a:ext cx="59993" cy="60556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" name="Oval 107">
                <a:extLst>
                  <a:ext uri="{FF2B5EF4-FFF2-40B4-BE49-F238E27FC236}">
                    <a16:creationId xmlns:a16="http://schemas.microsoft.com/office/drawing/2014/main" id="{1F884A6A-E11B-D540-A3C8-91E4D2C62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711" y="1255206"/>
                <a:ext cx="60593" cy="59951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" name="Oval 108">
                <a:extLst>
                  <a:ext uri="{FF2B5EF4-FFF2-40B4-BE49-F238E27FC236}">
                    <a16:creationId xmlns:a16="http://schemas.microsoft.com/office/drawing/2014/main" id="{274FC281-25E5-3648-B8AE-54735D1FE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801" y="1246728"/>
                <a:ext cx="59993" cy="59951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45244E3-ABEC-3E40-831D-C2C46B402F34}"/>
              </a:ext>
            </a:extLst>
          </p:cNvPr>
          <p:cNvGrpSpPr/>
          <p:nvPr/>
        </p:nvGrpSpPr>
        <p:grpSpPr>
          <a:xfrm>
            <a:off x="7741455" y="5104743"/>
            <a:ext cx="1988161" cy="508036"/>
            <a:chOff x="7741455" y="5104743"/>
            <a:chExt cx="1988161" cy="508036"/>
          </a:xfrm>
        </p:grpSpPr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9A8F8655-874E-2947-9E1D-13DE996B0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1455" y="5138539"/>
              <a:ext cx="993360" cy="474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239" tIns="44327" rIns="90239" bIns="44327">
              <a:spAutoFit/>
            </a:bodyPr>
            <a:lstStyle/>
            <a:p>
              <a:pPr defTabSz="912007" eaLnBrk="0" hangingPunct="0">
                <a:defRPr/>
              </a:pPr>
              <a:r>
                <a:rPr lang="en-US" sz="2500" dirty="0">
                  <a:ea typeface="ＭＳ Ｐゴシック" charset="0"/>
                </a:rPr>
                <a:t>Rule 2</a:t>
              </a:r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BCCCD7B4-FD25-9444-AA75-16214BEEF4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06656" y="5104743"/>
              <a:ext cx="822960" cy="350740"/>
              <a:chOff x="761919" y="857957"/>
              <a:chExt cx="1079875" cy="460235"/>
            </a:xfrm>
          </p:grpSpPr>
          <p:sp>
            <p:nvSpPr>
              <p:cNvPr id="162" name="Arc 6">
                <a:extLst>
                  <a:ext uri="{FF2B5EF4-FFF2-40B4-BE49-F238E27FC236}">
                    <a16:creationId xmlns:a16="http://schemas.microsoft.com/office/drawing/2014/main" id="{6347D655-A630-5B4F-B680-D11F9D63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8658" y="888235"/>
                <a:ext cx="522540" cy="383927"/>
              </a:xfrm>
              <a:custGeom>
                <a:avLst/>
                <a:gdLst>
                  <a:gd name="T0" fmla="*/ 0 w 21621"/>
                  <a:gd name="T1" fmla="*/ 47 h 21600"/>
                  <a:gd name="T2" fmla="*/ 1382713 w 21621"/>
                  <a:gd name="T3" fmla="*/ 1004891 h 21600"/>
                  <a:gd name="T4" fmla="*/ 1407 w 21621"/>
                  <a:gd name="T5" fmla="*/ 1006475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21" h="21600" fill="none" extrusionOk="0">
                    <a:moveTo>
                      <a:pt x="-1" y="0"/>
                    </a:moveTo>
                    <a:cubicBezTo>
                      <a:pt x="7" y="0"/>
                      <a:pt x="14" y="-1"/>
                      <a:pt x="22" y="-1"/>
                    </a:cubicBezTo>
                    <a:cubicBezTo>
                      <a:pt x="11938" y="-1"/>
                      <a:pt x="21603" y="9649"/>
                      <a:pt x="21621" y="21565"/>
                    </a:cubicBezTo>
                  </a:path>
                  <a:path w="21621" h="21600" stroke="0" extrusionOk="0">
                    <a:moveTo>
                      <a:pt x="-1" y="0"/>
                    </a:moveTo>
                    <a:cubicBezTo>
                      <a:pt x="7" y="0"/>
                      <a:pt x="14" y="-1"/>
                      <a:pt x="22" y="-1"/>
                    </a:cubicBezTo>
                    <a:cubicBezTo>
                      <a:pt x="11938" y="-1"/>
                      <a:pt x="21603" y="9649"/>
                      <a:pt x="21621" y="21565"/>
                    </a:cubicBezTo>
                    <a:lnTo>
                      <a:pt x="22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endParaRPr lang="en-US"/>
              </a:p>
            </p:txBody>
          </p:sp>
          <p:sp>
            <p:nvSpPr>
              <p:cNvPr id="163" name="Arc 7">
                <a:extLst>
                  <a:ext uri="{FF2B5EF4-FFF2-40B4-BE49-F238E27FC236}">
                    <a16:creationId xmlns:a16="http://schemas.microsoft.com/office/drawing/2014/main" id="{F89D270D-B6BC-964B-A776-AEC79BA79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516" y="888841"/>
                <a:ext cx="522540" cy="383321"/>
              </a:xfrm>
              <a:custGeom>
                <a:avLst/>
                <a:gdLst>
                  <a:gd name="T0" fmla="*/ 0 w 21599"/>
                  <a:gd name="T1" fmla="*/ 1003305 h 21599"/>
                  <a:gd name="T2" fmla="*/ 1381305 w 21599"/>
                  <a:gd name="T3" fmla="*/ 0 h 21599"/>
                  <a:gd name="T4" fmla="*/ 1382713 w 21599"/>
                  <a:gd name="T5" fmla="*/ 1004887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9" h="21599" fill="none" extrusionOk="0">
                    <a:moveTo>
                      <a:pt x="-1" y="21564"/>
                    </a:moveTo>
                    <a:cubicBezTo>
                      <a:pt x="17" y="9657"/>
                      <a:pt x="9669" y="11"/>
                      <a:pt x="21576" y="-1"/>
                    </a:cubicBezTo>
                  </a:path>
                  <a:path w="21599" h="21599" stroke="0" extrusionOk="0">
                    <a:moveTo>
                      <a:pt x="-1" y="21564"/>
                    </a:moveTo>
                    <a:cubicBezTo>
                      <a:pt x="17" y="9657"/>
                      <a:pt x="9669" y="11"/>
                      <a:pt x="21576" y="-1"/>
                    </a:cubicBezTo>
                    <a:lnTo>
                      <a:pt x="21599" y="21599"/>
                    </a:lnTo>
                    <a:lnTo>
                      <a:pt x="-1" y="21564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A440C515-9ED3-9541-8A5D-A0D680F54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768" y="1174208"/>
                <a:ext cx="73514" cy="86595"/>
              </a:xfrm>
              <a:custGeom>
                <a:avLst/>
                <a:gdLst>
                  <a:gd name="T0" fmla="*/ 53044 w 116"/>
                  <a:gd name="T1" fmla="*/ 225446 h 145"/>
                  <a:gd name="T2" fmla="*/ 0 w 116"/>
                  <a:gd name="T3" fmla="*/ 0 h 145"/>
                  <a:gd name="T4" fmla="*/ 79567 w 116"/>
                  <a:gd name="T5" fmla="*/ 0 h 145"/>
                  <a:gd name="T6" fmla="*/ 160529 w 116"/>
                  <a:gd name="T7" fmla="*/ 17222 h 145"/>
                  <a:gd name="T8" fmla="*/ 53044 w 116"/>
                  <a:gd name="T9" fmla="*/ 225446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6" h="145">
                    <a:moveTo>
                      <a:pt x="38" y="144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115" y="11"/>
                    </a:lnTo>
                    <a:lnTo>
                      <a:pt x="38" y="144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1609" tIns="50806" rIns="101609" bIns="50806"/>
              <a:lstStyle/>
              <a:p>
                <a:endParaRPr lang="en-US"/>
              </a:p>
            </p:txBody>
          </p:sp>
          <p:sp>
            <p:nvSpPr>
              <p:cNvPr id="165" name="Oval 94">
                <a:extLst>
                  <a:ext uri="{FF2B5EF4-FFF2-40B4-BE49-F238E27FC236}">
                    <a16:creationId xmlns:a16="http://schemas.microsoft.com/office/drawing/2014/main" id="{4868A23E-3D1E-9E40-A480-EFF6EF260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919" y="1246728"/>
                <a:ext cx="60593" cy="59951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166" name="Group 95">
                <a:extLst>
                  <a:ext uri="{FF2B5EF4-FFF2-40B4-BE49-F238E27FC236}">
                    <a16:creationId xmlns:a16="http://schemas.microsoft.com/office/drawing/2014/main" id="{901AE3DC-61C9-F640-8D2B-C5D733FCCB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2585" y="1252790"/>
                <a:ext cx="445953" cy="65402"/>
                <a:chOff x="2354" y="1266"/>
                <a:chExt cx="835" cy="10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38A11E57-04A6-284D-813D-DEB7B61DD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4" y="1266"/>
                  <a:ext cx="185" cy="108"/>
                </a:xfrm>
                <a:custGeom>
                  <a:avLst/>
                  <a:gdLst>
                    <a:gd name="T0" fmla="*/ 184 w 185"/>
                    <a:gd name="T1" fmla="*/ 44 h 79"/>
                    <a:gd name="T2" fmla="*/ 0 w 185"/>
                    <a:gd name="T3" fmla="*/ 78 h 79"/>
                    <a:gd name="T4" fmla="*/ 0 w 185"/>
                    <a:gd name="T5" fmla="*/ 44 h 79"/>
                    <a:gd name="T6" fmla="*/ 0 w 185"/>
                    <a:gd name="T7" fmla="*/ 0 h 79"/>
                    <a:gd name="T8" fmla="*/ 184 w 185"/>
                    <a:gd name="T9" fmla="*/ 44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5" h="79">
                      <a:moveTo>
                        <a:pt x="184" y="44"/>
                      </a:moveTo>
                      <a:lnTo>
                        <a:pt x="0" y="78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184" y="44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Line 97">
                  <a:extLst>
                    <a:ext uri="{FF2B5EF4-FFF2-40B4-BE49-F238E27FC236}">
                      <a16:creationId xmlns:a16="http://schemas.microsoft.com/office/drawing/2014/main" id="{1986C9AE-3CD5-E641-82C7-7450315445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4" y="1325"/>
                  <a:ext cx="646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67" name="Freeform 102">
                <a:extLst>
                  <a:ext uri="{FF2B5EF4-FFF2-40B4-BE49-F238E27FC236}">
                    <a16:creationId xmlns:a16="http://schemas.microsoft.com/office/drawing/2014/main" id="{BA7CEB47-F62D-504C-A841-3BDCFD150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318" y="1171033"/>
                <a:ext cx="63652" cy="94010"/>
              </a:xfrm>
              <a:custGeom>
                <a:avLst/>
                <a:gdLst>
                  <a:gd name="T0" fmla="*/ 62 w 89"/>
                  <a:gd name="T1" fmla="*/ 151 h 152"/>
                  <a:gd name="T2" fmla="*/ 0 w 89"/>
                  <a:gd name="T3" fmla="*/ 11 h 152"/>
                  <a:gd name="T4" fmla="*/ 50 w 89"/>
                  <a:gd name="T5" fmla="*/ 0 h 152"/>
                  <a:gd name="T6" fmla="*/ 88 w 89"/>
                  <a:gd name="T7" fmla="*/ 0 h 152"/>
                  <a:gd name="T8" fmla="*/ 62 w 89"/>
                  <a:gd name="T9" fmla="*/ 151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152">
                    <a:moveTo>
                      <a:pt x="62" y="151"/>
                    </a:moveTo>
                    <a:lnTo>
                      <a:pt x="0" y="11"/>
                    </a:lnTo>
                    <a:lnTo>
                      <a:pt x="50" y="0"/>
                    </a:lnTo>
                    <a:lnTo>
                      <a:pt x="88" y="0"/>
                    </a:lnTo>
                    <a:lnTo>
                      <a:pt x="62" y="151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Oval 106">
                <a:extLst>
                  <a:ext uri="{FF2B5EF4-FFF2-40B4-BE49-F238E27FC236}">
                    <a16:creationId xmlns:a16="http://schemas.microsoft.com/office/drawing/2014/main" id="{4E77A66B-6EE6-AF43-8387-5C5671498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061" y="857957"/>
                <a:ext cx="59993" cy="60556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" name="Oval 107">
                <a:extLst>
                  <a:ext uri="{FF2B5EF4-FFF2-40B4-BE49-F238E27FC236}">
                    <a16:creationId xmlns:a16="http://schemas.microsoft.com/office/drawing/2014/main" id="{2F1481E1-F1A4-A845-9AFC-F86C3DBAA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711" y="1255206"/>
                <a:ext cx="60593" cy="59951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" name="Oval 108">
                <a:extLst>
                  <a:ext uri="{FF2B5EF4-FFF2-40B4-BE49-F238E27FC236}">
                    <a16:creationId xmlns:a16="http://schemas.microsoft.com/office/drawing/2014/main" id="{1516FAFA-3A5E-024C-B995-0B198ED96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801" y="1246728"/>
                <a:ext cx="59993" cy="59951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210F695D-0A6E-8849-9110-55DC40B5C12A}"/>
              </a:ext>
            </a:extLst>
          </p:cNvPr>
          <p:cNvGrpSpPr/>
          <p:nvPr/>
        </p:nvGrpSpPr>
        <p:grpSpPr>
          <a:xfrm>
            <a:off x="7741455" y="5741441"/>
            <a:ext cx="1988161" cy="479350"/>
            <a:chOff x="7741455" y="5741441"/>
            <a:chExt cx="1988161" cy="479350"/>
          </a:xfrm>
        </p:grpSpPr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D6CC6AD9-D909-4148-93CD-7616EBD08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1455" y="5746551"/>
              <a:ext cx="993360" cy="474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239" tIns="44327" rIns="90239" bIns="44327">
              <a:spAutoFit/>
            </a:bodyPr>
            <a:lstStyle/>
            <a:p>
              <a:pPr defTabSz="912007" eaLnBrk="0" hangingPunct="0">
                <a:defRPr/>
              </a:pPr>
              <a:r>
                <a:rPr lang="en-US" sz="2500" dirty="0">
                  <a:ea typeface="ＭＳ Ｐゴシック" charset="0"/>
                </a:rPr>
                <a:t>Rule 3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DF6FC754-5758-D449-B00F-E53C0D5E9F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06656" y="5741441"/>
              <a:ext cx="822960" cy="353038"/>
              <a:chOff x="761919" y="857957"/>
              <a:chExt cx="1079875" cy="463250"/>
            </a:xfrm>
          </p:grpSpPr>
          <p:sp>
            <p:nvSpPr>
              <p:cNvPr id="174" name="Arc 6">
                <a:extLst>
                  <a:ext uri="{FF2B5EF4-FFF2-40B4-BE49-F238E27FC236}">
                    <a16:creationId xmlns:a16="http://schemas.microsoft.com/office/drawing/2014/main" id="{81920082-E3B4-C54C-83D3-7A05159B7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8658" y="888235"/>
                <a:ext cx="522540" cy="383927"/>
              </a:xfrm>
              <a:custGeom>
                <a:avLst/>
                <a:gdLst>
                  <a:gd name="T0" fmla="*/ 0 w 21621"/>
                  <a:gd name="T1" fmla="*/ 47 h 21600"/>
                  <a:gd name="T2" fmla="*/ 1382713 w 21621"/>
                  <a:gd name="T3" fmla="*/ 1004891 h 21600"/>
                  <a:gd name="T4" fmla="*/ 1407 w 21621"/>
                  <a:gd name="T5" fmla="*/ 1006475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21" h="21600" fill="none" extrusionOk="0">
                    <a:moveTo>
                      <a:pt x="-1" y="0"/>
                    </a:moveTo>
                    <a:cubicBezTo>
                      <a:pt x="7" y="0"/>
                      <a:pt x="14" y="-1"/>
                      <a:pt x="22" y="-1"/>
                    </a:cubicBezTo>
                    <a:cubicBezTo>
                      <a:pt x="11938" y="-1"/>
                      <a:pt x="21603" y="9649"/>
                      <a:pt x="21621" y="21565"/>
                    </a:cubicBezTo>
                  </a:path>
                  <a:path w="21621" h="21600" stroke="0" extrusionOk="0">
                    <a:moveTo>
                      <a:pt x="-1" y="0"/>
                    </a:moveTo>
                    <a:cubicBezTo>
                      <a:pt x="7" y="0"/>
                      <a:pt x="14" y="-1"/>
                      <a:pt x="22" y="-1"/>
                    </a:cubicBezTo>
                    <a:cubicBezTo>
                      <a:pt x="11938" y="-1"/>
                      <a:pt x="21603" y="9649"/>
                      <a:pt x="21621" y="21565"/>
                    </a:cubicBezTo>
                    <a:lnTo>
                      <a:pt x="22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endParaRPr lang="en-US"/>
              </a:p>
            </p:txBody>
          </p:sp>
          <p:sp>
            <p:nvSpPr>
              <p:cNvPr id="175" name="Arc 7">
                <a:extLst>
                  <a:ext uri="{FF2B5EF4-FFF2-40B4-BE49-F238E27FC236}">
                    <a16:creationId xmlns:a16="http://schemas.microsoft.com/office/drawing/2014/main" id="{8913A631-17BD-FC4F-8625-6E4C83A96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516" y="888841"/>
                <a:ext cx="522540" cy="383321"/>
              </a:xfrm>
              <a:custGeom>
                <a:avLst/>
                <a:gdLst>
                  <a:gd name="T0" fmla="*/ 0 w 21599"/>
                  <a:gd name="T1" fmla="*/ 1003305 h 21599"/>
                  <a:gd name="T2" fmla="*/ 1381305 w 21599"/>
                  <a:gd name="T3" fmla="*/ 0 h 21599"/>
                  <a:gd name="T4" fmla="*/ 1382713 w 21599"/>
                  <a:gd name="T5" fmla="*/ 1004887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9" h="21599" fill="none" extrusionOk="0">
                    <a:moveTo>
                      <a:pt x="-1" y="21564"/>
                    </a:moveTo>
                    <a:cubicBezTo>
                      <a:pt x="17" y="9657"/>
                      <a:pt x="9669" y="11"/>
                      <a:pt x="21576" y="-1"/>
                    </a:cubicBezTo>
                  </a:path>
                  <a:path w="21599" h="21599" stroke="0" extrusionOk="0">
                    <a:moveTo>
                      <a:pt x="-1" y="21564"/>
                    </a:moveTo>
                    <a:cubicBezTo>
                      <a:pt x="17" y="9657"/>
                      <a:pt x="9669" y="11"/>
                      <a:pt x="21576" y="-1"/>
                    </a:cubicBezTo>
                    <a:lnTo>
                      <a:pt x="21599" y="21599"/>
                    </a:lnTo>
                    <a:lnTo>
                      <a:pt x="-1" y="21564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C5701D5A-7DAB-7345-859A-1B9AE8928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768" y="1174208"/>
                <a:ext cx="73514" cy="86595"/>
              </a:xfrm>
              <a:custGeom>
                <a:avLst/>
                <a:gdLst>
                  <a:gd name="T0" fmla="*/ 53044 w 116"/>
                  <a:gd name="T1" fmla="*/ 225446 h 145"/>
                  <a:gd name="T2" fmla="*/ 0 w 116"/>
                  <a:gd name="T3" fmla="*/ 0 h 145"/>
                  <a:gd name="T4" fmla="*/ 79567 w 116"/>
                  <a:gd name="T5" fmla="*/ 0 h 145"/>
                  <a:gd name="T6" fmla="*/ 160529 w 116"/>
                  <a:gd name="T7" fmla="*/ 17222 h 145"/>
                  <a:gd name="T8" fmla="*/ 53044 w 116"/>
                  <a:gd name="T9" fmla="*/ 225446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6" h="145">
                    <a:moveTo>
                      <a:pt x="38" y="144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115" y="11"/>
                    </a:lnTo>
                    <a:lnTo>
                      <a:pt x="38" y="144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1609" tIns="50806" rIns="101609" bIns="50806"/>
              <a:lstStyle/>
              <a:p>
                <a:endParaRPr lang="en-US"/>
              </a:p>
            </p:txBody>
          </p:sp>
          <p:sp>
            <p:nvSpPr>
              <p:cNvPr id="177" name="Oval 94">
                <a:extLst>
                  <a:ext uri="{FF2B5EF4-FFF2-40B4-BE49-F238E27FC236}">
                    <a16:creationId xmlns:a16="http://schemas.microsoft.com/office/drawing/2014/main" id="{E1198BAC-7A82-0E41-8D1F-95835EECF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919" y="1246728"/>
                <a:ext cx="60593" cy="59951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178" name="Group 98">
                <a:extLst>
                  <a:ext uri="{FF2B5EF4-FFF2-40B4-BE49-F238E27FC236}">
                    <a16:creationId xmlns:a16="http://schemas.microsoft.com/office/drawing/2014/main" id="{2BFA8D2A-CE14-6947-A4C4-D3C201637D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12297" y="1255806"/>
                <a:ext cx="474902" cy="65401"/>
                <a:chOff x="3272" y="1271"/>
                <a:chExt cx="888" cy="108"/>
              </a:xfrm>
            </p:grpSpPr>
            <p:sp>
              <p:nvSpPr>
                <p:cNvPr id="183" name="Freeform 99">
                  <a:extLst>
                    <a:ext uri="{FF2B5EF4-FFF2-40B4-BE49-F238E27FC236}">
                      <a16:creationId xmlns:a16="http://schemas.microsoft.com/office/drawing/2014/main" id="{B00CBC35-905C-D543-ABC1-DE3CCAB702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1271"/>
                  <a:ext cx="176" cy="108"/>
                </a:xfrm>
                <a:custGeom>
                  <a:avLst/>
                  <a:gdLst>
                    <a:gd name="T0" fmla="*/ 186 w 187"/>
                    <a:gd name="T1" fmla="*/ 44 h 79"/>
                    <a:gd name="T2" fmla="*/ 0 w 187"/>
                    <a:gd name="T3" fmla="*/ 78 h 79"/>
                    <a:gd name="T4" fmla="*/ 0 w 187"/>
                    <a:gd name="T5" fmla="*/ 44 h 79"/>
                    <a:gd name="T6" fmla="*/ 0 w 187"/>
                    <a:gd name="T7" fmla="*/ 0 h 79"/>
                    <a:gd name="T8" fmla="*/ 186 w 187"/>
                    <a:gd name="T9" fmla="*/ 44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7" h="79">
                      <a:moveTo>
                        <a:pt x="186" y="44"/>
                      </a:moveTo>
                      <a:lnTo>
                        <a:pt x="0" y="78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186" y="44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Line 100">
                  <a:extLst>
                    <a:ext uri="{FF2B5EF4-FFF2-40B4-BE49-F238E27FC236}">
                      <a16:creationId xmlns:a16="http://schemas.microsoft.com/office/drawing/2014/main" id="{4991DB63-A61B-684A-9105-0AAF05A4DB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72" y="1325"/>
                  <a:ext cx="7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79" name="Freeform 102">
                <a:extLst>
                  <a:ext uri="{FF2B5EF4-FFF2-40B4-BE49-F238E27FC236}">
                    <a16:creationId xmlns:a16="http://schemas.microsoft.com/office/drawing/2014/main" id="{43E2263E-DA32-7F42-ADC0-FB07E38F6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318" y="1171033"/>
                <a:ext cx="63652" cy="94010"/>
              </a:xfrm>
              <a:custGeom>
                <a:avLst/>
                <a:gdLst>
                  <a:gd name="T0" fmla="*/ 62 w 89"/>
                  <a:gd name="T1" fmla="*/ 151 h 152"/>
                  <a:gd name="T2" fmla="*/ 0 w 89"/>
                  <a:gd name="T3" fmla="*/ 11 h 152"/>
                  <a:gd name="T4" fmla="*/ 50 w 89"/>
                  <a:gd name="T5" fmla="*/ 0 h 152"/>
                  <a:gd name="T6" fmla="*/ 88 w 89"/>
                  <a:gd name="T7" fmla="*/ 0 h 152"/>
                  <a:gd name="T8" fmla="*/ 62 w 89"/>
                  <a:gd name="T9" fmla="*/ 151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152">
                    <a:moveTo>
                      <a:pt x="62" y="151"/>
                    </a:moveTo>
                    <a:lnTo>
                      <a:pt x="0" y="11"/>
                    </a:lnTo>
                    <a:lnTo>
                      <a:pt x="50" y="0"/>
                    </a:lnTo>
                    <a:lnTo>
                      <a:pt x="88" y="0"/>
                    </a:lnTo>
                    <a:lnTo>
                      <a:pt x="62" y="151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1AFB3CC4-8830-F445-937A-97CE780BB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061" y="857957"/>
                <a:ext cx="59993" cy="60556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9D1DC55F-4389-3845-8516-1B1234BBB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711" y="1255206"/>
                <a:ext cx="60593" cy="59951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A2541869-2608-C145-AFD6-27FDC9175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801" y="1246728"/>
                <a:ext cx="59993" cy="59951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0F729EE0-8B5A-D246-B24A-6534761C4CBF}"/>
              </a:ext>
            </a:extLst>
          </p:cNvPr>
          <p:cNvSpPr txBox="1"/>
          <p:nvPr/>
        </p:nvSpPr>
        <p:spPr>
          <a:xfrm>
            <a:off x="4106896" y="1577069"/>
            <a:ext cx="1444113" cy="428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identifiable</a:t>
            </a:r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3B349DDC-C05A-A441-8DE2-1BC9B6221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273" y="1632128"/>
            <a:ext cx="1204623" cy="317936"/>
          </a:xfrm>
          <a:prstGeom prst="rect">
            <a:avLst/>
          </a:prstGeom>
        </p:spPr>
      </p:pic>
      <p:grpSp>
        <p:nvGrpSpPr>
          <p:cNvPr id="218" name="Group 217">
            <a:extLst>
              <a:ext uri="{FF2B5EF4-FFF2-40B4-BE49-F238E27FC236}">
                <a16:creationId xmlns:a16="http://schemas.microsoft.com/office/drawing/2014/main" id="{D35BA506-0252-664B-8E71-16C67BAA3D4A}"/>
              </a:ext>
            </a:extLst>
          </p:cNvPr>
          <p:cNvGrpSpPr/>
          <p:nvPr/>
        </p:nvGrpSpPr>
        <p:grpSpPr>
          <a:xfrm>
            <a:off x="902033" y="1289241"/>
            <a:ext cx="1582822" cy="790045"/>
            <a:chOff x="902033" y="1289241"/>
            <a:chExt cx="1582822" cy="79004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4EF4D3B7-E2DF-B845-A6DC-221B7A75A3A6}"/>
                </a:ext>
              </a:extLst>
            </p:cNvPr>
            <p:cNvGrpSpPr/>
            <p:nvPr/>
          </p:nvGrpSpPr>
          <p:grpSpPr>
            <a:xfrm>
              <a:off x="1140734" y="1538575"/>
              <a:ext cx="1079875" cy="463250"/>
              <a:chOff x="8420178" y="783478"/>
              <a:chExt cx="1079875" cy="463250"/>
            </a:xfrm>
          </p:grpSpPr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929A2542-EA5E-D649-9AFA-495B9F6F18D9}"/>
                  </a:ext>
                </a:extLst>
              </p:cNvPr>
              <p:cNvGrpSpPr/>
              <p:nvPr/>
            </p:nvGrpSpPr>
            <p:grpSpPr>
              <a:xfrm>
                <a:off x="8420178" y="783478"/>
                <a:ext cx="1079875" cy="463250"/>
                <a:chOff x="761919" y="857957"/>
                <a:chExt cx="1079875" cy="463250"/>
              </a:xfrm>
            </p:grpSpPr>
            <p:sp>
              <p:nvSpPr>
                <p:cNvPr id="190" name="Arc 6">
                  <a:extLst>
                    <a:ext uri="{FF2B5EF4-FFF2-40B4-BE49-F238E27FC236}">
                      <a16:creationId xmlns:a16="http://schemas.microsoft.com/office/drawing/2014/main" id="{1F572AD0-9973-0F4A-9C49-BC7AA4EE40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8658" y="888235"/>
                  <a:ext cx="522540" cy="383927"/>
                </a:xfrm>
                <a:custGeom>
                  <a:avLst/>
                  <a:gdLst>
                    <a:gd name="T0" fmla="*/ 0 w 21621"/>
                    <a:gd name="T1" fmla="*/ 47 h 21600"/>
                    <a:gd name="T2" fmla="*/ 1382713 w 21621"/>
                    <a:gd name="T3" fmla="*/ 1004891 h 21600"/>
                    <a:gd name="T4" fmla="*/ 1407 w 21621"/>
                    <a:gd name="T5" fmla="*/ 1006475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21" h="21600" fill="none" extrusionOk="0">
                      <a:moveTo>
                        <a:pt x="-1" y="0"/>
                      </a:moveTo>
                      <a:cubicBezTo>
                        <a:pt x="7" y="0"/>
                        <a:pt x="14" y="-1"/>
                        <a:pt x="22" y="-1"/>
                      </a:cubicBezTo>
                      <a:cubicBezTo>
                        <a:pt x="11938" y="-1"/>
                        <a:pt x="21603" y="9649"/>
                        <a:pt x="21621" y="21565"/>
                      </a:cubicBezTo>
                    </a:path>
                    <a:path w="21621" h="21600" stroke="0" extrusionOk="0">
                      <a:moveTo>
                        <a:pt x="-1" y="0"/>
                      </a:moveTo>
                      <a:cubicBezTo>
                        <a:pt x="7" y="0"/>
                        <a:pt x="14" y="-1"/>
                        <a:pt x="22" y="-1"/>
                      </a:cubicBezTo>
                      <a:cubicBezTo>
                        <a:pt x="11938" y="-1"/>
                        <a:pt x="21603" y="9649"/>
                        <a:pt x="21621" y="21565"/>
                      </a:cubicBezTo>
                      <a:lnTo>
                        <a:pt x="22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101609" tIns="50806" rIns="101609" bIns="50806" anchor="ctr"/>
                <a:lstStyle/>
                <a:p>
                  <a:endParaRPr lang="en-US"/>
                </a:p>
              </p:txBody>
            </p:sp>
            <p:sp>
              <p:nvSpPr>
                <p:cNvPr id="191" name="Arc 7">
                  <a:extLst>
                    <a:ext uri="{FF2B5EF4-FFF2-40B4-BE49-F238E27FC236}">
                      <a16:creationId xmlns:a16="http://schemas.microsoft.com/office/drawing/2014/main" id="{CD75362B-77C7-AD4C-AC50-DDDF1360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9516" y="888841"/>
                  <a:ext cx="522540" cy="383321"/>
                </a:xfrm>
                <a:custGeom>
                  <a:avLst/>
                  <a:gdLst>
                    <a:gd name="T0" fmla="*/ 0 w 21599"/>
                    <a:gd name="T1" fmla="*/ 1003305 h 21599"/>
                    <a:gd name="T2" fmla="*/ 1381305 w 21599"/>
                    <a:gd name="T3" fmla="*/ 0 h 21599"/>
                    <a:gd name="T4" fmla="*/ 1382713 w 21599"/>
                    <a:gd name="T5" fmla="*/ 1004887 h 2159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9" h="21599" fill="none" extrusionOk="0">
                      <a:moveTo>
                        <a:pt x="-1" y="21564"/>
                      </a:moveTo>
                      <a:cubicBezTo>
                        <a:pt x="17" y="9657"/>
                        <a:pt x="9669" y="11"/>
                        <a:pt x="21576" y="-1"/>
                      </a:cubicBezTo>
                    </a:path>
                    <a:path w="21599" h="21599" stroke="0" extrusionOk="0">
                      <a:moveTo>
                        <a:pt x="-1" y="21564"/>
                      </a:moveTo>
                      <a:cubicBezTo>
                        <a:pt x="17" y="9657"/>
                        <a:pt x="9669" y="11"/>
                        <a:pt x="21576" y="-1"/>
                      </a:cubicBezTo>
                      <a:lnTo>
                        <a:pt x="21599" y="21599"/>
                      </a:lnTo>
                      <a:lnTo>
                        <a:pt x="-1" y="21564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101609" tIns="50806" rIns="101609" bIns="50806" anchor="ctr"/>
                <a:lstStyle/>
                <a:p>
                  <a:endParaRPr lang="en-US"/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94B85980-F0BB-3E4C-90BF-AF84B2C1D0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2768" y="1174208"/>
                  <a:ext cx="73514" cy="86595"/>
                </a:xfrm>
                <a:custGeom>
                  <a:avLst/>
                  <a:gdLst>
                    <a:gd name="T0" fmla="*/ 53044 w 116"/>
                    <a:gd name="T1" fmla="*/ 225446 h 145"/>
                    <a:gd name="T2" fmla="*/ 0 w 116"/>
                    <a:gd name="T3" fmla="*/ 0 h 145"/>
                    <a:gd name="T4" fmla="*/ 79567 w 116"/>
                    <a:gd name="T5" fmla="*/ 0 h 145"/>
                    <a:gd name="T6" fmla="*/ 160529 w 116"/>
                    <a:gd name="T7" fmla="*/ 17222 h 145"/>
                    <a:gd name="T8" fmla="*/ 53044 w 116"/>
                    <a:gd name="T9" fmla="*/ 225446 h 1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6" h="145">
                      <a:moveTo>
                        <a:pt x="38" y="144"/>
                      </a:moveTo>
                      <a:lnTo>
                        <a:pt x="0" y="0"/>
                      </a:lnTo>
                      <a:lnTo>
                        <a:pt x="57" y="0"/>
                      </a:lnTo>
                      <a:lnTo>
                        <a:pt x="115" y="11"/>
                      </a:lnTo>
                      <a:lnTo>
                        <a:pt x="38" y="144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101609" tIns="50806" rIns="101609" bIns="50806"/>
                <a:lstStyle/>
                <a:p>
                  <a:endParaRPr lang="en-US"/>
                </a:p>
              </p:txBody>
            </p:sp>
            <p:sp>
              <p:nvSpPr>
                <p:cNvPr id="193" name="Oval 94">
                  <a:extLst>
                    <a:ext uri="{FF2B5EF4-FFF2-40B4-BE49-F238E27FC236}">
                      <a16:creationId xmlns:a16="http://schemas.microsoft.com/office/drawing/2014/main" id="{A0E740DA-B2B3-064D-84D1-448DB9A89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1919" y="1246728"/>
                  <a:ext cx="60593" cy="59951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101609" tIns="50806" rIns="101609" bIns="50806" anchor="ctr"/>
                <a:lstStyle/>
                <a:p>
                  <a:pPr eaLnBrk="0" hangingPunct="0"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grpSp>
              <p:nvGrpSpPr>
                <p:cNvPr id="194" name="Group 98">
                  <a:extLst>
                    <a:ext uri="{FF2B5EF4-FFF2-40B4-BE49-F238E27FC236}">
                      <a16:creationId xmlns:a16="http://schemas.microsoft.com/office/drawing/2014/main" id="{846D1628-9475-0E48-82EC-DF1D5EF913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12297" y="1255806"/>
                  <a:ext cx="474902" cy="65401"/>
                  <a:chOff x="3272" y="1271"/>
                  <a:chExt cx="888" cy="108"/>
                </a:xfrm>
              </p:grpSpPr>
              <p:sp>
                <p:nvSpPr>
                  <p:cNvPr id="199" name="Freeform 99">
                    <a:extLst>
                      <a:ext uri="{FF2B5EF4-FFF2-40B4-BE49-F238E27FC236}">
                        <a16:creationId xmlns:a16="http://schemas.microsoft.com/office/drawing/2014/main" id="{38259A60-B503-5D41-BD45-1B659BA1CE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1271"/>
                    <a:ext cx="176" cy="108"/>
                  </a:xfrm>
                  <a:custGeom>
                    <a:avLst/>
                    <a:gdLst>
                      <a:gd name="T0" fmla="*/ 186 w 187"/>
                      <a:gd name="T1" fmla="*/ 44 h 79"/>
                      <a:gd name="T2" fmla="*/ 0 w 187"/>
                      <a:gd name="T3" fmla="*/ 78 h 79"/>
                      <a:gd name="T4" fmla="*/ 0 w 187"/>
                      <a:gd name="T5" fmla="*/ 44 h 79"/>
                      <a:gd name="T6" fmla="*/ 0 w 187"/>
                      <a:gd name="T7" fmla="*/ 0 h 79"/>
                      <a:gd name="T8" fmla="*/ 186 w 187"/>
                      <a:gd name="T9" fmla="*/ 44 h 7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7" h="79">
                        <a:moveTo>
                          <a:pt x="186" y="44"/>
                        </a:moveTo>
                        <a:lnTo>
                          <a:pt x="0" y="78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186" y="44"/>
                        </a:lnTo>
                      </a:path>
                    </a:pathLst>
                  </a:custGeom>
                  <a:solidFill>
                    <a:schemeClr val="tx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" name="Line 100">
                    <a:extLst>
                      <a:ext uri="{FF2B5EF4-FFF2-40B4-BE49-F238E27FC236}">
                        <a16:creationId xmlns:a16="http://schemas.microsoft.com/office/drawing/2014/main" id="{EA0A8BB9-0726-7D47-8BF3-D65E73CE0E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72" y="1325"/>
                    <a:ext cx="738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 dirty="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95" name="Freeform 102">
                  <a:extLst>
                    <a:ext uri="{FF2B5EF4-FFF2-40B4-BE49-F238E27FC236}">
                      <a16:creationId xmlns:a16="http://schemas.microsoft.com/office/drawing/2014/main" id="{6D532F36-A466-3841-BD26-E911FC486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2318" y="1171033"/>
                  <a:ext cx="63652" cy="94010"/>
                </a:xfrm>
                <a:custGeom>
                  <a:avLst/>
                  <a:gdLst>
                    <a:gd name="T0" fmla="*/ 62 w 89"/>
                    <a:gd name="T1" fmla="*/ 151 h 152"/>
                    <a:gd name="T2" fmla="*/ 0 w 89"/>
                    <a:gd name="T3" fmla="*/ 11 h 152"/>
                    <a:gd name="T4" fmla="*/ 50 w 89"/>
                    <a:gd name="T5" fmla="*/ 0 h 152"/>
                    <a:gd name="T6" fmla="*/ 88 w 89"/>
                    <a:gd name="T7" fmla="*/ 0 h 152"/>
                    <a:gd name="T8" fmla="*/ 62 w 89"/>
                    <a:gd name="T9" fmla="*/ 151 h 1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9" h="152">
                      <a:moveTo>
                        <a:pt x="62" y="151"/>
                      </a:moveTo>
                      <a:lnTo>
                        <a:pt x="0" y="11"/>
                      </a:lnTo>
                      <a:lnTo>
                        <a:pt x="50" y="0"/>
                      </a:lnTo>
                      <a:lnTo>
                        <a:pt x="88" y="0"/>
                      </a:lnTo>
                      <a:lnTo>
                        <a:pt x="62" y="151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84B6ECC4-4D0C-314B-9DAB-530BF37FC5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061" y="857957"/>
                  <a:ext cx="59993" cy="60556"/>
                </a:xfrm>
                <a:prstGeom prst="ellipse">
                  <a:avLst/>
                </a:prstGeom>
                <a:solidFill>
                  <a:srgbClr val="000000"/>
                </a:solidFill>
                <a:ln w="254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101609" tIns="50806" rIns="101609" bIns="50806" anchor="ctr"/>
                <a:lstStyle/>
                <a:p>
                  <a:pPr eaLnBrk="0" hangingPunct="0"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4317A7B7-1244-944E-BFC1-138E5CAF31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711" y="1255206"/>
                  <a:ext cx="60593" cy="59951"/>
                </a:xfrm>
                <a:prstGeom prst="ellipse">
                  <a:avLst/>
                </a:prstGeom>
                <a:solidFill>
                  <a:srgbClr val="000000"/>
                </a:solidFill>
                <a:ln w="254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101609" tIns="50806" rIns="101609" bIns="50806" anchor="ctr"/>
                <a:lstStyle/>
                <a:p>
                  <a:pPr eaLnBrk="0" hangingPunct="0"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C1F54451-F8D2-B447-8D8C-8754B75608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801" y="1246728"/>
                  <a:ext cx="59993" cy="59951"/>
                </a:xfrm>
                <a:prstGeom prst="ellipse">
                  <a:avLst/>
                </a:prstGeom>
                <a:solidFill>
                  <a:srgbClr val="000000"/>
                </a:solidFill>
                <a:ln w="254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101609" tIns="50806" rIns="101609" bIns="50806" anchor="ctr"/>
                <a:lstStyle/>
                <a:p>
                  <a:pPr eaLnBrk="0" hangingPunct="0"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187" name="Group 95">
                <a:extLst>
                  <a:ext uri="{FF2B5EF4-FFF2-40B4-BE49-F238E27FC236}">
                    <a16:creationId xmlns:a16="http://schemas.microsoft.com/office/drawing/2014/main" id="{8C1FE1CF-3B6D-0246-AEAE-C4F512E9C2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58047" y="1178987"/>
                <a:ext cx="472657" cy="65402"/>
                <a:chOff x="2304" y="1266"/>
                <a:chExt cx="885" cy="108"/>
              </a:xfrm>
            </p:grpSpPr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651F4254-5E81-E34A-8525-3B1C43DB2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4" y="1266"/>
                  <a:ext cx="185" cy="108"/>
                </a:xfrm>
                <a:custGeom>
                  <a:avLst/>
                  <a:gdLst>
                    <a:gd name="T0" fmla="*/ 184 w 185"/>
                    <a:gd name="T1" fmla="*/ 44 h 79"/>
                    <a:gd name="T2" fmla="*/ 0 w 185"/>
                    <a:gd name="T3" fmla="*/ 78 h 79"/>
                    <a:gd name="T4" fmla="*/ 0 w 185"/>
                    <a:gd name="T5" fmla="*/ 44 h 79"/>
                    <a:gd name="T6" fmla="*/ 0 w 185"/>
                    <a:gd name="T7" fmla="*/ 0 h 79"/>
                    <a:gd name="T8" fmla="*/ 184 w 185"/>
                    <a:gd name="T9" fmla="*/ 44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5" h="79">
                      <a:moveTo>
                        <a:pt x="184" y="44"/>
                      </a:moveTo>
                      <a:lnTo>
                        <a:pt x="0" y="78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184" y="44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" name="Line 97">
                  <a:extLst>
                    <a:ext uri="{FF2B5EF4-FFF2-40B4-BE49-F238E27FC236}">
                      <a16:creationId xmlns:a16="http://schemas.microsoft.com/office/drawing/2014/main" id="{1210B7F6-8FCF-5246-8EF5-FEBD7EE7F9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1316"/>
                  <a:ext cx="696" cy="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A49DDAA-7493-674D-B775-C9BF03095447}"/>
                </a:ext>
              </a:extLst>
            </p:cNvPr>
            <p:cNvSpPr txBox="1"/>
            <p:nvPr/>
          </p:nvSpPr>
          <p:spPr>
            <a:xfrm>
              <a:off x="902033" y="1763460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FCCBCF3-9677-F049-A0F1-B1087EF5A62B}"/>
                </a:ext>
              </a:extLst>
            </p:cNvPr>
            <p:cNvSpPr txBox="1"/>
            <p:nvPr/>
          </p:nvSpPr>
          <p:spPr>
            <a:xfrm>
              <a:off x="2179963" y="1771509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55EFD500-2BED-B441-9820-4128B1831E77}"/>
                </a:ext>
              </a:extLst>
            </p:cNvPr>
            <p:cNvSpPr txBox="1"/>
            <p:nvPr/>
          </p:nvSpPr>
          <p:spPr>
            <a:xfrm>
              <a:off x="1511939" y="166984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FDECE8A-080C-DF40-810A-C2C0734B36A4}"/>
                </a:ext>
              </a:extLst>
            </p:cNvPr>
            <p:cNvSpPr txBox="1"/>
            <p:nvPr/>
          </p:nvSpPr>
          <p:spPr>
            <a:xfrm>
              <a:off x="1523426" y="1289241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FA7DEE8B-3BF8-B546-A136-1F2DD6074BDF}"/>
              </a:ext>
            </a:extLst>
          </p:cNvPr>
          <p:cNvGrpSpPr/>
          <p:nvPr/>
        </p:nvGrpSpPr>
        <p:grpSpPr>
          <a:xfrm>
            <a:off x="7741455" y="3347214"/>
            <a:ext cx="2009192" cy="501852"/>
            <a:chOff x="7741455" y="3347214"/>
            <a:chExt cx="2009192" cy="501852"/>
          </a:xfrm>
        </p:grpSpPr>
        <p:sp>
          <p:nvSpPr>
            <p:cNvPr id="14" name="Rectangle 21">
              <a:extLst>
                <a:ext uri="{FF2B5EF4-FFF2-40B4-BE49-F238E27FC236}">
                  <a16:creationId xmlns:a16="http://schemas.microsoft.com/office/drawing/2014/main" id="{B78A8411-0C4F-CC4F-9B3E-237872851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1455" y="3374826"/>
              <a:ext cx="993360" cy="474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239" tIns="44327" rIns="90239" bIns="44327">
              <a:spAutoFit/>
            </a:bodyPr>
            <a:lstStyle/>
            <a:p>
              <a:pPr defTabSz="912007" eaLnBrk="0" hangingPunct="0">
                <a:defRPr/>
              </a:pPr>
              <a:r>
                <a:rPr lang="en-US" sz="2500" dirty="0">
                  <a:ea typeface="ＭＳ Ｐゴシック" charset="0"/>
                </a:rPr>
                <a:t>Rule 2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A24632DE-52E4-F945-95CD-F95F1FED0F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27687" y="3347214"/>
              <a:ext cx="822960" cy="353038"/>
              <a:chOff x="761919" y="857957"/>
              <a:chExt cx="1079875" cy="463250"/>
            </a:xfrm>
          </p:grpSpPr>
          <p:sp>
            <p:nvSpPr>
              <p:cNvPr id="221" name="Arc 6">
                <a:extLst>
                  <a:ext uri="{FF2B5EF4-FFF2-40B4-BE49-F238E27FC236}">
                    <a16:creationId xmlns:a16="http://schemas.microsoft.com/office/drawing/2014/main" id="{08F25740-FA1E-5C49-9720-0FF7586B8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8658" y="888235"/>
                <a:ext cx="522540" cy="383927"/>
              </a:xfrm>
              <a:custGeom>
                <a:avLst/>
                <a:gdLst>
                  <a:gd name="T0" fmla="*/ 0 w 21621"/>
                  <a:gd name="T1" fmla="*/ 47 h 21600"/>
                  <a:gd name="T2" fmla="*/ 1382713 w 21621"/>
                  <a:gd name="T3" fmla="*/ 1004891 h 21600"/>
                  <a:gd name="T4" fmla="*/ 1407 w 21621"/>
                  <a:gd name="T5" fmla="*/ 1006475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21" h="21600" fill="none" extrusionOk="0">
                    <a:moveTo>
                      <a:pt x="-1" y="0"/>
                    </a:moveTo>
                    <a:cubicBezTo>
                      <a:pt x="7" y="0"/>
                      <a:pt x="14" y="-1"/>
                      <a:pt x="22" y="-1"/>
                    </a:cubicBezTo>
                    <a:cubicBezTo>
                      <a:pt x="11938" y="-1"/>
                      <a:pt x="21603" y="9649"/>
                      <a:pt x="21621" y="21565"/>
                    </a:cubicBezTo>
                  </a:path>
                  <a:path w="21621" h="21600" stroke="0" extrusionOk="0">
                    <a:moveTo>
                      <a:pt x="-1" y="0"/>
                    </a:moveTo>
                    <a:cubicBezTo>
                      <a:pt x="7" y="0"/>
                      <a:pt x="14" y="-1"/>
                      <a:pt x="22" y="-1"/>
                    </a:cubicBezTo>
                    <a:cubicBezTo>
                      <a:pt x="11938" y="-1"/>
                      <a:pt x="21603" y="9649"/>
                      <a:pt x="21621" y="21565"/>
                    </a:cubicBezTo>
                    <a:lnTo>
                      <a:pt x="22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endParaRPr lang="en-US"/>
              </a:p>
            </p:txBody>
          </p:sp>
          <p:sp>
            <p:nvSpPr>
              <p:cNvPr id="222" name="Arc 7">
                <a:extLst>
                  <a:ext uri="{FF2B5EF4-FFF2-40B4-BE49-F238E27FC236}">
                    <a16:creationId xmlns:a16="http://schemas.microsoft.com/office/drawing/2014/main" id="{491E2742-9909-4946-99A0-7C4A5DF77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516" y="888841"/>
                <a:ext cx="522540" cy="383321"/>
              </a:xfrm>
              <a:custGeom>
                <a:avLst/>
                <a:gdLst>
                  <a:gd name="T0" fmla="*/ 0 w 21599"/>
                  <a:gd name="T1" fmla="*/ 1003305 h 21599"/>
                  <a:gd name="T2" fmla="*/ 1381305 w 21599"/>
                  <a:gd name="T3" fmla="*/ 0 h 21599"/>
                  <a:gd name="T4" fmla="*/ 1382713 w 21599"/>
                  <a:gd name="T5" fmla="*/ 1004887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9" h="21599" fill="none" extrusionOk="0">
                    <a:moveTo>
                      <a:pt x="-1" y="21564"/>
                    </a:moveTo>
                    <a:cubicBezTo>
                      <a:pt x="17" y="9657"/>
                      <a:pt x="9669" y="11"/>
                      <a:pt x="21576" y="-1"/>
                    </a:cubicBezTo>
                  </a:path>
                  <a:path w="21599" h="21599" stroke="0" extrusionOk="0">
                    <a:moveTo>
                      <a:pt x="-1" y="21564"/>
                    </a:moveTo>
                    <a:cubicBezTo>
                      <a:pt x="17" y="9657"/>
                      <a:pt x="9669" y="11"/>
                      <a:pt x="21576" y="-1"/>
                    </a:cubicBezTo>
                    <a:lnTo>
                      <a:pt x="21599" y="21599"/>
                    </a:lnTo>
                    <a:lnTo>
                      <a:pt x="-1" y="21564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endParaRPr lang="en-US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976BB218-9A1B-C247-82CB-4FBABDD29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768" y="1174208"/>
                <a:ext cx="73514" cy="86595"/>
              </a:xfrm>
              <a:custGeom>
                <a:avLst/>
                <a:gdLst>
                  <a:gd name="T0" fmla="*/ 53044 w 116"/>
                  <a:gd name="T1" fmla="*/ 225446 h 145"/>
                  <a:gd name="T2" fmla="*/ 0 w 116"/>
                  <a:gd name="T3" fmla="*/ 0 h 145"/>
                  <a:gd name="T4" fmla="*/ 79567 w 116"/>
                  <a:gd name="T5" fmla="*/ 0 h 145"/>
                  <a:gd name="T6" fmla="*/ 160529 w 116"/>
                  <a:gd name="T7" fmla="*/ 17222 h 145"/>
                  <a:gd name="T8" fmla="*/ 53044 w 116"/>
                  <a:gd name="T9" fmla="*/ 225446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6" h="145">
                    <a:moveTo>
                      <a:pt x="38" y="144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115" y="11"/>
                    </a:lnTo>
                    <a:lnTo>
                      <a:pt x="38" y="144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1609" tIns="50806" rIns="101609" bIns="50806"/>
              <a:lstStyle/>
              <a:p>
                <a:endParaRPr lang="en-US"/>
              </a:p>
            </p:txBody>
          </p:sp>
          <p:sp>
            <p:nvSpPr>
              <p:cNvPr id="224" name="Oval 94">
                <a:extLst>
                  <a:ext uri="{FF2B5EF4-FFF2-40B4-BE49-F238E27FC236}">
                    <a16:creationId xmlns:a16="http://schemas.microsoft.com/office/drawing/2014/main" id="{8CA8B35B-03A5-5249-A248-B38125DCC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919" y="1246728"/>
                <a:ext cx="60593" cy="59951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25" name="Group 98">
                <a:extLst>
                  <a:ext uri="{FF2B5EF4-FFF2-40B4-BE49-F238E27FC236}">
                    <a16:creationId xmlns:a16="http://schemas.microsoft.com/office/drawing/2014/main" id="{7EF8D8D3-50B9-0D4E-9811-8BB217FEAD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12297" y="1255806"/>
                <a:ext cx="474902" cy="65401"/>
                <a:chOff x="3272" y="1271"/>
                <a:chExt cx="888" cy="108"/>
              </a:xfrm>
            </p:grpSpPr>
            <p:sp>
              <p:nvSpPr>
                <p:cNvPr id="230" name="Freeform 99">
                  <a:extLst>
                    <a:ext uri="{FF2B5EF4-FFF2-40B4-BE49-F238E27FC236}">
                      <a16:creationId xmlns:a16="http://schemas.microsoft.com/office/drawing/2014/main" id="{4264C984-1484-F742-AECC-54E1C462F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1271"/>
                  <a:ext cx="176" cy="108"/>
                </a:xfrm>
                <a:custGeom>
                  <a:avLst/>
                  <a:gdLst>
                    <a:gd name="T0" fmla="*/ 186 w 187"/>
                    <a:gd name="T1" fmla="*/ 44 h 79"/>
                    <a:gd name="T2" fmla="*/ 0 w 187"/>
                    <a:gd name="T3" fmla="*/ 78 h 79"/>
                    <a:gd name="T4" fmla="*/ 0 w 187"/>
                    <a:gd name="T5" fmla="*/ 44 h 79"/>
                    <a:gd name="T6" fmla="*/ 0 w 187"/>
                    <a:gd name="T7" fmla="*/ 0 h 79"/>
                    <a:gd name="T8" fmla="*/ 186 w 187"/>
                    <a:gd name="T9" fmla="*/ 44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7" h="79">
                      <a:moveTo>
                        <a:pt x="186" y="44"/>
                      </a:moveTo>
                      <a:lnTo>
                        <a:pt x="0" y="78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186" y="44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Line 100">
                  <a:extLst>
                    <a:ext uri="{FF2B5EF4-FFF2-40B4-BE49-F238E27FC236}">
                      <a16:creationId xmlns:a16="http://schemas.microsoft.com/office/drawing/2014/main" id="{E2DAEA9E-5AC2-8843-A23F-5FD66BE315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72" y="1325"/>
                  <a:ext cx="7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26" name="Freeform 102">
                <a:extLst>
                  <a:ext uri="{FF2B5EF4-FFF2-40B4-BE49-F238E27FC236}">
                    <a16:creationId xmlns:a16="http://schemas.microsoft.com/office/drawing/2014/main" id="{7B51D235-457E-B542-9B10-B00C71692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318" y="1171033"/>
                <a:ext cx="63652" cy="94010"/>
              </a:xfrm>
              <a:custGeom>
                <a:avLst/>
                <a:gdLst>
                  <a:gd name="T0" fmla="*/ 62 w 89"/>
                  <a:gd name="T1" fmla="*/ 151 h 152"/>
                  <a:gd name="T2" fmla="*/ 0 w 89"/>
                  <a:gd name="T3" fmla="*/ 11 h 152"/>
                  <a:gd name="T4" fmla="*/ 50 w 89"/>
                  <a:gd name="T5" fmla="*/ 0 h 152"/>
                  <a:gd name="T6" fmla="*/ 88 w 89"/>
                  <a:gd name="T7" fmla="*/ 0 h 152"/>
                  <a:gd name="T8" fmla="*/ 62 w 89"/>
                  <a:gd name="T9" fmla="*/ 151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152">
                    <a:moveTo>
                      <a:pt x="62" y="151"/>
                    </a:moveTo>
                    <a:lnTo>
                      <a:pt x="0" y="11"/>
                    </a:lnTo>
                    <a:lnTo>
                      <a:pt x="50" y="0"/>
                    </a:lnTo>
                    <a:lnTo>
                      <a:pt x="88" y="0"/>
                    </a:lnTo>
                    <a:lnTo>
                      <a:pt x="62" y="151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1F1F0EF7-F83F-494F-8A45-DC6A449D4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061" y="857957"/>
                <a:ext cx="59993" cy="60556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E8AD68D3-D11C-9045-AD98-7B6D50169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711" y="1255206"/>
                <a:ext cx="60593" cy="59951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B5251B8D-AA36-7E4B-B13D-EBD693CEA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801" y="1246728"/>
                <a:ext cx="59993" cy="59951"/>
              </a:xfrm>
              <a:prstGeom prst="ellipse">
                <a:avLst/>
              </a:prstGeom>
              <a:solidFill>
                <a:srgbClr val="000000"/>
              </a:solidFill>
              <a:ln w="25400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1609" tIns="50806" rIns="101609" bIns="50806" anchor="ctr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E7143A0D-886B-294B-88DD-D83914FED455}"/>
              </a:ext>
            </a:extLst>
          </p:cNvPr>
          <p:cNvSpPr txBox="1"/>
          <p:nvPr/>
        </p:nvSpPr>
        <p:spPr>
          <a:xfrm>
            <a:off x="5551009" y="1575261"/>
            <a:ext cx="473014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there is a polytime algorithm for the do-calculus</a:t>
            </a:r>
          </a:p>
        </p:txBody>
      </p:sp>
    </p:spTree>
    <p:extLst>
      <p:ext uri="{BB962C8B-B14F-4D97-AF65-F5344CB8AC3E}">
        <p14:creationId xmlns:p14="http://schemas.microsoft.com/office/powerpoint/2010/main" val="275661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07" grpId="0"/>
      <p:bldP spid="2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9C52-5241-384C-9D19-50F5E36E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B3E64-0D5E-1F4A-8B73-1CA8B1FBF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Causal hierarchy has three layers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Associational reasoning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Interventional reasoning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Counterfactual reasoning</a:t>
            </a:r>
          </a:p>
          <a:p>
            <a:r>
              <a:rPr lang="en-US" dirty="0"/>
              <a:t>A distribution is not enough for layers 2 and 3</a:t>
            </a:r>
            <a:br>
              <a:rPr lang="en-US" dirty="0"/>
            </a:br>
            <a:r>
              <a:rPr lang="en-US" sz="2000" dirty="0"/>
              <a:t>(we need a causal graph)</a:t>
            </a:r>
          </a:p>
          <a:p>
            <a:r>
              <a:rPr lang="en-US" dirty="0"/>
              <a:t>Data is not enough for layers 2 and 3</a:t>
            </a:r>
          </a:p>
          <a:p>
            <a:r>
              <a:rPr lang="en-US" b="1" dirty="0"/>
              <a:t>Cross-layer inference </a:t>
            </a:r>
            <a:r>
              <a:rPr lang="en-US" dirty="0"/>
              <a:t>is sometimes feasible</a:t>
            </a:r>
            <a:br>
              <a:rPr lang="en-US" dirty="0"/>
            </a:br>
            <a:r>
              <a:rPr lang="en-US" sz="2000" dirty="0"/>
              <a:t>(e.g., computing interventional probabilities using (partial) data + causal graph)</a:t>
            </a:r>
            <a:endParaRPr lang="en-US" dirty="0"/>
          </a:p>
        </p:txBody>
      </p:sp>
      <p:pic>
        <p:nvPicPr>
          <p:cNvPr id="4" name="Picture 1" descr="Fig3 Ladder of Causation V3-01.jpg">
            <a:extLst>
              <a:ext uri="{FF2B5EF4-FFF2-40B4-BE49-F238E27FC236}">
                <a16:creationId xmlns:a16="http://schemas.microsoft.com/office/drawing/2014/main" id="{C5080E8B-E465-6F42-AF00-6A01E98AD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r="-966"/>
          <a:stretch>
            <a:fillRect/>
          </a:stretch>
        </p:blipFill>
        <p:spPr bwMode="auto">
          <a:xfrm>
            <a:off x="7828597" y="1027906"/>
            <a:ext cx="3207098" cy="405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8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03287-CE31-EA49-9126-7EFD525C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8441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1B05DD-ABED-D54D-AB64-EA450781D3DB}"/>
              </a:ext>
            </a:extLst>
          </p:cNvPr>
          <p:cNvSpPr txBox="1"/>
          <p:nvPr/>
        </p:nvSpPr>
        <p:spPr>
          <a:xfrm>
            <a:off x="2468581" y="5752214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001376-6C77-B340-999A-9E9476811015}"/>
              </a:ext>
            </a:extLst>
          </p:cNvPr>
          <p:cNvGrpSpPr/>
          <p:nvPr/>
        </p:nvGrpSpPr>
        <p:grpSpPr>
          <a:xfrm>
            <a:off x="364844" y="921120"/>
            <a:ext cx="2718393" cy="4546675"/>
            <a:chOff x="364844" y="921120"/>
            <a:chExt cx="2718393" cy="45466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BACD33-584B-0D4B-B3CC-3816F43B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844" y="1390205"/>
              <a:ext cx="2718393" cy="40775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A19AA1-3BB1-5449-834E-77A029AFB419}"/>
                </a:ext>
              </a:extLst>
            </p:cNvPr>
            <p:cNvSpPr txBox="1"/>
            <p:nvPr/>
          </p:nvSpPr>
          <p:spPr>
            <a:xfrm>
              <a:off x="1397668" y="9211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1987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80E8A4-49A1-7243-BA24-D90B28724F73}"/>
              </a:ext>
            </a:extLst>
          </p:cNvPr>
          <p:cNvGrpSpPr/>
          <p:nvPr/>
        </p:nvGrpSpPr>
        <p:grpSpPr>
          <a:xfrm>
            <a:off x="3197340" y="921120"/>
            <a:ext cx="2844975" cy="4546675"/>
            <a:chOff x="3197340" y="921120"/>
            <a:chExt cx="2844975" cy="45466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A7AE77-D470-2445-B7E7-C540C5EBD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7340" y="1390205"/>
              <a:ext cx="2844975" cy="407759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4DE989-DD27-6745-AE02-90A0E1F10C2F}"/>
                </a:ext>
              </a:extLst>
            </p:cNvPr>
            <p:cNvSpPr txBox="1"/>
            <p:nvPr/>
          </p:nvSpPr>
          <p:spPr>
            <a:xfrm>
              <a:off x="4293455" y="9211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81E85F-AD1B-7A49-811A-02F0F2FD88C3}"/>
              </a:ext>
            </a:extLst>
          </p:cNvPr>
          <p:cNvGrpSpPr/>
          <p:nvPr/>
        </p:nvGrpSpPr>
        <p:grpSpPr>
          <a:xfrm>
            <a:off x="6447180" y="921120"/>
            <a:ext cx="5379976" cy="5200426"/>
            <a:chOff x="6447180" y="921120"/>
            <a:chExt cx="5379976" cy="52004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F88F13-8719-5E4D-A6F5-684F9D24B07A}"/>
                </a:ext>
              </a:extLst>
            </p:cNvPr>
            <p:cNvSpPr txBox="1"/>
            <p:nvPr/>
          </p:nvSpPr>
          <p:spPr>
            <a:xfrm>
              <a:off x="7746965" y="5752214"/>
              <a:ext cx="3063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intervention &amp; counterfactuals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086C3A4-F2F1-7E4E-ACC1-B9FC3CA1DA53}"/>
                </a:ext>
              </a:extLst>
            </p:cNvPr>
            <p:cNvGrpSpPr/>
            <p:nvPr/>
          </p:nvGrpSpPr>
          <p:grpSpPr>
            <a:xfrm>
              <a:off x="6447180" y="921120"/>
              <a:ext cx="2707938" cy="4546675"/>
              <a:chOff x="6447180" y="921120"/>
              <a:chExt cx="2707938" cy="454667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6578504-5BA5-D047-89CA-E3CEEBA0AD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47180" y="1390205"/>
                <a:ext cx="2707938" cy="407759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CFE3ACC-69C7-3A45-B97E-DD112F17D0A0}"/>
                  </a:ext>
                </a:extLst>
              </p:cNvPr>
              <p:cNvSpPr txBox="1"/>
              <p:nvPr/>
            </p:nvSpPr>
            <p:spPr>
              <a:xfrm>
                <a:off x="7420593" y="92112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2009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F5B8D44-EEF4-0046-974C-9058A8859C0B}"/>
                </a:ext>
              </a:extLst>
            </p:cNvPr>
            <p:cNvGrpSpPr/>
            <p:nvPr/>
          </p:nvGrpSpPr>
          <p:grpSpPr>
            <a:xfrm>
              <a:off x="9278667" y="921120"/>
              <a:ext cx="2548489" cy="4546674"/>
              <a:chOff x="9278667" y="921120"/>
              <a:chExt cx="2548489" cy="4546674"/>
            </a:xfrm>
          </p:grpSpPr>
          <p:pic>
            <p:nvPicPr>
              <p:cNvPr id="4" name="Picture 1">
                <a:extLst>
                  <a:ext uri="{FF2B5EF4-FFF2-40B4-BE49-F238E27FC236}">
                    <a16:creationId xmlns:a16="http://schemas.microsoft.com/office/drawing/2014/main" id="{1DB7863C-8A20-C14C-AD5F-B4980D351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78667" y="1396543"/>
                <a:ext cx="2548489" cy="40712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505AF73-9C79-2E44-AAB4-51F0F436004A}"/>
                  </a:ext>
                </a:extLst>
              </p:cNvPr>
              <p:cNvSpPr txBox="1"/>
              <p:nvPr/>
            </p:nvSpPr>
            <p:spPr>
              <a:xfrm>
                <a:off x="10221359" y="92112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2018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29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E6212-DE9F-154B-984B-9D42909C0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791" y="1229066"/>
            <a:ext cx="3074418" cy="43998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1CB859-1067-EE4D-A854-2C247679B78B}"/>
              </a:ext>
            </a:extLst>
          </p:cNvPr>
          <p:cNvSpPr txBox="1"/>
          <p:nvPr/>
        </p:nvSpPr>
        <p:spPr>
          <a:xfrm>
            <a:off x="4441349" y="5685777"/>
            <a:ext cx="3495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bayes.cs.ucla.edu</a:t>
            </a:r>
            <a:r>
              <a:rPr lang="en-US" dirty="0"/>
              <a:t>/PRIMER/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7C2ED-DA5D-374E-87FE-EC5640F824BF}"/>
              </a:ext>
            </a:extLst>
          </p:cNvPr>
          <p:cNvSpPr txBox="1"/>
          <p:nvPr/>
        </p:nvSpPr>
        <p:spPr>
          <a:xfrm>
            <a:off x="5769628" y="83131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E36317-B743-A042-A7C9-014612D7BB70}"/>
              </a:ext>
            </a:extLst>
          </p:cNvPr>
          <p:cNvGrpSpPr/>
          <p:nvPr/>
        </p:nvGrpSpPr>
        <p:grpSpPr>
          <a:xfrm>
            <a:off x="8631278" y="2233372"/>
            <a:ext cx="1512540" cy="2391255"/>
            <a:chOff x="6447180" y="889306"/>
            <a:chExt cx="2707938" cy="45784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DC68E7-3630-DE45-93B3-E87CB7D95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7180" y="1390205"/>
              <a:ext cx="2707938" cy="40775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66D237-7C37-D544-BF37-6406D4F0A029}"/>
                </a:ext>
              </a:extLst>
            </p:cNvPr>
            <p:cNvSpPr txBox="1"/>
            <p:nvPr/>
          </p:nvSpPr>
          <p:spPr>
            <a:xfrm>
              <a:off x="7377553" y="889306"/>
              <a:ext cx="847192" cy="500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65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222E0-97DC-D949-A2F2-88D90241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It? </a:t>
            </a:r>
            <a:r>
              <a:rPr lang="en-US" sz="2000" dirty="0"/>
              <a:t>causal effect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65A6E-D8D1-E742-854A-A914A6D7D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51" y="1664310"/>
            <a:ext cx="3363478" cy="2286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1A2419C-1AB0-AA42-9366-C1924E747BE7}"/>
              </a:ext>
            </a:extLst>
          </p:cNvPr>
          <p:cNvGrpSpPr/>
          <p:nvPr/>
        </p:nvGrpSpPr>
        <p:grpSpPr>
          <a:xfrm>
            <a:off x="447851" y="4121025"/>
            <a:ext cx="3345543" cy="2286000"/>
            <a:chOff x="447851" y="4121025"/>
            <a:chExt cx="3345543" cy="2286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C12A08-844F-7840-8CB4-D21DEE49E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851" y="4121025"/>
              <a:ext cx="3345543" cy="2286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6BA3AA-7B6B-AD46-98E9-DF589CDA2C9F}"/>
                </a:ext>
              </a:extLst>
            </p:cNvPr>
            <p:cNvSpPr txBox="1"/>
            <p:nvPr/>
          </p:nvSpPr>
          <p:spPr>
            <a:xfrm>
              <a:off x="2628781" y="5002415"/>
              <a:ext cx="10631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Drug is harmful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7CEE5E-923E-0140-BE77-DF45CCBBD1F5}"/>
              </a:ext>
            </a:extLst>
          </p:cNvPr>
          <p:cNvGrpSpPr/>
          <p:nvPr/>
        </p:nvGrpSpPr>
        <p:grpSpPr>
          <a:xfrm>
            <a:off x="4352258" y="4103440"/>
            <a:ext cx="3352313" cy="2286000"/>
            <a:chOff x="4352258" y="4103440"/>
            <a:chExt cx="3352313" cy="2286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6ACCB8-5945-4243-95C3-E122AF7F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2258" y="4103440"/>
              <a:ext cx="3352313" cy="2286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91058B-B7B3-064C-BB99-C8288427E7BF}"/>
                </a:ext>
              </a:extLst>
            </p:cNvPr>
            <p:cNvSpPr txBox="1"/>
            <p:nvPr/>
          </p:nvSpPr>
          <p:spPr>
            <a:xfrm>
              <a:off x="6568209" y="4900190"/>
              <a:ext cx="94288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Drug helps </a:t>
              </a:r>
            </a:p>
            <a:p>
              <a:r>
                <a:rPr lang="en-US" sz="1100" dirty="0"/>
                <a:t>in early stage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F32B6D-94B5-F747-B864-642EAC31E05A}"/>
              </a:ext>
            </a:extLst>
          </p:cNvPr>
          <p:cNvGrpSpPr/>
          <p:nvPr/>
        </p:nvGrpSpPr>
        <p:grpSpPr>
          <a:xfrm>
            <a:off x="7962190" y="4121025"/>
            <a:ext cx="3391610" cy="2290627"/>
            <a:chOff x="7962190" y="4121025"/>
            <a:chExt cx="3391610" cy="22906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ADCF81-84B6-E248-A3F4-8AFE75E33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2190" y="4121025"/>
              <a:ext cx="3352314" cy="22906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C34422-9D1E-E444-81EC-1FD0DD514D6E}"/>
                </a:ext>
              </a:extLst>
            </p:cNvPr>
            <p:cNvSpPr txBox="1"/>
            <p:nvPr/>
          </p:nvSpPr>
          <p:spPr>
            <a:xfrm>
              <a:off x="10141609" y="4900190"/>
              <a:ext cx="12121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Drug helps </a:t>
              </a:r>
            </a:p>
            <a:p>
              <a:r>
                <a:rPr lang="en-US" sz="1100" dirty="0"/>
                <a:t>in advanced stage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0F0F11-A94C-6C41-9A78-17B21B098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257" y="1664310"/>
            <a:ext cx="3352313" cy="2262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4FF092-EC86-5C48-81ED-D9B63B3DDC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190" y="1649431"/>
            <a:ext cx="3352314" cy="23087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8489EE-5E54-1B44-9049-06FC83E9D9DA}"/>
              </a:ext>
            </a:extLst>
          </p:cNvPr>
          <p:cNvSpPr txBox="1"/>
          <p:nvPr/>
        </p:nvSpPr>
        <p:spPr>
          <a:xfrm>
            <a:off x="421475" y="6388505"/>
            <a:ext cx="191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Simpson’s Paradox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EA4EC4-EA23-1F49-BA9A-CF3188E9F98B}"/>
              </a:ext>
            </a:extLst>
          </p:cNvPr>
          <p:cNvSpPr txBox="1"/>
          <p:nvPr/>
        </p:nvSpPr>
        <p:spPr>
          <a:xfrm>
            <a:off x="4270864" y="6388505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reasoning.cs.ucla.edu</a:t>
            </a:r>
            <a:r>
              <a:rPr lang="en-US" dirty="0"/>
              <a:t>/</a:t>
            </a:r>
            <a:r>
              <a:rPr lang="en-US" dirty="0" err="1"/>
              <a:t>samiam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1884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222E0-97DC-D949-A2F2-88D90241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Do It? </a:t>
            </a:r>
            <a:r>
              <a:rPr lang="en-US" sz="2000" dirty="0"/>
              <a:t>causal effect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F5125A-1DE4-7548-BE87-329D79652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51" y="1664310"/>
            <a:ext cx="3363478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64737D-E3CD-8045-A144-6190EF9B7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51" y="4121025"/>
            <a:ext cx="3345543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A7F673-F6D6-9F4D-88CE-7148BBDF8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239" y="1664310"/>
            <a:ext cx="3245110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534A-DB36-D741-9FAA-0869A4230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838" y="4121025"/>
            <a:ext cx="3242094" cy="228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38E4A0-3DA2-4A4C-B058-9075C7D12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243" y="4121025"/>
            <a:ext cx="3234906" cy="228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B45FF2-F036-EB45-9130-ACDF4CFA54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0527" y="4121025"/>
            <a:ext cx="7223622" cy="13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0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1E029-7254-E946-BCFC-18D035D8B397}"/>
              </a:ext>
            </a:extLst>
          </p:cNvPr>
          <p:cNvGrpSpPr/>
          <p:nvPr/>
        </p:nvGrpSpPr>
        <p:grpSpPr>
          <a:xfrm>
            <a:off x="262745" y="3995036"/>
            <a:ext cx="3337254" cy="2585759"/>
            <a:chOff x="262745" y="3907116"/>
            <a:chExt cx="3337254" cy="25857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1B9EE6-F2E0-9E41-B3F7-70B8D25F7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716" y="4206875"/>
              <a:ext cx="3249283" cy="2286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FE55B7-8CDA-054E-B461-EC0E44C66BC3}"/>
                </a:ext>
              </a:extLst>
            </p:cNvPr>
            <p:cNvSpPr txBox="1"/>
            <p:nvPr/>
          </p:nvSpPr>
          <p:spPr>
            <a:xfrm>
              <a:off x="262745" y="3907116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model 2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6222E0-97DC-D949-A2F2-88D90241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Additional Information Do We Need?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51D061-F107-8E4F-82C7-2893A33DB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16" y="1690688"/>
            <a:ext cx="3249283" cy="2286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B0C61DE-E5BB-DD42-A686-362E368B497C}"/>
              </a:ext>
            </a:extLst>
          </p:cNvPr>
          <p:cNvGrpSpPr/>
          <p:nvPr/>
        </p:nvGrpSpPr>
        <p:grpSpPr>
          <a:xfrm>
            <a:off x="453598" y="4325812"/>
            <a:ext cx="3122613" cy="2246190"/>
            <a:chOff x="453598" y="4237892"/>
            <a:chExt cx="3122613" cy="224619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8ECF3C-0944-D64A-871F-38D7ED90B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5405" y="4237892"/>
              <a:ext cx="1070403" cy="3868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EEEA3C-5C57-5340-BF8A-7981C1EB8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598" y="6093069"/>
              <a:ext cx="1070403" cy="39101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E17023-5EE7-9C44-A412-3D7604547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5808" y="6075484"/>
              <a:ext cx="1070403" cy="391013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DBFB6DC-BB89-A740-948F-7F212B9DCFA4}"/>
              </a:ext>
            </a:extLst>
          </p:cNvPr>
          <p:cNvSpPr txBox="1"/>
          <p:nvPr/>
        </p:nvSpPr>
        <p:spPr>
          <a:xfrm>
            <a:off x="254004" y="1397982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D4245D-6186-674F-A317-27257F03112A}"/>
              </a:ext>
            </a:extLst>
          </p:cNvPr>
          <p:cNvGrpSpPr/>
          <p:nvPr/>
        </p:nvGrpSpPr>
        <p:grpSpPr>
          <a:xfrm>
            <a:off x="1524000" y="3429000"/>
            <a:ext cx="920262" cy="2672860"/>
            <a:chOff x="1524000" y="3429000"/>
            <a:chExt cx="920262" cy="2672860"/>
          </a:xfrm>
        </p:grpSpPr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FE29AE12-7121-0945-BC4E-CF619327753F}"/>
                </a:ext>
              </a:extLst>
            </p:cNvPr>
            <p:cNvSpPr/>
            <p:nvPr/>
          </p:nvSpPr>
          <p:spPr>
            <a:xfrm>
              <a:off x="1524001" y="3429000"/>
              <a:ext cx="920261" cy="87923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3B7AB7F2-2255-DC49-8E66-EB6E39EF09C9}"/>
                </a:ext>
              </a:extLst>
            </p:cNvPr>
            <p:cNvSpPr/>
            <p:nvPr/>
          </p:nvSpPr>
          <p:spPr>
            <a:xfrm rot="10800000">
              <a:off x="1524000" y="6013937"/>
              <a:ext cx="920261" cy="87923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8F8C844-B1F6-A94C-A142-47423DDDA680}"/>
              </a:ext>
            </a:extLst>
          </p:cNvPr>
          <p:cNvGrpSpPr/>
          <p:nvPr/>
        </p:nvGrpSpPr>
        <p:grpSpPr>
          <a:xfrm>
            <a:off x="3599999" y="1690688"/>
            <a:ext cx="3705209" cy="2286000"/>
            <a:chOff x="3599999" y="1690688"/>
            <a:chExt cx="3705209" cy="2286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D75C63-5BD2-E745-A1FF-F0AB7CDF9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4520" y="1690688"/>
              <a:ext cx="3230688" cy="2286000"/>
            </a:xfrm>
            <a:prstGeom prst="rect">
              <a:avLst/>
            </a:prstGeom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6A3D8FFC-2242-0442-BAD9-7D92DA95A429}"/>
                </a:ext>
              </a:extLst>
            </p:cNvPr>
            <p:cNvSpPr/>
            <p:nvPr/>
          </p:nvSpPr>
          <p:spPr>
            <a:xfrm>
              <a:off x="3599999" y="2727001"/>
              <a:ext cx="474520" cy="226398"/>
            </a:xfrm>
            <a:prstGeom prst="rightArrow">
              <a:avLst>
                <a:gd name="adj1" fmla="val 3351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4835A96-7EB8-7448-AE67-5BB2B8934E06}"/>
              </a:ext>
            </a:extLst>
          </p:cNvPr>
          <p:cNvGrpSpPr/>
          <p:nvPr/>
        </p:nvGrpSpPr>
        <p:grpSpPr>
          <a:xfrm>
            <a:off x="7305208" y="1690688"/>
            <a:ext cx="3826833" cy="2286000"/>
            <a:chOff x="7305208" y="1690688"/>
            <a:chExt cx="3826833" cy="2286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209EB8-8D77-0241-8942-969A09E7B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9728" y="1690688"/>
              <a:ext cx="3352313" cy="2286000"/>
            </a:xfrm>
            <a:prstGeom prst="rect">
              <a:avLst/>
            </a:prstGeom>
          </p:spPr>
        </p:pic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89B7F7A8-4CDD-8C49-BF8D-BFDA2E10FBB2}"/>
                </a:ext>
              </a:extLst>
            </p:cNvPr>
            <p:cNvSpPr/>
            <p:nvPr/>
          </p:nvSpPr>
          <p:spPr>
            <a:xfrm>
              <a:off x="7305208" y="2727001"/>
              <a:ext cx="474520" cy="226398"/>
            </a:xfrm>
            <a:prstGeom prst="rightArrow">
              <a:avLst>
                <a:gd name="adj1" fmla="val 3351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0E751B-E55A-E64C-8027-EDA462DA6D9D}"/>
              </a:ext>
            </a:extLst>
          </p:cNvPr>
          <p:cNvGrpSpPr/>
          <p:nvPr/>
        </p:nvGrpSpPr>
        <p:grpSpPr>
          <a:xfrm>
            <a:off x="3599998" y="4294795"/>
            <a:ext cx="3705209" cy="2286000"/>
            <a:chOff x="3599998" y="4294795"/>
            <a:chExt cx="3705209" cy="2286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7774E4-238F-EF4E-9620-CC04BE303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4519" y="4294795"/>
              <a:ext cx="3230688" cy="2286000"/>
            </a:xfrm>
            <a:prstGeom prst="rect">
              <a:avLst/>
            </a:prstGeom>
          </p:spPr>
        </p:pic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DC73D73A-527F-F449-9E59-AD34388C66D9}"/>
                </a:ext>
              </a:extLst>
            </p:cNvPr>
            <p:cNvSpPr/>
            <p:nvPr/>
          </p:nvSpPr>
          <p:spPr>
            <a:xfrm>
              <a:off x="3599998" y="5324840"/>
              <a:ext cx="474520" cy="226398"/>
            </a:xfrm>
            <a:prstGeom prst="rightArrow">
              <a:avLst>
                <a:gd name="adj1" fmla="val 3351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A1BBE14-FF4E-9D43-87BF-8B6516A2E91A}"/>
              </a:ext>
            </a:extLst>
          </p:cNvPr>
          <p:cNvGrpSpPr/>
          <p:nvPr/>
        </p:nvGrpSpPr>
        <p:grpSpPr>
          <a:xfrm>
            <a:off x="7305208" y="4294795"/>
            <a:ext cx="3826833" cy="2286000"/>
            <a:chOff x="7305208" y="4294795"/>
            <a:chExt cx="3826833" cy="2286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244299-BE60-D342-88BE-592733AC6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79728" y="4294795"/>
              <a:ext cx="3352313" cy="2286000"/>
            </a:xfrm>
            <a:prstGeom prst="rect">
              <a:avLst/>
            </a:prstGeom>
          </p:spPr>
        </p:pic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2E0F859E-9499-7748-B41C-18DE75B6023A}"/>
                </a:ext>
              </a:extLst>
            </p:cNvPr>
            <p:cNvSpPr/>
            <p:nvPr/>
          </p:nvSpPr>
          <p:spPr>
            <a:xfrm>
              <a:off x="7305208" y="5324596"/>
              <a:ext cx="474520" cy="226398"/>
            </a:xfrm>
            <a:prstGeom prst="rightArrow">
              <a:avLst>
                <a:gd name="adj1" fmla="val 3351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73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ight Arrow 26">
            <a:extLst>
              <a:ext uri="{FF2B5EF4-FFF2-40B4-BE49-F238E27FC236}">
                <a16:creationId xmlns:a16="http://schemas.microsoft.com/office/drawing/2014/main" id="{9A626A3D-3B8A-614B-B162-2082629370E3}"/>
              </a:ext>
            </a:extLst>
          </p:cNvPr>
          <p:cNvSpPr/>
          <p:nvPr/>
        </p:nvSpPr>
        <p:spPr>
          <a:xfrm>
            <a:off x="7305208" y="5324596"/>
            <a:ext cx="474520" cy="226398"/>
          </a:xfrm>
          <a:prstGeom prst="rightArrow">
            <a:avLst>
              <a:gd name="adj1" fmla="val 3351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4CAA0100-7C06-B143-A50D-BA9FFD37C831}"/>
              </a:ext>
            </a:extLst>
          </p:cNvPr>
          <p:cNvSpPr/>
          <p:nvPr/>
        </p:nvSpPr>
        <p:spPr>
          <a:xfrm>
            <a:off x="3599998" y="5324840"/>
            <a:ext cx="474520" cy="226398"/>
          </a:xfrm>
          <a:prstGeom prst="rightArrow">
            <a:avLst>
              <a:gd name="adj1" fmla="val 3351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E095570-E252-C840-A754-A8D890B685AB}"/>
              </a:ext>
            </a:extLst>
          </p:cNvPr>
          <p:cNvSpPr/>
          <p:nvPr/>
        </p:nvSpPr>
        <p:spPr>
          <a:xfrm>
            <a:off x="7305208" y="2727001"/>
            <a:ext cx="474520" cy="226398"/>
          </a:xfrm>
          <a:prstGeom prst="rightArrow">
            <a:avLst>
              <a:gd name="adj1" fmla="val 3351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BC02C213-54E2-5740-97A3-8A489497584E}"/>
              </a:ext>
            </a:extLst>
          </p:cNvPr>
          <p:cNvSpPr/>
          <p:nvPr/>
        </p:nvSpPr>
        <p:spPr>
          <a:xfrm>
            <a:off x="3599999" y="2727001"/>
            <a:ext cx="474520" cy="226398"/>
          </a:xfrm>
          <a:prstGeom prst="rightArrow">
            <a:avLst>
              <a:gd name="adj1" fmla="val 3351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222E0-97DC-D949-A2F2-88D90241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Additional Information Do We Need?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B9EE6-F2E0-9E41-B3F7-70B8D25F7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16" y="4294795"/>
            <a:ext cx="3249283" cy="22860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7774E4-238F-EF4E-9620-CC04BE30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519" y="4294795"/>
            <a:ext cx="3230688" cy="22860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44299-BE60-D342-88BE-592733AC6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728" y="4294795"/>
            <a:ext cx="3352313" cy="22860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51D061-F107-8E4F-82C7-2893A33DB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16" y="1690688"/>
            <a:ext cx="3249283" cy="22860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209EB8-8D77-0241-8942-969A09E7B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728" y="1690688"/>
            <a:ext cx="3352313" cy="22860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D75C63-5BD2-E745-A1FF-F0AB7CDF9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4520" y="1690688"/>
            <a:ext cx="3230688" cy="22860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BF55F4-BD44-954D-B71E-7F01846D624F}"/>
              </a:ext>
            </a:extLst>
          </p:cNvPr>
          <p:cNvSpPr/>
          <p:nvPr/>
        </p:nvSpPr>
        <p:spPr>
          <a:xfrm>
            <a:off x="350716" y="1690688"/>
            <a:ext cx="10781325" cy="4890107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73EF66-DBE8-1647-BDE0-0F07B19E36BC}"/>
              </a:ext>
            </a:extLst>
          </p:cNvPr>
          <p:cNvGrpSpPr/>
          <p:nvPr/>
        </p:nvGrpSpPr>
        <p:grpSpPr>
          <a:xfrm>
            <a:off x="262745" y="3995036"/>
            <a:ext cx="3337254" cy="2585759"/>
            <a:chOff x="262745" y="3907116"/>
            <a:chExt cx="3337254" cy="25857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C77C56-E1C3-7B4D-B430-35B456C40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716" y="4206875"/>
              <a:ext cx="3249283" cy="2286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B6925A-2130-CA4B-936C-CB2115F99B1A}"/>
                </a:ext>
              </a:extLst>
            </p:cNvPr>
            <p:cNvSpPr txBox="1"/>
            <p:nvPr/>
          </p:nvSpPr>
          <p:spPr>
            <a:xfrm>
              <a:off x="262745" y="3907116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model 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646D125-6019-F641-9933-8ABBE2A95280}"/>
              </a:ext>
            </a:extLst>
          </p:cNvPr>
          <p:cNvSpPr txBox="1"/>
          <p:nvPr/>
        </p:nvSpPr>
        <p:spPr>
          <a:xfrm>
            <a:off x="254004" y="1397982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model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D7086-8D73-7242-BB1C-E50AE29DBE11}"/>
              </a:ext>
            </a:extLst>
          </p:cNvPr>
          <p:cNvSpPr txBox="1"/>
          <p:nvPr/>
        </p:nvSpPr>
        <p:spPr>
          <a:xfrm>
            <a:off x="2031022" y="3593527"/>
            <a:ext cx="717452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two models specify the same distribution.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11C707-817C-2642-A028-EA99F87960A3}"/>
              </a:ext>
            </a:extLst>
          </p:cNvPr>
          <p:cNvSpPr txBox="1"/>
          <p:nvPr/>
        </p:nvSpPr>
        <p:spPr>
          <a:xfrm>
            <a:off x="2031023" y="3962859"/>
            <a:ext cx="717452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They are </a:t>
            </a:r>
            <a:r>
              <a:rPr lang="en-US" sz="2000" b="1" dirty="0"/>
              <a:t>equivalent</a:t>
            </a:r>
            <a:r>
              <a:rPr lang="en-US" sz="2000" dirty="0"/>
              <a:t> as far as answering associational queries.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4AFB36-0E7B-E249-8C49-01E752E1CC04}"/>
              </a:ext>
            </a:extLst>
          </p:cNvPr>
          <p:cNvSpPr txBox="1"/>
          <p:nvPr/>
        </p:nvSpPr>
        <p:spPr>
          <a:xfrm>
            <a:off x="2031022" y="4332191"/>
            <a:ext cx="7174525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They are </a:t>
            </a:r>
            <a:r>
              <a:rPr lang="en-US" sz="2000" b="1" dirty="0"/>
              <a:t>not equivalent </a:t>
            </a:r>
            <a:r>
              <a:rPr lang="en-US" sz="2000" dirty="0"/>
              <a:t>as far as answering interventional queries.</a:t>
            </a:r>
          </a:p>
        </p:txBody>
      </p:sp>
    </p:spTree>
    <p:extLst>
      <p:ext uri="{BB962C8B-B14F-4D97-AF65-F5344CB8AC3E}">
        <p14:creationId xmlns:p14="http://schemas.microsoft.com/office/powerpoint/2010/main" val="132710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961</Words>
  <Application>Microsoft Macintosh PowerPoint</Application>
  <PresentationFormat>Widescreen</PresentationFormat>
  <Paragraphs>223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NimbusRomNo9L</vt:lpstr>
      <vt:lpstr>Times New Roman</vt:lpstr>
      <vt:lpstr>Wingdings</vt:lpstr>
      <vt:lpstr>Office Theme</vt:lpstr>
      <vt:lpstr>Equation</vt:lpstr>
      <vt:lpstr>Causality Part I: Interventions </vt:lpstr>
      <vt:lpstr>Why Causality?</vt:lpstr>
      <vt:lpstr>Themes</vt:lpstr>
      <vt:lpstr>PowerPoint Presentation</vt:lpstr>
      <vt:lpstr>PowerPoint Presentation</vt:lpstr>
      <vt:lpstr>Why Do We Need It? causal effect</vt:lpstr>
      <vt:lpstr>How Can We Do It? causal effect</vt:lpstr>
      <vt:lpstr>What Additional Information Do We Need?</vt:lpstr>
      <vt:lpstr>What Additional Information Do We Need?</vt:lpstr>
      <vt:lpstr>Data Is Not Enough!</vt:lpstr>
      <vt:lpstr>How Else Can We Do It? causal effect</vt:lpstr>
      <vt:lpstr>How Else Can We Do It? an algebraic view</vt:lpstr>
      <vt:lpstr>How Can We Do It? complete model</vt:lpstr>
      <vt:lpstr>Notation</vt:lpstr>
      <vt:lpstr>How Else Can We Do It?</vt:lpstr>
      <vt:lpstr>How Can We Do It? partial model + data</vt:lpstr>
      <vt:lpstr>Example Input-Output</vt:lpstr>
      <vt:lpstr>Types of Data</vt:lpstr>
      <vt:lpstr>Why CE May Not Be Identifiable?</vt:lpstr>
      <vt:lpstr>Types of Causal Graphs hidden variables are roots</vt:lpstr>
      <vt:lpstr>Identifiability Criteria identifiability tests</vt:lpstr>
      <vt:lpstr>Causal Effect Rule</vt:lpstr>
      <vt:lpstr>Example: Causal Effect Rule</vt:lpstr>
      <vt:lpstr>Backdoor Criteria d-separation review</vt:lpstr>
      <vt:lpstr>Backdoor Criteria</vt:lpstr>
      <vt:lpstr>Example: Backdoor</vt:lpstr>
      <vt:lpstr>Example: Backdoor</vt:lpstr>
      <vt:lpstr>Example: Backdoor</vt:lpstr>
      <vt:lpstr>Frontdoor Criteria</vt:lpstr>
      <vt:lpstr>Incompleteness of Backdoor Criterion</vt:lpstr>
      <vt:lpstr>The Do-Calculus</vt:lpstr>
      <vt:lpstr>The Do-Calculus: Example Derivation</vt:lpstr>
      <vt:lpstr>Concluding Remarks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127</cp:revision>
  <dcterms:created xsi:type="dcterms:W3CDTF">2022-02-28T23:17:49Z</dcterms:created>
  <dcterms:modified xsi:type="dcterms:W3CDTF">2022-03-10T04:07:45Z</dcterms:modified>
</cp:coreProperties>
</file>