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13"/>
  </p:notesMasterIdLst>
  <p:sldIdLst>
    <p:sldId id="256" r:id="rId2"/>
    <p:sldId id="257" r:id="rId3"/>
    <p:sldId id="284" r:id="rId4"/>
    <p:sldId id="286" r:id="rId5"/>
    <p:sldId id="260" r:id="rId6"/>
    <p:sldId id="285" r:id="rId7"/>
    <p:sldId id="259" r:id="rId8"/>
    <p:sldId id="282" r:id="rId9"/>
    <p:sldId id="283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9" autoAdjust="0"/>
    <p:restoredTop sz="94697" autoAdjust="0"/>
  </p:normalViewPr>
  <p:slideViewPr>
    <p:cSldViewPr>
      <p:cViewPr>
        <p:scale>
          <a:sx n="94" d="100"/>
          <a:sy n="94" d="100"/>
        </p:scale>
        <p:origin x="-2872" y="-6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1851D-2264-C940-BAEF-4820CE2C4C95}" type="datetimeFigureOut">
              <a:rPr lang="en-US" smtClean="0"/>
              <a:t>2/25/13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8431F-1E56-B545-98BD-7FA4AE2D73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8431F-1E56-B545-98BD-7FA4AE2D733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618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522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61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39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73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45480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291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4959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7054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56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5060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223BE-F67F-463F-A83C-DBFE2EF447D3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BA88A-CD3B-478A-B72E-4346CDD20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509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Code Generation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Gülfem</a:t>
            </a:r>
            <a:r>
              <a:rPr lang="en-US" dirty="0" smtClean="0"/>
              <a:t> </a:t>
            </a:r>
            <a:r>
              <a:rPr lang="en-US" dirty="0" smtClean="0"/>
              <a:t>Savrun </a:t>
            </a:r>
            <a:r>
              <a:rPr lang="en-US" dirty="0" err="1" smtClean="0"/>
              <a:t>Yeniçeri</a:t>
            </a:r>
            <a:endParaRPr lang="en-US" dirty="0" smtClean="0"/>
          </a:p>
          <a:p>
            <a:r>
              <a:rPr lang="en-US" dirty="0" smtClean="0"/>
              <a:t>CS 142 (b) </a:t>
            </a:r>
          </a:p>
          <a:p>
            <a:r>
              <a:rPr lang="en-US" dirty="0" smtClean="0"/>
              <a:t>02/26/2013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764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x86 Calling Convention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b="1" dirty="0" smtClean="0">
                <a:solidFill>
                  <a:srgbClr val="000000"/>
                </a:solidFill>
              </a:rPr>
              <a:t>Caller: </a:t>
            </a:r>
            <a:endParaRPr b="1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dirty="0" smtClean="0"/>
              <a:t>– </a:t>
            </a:r>
            <a:r>
              <a:rPr lang="en-US" dirty="0" smtClean="0"/>
              <a:t>S</a:t>
            </a:r>
            <a:r>
              <a:rPr dirty="0" smtClean="0"/>
              <a:t>aves caller-save</a:t>
            </a:r>
            <a:r>
              <a:rPr lang="en-US" dirty="0" err="1" smtClean="0"/>
              <a:t>d</a:t>
            </a:r>
            <a:r>
              <a:rPr dirty="0" smtClean="0"/>
              <a:t> </a:t>
            </a:r>
            <a:r>
              <a:rPr dirty="0" smtClean="0"/>
              <a:t>register</a:t>
            </a:r>
            <a:r>
              <a:rPr lang="en-US" dirty="0" err="1" smtClean="0"/>
              <a:t>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dirty="0" smtClean="0"/>
              <a:t>–</a:t>
            </a:r>
            <a:r>
              <a:rPr dirty="0" smtClean="0"/>
              <a:t> </a:t>
            </a:r>
            <a:r>
              <a:rPr lang="en-US" dirty="0" smtClean="0"/>
              <a:t>Pushes arguments on stack</a:t>
            </a:r>
            <a:r>
              <a:rPr dirty="0" smtClean="0"/>
              <a:t> </a:t>
            </a:r>
            <a:endParaRPr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dirty="0" smtClean="0"/>
              <a:t>– </a:t>
            </a:r>
            <a:r>
              <a:rPr lang="en-US" dirty="0" smtClean="0"/>
              <a:t>E</a:t>
            </a:r>
            <a:r>
              <a:rPr dirty="0" smtClean="0"/>
              <a:t>xecutes call instruction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3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x86 Calling Convention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b="1" dirty="0" smtClean="0"/>
              <a:t>Calle</a:t>
            </a:r>
            <a:r>
              <a:rPr lang="en-US" b="1" dirty="0" err="1" smtClean="0"/>
              <a:t>e</a:t>
            </a:r>
            <a:r>
              <a:rPr b="1" dirty="0" smtClean="0"/>
              <a:t>: </a:t>
            </a:r>
            <a:endParaRPr lang="en-US" b="1" dirty="0" smtClean="0"/>
          </a:p>
          <a:p>
            <a:pPr lvl="1"/>
            <a:r>
              <a:rPr dirty="0" smtClean="0"/>
              <a:t>Pushes</a:t>
            </a:r>
            <a:r>
              <a:rPr lang="en-US" dirty="0" smtClean="0"/>
              <a:t> </a:t>
            </a:r>
            <a:r>
              <a:rPr dirty="0" smtClean="0"/>
              <a:t>caller’s frame pointer on stack </a:t>
            </a:r>
            <a:endParaRPr lang="en-US" dirty="0" smtClean="0"/>
          </a:p>
          <a:p>
            <a:pPr lvl="1">
              <a:buNone/>
            </a:pPr>
            <a:r>
              <a:rPr dirty="0" smtClean="0"/>
              <a:t>– </a:t>
            </a:r>
            <a:r>
              <a:rPr lang="en-US" dirty="0" smtClean="0"/>
              <a:t>S</a:t>
            </a:r>
            <a:r>
              <a:rPr dirty="0" smtClean="0"/>
              <a:t>ets up callee’s frame </a:t>
            </a:r>
            <a:r>
              <a:rPr dirty="0" smtClean="0"/>
              <a:t>pointer</a:t>
            </a:r>
            <a:endParaRPr lang="en-US" dirty="0" smtClean="0"/>
          </a:p>
          <a:p>
            <a:pPr lvl="1">
              <a:buNone/>
            </a:pPr>
            <a:r>
              <a:rPr dirty="0" smtClean="0"/>
              <a:t>– </a:t>
            </a:r>
            <a:r>
              <a:rPr lang="en-US" dirty="0" smtClean="0"/>
              <a:t>Saves callee-saved </a:t>
            </a:r>
            <a:r>
              <a:rPr lang="en-US" dirty="0" smtClean="0"/>
              <a:t>registers</a:t>
            </a:r>
            <a:endParaRPr lang="en-US" dirty="0" smtClean="0"/>
          </a:p>
          <a:p>
            <a:pPr lvl="1">
              <a:buNone/>
            </a:pPr>
            <a:r>
              <a:rPr dirty="0" smtClean="0"/>
              <a:t>– </a:t>
            </a:r>
            <a:r>
              <a:rPr lang="en-US" dirty="0" smtClean="0"/>
              <a:t>A</a:t>
            </a:r>
            <a:r>
              <a:rPr dirty="0" smtClean="0"/>
              <a:t>llocates</a:t>
            </a:r>
            <a:r>
              <a:rPr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frame</a:t>
            </a:r>
            <a:endParaRPr lang="en-US" dirty="0" smtClean="0"/>
          </a:p>
          <a:p>
            <a:pPr lvl="1">
              <a:buNone/>
            </a:pPr>
            <a:r>
              <a:rPr dirty="0" smtClean="0"/>
              <a:t>– </a:t>
            </a:r>
            <a:r>
              <a:rPr lang="en-US" dirty="0" smtClean="0"/>
              <a:t>Start</a:t>
            </a:r>
            <a:r>
              <a:rPr dirty="0" smtClean="0"/>
              <a:t> </a:t>
            </a:r>
            <a:r>
              <a:rPr lang="en-US" dirty="0" smtClean="0"/>
              <a:t>executing </a:t>
            </a:r>
            <a:r>
              <a:rPr lang="en-US" dirty="0" err="1" smtClean="0"/>
              <a:t>callee’s</a:t>
            </a:r>
            <a:r>
              <a:rPr lang="en-US" dirty="0" smtClean="0"/>
              <a:t> code</a:t>
            </a:r>
            <a:endParaRPr dirty="0" smtClean="0"/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3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Generation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Translates intermediate representation into machine code</a:t>
            </a:r>
          </a:p>
          <a:p>
            <a:r>
              <a:rPr lang="en-US" dirty="0" smtClean="0"/>
              <a:t>Generated code is target specific</a:t>
            </a:r>
          </a:p>
          <a:p>
            <a:pPr lvl="1"/>
            <a:r>
              <a:rPr lang="en-US" dirty="0" smtClean="0"/>
              <a:t>x86</a:t>
            </a:r>
          </a:p>
          <a:p>
            <a:pPr lvl="1"/>
            <a:r>
              <a:rPr lang="en-US" dirty="0" smtClean="0"/>
              <a:t>ARM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783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Code Generation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52400" y="2743200"/>
            <a:ext cx="9906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Parser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52600" y="2743200"/>
            <a:ext cx="12192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SSA Generator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67400" y="2743200"/>
            <a:ext cx="1066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Register Allocator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20000" y="2743200"/>
            <a:ext cx="1371600" cy="10668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Code Generator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192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1242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657600" y="2743200"/>
            <a:ext cx="1524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Optimizations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3340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086600" y="32766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52400" y="1371600"/>
            <a:ext cx="1447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class file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467600" y="4648200"/>
            <a:ext cx="14478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86 code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5400000">
            <a:off x="533400" y="24376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000206" y="4190206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31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</a:t>
            </a:r>
            <a:r>
              <a:rPr lang="en-US" b="1" dirty="0" smtClean="0"/>
              <a:t>86 Instruction Format</a:t>
            </a:r>
            <a:endParaRPr lang="en-US" b="1" dirty="0"/>
          </a:p>
        </p:txBody>
      </p:sp>
      <p:pic>
        <p:nvPicPr>
          <p:cNvPr id="4" name="Content Placeholder 3" descr="Screen Shot 2013-02-25 at 5.33.03 P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41269"/>
            <a:ext cx="8229600" cy="3043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x86</a:t>
            </a:r>
            <a:r>
              <a:rPr lang="en-US" b="1" dirty="0" smtClean="0"/>
              <a:t> Instruction Format</a:t>
            </a:r>
            <a:endParaRPr lang="en-US" b="1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In project:</a:t>
            </a:r>
            <a:r>
              <a:rPr dirty="0" smtClean="0"/>
              <a:t> </a:t>
            </a:r>
            <a:endParaRPr lang="en-US" dirty="0" smtClean="0"/>
          </a:p>
          <a:p>
            <a:pPr lvl="1"/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err="1" smtClean="0"/>
              <a:t>ModR</a:t>
            </a:r>
            <a:r>
              <a:rPr lang="en-US" dirty="0" smtClean="0"/>
              <a:t>/M</a:t>
            </a:r>
          </a:p>
          <a:p>
            <a:pPr lvl="1"/>
            <a:r>
              <a:rPr lang="en-US" dirty="0" smtClean="0"/>
              <a:t>Immediate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31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X86 Instructions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dirty="0" smtClean="0"/>
              <a:t>nstruction</a:t>
            </a:r>
            <a:r>
              <a:rPr lang="en-US" dirty="0" err="1" smtClean="0"/>
              <a:t>s</a:t>
            </a:r>
            <a:r>
              <a:rPr dirty="0" smtClean="0"/>
              <a:t> can reference different </a:t>
            </a:r>
            <a:r>
              <a:rPr dirty="0" smtClean="0"/>
              <a:t>operand</a:t>
            </a:r>
            <a:r>
              <a:rPr lang="en-US" dirty="0" err="1" smtClean="0"/>
              <a:t>s</a:t>
            </a:r>
            <a:r>
              <a:rPr dirty="0" smtClean="0"/>
              <a:t>   </a:t>
            </a:r>
            <a:endParaRPr lang="en-US" dirty="0" smtClean="0"/>
          </a:p>
          <a:p>
            <a:pPr lvl="1"/>
            <a:r>
              <a:rPr dirty="0" smtClean="0"/>
              <a:t>Immediate </a:t>
            </a:r>
            <a:endParaRPr lang="en-US" dirty="0" smtClean="0"/>
          </a:p>
          <a:p>
            <a:pPr lvl="1"/>
            <a:r>
              <a:rPr lang="en-US" dirty="0" smtClean="0"/>
              <a:t>R</a:t>
            </a:r>
            <a:r>
              <a:rPr dirty="0" smtClean="0"/>
              <a:t>egister 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dirty="0" smtClean="0"/>
              <a:t>emory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3048000" y="2133600"/>
            <a:ext cx="2590800" cy="1676400"/>
            <a:chOff x="3581400" y="2514600"/>
            <a:chExt cx="2590800" cy="1676400"/>
          </a:xfrm>
        </p:grpSpPr>
        <p:sp>
          <p:nvSpPr>
            <p:cNvPr id="4" name="Rectangle 3"/>
            <p:cNvSpPr/>
            <p:nvPr/>
          </p:nvSpPr>
          <p:spPr>
            <a:xfrm>
              <a:off x="3581400" y="2514600"/>
              <a:ext cx="2590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MOV register, immediate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581400" y="3124200"/>
              <a:ext cx="2590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MOV register, register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3581400" y="3733800"/>
              <a:ext cx="25908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MOV register, memory</a:t>
              </a:r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31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Calling Convention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Protocol between the caller and the </a:t>
            </a:r>
            <a:r>
              <a:rPr lang="en-US" dirty="0" smtClean="0"/>
              <a:t>callee</a:t>
            </a:r>
            <a:r>
              <a:rPr lang="en-US" dirty="0" smtClean="0"/>
              <a:t> used during a function invocation</a:t>
            </a:r>
            <a:endParaRPr lang="en-US" dirty="0" smtClean="0"/>
          </a:p>
          <a:p>
            <a:pPr lvl="1"/>
            <a:r>
              <a:rPr lang="en-US" dirty="0" smtClean="0"/>
              <a:t>Which </a:t>
            </a:r>
            <a:r>
              <a:rPr lang="en-US" dirty="0" smtClean="0"/>
              <a:t>registers are saved by the caller</a:t>
            </a:r>
          </a:p>
          <a:p>
            <a:pPr lvl="1"/>
            <a:r>
              <a:rPr lang="en-US" dirty="0" smtClean="0"/>
              <a:t>Which registers are saved by the </a:t>
            </a:r>
            <a:r>
              <a:rPr lang="en-US" dirty="0" smtClean="0"/>
              <a:t>callee</a:t>
            </a:r>
          </a:p>
          <a:p>
            <a:pPr lvl="1"/>
            <a:r>
              <a:rPr lang="en-US" dirty="0" smtClean="0"/>
              <a:t>Where parameters and return values are placed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3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</a:t>
            </a:r>
            <a:r>
              <a:rPr lang="en-US" b="1" dirty="0" smtClean="0"/>
              <a:t>86 Calling </a:t>
            </a:r>
            <a:r>
              <a:rPr lang="en-US" b="1" dirty="0" smtClean="0"/>
              <a:t>Convention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Caller-saved registers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</a:t>
            </a:r>
            <a:r>
              <a:rPr dirty="0" smtClean="0"/>
              <a:t>AX</a:t>
            </a:r>
            <a:r>
              <a:rPr dirty="0" smtClean="0"/>
              <a:t>,</a:t>
            </a:r>
            <a:r>
              <a:rPr dirty="0" smtClean="0"/>
              <a:t> </a:t>
            </a:r>
            <a:r>
              <a:rPr lang="en-US" dirty="0" smtClean="0"/>
              <a:t>E</a:t>
            </a:r>
            <a:r>
              <a:rPr dirty="0" smtClean="0"/>
              <a:t>CX</a:t>
            </a:r>
            <a:r>
              <a:rPr dirty="0" smtClean="0"/>
              <a:t>,</a:t>
            </a:r>
            <a:r>
              <a:rPr dirty="0" smtClean="0"/>
              <a:t> </a:t>
            </a:r>
            <a:r>
              <a:rPr lang="en-US" dirty="0" smtClean="0"/>
              <a:t>E</a:t>
            </a:r>
            <a:r>
              <a:rPr dirty="0" smtClean="0"/>
              <a:t>DX</a:t>
            </a:r>
          </a:p>
          <a:p>
            <a:r>
              <a:rPr lang="en-US" dirty="0" smtClean="0"/>
              <a:t>Callee</a:t>
            </a:r>
            <a:r>
              <a:rPr lang="en-US" dirty="0" smtClean="0"/>
              <a:t>-</a:t>
            </a:r>
            <a:r>
              <a:rPr lang="en-US" dirty="0" smtClean="0"/>
              <a:t>saved registers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E</a:t>
            </a:r>
            <a:r>
              <a:rPr dirty="0" smtClean="0"/>
              <a:t>BX</a:t>
            </a:r>
            <a:r>
              <a:rPr dirty="0" smtClean="0"/>
              <a:t>,</a:t>
            </a:r>
            <a:r>
              <a:rPr dirty="0" smtClean="0"/>
              <a:t> </a:t>
            </a:r>
            <a:r>
              <a:rPr lang="en-US" dirty="0" smtClean="0"/>
              <a:t>E</a:t>
            </a:r>
            <a:r>
              <a:rPr dirty="0" smtClean="0"/>
              <a:t>DI</a:t>
            </a:r>
            <a:r>
              <a:rPr dirty="0" smtClean="0"/>
              <a:t>,</a:t>
            </a:r>
            <a:r>
              <a:rPr dirty="0" smtClean="0"/>
              <a:t> </a:t>
            </a:r>
            <a:r>
              <a:rPr lang="en-US" dirty="0" smtClean="0"/>
              <a:t>E</a:t>
            </a:r>
            <a:r>
              <a:rPr dirty="0" smtClean="0"/>
              <a:t>SI</a:t>
            </a:r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3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x</a:t>
            </a:r>
            <a:r>
              <a:rPr lang="en-US" b="1" dirty="0" smtClean="0"/>
              <a:t>86 Calling </a:t>
            </a:r>
            <a:r>
              <a:rPr lang="en-US" b="1" dirty="0" smtClean="0"/>
              <a:t>Convention</a:t>
            </a:r>
            <a:endParaRPr lang="en-US" b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2437606" y="1524000"/>
            <a:ext cx="3124994" cy="3742730"/>
            <a:chOff x="2209006" y="1524000"/>
            <a:chExt cx="3124994" cy="3742730"/>
          </a:xfrm>
        </p:grpSpPr>
        <p:grpSp>
          <p:nvGrpSpPr>
            <p:cNvPr id="15" name="Group 14"/>
            <p:cNvGrpSpPr/>
            <p:nvPr/>
          </p:nvGrpSpPr>
          <p:grpSpPr>
            <a:xfrm>
              <a:off x="2971800" y="1524000"/>
              <a:ext cx="2362200" cy="3742730"/>
              <a:chOff x="1066800" y="1524000"/>
              <a:chExt cx="2362200" cy="37427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066800" y="1524000"/>
                <a:ext cx="23622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Caller’s frame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66800" y="2438400"/>
                <a:ext cx="2362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Caller-saved registers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066800" y="2819400"/>
                <a:ext cx="2362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Arguments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66800" y="3200400"/>
                <a:ext cx="2362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Return address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066800" y="3581400"/>
                <a:ext cx="2362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Saved frame pointer</a:t>
                </a:r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066800" y="3962400"/>
                <a:ext cx="236220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Callee-saved registers</a:t>
                </a:r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066800" y="4343400"/>
                <a:ext cx="2362200" cy="92333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dirty="0" smtClean="0"/>
              </a:p>
              <a:p>
                <a:pPr algn="ctr"/>
                <a:r>
                  <a:rPr lang="en-US" dirty="0" err="1" smtClean="0"/>
                  <a:t>Callee’s</a:t>
                </a:r>
                <a:r>
                  <a:rPr lang="en-US" dirty="0" smtClean="0"/>
                  <a:t> frame</a:t>
                </a:r>
              </a:p>
              <a:p>
                <a:pPr algn="ctr"/>
                <a:endParaRPr lang="en-US" dirty="0" smtClean="0"/>
              </a:p>
              <a:p>
                <a:pPr algn="ctr"/>
                <a:endParaRPr lang="en-US" dirty="0"/>
              </a:p>
            </p:txBody>
          </p:sp>
        </p:grpSp>
        <p:cxnSp>
          <p:nvCxnSpPr>
            <p:cNvPr id="17" name="Straight Arrow Connector 16"/>
            <p:cNvCxnSpPr/>
            <p:nvPr/>
          </p:nvCxnSpPr>
          <p:spPr>
            <a:xfrm rot="5400000">
              <a:off x="1485900" y="2247900"/>
              <a:ext cx="1447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Straight Connector 22"/>
          <p:cNvCxnSpPr/>
          <p:nvPr/>
        </p:nvCxnSpPr>
        <p:spPr>
          <a:xfrm rot="5400000">
            <a:off x="2858294" y="5600700"/>
            <a:ext cx="68500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219700" y="5599906"/>
            <a:ext cx="685006" cy="7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2734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218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Code Generation</vt:lpstr>
      <vt:lpstr>Code Generation</vt:lpstr>
      <vt:lpstr>Code Generation</vt:lpstr>
      <vt:lpstr>x86 Instruction Format</vt:lpstr>
      <vt:lpstr>x86 Instruction Format</vt:lpstr>
      <vt:lpstr>X86 Instructions</vt:lpstr>
      <vt:lpstr>Calling Convention</vt:lpstr>
      <vt:lpstr>x86 Calling Convention</vt:lpstr>
      <vt:lpstr>x86 Calling Convention</vt:lpstr>
      <vt:lpstr>x86 Calling Convention</vt:lpstr>
      <vt:lpstr>x86 Calling Convention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SSA</dc:title>
  <dc:creator>harrygxu</dc:creator>
  <cp:lastModifiedBy>Gulfem Savrun Yeniceri</cp:lastModifiedBy>
  <cp:revision>347</cp:revision>
  <dcterms:created xsi:type="dcterms:W3CDTF">2013-02-25T23:51:09Z</dcterms:created>
  <dcterms:modified xsi:type="dcterms:W3CDTF">2013-02-26T01:40:40Z</dcterms:modified>
</cp:coreProperties>
</file>