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5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6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3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9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9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2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2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4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2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2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4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62E9-1BC4-45B6-BE38-49959FE95EE4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50F9-BA29-44CA-A999-FFDD5E6C3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4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 Propagation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Harry Xu</a:t>
            </a:r>
          </a:p>
          <a:p>
            <a:r>
              <a:rPr lang="en-US" dirty="0" smtClean="0"/>
              <a:t>CS 142 (b)</a:t>
            </a:r>
          </a:p>
          <a:p>
            <a:r>
              <a:rPr lang="en-US" dirty="0" smtClean="0"/>
              <a:t>02/19/2013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5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477000" y="5815039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{L5}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31284" y="1905000"/>
            <a:ext cx="3217116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[L4]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[L4]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[L4]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[L4]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[L4]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5899779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872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400800" y="5771496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{L6}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48000" y="1905000"/>
            <a:ext cx="32004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[L5]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[L5]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[L5]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[L5]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[L5]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5899779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0737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8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400800" y="5808454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{L7}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48000" y="1905000"/>
            <a:ext cx="32004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[L6]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[L6]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[L6]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[L6]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[L6] = {</a:t>
            </a:r>
            <a:r>
              <a:rPr lang="en-US" sz="2800" dirty="0">
                <a:solidFill>
                  <a:srgbClr val="FF0000"/>
                </a:solidFill>
              </a:rPr>
              <a:t>8</a:t>
            </a:r>
            <a:r>
              <a:rPr lang="en-US" sz="2700" dirty="0" smtClean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5899501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0313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8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248400" y="5775796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{L8}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48000" y="1905000"/>
            <a:ext cx="32004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[L7]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[L7]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[L7] = </a:t>
            </a:r>
            <a:r>
              <a:rPr lang="en-US" sz="2700" dirty="0" smtClean="0"/>
              <a:t>{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700" dirty="0" smtClean="0"/>
              <a:t>}</a:t>
            </a:r>
            <a:endParaRPr lang="en-US" sz="2700" dirty="0" smtClean="0"/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[L7]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[L7] = </a:t>
            </a:r>
            <a:r>
              <a:rPr lang="en-US" sz="2700" dirty="0" smtClean="0"/>
              <a:t>{</a:t>
            </a:r>
            <a:r>
              <a:rPr lang="en-US" sz="2800" dirty="0" smtClean="0">
                <a:solidFill>
                  <a:srgbClr val="FF0000"/>
                </a:solidFill>
              </a:rPr>
              <a:t>8</a:t>
            </a:r>
            <a:r>
              <a:rPr lang="en-US" sz="2700" dirty="0" smtClean="0"/>
              <a:t>}</a:t>
            </a:r>
            <a:endParaRPr lang="en-US" sz="27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5899779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6752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8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302829" y="5730659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{L9}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48000" y="1905000"/>
            <a:ext cx="32004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[L8]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[L8]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[L8] = </a:t>
            </a:r>
            <a:r>
              <a:rPr lang="en-US" sz="2700" dirty="0" smtClean="0"/>
              <a:t>{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700" dirty="0" smtClean="0"/>
              <a:t>}</a:t>
            </a:r>
            <a:endParaRPr lang="en-US" sz="2700" dirty="0" smtClean="0"/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[L8]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[L8] = </a:t>
            </a:r>
            <a:r>
              <a:rPr lang="en-US" sz="2700" dirty="0" smtClean="0"/>
              <a:t>{</a:t>
            </a:r>
            <a:r>
              <a:rPr lang="en-US" sz="2800" dirty="0" smtClean="0">
                <a:solidFill>
                  <a:srgbClr val="FF0000"/>
                </a:solidFill>
              </a:rPr>
              <a:t>8</a:t>
            </a:r>
            <a:r>
              <a:rPr lang="en-US" sz="2700" dirty="0" smtClean="0"/>
              <a:t>}</a:t>
            </a:r>
            <a:endParaRPr lang="en-US" sz="27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5899779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6156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8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496321" y="5771496"/>
            <a:ext cx="260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{L10}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048000" y="1905000"/>
            <a:ext cx="32004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[L9]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[L9]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[L9] = {</a:t>
            </a:r>
            <a:r>
              <a:rPr lang="en-US" sz="2800" b="1" dirty="0" smtClean="0">
                <a:solidFill>
                  <a:srgbClr val="FF0000"/>
                </a:solidFill>
                <a:latin typeface="MS Gothic"/>
                <a:ea typeface="MS Gothic"/>
              </a:rPr>
              <a:t>⊤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[L9]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[L9] = </a:t>
            </a:r>
            <a:r>
              <a:rPr lang="en-US" sz="2700" dirty="0" smtClean="0"/>
              <a:t>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  <a:endParaRPr lang="en-US" sz="27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57200" y="5899779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6863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8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b="1" dirty="0" smtClean="0">
                <a:solidFill>
                  <a:srgbClr val="FF0000"/>
                </a:solidFill>
                <a:latin typeface="MS Gothic"/>
                <a:ea typeface="MS Gothic"/>
              </a:rPr>
              <a:t>⊤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496321" y="5771496"/>
            <a:ext cx="2160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819400" y="1905000"/>
            <a:ext cx="34290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[L10]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[L10]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[L10] = {</a:t>
            </a:r>
            <a:r>
              <a:rPr lang="en-US" sz="2800" b="1" dirty="0" smtClean="0">
                <a:solidFill>
                  <a:srgbClr val="FF0000"/>
                </a:solidFill>
                <a:latin typeface="MS Gothic"/>
                <a:ea typeface="MS Gothic"/>
              </a:rPr>
              <a:t>⊤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[L10] = {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[L10]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5899779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7323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of Loop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smtClean="0"/>
              <a:t>fixed-point </a:t>
            </a:r>
            <a:r>
              <a:rPr lang="en-US" dirty="0" smtClean="0"/>
              <a:t>computation is needed</a:t>
            </a:r>
          </a:p>
          <a:p>
            <a:pPr lvl="1"/>
            <a:r>
              <a:rPr lang="en-US" dirty="0" smtClean="0"/>
              <a:t>Keep performing join at loop merge points until the value sets no longer change</a:t>
            </a:r>
          </a:p>
          <a:p>
            <a:r>
              <a:rPr lang="en-US" dirty="0" smtClean="0"/>
              <a:t>If a statement s: a = … has a constant value set C</a:t>
            </a:r>
            <a:r>
              <a:rPr lang="en-US" baseline="-25000" dirty="0" smtClean="0"/>
              <a:t>S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{v}, </a:t>
            </a:r>
            <a:r>
              <a:rPr lang="en-US" baseline="-25000" dirty="0" smtClean="0"/>
              <a:t> </a:t>
            </a:r>
            <a:r>
              <a:rPr lang="en-US" dirty="0" smtClean="0"/>
              <a:t>it should be replaced with a new statement a = v;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68550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static technique for gathering information about the possible set of values calculated at various points in a program 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Widely used in modern compilers</a:t>
            </a:r>
          </a:p>
          <a:p>
            <a:pPr lvl="1"/>
            <a:r>
              <a:rPr lang="en-US" dirty="0" smtClean="0"/>
              <a:t>Performed on top of a control flow graph</a:t>
            </a:r>
          </a:p>
          <a:p>
            <a:pPr lvl="1"/>
            <a:r>
              <a:rPr lang="en-US" dirty="0" smtClean="0"/>
              <a:t>Iterate over the statements of a function to solve dataflow equations</a:t>
            </a:r>
          </a:p>
          <a:p>
            <a:r>
              <a:rPr lang="en-US" dirty="0" err="1" smtClean="0"/>
              <a:t>Liveness</a:t>
            </a:r>
            <a:r>
              <a:rPr lang="en-US" dirty="0" smtClean="0"/>
              <a:t> analysis is a type of dataflow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result of an expression is known at compile time, we do not need to execute it</a:t>
            </a:r>
          </a:p>
          <a:p>
            <a:pPr marL="457200" lvl="1" indent="0">
              <a:buNone/>
            </a:pPr>
            <a:r>
              <a:rPr lang="en-US" dirty="0" smtClean="0"/>
              <a:t>a = 123;</a:t>
            </a:r>
          </a:p>
          <a:p>
            <a:pPr marL="457200" lvl="1" indent="0">
              <a:buNone/>
            </a:pPr>
            <a:r>
              <a:rPr lang="en-US" dirty="0" smtClean="0"/>
              <a:t>b = a – 12;</a:t>
            </a:r>
          </a:p>
          <a:p>
            <a:pPr marL="457200" lvl="1" indent="0">
              <a:buNone/>
            </a:pPr>
            <a:r>
              <a:rPr lang="en-US" dirty="0" smtClean="0"/>
              <a:t>c = a + b;</a:t>
            </a:r>
          </a:p>
          <a:p>
            <a:pPr marL="457200" lvl="1" indent="0">
              <a:buNone/>
            </a:pPr>
            <a:r>
              <a:rPr lang="en-US" dirty="0" smtClean="0"/>
              <a:t>d = c * b + a;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276600" y="34290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283231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2800" dirty="0"/>
              <a:t>a = 123</a:t>
            </a:r>
            <a:r>
              <a:rPr lang="en-US" sz="2800" dirty="0" smtClean="0"/>
              <a:t>;</a:t>
            </a:r>
            <a:endParaRPr lang="en-US" sz="2800" dirty="0"/>
          </a:p>
          <a:p>
            <a:pPr lvl="1"/>
            <a:r>
              <a:rPr lang="en-US" sz="2800" dirty="0"/>
              <a:t>b = </a:t>
            </a:r>
            <a:r>
              <a:rPr lang="en-US" sz="2800" dirty="0" smtClean="0"/>
              <a:t>111;</a:t>
            </a:r>
            <a:endParaRPr lang="en-US" sz="2800" dirty="0"/>
          </a:p>
          <a:p>
            <a:pPr lvl="1"/>
            <a:r>
              <a:rPr lang="en-US" sz="2800" dirty="0"/>
              <a:t>c = </a:t>
            </a:r>
            <a:r>
              <a:rPr lang="en-US" sz="2800" dirty="0" smtClean="0"/>
              <a:t>234;</a:t>
            </a:r>
            <a:endParaRPr lang="en-US" sz="2800" dirty="0"/>
          </a:p>
          <a:p>
            <a:pPr lvl="1"/>
            <a:r>
              <a:rPr lang="en-US" sz="2800" dirty="0"/>
              <a:t>d = </a:t>
            </a:r>
            <a:r>
              <a:rPr lang="en-US" sz="2800" dirty="0" smtClean="0"/>
              <a:t>26097;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95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Compute Values for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each statement, maintain a set C of values for each variable</a:t>
            </a:r>
          </a:p>
          <a:p>
            <a:r>
              <a:rPr lang="en-US" dirty="0" smtClean="0"/>
              <a:t>C is a singleton set for constant propagation</a:t>
            </a:r>
          </a:p>
          <a:p>
            <a:pPr lvl="1"/>
            <a:r>
              <a:rPr lang="en-US" dirty="0" smtClean="0"/>
              <a:t>C contains either a constant value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, or a symbol </a:t>
            </a:r>
            <a:r>
              <a:rPr lang="en-US" dirty="0">
                <a:solidFill>
                  <a:srgbClr val="FF0000"/>
                </a:solidFill>
              </a:rPr>
              <a:t>⊥</a:t>
            </a:r>
            <a:r>
              <a:rPr lang="en-US" dirty="0" smtClean="0"/>
              <a:t>(bottom), or a symbol </a:t>
            </a:r>
            <a:r>
              <a:rPr lang="en-US" b="1" dirty="0" smtClean="0">
                <a:solidFill>
                  <a:srgbClr val="FF0000"/>
                </a:solidFill>
                <a:latin typeface="MS Gothic"/>
                <a:ea typeface="MS Gothic"/>
              </a:rPr>
              <a:t>⊤</a:t>
            </a:r>
            <a:r>
              <a:rPr lang="en-US" dirty="0" smtClean="0"/>
              <a:t> (top)</a:t>
            </a:r>
          </a:p>
          <a:p>
            <a:r>
              <a:rPr lang="en-US" dirty="0" smtClean="0"/>
              <a:t>Meanings of the values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: the variable must have this constant value during execution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⊥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initial (known) value of each variable </a:t>
            </a:r>
          </a:p>
          <a:p>
            <a:pPr lvl="1"/>
            <a:r>
              <a:rPr lang="en-US" sz="3000" b="1" dirty="0" smtClean="0">
                <a:solidFill>
                  <a:srgbClr val="FF0000"/>
                </a:solidFill>
                <a:latin typeface="MS Gothic"/>
                <a:ea typeface="MS Gothic"/>
              </a:rPr>
              <a:t>⊤</a:t>
            </a:r>
            <a:r>
              <a:rPr lang="en-US" dirty="0" smtClean="0"/>
              <a:t>: the variable may have different values during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 and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Transfer function defines how to update  dataflow facts at each statement</a:t>
            </a:r>
          </a:p>
          <a:p>
            <a:pPr lvl="1"/>
            <a:r>
              <a:rPr lang="en-US" dirty="0"/>
              <a:t>C[s: a = b + c] = value</a:t>
            </a:r>
            <a:r>
              <a:rPr lang="en-US" baseline="-25000" dirty="0"/>
              <a:t>a</a:t>
            </a:r>
            <a:r>
              <a:rPr lang="en-US" dirty="0"/>
              <a:t> [s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/>
              <a:t>value</a:t>
            </a:r>
            <a:r>
              <a:rPr lang="en-US" baseline="-25000" dirty="0" err="1"/>
              <a:t>a</a:t>
            </a:r>
            <a:r>
              <a:rPr lang="en-US" dirty="0"/>
              <a:t> [s</a:t>
            </a:r>
            <a:r>
              <a:rPr lang="en-US" dirty="0" smtClean="0"/>
              <a:t>] = {</a:t>
            </a:r>
            <a:r>
              <a:rPr lang="en-US" dirty="0" err="1" smtClean="0"/>
              <a:t>value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[s</a:t>
            </a:r>
            <a:r>
              <a:rPr lang="en-US" dirty="0" smtClean="0"/>
              <a:t>] + </a:t>
            </a:r>
            <a:r>
              <a:rPr lang="en-US" dirty="0" err="1" smtClean="0"/>
              <a:t>value</a:t>
            </a:r>
            <a:r>
              <a:rPr lang="en-US" baseline="-25000" dirty="0" err="1" smtClean="0"/>
              <a:t>c</a:t>
            </a:r>
            <a:r>
              <a:rPr lang="en-US" dirty="0" smtClean="0"/>
              <a:t> </a:t>
            </a:r>
            <a:r>
              <a:rPr lang="en-US" dirty="0"/>
              <a:t>[s</a:t>
            </a:r>
            <a:r>
              <a:rPr lang="en-US" dirty="0" smtClean="0"/>
              <a:t>]} if they are both values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{</a:t>
            </a:r>
            <a:r>
              <a:rPr lang="en-US" b="1" dirty="0">
                <a:solidFill>
                  <a:srgbClr val="FF0000"/>
                </a:solidFill>
                <a:latin typeface="MS Gothic"/>
                <a:ea typeface="MS Gothic"/>
              </a:rPr>
              <a:t>⊤</a:t>
            </a:r>
            <a:r>
              <a:rPr lang="en-US" dirty="0" smtClean="0"/>
              <a:t>}                                    otherwise</a:t>
            </a:r>
            <a:endParaRPr lang="en-US" dirty="0"/>
          </a:p>
          <a:p>
            <a:r>
              <a:rPr lang="en-US" dirty="0" smtClean="0"/>
              <a:t>Join </a:t>
            </a:r>
            <a:r>
              <a:rPr lang="en-US" dirty="0" smtClean="0"/>
              <a:t>operation defines what happens when different control flow paths merge</a:t>
            </a:r>
          </a:p>
          <a:p>
            <a:pPr lvl="1"/>
            <a:r>
              <a:rPr lang="en-US" sz="2400" dirty="0" smtClean="0"/>
              <a:t>value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[s] = join </a:t>
            </a:r>
            <a:r>
              <a:rPr lang="en-US" sz="2400" baseline="-25000" dirty="0" smtClean="0"/>
              <a:t>s1,s2 </a:t>
            </a:r>
            <a:r>
              <a:rPr lang="en-US" sz="2400" baseline="-25000" dirty="0" smtClean="0">
                <a:latin typeface="MS Gothic"/>
                <a:ea typeface="MS Gothic"/>
              </a:rPr>
              <a:t>∊</a:t>
            </a:r>
            <a:r>
              <a:rPr lang="en-US" sz="2400" baseline="-25000" dirty="0" err="1" smtClean="0">
                <a:latin typeface="MS Gothic"/>
                <a:ea typeface="MS Gothic"/>
              </a:rPr>
              <a:t>prec</a:t>
            </a:r>
            <a:r>
              <a:rPr lang="en-US" sz="2400" baseline="-25000" dirty="0" smtClean="0">
                <a:latin typeface="MS Gothic"/>
                <a:ea typeface="MS Gothic"/>
              </a:rPr>
              <a:t>(s)</a:t>
            </a:r>
            <a:r>
              <a:rPr lang="en-US" sz="2400" dirty="0" smtClean="0"/>
              <a:t>(value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[s1], value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[s2]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join </a:t>
            </a:r>
            <a:r>
              <a:rPr lang="en-US" baseline="-25000" dirty="0" smtClean="0"/>
              <a:t>s1,s2 </a:t>
            </a:r>
            <a:r>
              <a:rPr lang="en-US" baseline="-25000" dirty="0" smtClean="0">
                <a:latin typeface="MS Gothic"/>
                <a:ea typeface="MS Gothic"/>
              </a:rPr>
              <a:t>∊</a:t>
            </a:r>
            <a:r>
              <a:rPr lang="en-US" baseline="-25000" dirty="0" err="1" smtClean="0">
                <a:latin typeface="MS Gothic"/>
                <a:ea typeface="MS Gothic"/>
              </a:rPr>
              <a:t>prec</a:t>
            </a:r>
            <a:r>
              <a:rPr lang="en-US" baseline="-25000" dirty="0" smtClean="0">
                <a:latin typeface="MS Gothic"/>
                <a:ea typeface="MS Gothic"/>
              </a:rPr>
              <a:t>(s)</a:t>
            </a:r>
            <a:r>
              <a:rPr lang="en-US" dirty="0" smtClean="0"/>
              <a:t>(</a:t>
            </a:r>
            <a:r>
              <a:rPr lang="en-US" dirty="0" err="1" smtClean="0"/>
              <a:t>value</a:t>
            </a:r>
            <a:r>
              <a:rPr lang="en-US" baseline="-25000" dirty="0" err="1" smtClean="0"/>
              <a:t>b</a:t>
            </a:r>
            <a:r>
              <a:rPr lang="en-US" dirty="0" smtClean="0"/>
              <a:t>[s1</a:t>
            </a:r>
            <a:r>
              <a:rPr lang="en-US" dirty="0" smtClean="0"/>
              <a:t>], </a:t>
            </a:r>
            <a:r>
              <a:rPr lang="en-US" dirty="0" err="1" smtClean="0"/>
              <a:t>value</a:t>
            </a:r>
            <a:r>
              <a:rPr lang="en-US" baseline="-25000" dirty="0" err="1" smtClean="0"/>
              <a:t>b</a:t>
            </a:r>
            <a:r>
              <a:rPr lang="en-US" dirty="0" smtClean="0"/>
              <a:t>[s2</a:t>
            </a:r>
            <a:r>
              <a:rPr lang="en-US" dirty="0" smtClean="0"/>
              <a:t>] 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= </a:t>
            </a:r>
            <a:r>
              <a:rPr lang="en-US" dirty="0" err="1" smtClean="0"/>
              <a:t>value</a:t>
            </a:r>
            <a:r>
              <a:rPr lang="en-US" baseline="-25000" dirty="0" err="1" smtClean="0"/>
              <a:t>b</a:t>
            </a:r>
            <a:r>
              <a:rPr lang="en-US" dirty="0" smtClean="0"/>
              <a:t>[s1</a:t>
            </a:r>
            <a:r>
              <a:rPr lang="en-US" dirty="0" smtClean="0"/>
              <a:t>]   </a:t>
            </a:r>
            <a:r>
              <a:rPr lang="en-US" sz="2400" dirty="0" smtClean="0"/>
              <a:t>if </a:t>
            </a:r>
            <a:r>
              <a:rPr lang="en-US" sz="2400" dirty="0" err="1" smtClean="0"/>
              <a:t>value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[s1</a:t>
            </a:r>
            <a:r>
              <a:rPr lang="en-US" sz="2400" dirty="0" smtClean="0"/>
              <a:t>] = </a:t>
            </a:r>
            <a:r>
              <a:rPr lang="en-US" sz="2400" dirty="0" err="1" smtClean="0"/>
              <a:t>value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[s2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=   {</a:t>
            </a:r>
            <a:r>
              <a:rPr lang="en-US" sz="2400" b="1" dirty="0" smtClean="0">
                <a:solidFill>
                  <a:srgbClr val="FF0000"/>
                </a:solidFill>
                <a:latin typeface="MS Gothic"/>
                <a:ea typeface="MS Gothic"/>
              </a:rPr>
              <a:t>⊤</a:t>
            </a:r>
            <a:r>
              <a:rPr lang="en-US" sz="2400" dirty="0" smtClean="0"/>
              <a:t>}                      otherwise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6222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477000" y="5807446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{L1}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28600" y="5807446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321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400800" y="5779652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{L2}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429000" y="1905000"/>
            <a:ext cx="28194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[L1]=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[L1]=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[L1]=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[L1]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[L1]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5801145"/>
            <a:ext cx="73968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616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400800" y="5815039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{L3}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429000" y="1905000"/>
            <a:ext cx="28194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[L2]=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[L2]=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[L2]=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[L2]=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[L2]=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5825647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401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L1: </a:t>
            </a:r>
            <a:r>
              <a:rPr lang="en-US" dirty="0"/>
              <a:t>a </a:t>
            </a:r>
            <a:r>
              <a:rPr lang="en-US" dirty="0" smtClean="0"/>
              <a:t>= </a:t>
            </a:r>
            <a:r>
              <a:rPr lang="en-US" dirty="0"/>
              <a:t>3;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L2: b = </a:t>
            </a:r>
            <a:r>
              <a:rPr lang="en-US" dirty="0"/>
              <a:t>5;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L3: d = </a:t>
            </a:r>
            <a:r>
              <a:rPr lang="en-US" dirty="0"/>
              <a:t>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L4: x = 100; </a:t>
            </a:r>
          </a:p>
          <a:p>
            <a:pPr marL="0" indent="0">
              <a:buNone/>
            </a:pPr>
            <a:r>
              <a:rPr lang="en-US" dirty="0" smtClean="0"/>
              <a:t>L5:   if </a:t>
            </a:r>
            <a:r>
              <a:rPr lang="en-US" dirty="0"/>
              <a:t>a &gt; b then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L6:       c </a:t>
            </a:r>
            <a:r>
              <a:rPr lang="en-US" dirty="0"/>
              <a:t>= a + b;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L7:       d </a:t>
            </a:r>
            <a:r>
              <a:rPr lang="en-US" dirty="0"/>
              <a:t>= 2; </a:t>
            </a:r>
          </a:p>
          <a:p>
            <a:pPr marL="0" indent="0">
              <a:buNone/>
            </a:pPr>
            <a:r>
              <a:rPr lang="en-US" dirty="0" smtClean="0"/>
              <a:t>L8:   </a:t>
            </a:r>
            <a:r>
              <a:rPr lang="en-US" dirty="0" err="1" smtClean="0"/>
              <a:t>endif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L9: c </a:t>
            </a:r>
            <a:r>
              <a:rPr lang="en-US" dirty="0"/>
              <a:t>= 4;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L10:return b * d + c;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1371600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C1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C2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C3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C4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C5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C6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C7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C8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C9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C10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6477000" y="5711249"/>
            <a:ext cx="2446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 smtClean="0"/>
              <a:t>Worklist</a:t>
            </a:r>
            <a:r>
              <a:rPr lang="en-US" sz="2400" dirty="0" smtClean="0"/>
              <a:t> = {L4}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200400" y="1905000"/>
            <a:ext cx="30480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a</a:t>
            </a:r>
            <a:r>
              <a:rPr lang="en-US" sz="2700" dirty="0" smtClean="0"/>
              <a:t>[L3]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b</a:t>
            </a:r>
            <a:r>
              <a:rPr lang="en-US" sz="2700" dirty="0" smtClean="0"/>
              <a:t>[L3] = {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smtClean="0"/>
              <a:t>value</a:t>
            </a:r>
            <a:r>
              <a:rPr lang="en-US" sz="2700" baseline="-25000" dirty="0" smtClean="0"/>
              <a:t>d</a:t>
            </a:r>
            <a:r>
              <a:rPr lang="en-US" sz="2700" dirty="0" smtClean="0"/>
              <a:t>[L3] = {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x</a:t>
            </a:r>
            <a:r>
              <a:rPr lang="en-US" sz="2700" dirty="0" smtClean="0"/>
              <a:t>[L3]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  <a:p>
            <a:pPr lvl="1"/>
            <a:r>
              <a:rPr lang="en-US" sz="2700" dirty="0" err="1" smtClean="0"/>
              <a:t>value</a:t>
            </a:r>
            <a:r>
              <a:rPr lang="en-US" sz="2700" baseline="-25000" dirty="0" err="1" smtClean="0"/>
              <a:t>c</a:t>
            </a:r>
            <a:r>
              <a:rPr lang="en-US" sz="2700" dirty="0" smtClean="0"/>
              <a:t>[L3] = {</a:t>
            </a:r>
            <a:r>
              <a:rPr lang="en-US" sz="2800" dirty="0" smtClean="0">
                <a:solidFill>
                  <a:srgbClr val="FF0000"/>
                </a:solidFill>
              </a:rPr>
              <a:t>⊥</a:t>
            </a:r>
            <a:r>
              <a:rPr lang="en-US" sz="2700" dirty="0" smtClean="0"/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419" y="5791200"/>
            <a:ext cx="72621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C[s: a = b + c] = value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[s]</a:t>
            </a:r>
          </a:p>
          <a:p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</a:t>
            </a:r>
            <a:r>
              <a:rPr lang="en-US" sz="2800" dirty="0" smtClean="0"/>
              <a:t>] = join </a:t>
            </a:r>
            <a:r>
              <a:rPr lang="en-US" sz="2800" baseline="-25000" dirty="0" smtClean="0"/>
              <a:t>s1,s2 </a:t>
            </a:r>
            <a:r>
              <a:rPr lang="en-US" sz="2800" baseline="-25000" dirty="0" smtClean="0">
                <a:latin typeface="MS Gothic"/>
                <a:ea typeface="MS Gothic"/>
              </a:rPr>
              <a:t>∊</a:t>
            </a:r>
            <a:r>
              <a:rPr lang="en-US" sz="2800" baseline="-25000" dirty="0" err="1" smtClean="0">
                <a:latin typeface="MS Gothic"/>
                <a:ea typeface="MS Gothic"/>
              </a:rPr>
              <a:t>prec</a:t>
            </a:r>
            <a:r>
              <a:rPr lang="en-US" sz="2800" baseline="-25000" dirty="0" smtClean="0">
                <a:latin typeface="MS Gothic"/>
                <a:ea typeface="MS Gothic"/>
              </a:rPr>
              <a:t>(s)</a:t>
            </a:r>
            <a:r>
              <a:rPr lang="en-US" sz="2800" dirty="0" smtClean="0"/>
              <a:t>(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[s1</a:t>
            </a:r>
            <a:r>
              <a:rPr lang="en-US" sz="2800" dirty="0" smtClean="0"/>
              <a:t>], </a:t>
            </a:r>
            <a:r>
              <a:rPr lang="en-US" sz="2800" dirty="0" err="1" smtClean="0"/>
              <a:t>value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[s2</a:t>
            </a:r>
            <a:r>
              <a:rPr lang="en-US" sz="2800" dirty="0" smtClean="0"/>
              <a:t>]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437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2252</Words>
  <Application>Microsoft Office PowerPoint</Application>
  <PresentationFormat>On-screen Show (4:3)</PresentationFormat>
  <Paragraphs>357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Constant Propagation</vt:lpstr>
      <vt:lpstr>Dataflow Analysis</vt:lpstr>
      <vt:lpstr>Constant Propagation</vt:lpstr>
      <vt:lpstr>How to Compute Values for Expressions</vt:lpstr>
      <vt:lpstr>Transfer Function and Join</vt:lpstr>
      <vt:lpstr>Constant Propagation Analysis</vt:lpstr>
      <vt:lpstr>Constant Propagation Analysis</vt:lpstr>
      <vt:lpstr>Constant Propagation Analysis</vt:lpstr>
      <vt:lpstr>Constant Propagation Analysis</vt:lpstr>
      <vt:lpstr>Constant Propagation Analysis</vt:lpstr>
      <vt:lpstr>Constant Propagation Analysis</vt:lpstr>
      <vt:lpstr>Constant Propagation Analysis</vt:lpstr>
      <vt:lpstr>Constant Propagation Analysis</vt:lpstr>
      <vt:lpstr>Constant Propagation Analysis</vt:lpstr>
      <vt:lpstr>Constant Propagation Analysis</vt:lpstr>
      <vt:lpstr>Constant Propagation Analysis</vt:lpstr>
      <vt:lpstr>Handling of Loop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Dataflow Analysis</dc:title>
  <dc:creator>harrygxu</dc:creator>
  <cp:lastModifiedBy>harrygxu</cp:lastModifiedBy>
  <cp:revision>88</cp:revision>
  <dcterms:created xsi:type="dcterms:W3CDTF">2013-02-18T18:13:56Z</dcterms:created>
  <dcterms:modified xsi:type="dcterms:W3CDTF">2013-02-19T17:29:57Z</dcterms:modified>
</cp:coreProperties>
</file>