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57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6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92083-A7DA-4789-950E-2823435DB840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42A8B-282C-4420-A4A0-3DAAA8DEA9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40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42A8B-282C-4420-A4A0-3DAAA8DEA9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0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80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03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7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40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8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0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9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6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4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F4442-6509-456F-BC4F-A799470367F2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DAD7F-C57D-4C9E-9171-FD57EF504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16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142 (b) – Compiler Construction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Harry Xu</a:t>
            </a:r>
          </a:p>
          <a:p>
            <a:r>
              <a:rPr lang="en-US" dirty="0" smtClean="0"/>
              <a:t>Associate Professor </a:t>
            </a:r>
            <a:r>
              <a:rPr lang="en-US" dirty="0" smtClean="0"/>
              <a:t>of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9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Class{</a:t>
            </a:r>
          </a:p>
          <a:p>
            <a:pPr marL="0" indent="0">
              <a:buNone/>
            </a:pPr>
            <a:r>
              <a:rPr lang="en-US" dirty="0" smtClean="0"/>
              <a:t>     Method[] methods;   //instance and static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Field[] fields;   //instance and static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Attribute[] attributes;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Class[] </a:t>
            </a:r>
            <a:r>
              <a:rPr lang="en-US" dirty="0" err="1" smtClean="0"/>
              <a:t>superclasses</a:t>
            </a:r>
            <a:r>
              <a:rPr lang="en-US" dirty="0" smtClean="0"/>
              <a:t>;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…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Class Method{</a:t>
            </a:r>
          </a:p>
          <a:p>
            <a:pPr marL="0" indent="0">
              <a:buNone/>
            </a:pPr>
            <a:r>
              <a:rPr lang="en-US" dirty="0" smtClean="0"/>
              <a:t>    Qualifier[] qualifiers;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Instruction[] instructions;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Instruction{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opCode</a:t>
            </a:r>
            <a:r>
              <a:rPr lang="en-US" dirty="0" smtClean="0"/>
              <a:t>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Operand[] operands;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1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Need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Inner classes</a:t>
            </a:r>
          </a:p>
          <a:p>
            <a:r>
              <a:rPr lang="en-US" dirty="0" smtClean="0"/>
              <a:t>Exception handling</a:t>
            </a:r>
          </a:p>
          <a:p>
            <a:r>
              <a:rPr lang="en-US" dirty="0" smtClean="0"/>
              <a:t>Garbage collection </a:t>
            </a:r>
          </a:p>
          <a:p>
            <a:r>
              <a:rPr lang="en-US" dirty="0" smtClean="0"/>
              <a:t>Anything related to runtime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7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</a:t>
            </a:r>
            <a:r>
              <a:rPr lang="en-US" dirty="0"/>
              <a:t>b</a:t>
            </a:r>
            <a:r>
              <a:rPr lang="en-US" dirty="0" smtClean="0"/>
              <a:t>ut the Least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tutorials and resources are available at the course website  </a:t>
            </a:r>
          </a:p>
          <a:p>
            <a:r>
              <a:rPr lang="en-US" dirty="0" smtClean="0"/>
              <a:t>You cannot rely solely on lectures; do your homework to learn </a:t>
            </a:r>
            <a:r>
              <a:rPr lang="en-US" smtClean="0"/>
              <a:t>whatever </a:t>
            </a:r>
            <a:r>
              <a:rPr lang="en-US" smtClean="0"/>
              <a:t>is necessary </a:t>
            </a:r>
            <a:r>
              <a:rPr lang="en-US" dirty="0" smtClean="0"/>
              <a:t>for </a:t>
            </a:r>
            <a:r>
              <a:rPr lang="en-US" smtClean="0"/>
              <a:t>the project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38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Compiler is becoming </a:t>
            </a:r>
            <a:r>
              <a:rPr lang="en-US" dirty="0" smtClean="0"/>
              <a:t>increasingly important </a:t>
            </a: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4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Heavyweight project class</a:t>
            </a:r>
          </a:p>
          <a:p>
            <a:r>
              <a:rPr lang="en-US" dirty="0" smtClean="0"/>
              <a:t>Drop the class immediately </a:t>
            </a:r>
          </a:p>
          <a:p>
            <a:pPr lvl="1"/>
            <a:r>
              <a:rPr lang="en-US" dirty="0" smtClean="0"/>
              <a:t>If you don’t like programming</a:t>
            </a:r>
          </a:p>
          <a:p>
            <a:pPr lvl="1"/>
            <a:r>
              <a:rPr lang="en-US" dirty="0" smtClean="0"/>
              <a:t>If you have more than one project classes</a:t>
            </a:r>
          </a:p>
          <a:p>
            <a:r>
              <a:rPr lang="en-US" dirty="0" smtClean="0"/>
              <a:t>Require compiler background knowledge and C/C++ programming experience</a:t>
            </a:r>
          </a:p>
          <a:p>
            <a:r>
              <a:rPr lang="en-US" dirty="0" smtClean="0"/>
              <a:t>Co-instructor</a:t>
            </a:r>
            <a:endParaRPr lang="en-US" dirty="0" smtClean="0"/>
          </a:p>
          <a:p>
            <a:pPr lvl="1"/>
            <a:r>
              <a:rPr lang="en-US" dirty="0" smtClean="0"/>
              <a:t>Kai Wang</a:t>
            </a:r>
            <a:endParaRPr lang="en-US" dirty="0" smtClean="0"/>
          </a:p>
          <a:p>
            <a:pPr lvl="1"/>
            <a:r>
              <a:rPr lang="en-US" dirty="0" smtClean="0"/>
              <a:t>Email: </a:t>
            </a:r>
            <a:r>
              <a:rPr lang="en-US" dirty="0"/>
              <a:t>wangk7@uci.edu,  </a:t>
            </a:r>
            <a:r>
              <a:rPr lang="en-US" dirty="0" smtClean="0"/>
              <a:t>office: </a:t>
            </a:r>
            <a:r>
              <a:rPr lang="en-US" dirty="0" smtClean="0"/>
              <a:t>DBH 3243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4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Project—Implement a Mini-JVM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 the functionality of the “java” command for a subset of the Java language</a:t>
            </a:r>
          </a:p>
          <a:p>
            <a:r>
              <a:rPr lang="en-US" dirty="0" smtClean="0"/>
              <a:t>How a Java program is executed by a JVM</a:t>
            </a:r>
          </a:p>
          <a:p>
            <a:pPr lvl="1"/>
            <a:r>
              <a:rPr lang="en-US" dirty="0" smtClean="0"/>
              <a:t>Interpreter</a:t>
            </a:r>
          </a:p>
          <a:p>
            <a:pPr lvl="1"/>
            <a:r>
              <a:rPr lang="en-US" dirty="0" smtClean="0"/>
              <a:t>Optimizing compiler                                        </a:t>
            </a:r>
          </a:p>
          <a:p>
            <a:pPr lvl="1"/>
            <a:r>
              <a:rPr lang="en-US" dirty="0" smtClean="0"/>
              <a:t>Feedback-directed optimization system</a:t>
            </a:r>
          </a:p>
          <a:p>
            <a:r>
              <a:rPr lang="en-US" dirty="0" smtClean="0"/>
              <a:t>Implement a static compiler as apposed to a dynamic compiler as used in modern JVMs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391400" y="3200400"/>
            <a:ext cx="3842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Gungsuh"/>
                <a:ea typeface="Gungsuh"/>
              </a:rPr>
              <a:t>√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91400" y="3667780"/>
            <a:ext cx="349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  <a:latin typeface="Gungsuh"/>
                <a:ea typeface="Gungsuh"/>
              </a:rPr>
              <a:t>√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3080" y="4277380"/>
            <a:ext cx="3493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Gungsuh"/>
                <a:ea typeface="Gungsuh"/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23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28601" y="2897593"/>
            <a:ext cx="3886199" cy="1821597"/>
          </a:xfrm>
          <a:prstGeom prst="roundRect">
            <a:avLst/>
          </a:pr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Interpreter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33900" y="2897594"/>
            <a:ext cx="4381500" cy="3884206"/>
          </a:xfrm>
          <a:prstGeom prst="round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                                      Compiler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Phase 1: Parsing .class files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own Arrow 3"/>
          <p:cNvSpPr/>
          <p:nvPr/>
        </p:nvSpPr>
        <p:spPr>
          <a:xfrm rot="2185453">
            <a:off x="2558568" y="1654796"/>
            <a:ext cx="381000" cy="1043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1981200"/>
            <a:ext cx="281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Representations of fields, classes, and methods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1" y="2897594"/>
            <a:ext cx="350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Phase 2: Building an Interpreter  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6800" y="2950964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Phase 3: Building SSA</a:t>
            </a:r>
            <a:endParaRPr lang="en-US" sz="3200" dirty="0"/>
          </a:p>
        </p:txBody>
      </p:sp>
      <p:sp>
        <p:nvSpPr>
          <p:cNvPr id="10" name="Down Arrow 9"/>
          <p:cNvSpPr/>
          <p:nvPr/>
        </p:nvSpPr>
        <p:spPr>
          <a:xfrm>
            <a:off x="6324600" y="3457974"/>
            <a:ext cx="381000" cy="72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29400" y="3535739"/>
            <a:ext cx="19684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SSA representation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55029" y="4180582"/>
            <a:ext cx="381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Phase </a:t>
            </a:r>
            <a:r>
              <a:rPr lang="en-US" sz="3200" dirty="0" smtClean="0"/>
              <a:t>4: Building dataflow optimizers</a:t>
            </a:r>
            <a:endParaRPr lang="en-US" sz="3200" dirty="0"/>
          </a:p>
        </p:txBody>
      </p:sp>
      <p:sp>
        <p:nvSpPr>
          <p:cNvPr id="13" name="Down Arrow 12"/>
          <p:cNvSpPr/>
          <p:nvPr/>
        </p:nvSpPr>
        <p:spPr>
          <a:xfrm rot="19675526">
            <a:off x="5479253" y="1691018"/>
            <a:ext cx="381000" cy="9974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6324600" y="5257800"/>
            <a:ext cx="381000" cy="722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781800" y="5434438"/>
            <a:ext cx="1656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Optimized code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29200" y="5780782"/>
            <a:ext cx="35089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Phase 5: Generating executable code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42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Phase 1: Parsing the .class file </a:t>
            </a:r>
          </a:p>
          <a:p>
            <a:pPr lvl="1"/>
            <a:r>
              <a:rPr lang="en-US" dirty="0" smtClean="0"/>
              <a:t>Week 1,  1 lecture</a:t>
            </a:r>
          </a:p>
          <a:p>
            <a:r>
              <a:rPr lang="en-US" dirty="0" smtClean="0"/>
              <a:t>Phase 2: Building an interpreter</a:t>
            </a:r>
          </a:p>
          <a:p>
            <a:pPr lvl="1"/>
            <a:r>
              <a:rPr lang="en-US" dirty="0" smtClean="0"/>
              <a:t>Week 2 and 3,  1 lecture</a:t>
            </a:r>
          </a:p>
          <a:p>
            <a:r>
              <a:rPr lang="en-US" dirty="0" smtClean="0"/>
              <a:t>Phase 3: Building SSA</a:t>
            </a:r>
          </a:p>
          <a:p>
            <a:pPr lvl="1"/>
            <a:r>
              <a:rPr lang="en-US" dirty="0" smtClean="0"/>
              <a:t>Week 4 and 5, 1 lecture</a:t>
            </a:r>
          </a:p>
          <a:p>
            <a:r>
              <a:rPr lang="en-US" dirty="0" smtClean="0"/>
              <a:t>Phase 4: Developing optimizations</a:t>
            </a:r>
          </a:p>
          <a:p>
            <a:pPr lvl="1"/>
            <a:r>
              <a:rPr lang="en-US" dirty="0" smtClean="0"/>
              <a:t>Week 6 and 7,  2 </a:t>
            </a:r>
            <a:r>
              <a:rPr lang="en-US" dirty="0" smtClean="0"/>
              <a:t>lectures (one by Kai)</a:t>
            </a:r>
            <a:endParaRPr lang="en-US" dirty="0" smtClean="0"/>
          </a:p>
          <a:p>
            <a:r>
              <a:rPr lang="en-US" dirty="0" smtClean="0"/>
              <a:t>Phase 5: Generating executable code</a:t>
            </a:r>
          </a:p>
          <a:p>
            <a:pPr lvl="1"/>
            <a:r>
              <a:rPr lang="en-US" dirty="0" smtClean="0"/>
              <a:t>Week 8 and 9, 1 </a:t>
            </a:r>
            <a:r>
              <a:rPr lang="en-US" dirty="0" smtClean="0"/>
              <a:t>lecture (by Kai)</a:t>
            </a:r>
            <a:endParaRPr lang="en-US" dirty="0" smtClean="0"/>
          </a:p>
          <a:p>
            <a:r>
              <a:rPr lang="en-US" dirty="0" smtClean="0"/>
              <a:t>Demos in Week 10 </a:t>
            </a:r>
          </a:p>
          <a:p>
            <a:r>
              <a:rPr lang="en-US" dirty="0" smtClean="0"/>
              <a:t>Lab sessions 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17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this quarter, you will have hands-on experience with</a:t>
            </a:r>
          </a:p>
          <a:p>
            <a:pPr lvl="1"/>
            <a:r>
              <a:rPr lang="en-US" dirty="0" smtClean="0"/>
              <a:t>What is inside a JVM</a:t>
            </a:r>
          </a:p>
          <a:p>
            <a:pPr lvl="1"/>
            <a:r>
              <a:rPr lang="en-US" dirty="0" smtClean="0"/>
              <a:t>How to implement a real-world compiler</a:t>
            </a:r>
          </a:p>
          <a:p>
            <a:pPr lvl="1"/>
            <a:r>
              <a:rPr lang="en-US" dirty="0" smtClean="0"/>
              <a:t>How interpreter works</a:t>
            </a:r>
          </a:p>
          <a:p>
            <a:pPr lvl="1"/>
            <a:r>
              <a:rPr lang="en-US" dirty="0" smtClean="0"/>
              <a:t>Dataflow analysis and optimizations</a:t>
            </a:r>
          </a:p>
          <a:p>
            <a:pPr lvl="1"/>
            <a:r>
              <a:rPr lang="en-US" dirty="0" smtClean="0"/>
              <a:t>X86 assembler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02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provide a public set of test cases</a:t>
            </a:r>
          </a:p>
          <a:p>
            <a:r>
              <a:rPr lang="en-US" dirty="0" smtClean="0"/>
              <a:t>If your project does phase 1, 2, and 3, you will be guaranteed to have a ‘B’</a:t>
            </a:r>
          </a:p>
          <a:p>
            <a:r>
              <a:rPr lang="en-US" dirty="0" smtClean="0"/>
              <a:t>If your project does all the five phases and passes all my test cases, you will get an ‘A’</a:t>
            </a:r>
          </a:p>
          <a:p>
            <a:r>
              <a:rPr lang="en-US" dirty="0" smtClean="0"/>
              <a:t>If your project does an additional dataflow optimization, you will get an ‘A+’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.class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err="1" smtClean="0"/>
              <a:t>ClassFile</a:t>
            </a:r>
            <a:r>
              <a:rPr lang="en-US" dirty="0" smtClean="0"/>
              <a:t> {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u4 magic;                                                                                                 // (0xCAFEBABE)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minor_version</a:t>
            </a:r>
            <a:r>
              <a:rPr lang="en-US" dirty="0" smtClean="0"/>
              <a:t>;                                                                                 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major_version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constant_pool_count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cp_info</a:t>
            </a:r>
            <a:r>
              <a:rPr lang="en-US" dirty="0" smtClean="0"/>
              <a:t> </a:t>
            </a:r>
            <a:r>
              <a:rPr lang="en-US" dirty="0" err="1" smtClean="0"/>
              <a:t>constant_pool</a:t>
            </a:r>
            <a:r>
              <a:rPr lang="en-US" dirty="0" smtClean="0"/>
              <a:t>[constant_pool_count-1];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access_flags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this_class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super_class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interfaces_count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interfaces[</a:t>
            </a:r>
            <a:r>
              <a:rPr lang="en-US" dirty="0" err="1" smtClean="0"/>
              <a:t>interfaces_count</a:t>
            </a:r>
            <a:r>
              <a:rPr lang="en-US" dirty="0" smtClean="0"/>
              <a:t>];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fields_count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field_info</a:t>
            </a:r>
            <a:r>
              <a:rPr lang="en-US" dirty="0" smtClean="0"/>
              <a:t> fields[</a:t>
            </a:r>
            <a:r>
              <a:rPr lang="en-US" dirty="0" err="1" smtClean="0"/>
              <a:t>fields_count</a:t>
            </a:r>
            <a:r>
              <a:rPr lang="en-US" dirty="0" smtClean="0"/>
              <a:t>];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methods_count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method_info</a:t>
            </a:r>
            <a:r>
              <a:rPr lang="en-US" dirty="0" smtClean="0"/>
              <a:t> methods[</a:t>
            </a:r>
            <a:r>
              <a:rPr lang="en-US" dirty="0" err="1" smtClean="0"/>
              <a:t>methods_count</a:t>
            </a:r>
            <a:r>
              <a:rPr lang="en-US" dirty="0" smtClean="0"/>
              <a:t>];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u2 </a:t>
            </a:r>
            <a:r>
              <a:rPr lang="en-US" dirty="0" err="1" smtClean="0"/>
              <a:t>attributes_count</a:t>
            </a:r>
            <a:r>
              <a:rPr lang="en-US" dirty="0" smtClean="0"/>
              <a:t>;     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attribute_info</a:t>
            </a:r>
            <a:r>
              <a:rPr lang="en-US" dirty="0" smtClean="0"/>
              <a:t> attributes[</a:t>
            </a:r>
            <a:r>
              <a:rPr lang="en-US" dirty="0" err="1" smtClean="0"/>
              <a:t>attributes_count</a:t>
            </a:r>
            <a:r>
              <a:rPr lang="en-US" dirty="0" smtClean="0"/>
              <a:t>];     </a:t>
            </a:r>
            <a:br>
              <a:rPr lang="en-US" dirty="0" smtClean="0"/>
            </a:br>
            <a:r>
              <a:rPr lang="en-US" dirty="0" smtClean="0"/>
              <a:t>} </a:t>
            </a:r>
          </a:p>
          <a:p>
            <a:pPr marL="457200" lvl="1" indent="0">
              <a:buNone/>
            </a:pPr>
            <a:r>
              <a:rPr lang="en-US" dirty="0" smtClean="0"/>
              <a:t>http://docs.oracle.com/javase/specs/jvms/se5.0/html/ClassFile.doc.html</a:t>
            </a:r>
          </a:p>
        </p:txBody>
      </p:sp>
    </p:spTree>
    <p:extLst>
      <p:ext uri="{BB962C8B-B14F-4D97-AF65-F5344CB8AC3E}">
        <p14:creationId xmlns:p14="http://schemas.microsoft.com/office/powerpoint/2010/main" val="276888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465</Words>
  <Application>Microsoft Office PowerPoint</Application>
  <PresentationFormat>On-screen Show (4:3)</PresentationFormat>
  <Paragraphs>111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CS 142 (b) – Compiler Construction Project</vt:lpstr>
      <vt:lpstr>PowerPoint Presentation</vt:lpstr>
      <vt:lpstr>General Information</vt:lpstr>
      <vt:lpstr>Project—Implement a Mini-JVM</vt:lpstr>
      <vt:lpstr>Project Phases</vt:lpstr>
      <vt:lpstr>Schedule</vt:lpstr>
      <vt:lpstr>Expected Outcome</vt:lpstr>
      <vt:lpstr>Grading Policy</vt:lpstr>
      <vt:lpstr>Overview of the .class File</vt:lpstr>
      <vt:lpstr>Your Representation</vt:lpstr>
      <vt:lpstr>No Need to Consider</vt:lpstr>
      <vt:lpstr>Last but the Least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142 (b) – Compiler Construction Project</dc:title>
  <dc:creator>harrygxu</dc:creator>
  <cp:lastModifiedBy>harrygxu</cp:lastModifiedBy>
  <cp:revision>44</cp:revision>
  <dcterms:created xsi:type="dcterms:W3CDTF">2013-01-04T18:49:59Z</dcterms:created>
  <dcterms:modified xsi:type="dcterms:W3CDTF">2018-03-28T22:33:19Z</dcterms:modified>
</cp:coreProperties>
</file>