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8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1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2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2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8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1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/>
              <a:t>Register Allocation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Harry Xu </a:t>
            </a:r>
          </a:p>
          <a:p>
            <a:r>
              <a:rPr lang="en-US" dirty="0"/>
              <a:t>CS 142 (b) </a:t>
            </a:r>
          </a:p>
          <a:p>
            <a:r>
              <a:rPr lang="en-US"/>
              <a:t>05/08/2018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42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d, c}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0999" y="44958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</a:t>
            </a:r>
            <a:r>
              <a:rPr lang="en-US" sz="2700" dirty="0" err="1"/>
              <a:t>b,d</a:t>
            </a:r>
            <a:r>
              <a:rPr lang="en-US" sz="2700" dirty="0"/>
              <a:t>}   Live-in = {b, d}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0999" y="4058282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{b}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2600" y="6045368"/>
            <a:ext cx="2877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{L6, L5}</a:t>
            </a:r>
          </a:p>
        </p:txBody>
      </p:sp>
    </p:spTree>
    <p:extLst>
      <p:ext uri="{BB962C8B-B14F-4D97-AF65-F5344CB8AC3E}">
        <p14:creationId xmlns:p14="http://schemas.microsoft.com/office/powerpoint/2010/main" val="174668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d, c}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0999" y="44958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{b, d}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0999" y="4058282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0999" y="36576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{b}   Live-in = {b, a}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2600" y="6045368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{L5}</a:t>
            </a:r>
          </a:p>
        </p:txBody>
      </p:sp>
    </p:spTree>
    <p:extLst>
      <p:ext uri="{BB962C8B-B14F-4D97-AF65-F5344CB8AC3E}">
        <p14:creationId xmlns:p14="http://schemas.microsoft.com/office/powerpoint/2010/main" val="221730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d, c}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0999" y="44958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{b, d}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0999" y="4058282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0999" y="36576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{b}   Live-in = {b, a}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399" y="32004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2600" y="6045368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{L4}</a:t>
            </a:r>
          </a:p>
        </p:txBody>
      </p:sp>
    </p:spTree>
    <p:extLst>
      <p:ext uri="{BB962C8B-B14F-4D97-AF65-F5344CB8AC3E}">
        <p14:creationId xmlns:p14="http://schemas.microsoft.com/office/powerpoint/2010/main" val="10675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d, c}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0999" y="44958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{b, d}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0999" y="4058282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0999" y="36576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{b}   Live-in = {b, a}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399" y="32004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199" y="28194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62600" y="6045368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{L3}</a:t>
            </a:r>
          </a:p>
        </p:txBody>
      </p:sp>
    </p:spTree>
    <p:extLst>
      <p:ext uri="{BB962C8B-B14F-4D97-AF65-F5344CB8AC3E}">
        <p14:creationId xmlns:p14="http://schemas.microsoft.com/office/powerpoint/2010/main" val="69224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d, c}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0999" y="44958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{b, d}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0999" y="4058282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0999" y="36576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{b}   Live-in = {b, a}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399" y="32004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199" y="28194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3799" y="24384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6045368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{L2}</a:t>
            </a:r>
          </a:p>
        </p:txBody>
      </p:sp>
    </p:spTree>
    <p:extLst>
      <p:ext uri="{BB962C8B-B14F-4D97-AF65-F5344CB8AC3E}">
        <p14:creationId xmlns:p14="http://schemas.microsoft.com/office/powerpoint/2010/main" val="2416147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d, c}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0999" y="44958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{b, d}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0999" y="4058282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0999" y="36576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{b}   Live-in = {b, a}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399" y="32004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199" y="28194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3799" y="24384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62399" y="2005396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a}   Live-in = {a}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6045368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{L1}</a:t>
            </a:r>
          </a:p>
        </p:txBody>
      </p:sp>
    </p:spTree>
    <p:extLst>
      <p:ext uri="{BB962C8B-B14F-4D97-AF65-F5344CB8AC3E}">
        <p14:creationId xmlns:p14="http://schemas.microsoft.com/office/powerpoint/2010/main" val="252837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d, c}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0999" y="44958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{b, d}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0999" y="4058282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d}   Live-in = {b}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0999" y="36576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{b}   Live-in = {b, a}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399" y="3200400"/>
            <a:ext cx="55626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199" y="28194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a, d}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3799" y="24384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a, d}   Live-in = {b, a}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62399" y="2005396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a}   Live-in = {a}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8599" y="1624396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{a}   Live-in = { 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62600" y="6045368"/>
            <a:ext cx="2160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{}</a:t>
            </a:r>
          </a:p>
        </p:txBody>
      </p:sp>
    </p:spTree>
    <p:extLst>
      <p:ext uri="{BB962C8B-B14F-4D97-AF65-F5344CB8AC3E}">
        <p14:creationId xmlns:p14="http://schemas.microsoft.com/office/powerpoint/2010/main" val="531350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of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fixed-point computation needs to be performed</a:t>
            </a:r>
          </a:p>
          <a:p>
            <a:r>
              <a:rPr lang="en-US" dirty="0"/>
              <a:t>The next statement is not added into the </a:t>
            </a:r>
            <a:r>
              <a:rPr lang="en-US" dirty="0" err="1"/>
              <a:t>worklist</a:t>
            </a:r>
            <a:r>
              <a:rPr lang="en-US" dirty="0"/>
              <a:t> if Live-out and Live-in of the current statement no longer change</a:t>
            </a:r>
          </a:p>
        </p:txBody>
      </p:sp>
    </p:spTree>
    <p:extLst>
      <p:ext uri="{BB962C8B-B14F-4D97-AF65-F5344CB8AC3E}">
        <p14:creationId xmlns:p14="http://schemas.microsoft.com/office/powerpoint/2010/main" val="351901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represents a variable</a:t>
            </a:r>
          </a:p>
          <a:p>
            <a:r>
              <a:rPr lang="en-US" dirty="0"/>
              <a:t>Each edge connects two variables which can be live at the same time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412496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35052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1056640" y="52578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3124200" y="41910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8" name="Oval 7"/>
          <p:cNvSpPr/>
          <p:nvPr/>
        </p:nvSpPr>
        <p:spPr>
          <a:xfrm>
            <a:off x="2590800" y="532892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cxnSp>
        <p:nvCxnSpPr>
          <p:cNvPr id="10" name="Straight Connector 9"/>
          <p:cNvCxnSpPr>
            <a:stCxn id="4" idx="7"/>
            <a:endCxn id="5" idx="2"/>
          </p:cNvCxnSpPr>
          <p:nvPr/>
        </p:nvCxnSpPr>
        <p:spPr>
          <a:xfrm flipV="1">
            <a:off x="1217285" y="3733800"/>
            <a:ext cx="687715" cy="45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>
            <a:off x="1028700" y="4582160"/>
            <a:ext cx="294640" cy="675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8" idx="2"/>
          </p:cNvCxnSpPr>
          <p:nvPr/>
        </p:nvCxnSpPr>
        <p:spPr>
          <a:xfrm>
            <a:off x="1590040" y="5486400"/>
            <a:ext cx="1000760" cy="71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6"/>
            <a:endCxn id="8" idx="0"/>
          </p:cNvCxnSpPr>
          <p:nvPr/>
        </p:nvCxnSpPr>
        <p:spPr>
          <a:xfrm>
            <a:off x="1295400" y="4353560"/>
            <a:ext cx="1562100" cy="97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5"/>
            <a:endCxn id="8" idx="0"/>
          </p:cNvCxnSpPr>
          <p:nvPr/>
        </p:nvCxnSpPr>
        <p:spPr>
          <a:xfrm>
            <a:off x="2360285" y="3895445"/>
            <a:ext cx="497215" cy="1433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191000" y="3294538"/>
            <a:ext cx="381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Register allocation is reduced to the problem of k-coloring the interference graph</a:t>
            </a:r>
          </a:p>
        </p:txBody>
      </p:sp>
    </p:spTree>
    <p:extLst>
      <p:ext uri="{BB962C8B-B14F-4D97-AF65-F5344CB8AC3E}">
        <p14:creationId xmlns:p14="http://schemas.microsoft.com/office/powerpoint/2010/main" val="3158459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NP-complete problem</a:t>
            </a:r>
          </a:p>
          <a:p>
            <a:r>
              <a:rPr lang="en-US" dirty="0"/>
              <a:t>For this graph, three colors are sufficient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4124960"/>
            <a:ext cx="5334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3505200"/>
            <a:ext cx="533400" cy="457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1056640" y="52578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3124200" y="41910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8" name="Oval 7"/>
          <p:cNvSpPr/>
          <p:nvPr/>
        </p:nvSpPr>
        <p:spPr>
          <a:xfrm>
            <a:off x="2590800" y="5328920"/>
            <a:ext cx="533400" cy="4572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cxnSp>
        <p:nvCxnSpPr>
          <p:cNvPr id="9" name="Straight Connector 8"/>
          <p:cNvCxnSpPr>
            <a:stCxn id="4" idx="7"/>
            <a:endCxn id="5" idx="2"/>
          </p:cNvCxnSpPr>
          <p:nvPr/>
        </p:nvCxnSpPr>
        <p:spPr>
          <a:xfrm flipV="1">
            <a:off x="1217285" y="3733800"/>
            <a:ext cx="687715" cy="45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4"/>
            <a:endCxn id="6" idx="0"/>
          </p:cNvCxnSpPr>
          <p:nvPr/>
        </p:nvCxnSpPr>
        <p:spPr>
          <a:xfrm>
            <a:off x="1028700" y="4582160"/>
            <a:ext cx="294640" cy="675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8" idx="2"/>
          </p:cNvCxnSpPr>
          <p:nvPr/>
        </p:nvCxnSpPr>
        <p:spPr>
          <a:xfrm>
            <a:off x="1590040" y="5486400"/>
            <a:ext cx="1000760" cy="71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6"/>
            <a:endCxn id="8" idx="0"/>
          </p:cNvCxnSpPr>
          <p:nvPr/>
        </p:nvCxnSpPr>
        <p:spPr>
          <a:xfrm>
            <a:off x="1295400" y="4353560"/>
            <a:ext cx="1562100" cy="97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8" idx="0"/>
          </p:cNvCxnSpPr>
          <p:nvPr/>
        </p:nvCxnSpPr>
        <p:spPr>
          <a:xfrm>
            <a:off x="2360285" y="3895445"/>
            <a:ext cx="497215" cy="1433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54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Assigning a large number of program variables to a small number of CPU registers for improved performance</a:t>
            </a:r>
          </a:p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A developer often allocates arbitrarily many variables</a:t>
            </a:r>
          </a:p>
          <a:p>
            <a:pPr lvl="1"/>
            <a:r>
              <a:rPr lang="en-US" dirty="0"/>
              <a:t>The compiler must decide how to allocate these variables to a small, finite set of registers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77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Brute-force search </a:t>
            </a:r>
          </a:p>
          <a:p>
            <a:pPr lvl="1"/>
            <a:r>
              <a:rPr lang="en-US" dirty="0"/>
              <a:t>Try every of the k</a:t>
            </a:r>
            <a:r>
              <a:rPr lang="en-US" baseline="30000" dirty="0"/>
              <a:t>n</a:t>
            </a:r>
            <a:r>
              <a:rPr lang="en-US" dirty="0"/>
              <a:t> assignments of k colors to n vertices and checks if each assignment is legal</a:t>
            </a:r>
          </a:p>
          <a:p>
            <a:pPr lvl="1"/>
            <a:r>
              <a:rPr lang="en-US" dirty="0"/>
              <a:t>The process repeats for k = 1, 2, …, n – 1</a:t>
            </a:r>
          </a:p>
          <a:p>
            <a:pPr lvl="1"/>
            <a:r>
              <a:rPr lang="en-US" dirty="0"/>
              <a:t>Impractical for all but small input graphs</a:t>
            </a:r>
          </a:p>
          <a:p>
            <a:r>
              <a:rPr lang="en-US" dirty="0"/>
              <a:t>Other algorithms</a:t>
            </a:r>
          </a:p>
          <a:p>
            <a:pPr lvl="1"/>
            <a:r>
              <a:rPr lang="en-US" dirty="0"/>
              <a:t>Dynamic programming</a:t>
            </a:r>
          </a:p>
          <a:p>
            <a:pPr lvl="1"/>
            <a:r>
              <a:rPr lang="en-US" dirty="0"/>
              <a:t>Parallel algorithms</a:t>
            </a:r>
          </a:p>
        </p:txBody>
      </p:sp>
    </p:spTree>
    <p:extLst>
      <p:ext uri="{BB962C8B-B14F-4D97-AF65-F5344CB8AC3E}">
        <p14:creationId xmlns:p14="http://schemas.microsoft.com/office/powerpoint/2010/main" val="3058255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registers </a:t>
            </a:r>
          </a:p>
          <a:p>
            <a:pPr lvl="1"/>
            <a:r>
              <a:rPr lang="en-US" dirty="0"/>
              <a:t>EAX EBX ECX EDX </a:t>
            </a:r>
          </a:p>
          <a:p>
            <a:r>
              <a:rPr lang="en-US" dirty="0"/>
              <a:t>Segment registers </a:t>
            </a:r>
          </a:p>
          <a:p>
            <a:pPr lvl="1"/>
            <a:r>
              <a:rPr lang="en-US" dirty="0"/>
              <a:t>CS DS ES FS GS SS </a:t>
            </a:r>
          </a:p>
          <a:p>
            <a:r>
              <a:rPr lang="en-US" dirty="0"/>
              <a:t>Index and pointers </a:t>
            </a:r>
          </a:p>
          <a:p>
            <a:pPr lvl="1"/>
            <a:r>
              <a:rPr lang="en-US" dirty="0"/>
              <a:t>ESI EDI EBP EIP ESP </a:t>
            </a:r>
          </a:p>
          <a:p>
            <a:r>
              <a:rPr lang="en-US" dirty="0"/>
              <a:t>Indicator EFLAGS</a:t>
            </a:r>
          </a:p>
          <a:p>
            <a:r>
              <a:rPr lang="en-US" dirty="0"/>
              <a:t>Never use EBX and EBP</a:t>
            </a:r>
          </a:p>
        </p:txBody>
      </p:sp>
    </p:spTree>
    <p:extLst>
      <p:ext uri="{BB962C8B-B14F-4D97-AF65-F5344CB8AC3E}">
        <p14:creationId xmlns:p14="http://schemas.microsoft.com/office/powerpoint/2010/main" val="3230228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register, the set of variables that can be allocated to it</a:t>
            </a:r>
          </a:p>
          <a:p>
            <a:r>
              <a:rPr lang="en-US" dirty="0"/>
              <a:t>The result of this phase will be used by the final code generation phase to guide the actual register allocation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1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</a:t>
            </a:r>
            <a:r>
              <a:rPr lang="en-US" dirty="0" err="1"/>
              <a:t>liveness</a:t>
            </a:r>
            <a:r>
              <a:rPr lang="en-US" dirty="0"/>
              <a:t> analysis </a:t>
            </a:r>
          </a:p>
          <a:p>
            <a:pPr lvl="1"/>
            <a:r>
              <a:rPr lang="en-US" dirty="0"/>
              <a:t>Two variables that will be used at the same time cannot be allocated to the same register</a:t>
            </a:r>
          </a:p>
          <a:p>
            <a:pPr lvl="1"/>
            <a:r>
              <a:rPr lang="en-US" dirty="0"/>
              <a:t>Some variables will be held in RAM and loaded in/out for every read/write, a process called </a:t>
            </a:r>
            <a:r>
              <a:rPr lang="en-US" b="1" i="1" dirty="0"/>
              <a:t>spilling</a:t>
            </a:r>
          </a:p>
          <a:p>
            <a:r>
              <a:rPr lang="en-US" dirty="0"/>
              <a:t>Assigning as many variables to registers as possible</a:t>
            </a:r>
          </a:p>
          <a:p>
            <a:pPr lvl="1"/>
            <a:r>
              <a:rPr lang="en-US" dirty="0"/>
              <a:t>Memory accesses are slower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4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Reaching Definition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classic dataflow analysis to understand what variables are live simultaneously at a given program point</a:t>
            </a:r>
          </a:p>
          <a:p>
            <a:r>
              <a:rPr lang="en-US" dirty="0"/>
              <a:t>A backward analysis that computes dataflow  facts from the end of the program</a:t>
            </a:r>
          </a:p>
          <a:p>
            <a:r>
              <a:rPr lang="en-US" dirty="0"/>
              <a:t>Given an (SSA) statement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/>
              <a:t>, there are four important sets the analysis needs to maintain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Gen[s]: </a:t>
            </a:r>
            <a:r>
              <a:rPr lang="en-US" dirty="0"/>
              <a:t>the set of variables used in s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Kill[s]: </a:t>
            </a:r>
            <a:r>
              <a:rPr lang="en-US" dirty="0"/>
              <a:t>the set of variables that are assigned values in s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Live-in[s]: </a:t>
            </a:r>
            <a:r>
              <a:rPr lang="en-US" dirty="0"/>
              <a:t>the set of variables that are simultaneously live </a:t>
            </a:r>
            <a:r>
              <a:rPr lang="en-US" i="1" dirty="0"/>
              <a:t>before</a:t>
            </a:r>
            <a:r>
              <a:rPr lang="en-US" dirty="0"/>
              <a:t> s is executed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Live-out[s]: </a:t>
            </a:r>
            <a:r>
              <a:rPr lang="en-US" dirty="0"/>
              <a:t>the set of variables that are simultaneously live </a:t>
            </a:r>
            <a:r>
              <a:rPr lang="en-US" i="1" dirty="0"/>
              <a:t>after</a:t>
            </a:r>
            <a:r>
              <a:rPr lang="en-US" dirty="0"/>
              <a:t> s is executed</a:t>
            </a:r>
          </a:p>
        </p:txBody>
      </p:sp>
    </p:spTree>
    <p:extLst>
      <p:ext uri="{BB962C8B-B14F-4D97-AF65-F5344CB8AC3E}">
        <p14:creationId xmlns:p14="http://schemas.microsoft.com/office/powerpoint/2010/main" val="182734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Liveness</a:t>
            </a:r>
            <a:r>
              <a:rPr lang="en-US" dirty="0"/>
              <a:t> Analysis (Cond)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setup</a:t>
            </a:r>
          </a:p>
          <a:p>
            <a:pPr lvl="1"/>
            <a:r>
              <a:rPr lang="en-US" dirty="0"/>
              <a:t>Live-out[final] = </a:t>
            </a:r>
            <a:r>
              <a:rPr lang="en-US" dirty="0">
                <a:latin typeface="MS Gothic"/>
                <a:ea typeface="MS Gothic"/>
              </a:rPr>
              <a:t>∅</a:t>
            </a:r>
          </a:p>
          <a:p>
            <a:pPr lvl="1"/>
            <a:r>
              <a:rPr lang="en-US" dirty="0"/>
              <a:t>Gen[a:= b + c] = {b, c}</a:t>
            </a:r>
          </a:p>
          <a:p>
            <a:pPr lvl="1"/>
            <a:r>
              <a:rPr lang="en-US" dirty="0"/>
              <a:t>Kill[a:= b + c] = {a}</a:t>
            </a:r>
          </a:p>
          <a:p>
            <a:r>
              <a:rPr lang="en-US" dirty="0"/>
              <a:t>Dataflow equations</a:t>
            </a:r>
          </a:p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</p:spTree>
    <p:extLst>
      <p:ext uri="{BB962C8B-B14F-4D97-AF65-F5344CB8AC3E}">
        <p14:creationId xmlns:p14="http://schemas.microsoft.com/office/powerpoint/2010/main" val="304319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91000" y="1570037"/>
            <a:ext cx="472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Gen(L1) = {}, Kill(L1) = {a} </a:t>
            </a:r>
          </a:p>
          <a:p>
            <a:pPr marL="0" indent="0">
              <a:buNone/>
            </a:pPr>
            <a:r>
              <a:rPr lang="en-US" dirty="0"/>
              <a:t>Gen(L2) = {}, Kill(L2) = {b} </a:t>
            </a:r>
          </a:p>
          <a:p>
            <a:pPr marL="0" indent="0">
              <a:buNone/>
            </a:pPr>
            <a:r>
              <a:rPr lang="en-US" dirty="0"/>
              <a:t>Gen(L3) = {}, Kill(L3) = {d} </a:t>
            </a:r>
          </a:p>
          <a:p>
            <a:pPr marL="0" indent="0">
              <a:buNone/>
            </a:pPr>
            <a:r>
              <a:rPr lang="en-US" dirty="0"/>
              <a:t>Gen(L4) = {}, Kill(L4) = {x} </a:t>
            </a:r>
          </a:p>
          <a:p>
            <a:pPr marL="0" indent="0">
              <a:buNone/>
            </a:pPr>
            <a:r>
              <a:rPr lang="en-US" dirty="0"/>
              <a:t>Gen(L5) = {a, b}, Kill(L5) = {} </a:t>
            </a:r>
          </a:p>
          <a:p>
            <a:pPr marL="0" indent="0">
              <a:buNone/>
            </a:pPr>
            <a:r>
              <a:rPr lang="en-US" dirty="0"/>
              <a:t>Gen(L6) = {a, b}, Kill(L6) = {c} </a:t>
            </a:r>
          </a:p>
          <a:p>
            <a:pPr marL="0" indent="0">
              <a:buNone/>
            </a:pPr>
            <a:r>
              <a:rPr lang="en-US" dirty="0"/>
              <a:t>Gen(L7) = {}, Kill(L7) = {d} </a:t>
            </a:r>
          </a:p>
          <a:p>
            <a:pPr marL="0" indent="0">
              <a:buNone/>
            </a:pPr>
            <a:r>
              <a:rPr lang="en-US" dirty="0"/>
              <a:t>Gen(L8) = {}, Kill(L8) = {} </a:t>
            </a:r>
          </a:p>
          <a:p>
            <a:pPr marL="0" indent="0">
              <a:buNone/>
            </a:pPr>
            <a:r>
              <a:rPr lang="en-US" dirty="0"/>
              <a:t>Gen(L9) = {}, Kill(L9) = {c} </a:t>
            </a:r>
          </a:p>
          <a:p>
            <a:pPr marL="0" indent="0">
              <a:buNone/>
            </a:pPr>
            <a:r>
              <a:rPr lang="en-US" dirty="0"/>
              <a:t>Gen(L10) = {b, d, c}, Kill(L5) = {}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5901174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err="1"/>
              <a:t>Worklist</a:t>
            </a:r>
            <a:r>
              <a:rPr lang="en-US" dirty="0"/>
              <a:t> = { L10 }</a:t>
            </a:r>
          </a:p>
        </p:txBody>
      </p:sp>
    </p:spTree>
    <p:extLst>
      <p:ext uri="{BB962C8B-B14F-4D97-AF65-F5344CB8AC3E}">
        <p14:creationId xmlns:p14="http://schemas.microsoft.com/office/powerpoint/2010/main" val="226191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6045368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{L9}</a:t>
            </a:r>
          </a:p>
        </p:txBody>
      </p:sp>
    </p:spTree>
    <p:extLst>
      <p:ext uri="{BB962C8B-B14F-4D97-AF65-F5344CB8AC3E}">
        <p14:creationId xmlns:p14="http://schemas.microsoft.com/office/powerpoint/2010/main" val="163115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{b, d, c}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6045368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{L8}</a:t>
            </a:r>
          </a:p>
        </p:txBody>
      </p:sp>
    </p:spTree>
    <p:extLst>
      <p:ext uri="{BB962C8B-B14F-4D97-AF65-F5344CB8AC3E}">
        <p14:creationId xmlns:p14="http://schemas.microsoft.com/office/powerpoint/2010/main" val="25743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L1: a = 3;  </a:t>
            </a:r>
          </a:p>
          <a:p>
            <a:pPr marL="0" indent="0">
              <a:buNone/>
            </a:pPr>
            <a:r>
              <a:rPr lang="en-US" dirty="0"/>
              <a:t>L2: b = 5; </a:t>
            </a:r>
          </a:p>
          <a:p>
            <a:pPr marL="0" indent="0">
              <a:buNone/>
            </a:pPr>
            <a:r>
              <a:rPr lang="en-US" dirty="0"/>
              <a:t>L3: d = 4; </a:t>
            </a:r>
          </a:p>
          <a:p>
            <a:pPr marL="0" indent="0">
              <a:buNone/>
            </a:pPr>
            <a:r>
              <a:rPr lang="en-US" dirty="0"/>
              <a:t>L4: x = 100; </a:t>
            </a:r>
          </a:p>
          <a:p>
            <a:pPr marL="0" indent="0">
              <a:buNone/>
            </a:pPr>
            <a:r>
              <a:rPr lang="en-US" dirty="0"/>
              <a:t>L5:   if a &gt; b then </a:t>
            </a:r>
          </a:p>
          <a:p>
            <a:pPr marL="0" indent="0">
              <a:buNone/>
            </a:pPr>
            <a:r>
              <a:rPr lang="en-US" dirty="0"/>
              <a:t>L6:       c = a + b; </a:t>
            </a:r>
          </a:p>
          <a:p>
            <a:pPr marL="0" indent="0">
              <a:buNone/>
            </a:pPr>
            <a:r>
              <a:rPr lang="en-US" dirty="0"/>
              <a:t>L7:       d = 2; </a:t>
            </a:r>
          </a:p>
          <a:p>
            <a:pPr marL="0" indent="0">
              <a:buNone/>
            </a:pPr>
            <a:r>
              <a:rPr lang="en-US" dirty="0"/>
              <a:t>L8:   </a:t>
            </a:r>
            <a:r>
              <a:rPr lang="en-US" dirty="0" err="1"/>
              <a:t>endif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L9: c = 4; </a:t>
            </a:r>
          </a:p>
          <a:p>
            <a:pPr marL="0" indent="0">
              <a:buNone/>
            </a:pPr>
            <a:r>
              <a:rPr lang="en-US" dirty="0"/>
              <a:t>L10:return b * d + c;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9068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Lives-in[s] = Gen[s]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dirty="0"/>
              <a:t>(Lives-out[s] – Kill[s])</a:t>
            </a:r>
          </a:p>
          <a:p>
            <a:pPr lvl="1"/>
            <a:r>
              <a:rPr lang="en-US" dirty="0"/>
              <a:t>Lives-out[s] = </a:t>
            </a:r>
            <a:r>
              <a:rPr lang="en-US" dirty="0">
                <a:latin typeface="MS Gothic"/>
                <a:ea typeface="MS Gothic"/>
              </a:rPr>
              <a:t>∪</a:t>
            </a:r>
            <a:r>
              <a:rPr lang="en-US" baseline="-25000" dirty="0">
                <a:latin typeface="MS Gothic"/>
                <a:ea typeface="MS Gothic"/>
              </a:rPr>
              <a:t>p∊succ(s)</a:t>
            </a:r>
            <a:r>
              <a:rPr lang="en-US" dirty="0">
                <a:latin typeface="MS Gothic"/>
                <a:ea typeface="MS Gothic"/>
              </a:rPr>
              <a:t> </a:t>
            </a:r>
            <a:r>
              <a:rPr lang="en-US" dirty="0"/>
              <a:t>Live-in[p]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5334000"/>
            <a:ext cx="4724401" cy="351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{}   Live-in = {b, d, c}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49530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</a:t>
            </a:r>
            <a:r>
              <a:rPr lang="en-US" sz="2700" dirty="0" err="1"/>
              <a:t>b,d,c</a:t>
            </a:r>
            <a:r>
              <a:rPr lang="en-US" sz="2700" dirty="0"/>
              <a:t>}   Live-in = {b, d}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0999" y="4495800"/>
            <a:ext cx="5562601" cy="43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700" dirty="0"/>
              <a:t>Live-out = {</a:t>
            </a:r>
            <a:r>
              <a:rPr lang="en-US" sz="2700" dirty="0" err="1"/>
              <a:t>b,d</a:t>
            </a:r>
            <a:r>
              <a:rPr lang="en-US" sz="2700" dirty="0"/>
              <a:t>}   Live-in = {b, d}</a:t>
            </a:r>
          </a:p>
        </p:txBody>
      </p:sp>
      <p:sp>
        <p:nvSpPr>
          <p:cNvPr id="9" name="Rectangle 8"/>
          <p:cNvSpPr/>
          <p:nvPr/>
        </p:nvSpPr>
        <p:spPr>
          <a:xfrm>
            <a:off x="5562600" y="6045368"/>
            <a:ext cx="2877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/>
              <a:t>Worklist</a:t>
            </a:r>
            <a:r>
              <a:rPr lang="en-US" sz="2400" dirty="0"/>
              <a:t> = {L7, L5}</a:t>
            </a:r>
          </a:p>
        </p:txBody>
      </p:sp>
    </p:spTree>
    <p:extLst>
      <p:ext uri="{BB962C8B-B14F-4D97-AF65-F5344CB8AC3E}">
        <p14:creationId xmlns:p14="http://schemas.microsoft.com/office/powerpoint/2010/main" val="2803131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2548</Words>
  <Application>Microsoft Office PowerPoint</Application>
  <PresentationFormat>On-screen Show (4:3)</PresentationFormat>
  <Paragraphs>288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MS Gothic</vt:lpstr>
      <vt:lpstr>Arial</vt:lpstr>
      <vt:lpstr>Calibri</vt:lpstr>
      <vt:lpstr>Office Theme</vt:lpstr>
      <vt:lpstr>Register Allocation</vt:lpstr>
      <vt:lpstr>Register Allocation</vt:lpstr>
      <vt:lpstr>Basic Idea</vt:lpstr>
      <vt:lpstr>Reaching Definition Analysis</vt:lpstr>
      <vt:lpstr>Liveness Analysis (Cond)</vt:lpstr>
      <vt:lpstr>An Example</vt:lpstr>
      <vt:lpstr>Compute Liveness</vt:lpstr>
      <vt:lpstr>Compute Liveness</vt:lpstr>
      <vt:lpstr>Compute Liveness</vt:lpstr>
      <vt:lpstr>Compute Liveness</vt:lpstr>
      <vt:lpstr>Compute Liveness</vt:lpstr>
      <vt:lpstr>Compute Liveness</vt:lpstr>
      <vt:lpstr>Compute Liveness</vt:lpstr>
      <vt:lpstr>Compute Liveness</vt:lpstr>
      <vt:lpstr>Compute Liveness</vt:lpstr>
      <vt:lpstr>Compute Liveness</vt:lpstr>
      <vt:lpstr>Handling of Loops</vt:lpstr>
      <vt:lpstr>Interference Graph</vt:lpstr>
      <vt:lpstr>K-Coloring</vt:lpstr>
      <vt:lpstr>Algorithms</vt:lpstr>
      <vt:lpstr>X86 Registers</vt:lpstr>
      <vt:lpstr>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SSA</dc:title>
  <dc:creator>harrygxu</dc:creator>
  <cp:lastModifiedBy>Harry Xu Guoqing (Brickred Systems LLC)</cp:lastModifiedBy>
  <cp:revision>92</cp:revision>
  <dcterms:created xsi:type="dcterms:W3CDTF">2013-01-28T17:36:31Z</dcterms:created>
  <dcterms:modified xsi:type="dcterms:W3CDTF">2018-05-08T14:54:39Z</dcterms:modified>
</cp:coreProperties>
</file>