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8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1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2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2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8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1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223BE-F67F-463F-A83C-DBFE2EF447D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A88A-CD3B-478A-B72E-4346CDD20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/>
              <a:t>Building SSA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Harry Xu </a:t>
            </a:r>
          </a:p>
          <a:p>
            <a:r>
              <a:rPr lang="en-US" dirty="0"/>
              <a:t>CS 142 (b) </a:t>
            </a:r>
          </a:p>
          <a:p>
            <a:r>
              <a:rPr lang="en-US"/>
              <a:t>04/22/2018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42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II (Cond.)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Inserting the </a:t>
            </a:r>
            <a:r>
              <a:rPr lang="el-GR" i="1" dirty="0">
                <a:solidFill>
                  <a:srgbClr val="FF0000"/>
                </a:solidFill>
                <a:latin typeface="Gungsuh"/>
                <a:ea typeface="Gungsuh"/>
              </a:rPr>
              <a:t>Φ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Dominance frontiers capture the places at which we need Φ functions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0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Single Assignment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property of an intermediate representation</a:t>
            </a:r>
          </a:p>
          <a:p>
            <a:r>
              <a:rPr lang="en-US" dirty="0"/>
              <a:t>Each variable is assigned exactly once</a:t>
            </a:r>
          </a:p>
          <a:p>
            <a:r>
              <a:rPr lang="en-US" dirty="0"/>
              <a:t>Developed by IBM research in the 1980s</a:t>
            </a:r>
          </a:p>
          <a:p>
            <a:r>
              <a:rPr lang="en-US" dirty="0"/>
              <a:t>Use-</a:t>
            </a:r>
            <a:r>
              <a:rPr lang="en-US" dirty="0" err="1"/>
              <a:t>def</a:t>
            </a:r>
            <a:r>
              <a:rPr lang="en-US" dirty="0"/>
              <a:t> chains are explicit and each contains a single element</a:t>
            </a:r>
          </a:p>
          <a:p>
            <a:pPr lvl="1"/>
            <a:r>
              <a:rPr lang="en-US" dirty="0"/>
              <a:t>Simplifies and improves a variety of compiler optimizations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77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00" y="1676400"/>
            <a:ext cx="22860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y</a:t>
            </a:r>
            <a:r>
              <a:rPr lang="es-ES" sz="2800" baseline="-25000" dirty="0"/>
              <a:t>1</a:t>
            </a:r>
            <a:r>
              <a:rPr lang="es-ES" dirty="0"/>
              <a:t> = 1 </a:t>
            </a:r>
          </a:p>
          <a:p>
            <a:pPr marL="0" indent="0">
              <a:buNone/>
            </a:pPr>
            <a:r>
              <a:rPr lang="es-ES" dirty="0"/>
              <a:t>y</a:t>
            </a:r>
            <a:r>
              <a:rPr lang="es-ES" sz="2800" baseline="-25000" dirty="0"/>
              <a:t>2</a:t>
            </a:r>
            <a:r>
              <a:rPr lang="es-ES" dirty="0"/>
              <a:t> = 2 </a:t>
            </a:r>
          </a:p>
          <a:p>
            <a:pPr marL="0" indent="0">
              <a:buNone/>
            </a:pPr>
            <a:r>
              <a:rPr lang="es-ES" dirty="0"/>
              <a:t>x</a:t>
            </a:r>
            <a:r>
              <a:rPr lang="es-ES" baseline="-25000" dirty="0"/>
              <a:t>1</a:t>
            </a:r>
            <a:r>
              <a:rPr lang="es-ES" dirty="0"/>
              <a:t> = y</a:t>
            </a:r>
            <a:r>
              <a:rPr lang="es-ES" baseline="-25000" dirty="0"/>
              <a:t>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1741714"/>
            <a:ext cx="228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dirty="0"/>
              <a:t>y = 1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/>
              <a:t>y = 2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/>
              <a:t>x = y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657600" y="2509157"/>
            <a:ext cx="1219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4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Expanded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x = 4;</a:t>
            </a:r>
          </a:p>
          <a:p>
            <a:pPr marL="0" indent="0">
              <a:buNone/>
            </a:pPr>
            <a:r>
              <a:rPr lang="en-US" dirty="0"/>
              <a:t>x = x + 1;</a:t>
            </a:r>
          </a:p>
          <a:p>
            <a:pPr marL="0" indent="0">
              <a:buNone/>
            </a:pPr>
            <a:r>
              <a:rPr lang="en-US" dirty="0"/>
              <a:t>if(x &gt; 4){</a:t>
            </a:r>
          </a:p>
          <a:p>
            <a:pPr marL="0" indent="0">
              <a:buNone/>
            </a:pPr>
            <a:r>
              <a:rPr lang="en-US" dirty="0"/>
              <a:t>   y = x - 2;</a:t>
            </a:r>
          </a:p>
          <a:p>
            <a:pPr marL="0" indent="0">
              <a:buNone/>
            </a:pPr>
            <a:r>
              <a:rPr lang="en-US" dirty="0"/>
              <a:t>   w = y; </a:t>
            </a:r>
          </a:p>
          <a:p>
            <a:pPr marL="0" indent="0">
              <a:buNone/>
            </a:pPr>
            <a:r>
              <a:rPr lang="en-US" dirty="0"/>
              <a:t>} else{</a:t>
            </a:r>
          </a:p>
          <a:p>
            <a:pPr marL="0" indent="0">
              <a:buNone/>
            </a:pPr>
            <a:r>
              <a:rPr lang="en-US" dirty="0"/>
              <a:t>    y = x + 9;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1493837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x</a:t>
            </a:r>
            <a:r>
              <a:rPr lang="es-ES" baseline="-25000" dirty="0"/>
              <a:t>1</a:t>
            </a:r>
            <a:r>
              <a:rPr lang="en-US" dirty="0"/>
              <a:t> = 4;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s-ES" baseline="-25000" dirty="0"/>
              <a:t>2</a:t>
            </a:r>
            <a:r>
              <a:rPr lang="en-US" dirty="0"/>
              <a:t> = x</a:t>
            </a:r>
            <a:r>
              <a:rPr lang="es-ES" baseline="-25000" dirty="0"/>
              <a:t>1</a:t>
            </a:r>
            <a:r>
              <a:rPr lang="en-US" dirty="0"/>
              <a:t> + 1;</a:t>
            </a:r>
          </a:p>
          <a:p>
            <a:pPr marL="0" indent="0">
              <a:buNone/>
            </a:pPr>
            <a:r>
              <a:rPr lang="en-US" dirty="0"/>
              <a:t>if(x</a:t>
            </a:r>
            <a:r>
              <a:rPr lang="es-ES" baseline="-25000" dirty="0"/>
              <a:t>2</a:t>
            </a:r>
            <a:r>
              <a:rPr lang="en-US" dirty="0"/>
              <a:t> &gt; 4){</a:t>
            </a:r>
          </a:p>
          <a:p>
            <a:pPr marL="0" indent="0">
              <a:buNone/>
            </a:pPr>
            <a:r>
              <a:rPr lang="en-US" dirty="0"/>
              <a:t>   y</a:t>
            </a:r>
            <a:r>
              <a:rPr lang="es-ES" baseline="-25000" dirty="0"/>
              <a:t>1</a:t>
            </a:r>
            <a:r>
              <a:rPr lang="en-US" dirty="0"/>
              <a:t> = x</a:t>
            </a:r>
            <a:r>
              <a:rPr lang="es-ES" baseline="-25000" dirty="0"/>
              <a:t>2</a:t>
            </a:r>
            <a:r>
              <a:rPr lang="en-US" dirty="0"/>
              <a:t> - 2;</a:t>
            </a:r>
          </a:p>
          <a:p>
            <a:pPr marL="0" indent="0">
              <a:buNone/>
            </a:pPr>
            <a:r>
              <a:rPr lang="en-US" dirty="0"/>
              <a:t>   w</a:t>
            </a:r>
            <a:r>
              <a:rPr lang="es-ES" baseline="-25000" dirty="0"/>
              <a:t>1</a:t>
            </a:r>
            <a:r>
              <a:rPr lang="en-US" dirty="0"/>
              <a:t> = y</a:t>
            </a:r>
            <a:r>
              <a:rPr lang="es-ES" baseline="-25000" dirty="0"/>
              <a:t>1</a:t>
            </a:r>
            <a:r>
              <a:rPr lang="en-US" dirty="0"/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} else{</a:t>
            </a:r>
          </a:p>
          <a:p>
            <a:pPr marL="0" indent="0">
              <a:buNone/>
            </a:pPr>
            <a:r>
              <a:rPr lang="en-US" dirty="0"/>
              <a:t>    y</a:t>
            </a:r>
            <a:r>
              <a:rPr lang="es-ES" baseline="-25000" dirty="0"/>
              <a:t>2</a:t>
            </a:r>
            <a:r>
              <a:rPr lang="en-US" dirty="0"/>
              <a:t> = x</a:t>
            </a:r>
            <a:r>
              <a:rPr lang="es-ES" baseline="-25000" dirty="0"/>
              <a:t>2</a:t>
            </a:r>
            <a:r>
              <a:rPr lang="en-US" dirty="0"/>
              <a:t> + 9;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06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l-GR" dirty="0">
                <a:latin typeface="Gungsuh"/>
                <a:ea typeface="Gungsuh"/>
              </a:rPr>
              <a:t>Φ</a:t>
            </a:r>
            <a:r>
              <a:rPr lang="en-US" dirty="0">
                <a:latin typeface="Gungsuh"/>
                <a:ea typeface="Gungsuh"/>
              </a:rPr>
              <a:t> Function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2819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x = 4;</a:t>
            </a:r>
          </a:p>
          <a:p>
            <a:pPr marL="0" indent="0">
              <a:buNone/>
            </a:pPr>
            <a:r>
              <a:rPr lang="en-US" dirty="0"/>
              <a:t>x = x + 1;</a:t>
            </a:r>
          </a:p>
          <a:p>
            <a:pPr marL="0" indent="0">
              <a:buNone/>
            </a:pPr>
            <a:r>
              <a:rPr lang="en-US" dirty="0"/>
              <a:t>if(x &gt; 4){</a:t>
            </a:r>
          </a:p>
          <a:p>
            <a:pPr marL="0" indent="0">
              <a:buNone/>
            </a:pPr>
            <a:r>
              <a:rPr lang="en-US" dirty="0"/>
              <a:t>   y = x - 2;</a:t>
            </a:r>
          </a:p>
          <a:p>
            <a:pPr marL="0" indent="0">
              <a:buNone/>
            </a:pPr>
            <a:r>
              <a:rPr lang="en-US" dirty="0"/>
              <a:t>   w = y; </a:t>
            </a:r>
          </a:p>
          <a:p>
            <a:pPr marL="0" indent="0">
              <a:buNone/>
            </a:pPr>
            <a:r>
              <a:rPr lang="en-US" dirty="0"/>
              <a:t>} else{</a:t>
            </a:r>
          </a:p>
          <a:p>
            <a:pPr marL="0" indent="0">
              <a:buNone/>
            </a:pPr>
            <a:r>
              <a:rPr lang="en-US" dirty="0"/>
              <a:t>    y = x + 9;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17571" y="1143000"/>
            <a:ext cx="396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x</a:t>
            </a:r>
            <a:r>
              <a:rPr lang="es-ES" baseline="-25000" dirty="0"/>
              <a:t>1</a:t>
            </a:r>
            <a:r>
              <a:rPr lang="en-US" dirty="0"/>
              <a:t> = 4;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s-ES" baseline="-25000" dirty="0"/>
              <a:t>2</a:t>
            </a:r>
            <a:r>
              <a:rPr lang="en-US" dirty="0"/>
              <a:t> = x</a:t>
            </a:r>
            <a:r>
              <a:rPr lang="es-ES" baseline="-25000" dirty="0"/>
              <a:t>1</a:t>
            </a:r>
            <a:r>
              <a:rPr lang="en-US" dirty="0"/>
              <a:t> + 1;</a:t>
            </a:r>
          </a:p>
          <a:p>
            <a:pPr marL="0" indent="0">
              <a:buNone/>
            </a:pPr>
            <a:r>
              <a:rPr lang="en-US" dirty="0"/>
              <a:t>if(x</a:t>
            </a:r>
            <a:r>
              <a:rPr lang="es-ES" baseline="-25000" dirty="0"/>
              <a:t>2</a:t>
            </a:r>
            <a:r>
              <a:rPr lang="en-US" dirty="0"/>
              <a:t> &gt; 4){</a:t>
            </a:r>
          </a:p>
          <a:p>
            <a:pPr marL="0" indent="0">
              <a:buNone/>
            </a:pPr>
            <a:r>
              <a:rPr lang="en-US" dirty="0"/>
              <a:t>   y</a:t>
            </a:r>
            <a:r>
              <a:rPr lang="es-ES" baseline="-25000" dirty="0"/>
              <a:t>1</a:t>
            </a:r>
            <a:r>
              <a:rPr lang="en-US" dirty="0"/>
              <a:t> = x</a:t>
            </a:r>
            <a:r>
              <a:rPr lang="es-ES" baseline="-25000" dirty="0"/>
              <a:t>2</a:t>
            </a:r>
            <a:r>
              <a:rPr lang="en-US" dirty="0"/>
              <a:t> - 2;</a:t>
            </a:r>
          </a:p>
          <a:p>
            <a:pPr marL="0" indent="0">
              <a:buNone/>
            </a:pPr>
            <a:r>
              <a:rPr lang="en-US" dirty="0"/>
              <a:t>   w</a:t>
            </a:r>
            <a:r>
              <a:rPr lang="es-ES" baseline="-25000" dirty="0"/>
              <a:t>1</a:t>
            </a:r>
            <a:r>
              <a:rPr lang="en-US" dirty="0"/>
              <a:t> = y</a:t>
            </a:r>
            <a:r>
              <a:rPr lang="es-ES" baseline="-25000" dirty="0"/>
              <a:t>1</a:t>
            </a:r>
            <a:r>
              <a:rPr lang="en-US" dirty="0"/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} else{</a:t>
            </a:r>
          </a:p>
          <a:p>
            <a:pPr marL="0" indent="0">
              <a:buNone/>
            </a:pPr>
            <a:r>
              <a:rPr lang="en-US" dirty="0"/>
              <a:t>    y</a:t>
            </a:r>
            <a:r>
              <a:rPr lang="es-ES" baseline="-25000" dirty="0"/>
              <a:t>2</a:t>
            </a:r>
            <a:r>
              <a:rPr lang="en-US" dirty="0"/>
              <a:t> = x</a:t>
            </a:r>
            <a:r>
              <a:rPr lang="es-ES" baseline="-25000" dirty="0"/>
              <a:t>2</a:t>
            </a:r>
            <a:r>
              <a:rPr lang="en-US" dirty="0"/>
              <a:t> + 9;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718457" y="5399782"/>
            <a:ext cx="173477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w = x + y;</a:t>
            </a:r>
          </a:p>
          <a:p>
            <a:r>
              <a:rPr lang="en-US" sz="3200" dirty="0"/>
              <a:t>z = x – y;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5181600"/>
            <a:ext cx="281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</a:rPr>
              <a:t>y</a:t>
            </a:r>
            <a:r>
              <a:rPr lang="es-ES" sz="3200" i="1" baseline="-25000" dirty="0">
                <a:solidFill>
                  <a:srgbClr val="FF0000"/>
                </a:solidFill>
              </a:rPr>
              <a:t>3</a:t>
            </a:r>
            <a:r>
              <a:rPr lang="en-US" sz="3200" i="1" dirty="0">
                <a:solidFill>
                  <a:srgbClr val="FF0000"/>
                </a:solidFill>
              </a:rPr>
              <a:t> = </a:t>
            </a:r>
            <a:r>
              <a:rPr lang="el-GR" sz="3200" i="1" dirty="0">
                <a:solidFill>
                  <a:srgbClr val="FF0000"/>
                </a:solidFill>
                <a:latin typeface="Gungsuh"/>
                <a:ea typeface="Gungsuh"/>
              </a:rPr>
              <a:t>Φ</a:t>
            </a:r>
            <a:r>
              <a:rPr lang="en-US" sz="3200" i="1" dirty="0">
                <a:solidFill>
                  <a:srgbClr val="FF0000"/>
                </a:solidFill>
              </a:rPr>
              <a:t>(y</a:t>
            </a:r>
            <a:r>
              <a:rPr lang="es-ES" sz="3200" i="1" baseline="-25000" dirty="0">
                <a:solidFill>
                  <a:srgbClr val="FF0000"/>
                </a:solidFill>
              </a:rPr>
              <a:t>1 </a:t>
            </a:r>
            <a:r>
              <a:rPr lang="en-US" sz="3200" i="1" dirty="0">
                <a:solidFill>
                  <a:srgbClr val="FF0000"/>
                </a:solidFill>
              </a:rPr>
              <a:t>,y</a:t>
            </a:r>
            <a:r>
              <a:rPr lang="es-ES" sz="3200" i="1" baseline="-25000" dirty="0">
                <a:solidFill>
                  <a:srgbClr val="FF0000"/>
                </a:solidFill>
              </a:rPr>
              <a:t>2</a:t>
            </a:r>
            <a:r>
              <a:rPr lang="en-US" sz="3200" i="1" dirty="0">
                <a:solidFill>
                  <a:srgbClr val="FF0000"/>
                </a:solidFill>
              </a:rPr>
              <a:t>);</a:t>
            </a:r>
          </a:p>
          <a:p>
            <a:r>
              <a:rPr lang="en-US" sz="3200" dirty="0"/>
              <a:t>w</a:t>
            </a:r>
            <a:r>
              <a:rPr lang="es-ES" sz="3200" baseline="-25000" dirty="0"/>
              <a:t>2</a:t>
            </a:r>
            <a:r>
              <a:rPr lang="en-US" sz="3200" dirty="0"/>
              <a:t> = x</a:t>
            </a:r>
            <a:r>
              <a:rPr lang="es-ES" sz="3200" baseline="-25000" dirty="0"/>
              <a:t>2</a:t>
            </a:r>
            <a:r>
              <a:rPr lang="en-US" sz="3200" dirty="0"/>
              <a:t> + y</a:t>
            </a:r>
            <a:r>
              <a:rPr lang="es-ES" sz="3200" baseline="-25000" dirty="0"/>
              <a:t>3</a:t>
            </a:r>
            <a:r>
              <a:rPr lang="en-US" sz="3200" dirty="0"/>
              <a:t>;</a:t>
            </a:r>
          </a:p>
          <a:p>
            <a:r>
              <a:rPr lang="en-US" sz="3200" dirty="0"/>
              <a:t>z</a:t>
            </a:r>
            <a:r>
              <a:rPr lang="es-ES" sz="3200" baseline="-25000" dirty="0"/>
              <a:t>1</a:t>
            </a:r>
            <a:r>
              <a:rPr lang="en-US" sz="3200" dirty="0"/>
              <a:t> = x</a:t>
            </a:r>
            <a:r>
              <a:rPr lang="es-ES" sz="3200" baseline="-25000" dirty="0"/>
              <a:t>2</a:t>
            </a:r>
            <a:r>
              <a:rPr lang="en-US" sz="3200" dirty="0"/>
              <a:t> – y</a:t>
            </a:r>
            <a:r>
              <a:rPr lang="es-ES" sz="3200" baseline="-25000" dirty="0"/>
              <a:t>3</a:t>
            </a:r>
            <a:r>
              <a:rPr lang="en-US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69382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SSA: Step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flow graph</a:t>
            </a:r>
          </a:p>
          <a:p>
            <a:r>
              <a:rPr lang="en-US" dirty="0"/>
              <a:t>Each node represents a statement</a:t>
            </a:r>
          </a:p>
          <a:p>
            <a:pPr lvl="1"/>
            <a:r>
              <a:rPr lang="en-US" dirty="0"/>
              <a:t>regular node (computation)</a:t>
            </a:r>
          </a:p>
          <a:p>
            <a:pPr lvl="1"/>
            <a:r>
              <a:rPr lang="en-US" dirty="0"/>
              <a:t>branching node (control flow)</a:t>
            </a:r>
          </a:p>
        </p:txBody>
      </p:sp>
    </p:spTree>
    <p:extLst>
      <p:ext uri="{BB962C8B-B14F-4D97-AF65-F5344CB8AC3E}">
        <p14:creationId xmlns:p14="http://schemas.microsoft.com/office/powerpoint/2010/main" val="207132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CFG Example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00200" y="1447800"/>
            <a:ext cx="27432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1:</a:t>
            </a:r>
            <a:r>
              <a:rPr lang="en-US" dirty="0"/>
              <a:t> x = 4;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2:</a:t>
            </a:r>
            <a:r>
              <a:rPr lang="en-US" sz="2400" dirty="0"/>
              <a:t> </a:t>
            </a:r>
            <a:r>
              <a:rPr lang="en-US" dirty="0"/>
              <a:t>x = x + 1;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3:</a:t>
            </a:r>
            <a:r>
              <a:rPr lang="en-US" sz="2400" dirty="0"/>
              <a:t> </a:t>
            </a:r>
            <a:r>
              <a:rPr lang="en-US" dirty="0"/>
              <a:t>if(x &gt; 4){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4:</a:t>
            </a:r>
            <a:r>
              <a:rPr lang="en-US" dirty="0"/>
              <a:t>   y = x - 2;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5:</a:t>
            </a:r>
            <a:r>
              <a:rPr lang="en-US" dirty="0"/>
              <a:t>   w = y;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6:</a:t>
            </a:r>
            <a:r>
              <a:rPr lang="en-US" dirty="0"/>
              <a:t>} else{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7:</a:t>
            </a:r>
            <a:r>
              <a:rPr lang="en-US" dirty="0"/>
              <a:t>    y = x + 9;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8: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9:</a:t>
            </a:r>
            <a:r>
              <a:rPr lang="en-US" dirty="0"/>
              <a:t>w = x + y;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10:</a:t>
            </a:r>
            <a:r>
              <a:rPr lang="en-US" dirty="0"/>
              <a:t>z = x – y;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085114" y="1453245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6096000" y="20574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6096000" y="2667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5655128" y="32004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5671458" y="3886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6651171" y="3423559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1" name="Oval 10"/>
          <p:cNvSpPr/>
          <p:nvPr/>
        </p:nvSpPr>
        <p:spPr>
          <a:xfrm>
            <a:off x="6188528" y="45720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cxnSp>
        <p:nvCxnSpPr>
          <p:cNvPr id="13" name="Straight Arrow Connector 12"/>
          <p:cNvCxnSpPr>
            <a:stCxn id="5" idx="4"/>
            <a:endCxn id="6" idx="0"/>
          </p:cNvCxnSpPr>
          <p:nvPr/>
        </p:nvCxnSpPr>
        <p:spPr>
          <a:xfrm>
            <a:off x="6351814" y="1834245"/>
            <a:ext cx="10886" cy="223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4"/>
            <a:endCxn id="7" idx="0"/>
          </p:cNvCxnSpPr>
          <p:nvPr/>
        </p:nvCxnSpPr>
        <p:spPr>
          <a:xfrm>
            <a:off x="6362700" y="2438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4"/>
            <a:endCxn id="8" idx="0"/>
          </p:cNvCxnSpPr>
          <p:nvPr/>
        </p:nvCxnSpPr>
        <p:spPr>
          <a:xfrm flipH="1">
            <a:off x="5921828" y="3048000"/>
            <a:ext cx="44087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4"/>
            <a:endCxn id="10" idx="0"/>
          </p:cNvCxnSpPr>
          <p:nvPr/>
        </p:nvCxnSpPr>
        <p:spPr>
          <a:xfrm>
            <a:off x="6362700" y="3048000"/>
            <a:ext cx="555171" cy="3755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4"/>
            <a:endCxn id="9" idx="0"/>
          </p:cNvCxnSpPr>
          <p:nvPr/>
        </p:nvCxnSpPr>
        <p:spPr>
          <a:xfrm>
            <a:off x="5921828" y="3581400"/>
            <a:ext cx="1633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>
          <a:xfrm flipH="1">
            <a:off x="6455228" y="3804559"/>
            <a:ext cx="462643" cy="7674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  <a:endCxn id="11" idx="0"/>
          </p:cNvCxnSpPr>
          <p:nvPr/>
        </p:nvCxnSpPr>
        <p:spPr>
          <a:xfrm>
            <a:off x="5938158" y="4267200"/>
            <a:ext cx="51707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12329" y="5257800"/>
            <a:ext cx="713013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cxnSp>
        <p:nvCxnSpPr>
          <p:cNvPr id="31" name="Straight Arrow Connector 30"/>
          <p:cNvCxnSpPr>
            <a:stCxn id="11" idx="4"/>
            <a:endCxn id="29" idx="0"/>
          </p:cNvCxnSpPr>
          <p:nvPr/>
        </p:nvCxnSpPr>
        <p:spPr>
          <a:xfrm>
            <a:off x="6455228" y="4953000"/>
            <a:ext cx="13608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84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SSA: Step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insert the </a:t>
            </a:r>
            <a:r>
              <a:rPr lang="el-GR" i="1" dirty="0">
                <a:solidFill>
                  <a:srgbClr val="FF0000"/>
                </a:solidFill>
                <a:latin typeface="Gungsuh"/>
                <a:ea typeface="Gungsuh"/>
              </a:rPr>
              <a:t>Φ </a:t>
            </a:r>
            <a:r>
              <a:rPr lang="en-US" dirty="0"/>
              <a:t>functions?</a:t>
            </a:r>
          </a:p>
          <a:p>
            <a:r>
              <a:rPr lang="en-US" dirty="0"/>
              <a:t>Dominator</a:t>
            </a:r>
          </a:p>
          <a:p>
            <a:pPr lvl="1"/>
            <a:r>
              <a:rPr lang="en-US" dirty="0"/>
              <a:t>a node A </a:t>
            </a:r>
            <a:r>
              <a:rPr lang="en-US" i="1" dirty="0">
                <a:solidFill>
                  <a:srgbClr val="FF0000"/>
                </a:solidFill>
              </a:rPr>
              <a:t>strictly dominates </a:t>
            </a:r>
            <a:r>
              <a:rPr lang="en-US" dirty="0"/>
              <a:t>a different node B in the control flow graph if it's impossible to reach B without passing through A first</a:t>
            </a:r>
          </a:p>
          <a:p>
            <a:pPr lvl="1"/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dominates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 if </a:t>
            </a:r>
          </a:p>
          <a:p>
            <a:pPr lvl="2"/>
            <a:r>
              <a:rPr lang="en-US" dirty="0"/>
              <a:t>A strictly dominates B</a:t>
            </a:r>
          </a:p>
          <a:p>
            <a:pPr lvl="2"/>
            <a:r>
              <a:rPr lang="en-US" dirty="0"/>
              <a:t>A = 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II (Cond.)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Dominance frontier</a:t>
            </a:r>
          </a:p>
          <a:p>
            <a:pPr lvl="1"/>
            <a:r>
              <a:rPr lang="en-US" dirty="0"/>
              <a:t>a node B is in the </a:t>
            </a:r>
            <a:r>
              <a:rPr lang="en-US" i="1" dirty="0">
                <a:solidFill>
                  <a:srgbClr val="FF0000"/>
                </a:solidFill>
              </a:rPr>
              <a:t>dominance frontier </a:t>
            </a:r>
            <a:r>
              <a:rPr lang="en-US" dirty="0"/>
              <a:t>of a node A if A does </a:t>
            </a:r>
            <a:r>
              <a:rPr lang="en-US" i="1" dirty="0"/>
              <a:t>not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strictly dominate</a:t>
            </a:r>
            <a:r>
              <a:rPr lang="en-US" dirty="0"/>
              <a:t> B, but does dominate some immediate predecessor of B</a:t>
            </a:r>
          </a:p>
          <a:p>
            <a:pPr lvl="1"/>
            <a:r>
              <a:rPr lang="en-US" dirty="0"/>
              <a:t>from A's point of view, these are the nodes at which other control paths, which don't go through A, make their earliest appearance</a:t>
            </a:r>
          </a:p>
        </p:txBody>
      </p:sp>
    </p:spTree>
    <p:extLst>
      <p:ext uri="{BB962C8B-B14F-4D97-AF65-F5344CB8AC3E}">
        <p14:creationId xmlns:p14="http://schemas.microsoft.com/office/powerpoint/2010/main" val="908056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523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Gungsuh</vt:lpstr>
      <vt:lpstr>Arial</vt:lpstr>
      <vt:lpstr>Calibri</vt:lpstr>
      <vt:lpstr>Office Theme</vt:lpstr>
      <vt:lpstr>Building SSA</vt:lpstr>
      <vt:lpstr>Static Single Assignment Form</vt:lpstr>
      <vt:lpstr>A Simple Example</vt:lpstr>
      <vt:lpstr>Example Expanded</vt:lpstr>
      <vt:lpstr>Φ Function</vt:lpstr>
      <vt:lpstr>Building SSA: Step I</vt:lpstr>
      <vt:lpstr>CFG Example</vt:lpstr>
      <vt:lpstr>Building SSA: Step II</vt:lpstr>
      <vt:lpstr>Step II (Cond.)</vt:lpstr>
      <vt:lpstr>Step II (Cond.)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SSA</dc:title>
  <dc:creator>harrygxu</dc:creator>
  <cp:lastModifiedBy>Harry Xu Guoqing (Brickred Systems LLC)</cp:lastModifiedBy>
  <cp:revision>26</cp:revision>
  <dcterms:created xsi:type="dcterms:W3CDTF">2013-01-28T17:36:31Z</dcterms:created>
  <dcterms:modified xsi:type="dcterms:W3CDTF">2018-05-08T14:54:23Z</dcterms:modified>
</cp:coreProperties>
</file>