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5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9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7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7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1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3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9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9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9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5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5CA4-4F99-B048-8F5A-D0E01425F4D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8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5CA4-4F99-B048-8F5A-D0E01425F4D7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92F04-FF8A-B446-9C46-20381A4EB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9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smtClean="0"/>
              <a:t>Dataflow Engines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Harry </a:t>
            </a:r>
            <a:r>
              <a:rPr lang="en-US" dirty="0" err="1" smtClean="0"/>
              <a:t>Xu</a:t>
            </a:r>
            <a:endParaRPr lang="en-US" dirty="0" smtClean="0"/>
          </a:p>
          <a:p>
            <a:r>
              <a:rPr lang="en-US" dirty="0" smtClean="0"/>
              <a:t>CS 239, Fall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1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already have</a:t>
            </a:r>
          </a:p>
          <a:p>
            <a:pPr lvl="1"/>
            <a:r>
              <a:rPr lang="en-US" dirty="0" smtClean="0"/>
              <a:t>Storage systems that store large amounts of data</a:t>
            </a:r>
          </a:p>
          <a:p>
            <a:r>
              <a:rPr lang="en-US" dirty="0" smtClean="0"/>
              <a:t>What we need at this moment</a:t>
            </a:r>
          </a:p>
          <a:p>
            <a:pPr lvl="1"/>
            <a:r>
              <a:rPr lang="en-US" dirty="0" smtClean="0"/>
              <a:t>Access and process</a:t>
            </a:r>
          </a:p>
          <a:p>
            <a:r>
              <a:rPr lang="en-US" dirty="0" smtClean="0"/>
              <a:t>Biggest challenge: parallel processing</a:t>
            </a:r>
          </a:p>
          <a:p>
            <a:pPr lvl="1"/>
            <a:r>
              <a:rPr lang="en-US" dirty="0" smtClean="0"/>
              <a:t>How to leverage thousands of machines</a:t>
            </a:r>
          </a:p>
          <a:p>
            <a:pPr lvl="1"/>
            <a:r>
              <a:rPr lang="en-US" dirty="0" smtClean="0"/>
              <a:t>What interface (API) to expose?</a:t>
            </a:r>
          </a:p>
          <a:p>
            <a:pPr lvl="1"/>
            <a:r>
              <a:rPr lang="en-US" dirty="0" smtClean="0"/>
              <a:t>Efficiency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57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9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Solutions: Building Processing Engines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Engines with fixed semantics</a:t>
            </a:r>
          </a:p>
          <a:p>
            <a:pPr lvl="1"/>
            <a:r>
              <a:rPr lang="en-US" dirty="0" smtClean="0"/>
              <a:t>MapReduce</a:t>
            </a:r>
          </a:p>
          <a:p>
            <a:pPr lvl="1"/>
            <a:r>
              <a:rPr lang="en-US" dirty="0" smtClean="0"/>
              <a:t>Spark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variations of MapReduce</a:t>
            </a:r>
            <a:endParaRPr lang="en-US" dirty="0" smtClean="0"/>
          </a:p>
          <a:p>
            <a:r>
              <a:rPr lang="en-US" dirty="0" smtClean="0"/>
              <a:t>Engines with user-defined semantics</a:t>
            </a:r>
          </a:p>
          <a:p>
            <a:pPr lvl="1"/>
            <a:r>
              <a:rPr lang="en-US" dirty="0" smtClean="0"/>
              <a:t>Dryad</a:t>
            </a:r>
          </a:p>
          <a:p>
            <a:pPr lvl="1"/>
            <a:r>
              <a:rPr lang="en-US" dirty="0" err="1" smtClean="0"/>
              <a:t>AsterixDB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632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High-level interface</a:t>
            </a:r>
          </a:p>
          <a:p>
            <a:pPr lvl="1"/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Reduce</a:t>
            </a:r>
          </a:p>
          <a:p>
            <a:r>
              <a:rPr lang="en-US" dirty="0" smtClean="0"/>
              <a:t>What the system does</a:t>
            </a:r>
          </a:p>
          <a:p>
            <a:pPr lvl="1"/>
            <a:r>
              <a:rPr lang="en-US" dirty="0" smtClean="0"/>
              <a:t>Both map and reduce are executed in parallel</a:t>
            </a:r>
          </a:p>
          <a:p>
            <a:pPr lvl="1"/>
            <a:r>
              <a:rPr lang="en-US" dirty="0" smtClean="0"/>
              <a:t>A shuffling phase exists between map and reduce</a:t>
            </a:r>
          </a:p>
          <a:p>
            <a:pPr lvl="1"/>
            <a:r>
              <a:rPr lang="en-US" dirty="0" smtClean="0"/>
              <a:t>Results of both map and reduce are stored in a DFS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5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High-level interface</a:t>
            </a:r>
          </a:p>
          <a:p>
            <a:pPr lvl="1"/>
            <a:r>
              <a:rPr lang="en-US" dirty="0" smtClean="0"/>
              <a:t>Transformations: Map, Reduce, a bunch of relational operators</a:t>
            </a:r>
          </a:p>
          <a:p>
            <a:pPr lvl="1"/>
            <a:r>
              <a:rPr lang="en-US" dirty="0" smtClean="0"/>
              <a:t>Actions:  aggregation operators like count, collect, or sum</a:t>
            </a:r>
          </a:p>
          <a:p>
            <a:pPr lvl="1"/>
            <a:r>
              <a:rPr lang="en-US" dirty="0" smtClean="0"/>
              <a:t>Developers program with transformations and actions</a:t>
            </a:r>
          </a:p>
          <a:p>
            <a:r>
              <a:rPr lang="en-US" dirty="0" smtClean="0"/>
              <a:t>What the system does</a:t>
            </a:r>
          </a:p>
          <a:p>
            <a:pPr lvl="1"/>
            <a:r>
              <a:rPr lang="en-US" dirty="0" smtClean="0"/>
              <a:t>Hold all data in memory</a:t>
            </a:r>
          </a:p>
          <a:p>
            <a:pPr lvl="1"/>
            <a:r>
              <a:rPr lang="en-US" dirty="0" smtClean="0"/>
              <a:t>Group them in resilient distributed datasets (RDDs)</a:t>
            </a:r>
          </a:p>
          <a:p>
            <a:pPr lvl="1"/>
            <a:r>
              <a:rPr lang="en-US" dirty="0" smtClean="0"/>
              <a:t>Each RDD gets partitioned across the machines</a:t>
            </a:r>
          </a:p>
          <a:p>
            <a:r>
              <a:rPr lang="en-US" dirty="0" smtClean="0"/>
              <a:t>Why does it help</a:t>
            </a:r>
          </a:p>
          <a:p>
            <a:pPr lvl="1"/>
            <a:r>
              <a:rPr lang="en-US" dirty="0" smtClean="0"/>
              <a:t>Significantly reduced I/O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6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can define a general dataflow graph</a:t>
            </a:r>
          </a:p>
          <a:p>
            <a:r>
              <a:rPr lang="en-US" dirty="0" smtClean="0"/>
              <a:t>Vertices are operators</a:t>
            </a:r>
          </a:p>
          <a:p>
            <a:pPr lvl="1"/>
            <a:r>
              <a:rPr lang="en-US" dirty="0" smtClean="0"/>
              <a:t>User defined</a:t>
            </a:r>
          </a:p>
          <a:p>
            <a:r>
              <a:rPr lang="en-US" dirty="0" smtClean="0"/>
              <a:t>Edges are channels</a:t>
            </a:r>
          </a:p>
          <a:p>
            <a:pPr lvl="1"/>
            <a:r>
              <a:rPr lang="en-US" dirty="0" smtClean="0"/>
              <a:t>Share memory FIFO, TCP pipe, or file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49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AsterixDB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0748"/>
            <a:ext cx="8229600" cy="4525963"/>
          </a:xfrm>
        </p:spPr>
        <p:txBody>
          <a:bodyPr/>
          <a:lstStyle/>
          <a:p>
            <a:r>
              <a:rPr lang="en-US" dirty="0" smtClean="0"/>
              <a:t>A Big Data Management System (BDMS)</a:t>
            </a:r>
          </a:p>
          <a:p>
            <a:pPr lvl="1"/>
            <a:r>
              <a:rPr lang="en-US" dirty="0" smtClean="0"/>
              <a:t>Designed to take advantage of the lessons learned over the past 30 years of database building</a:t>
            </a:r>
          </a:p>
          <a:p>
            <a:r>
              <a:rPr lang="en-US" dirty="0" smtClean="0"/>
              <a:t>The bottom layer is </a:t>
            </a:r>
            <a:r>
              <a:rPr lang="en-US" dirty="0" err="1" smtClean="0"/>
              <a:t>Hyracks</a:t>
            </a:r>
            <a:r>
              <a:rPr lang="en-US" dirty="0" smtClean="0"/>
              <a:t>, a Dryad-like dataflow engine</a:t>
            </a:r>
          </a:p>
          <a:p>
            <a:r>
              <a:rPr lang="en-US" dirty="0" smtClean="0"/>
              <a:t>At the top is a SQL-like query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1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Succeeded at the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</a:p>
          <a:p>
            <a:endParaRPr lang="en-US" dirty="0"/>
          </a:p>
          <a:p>
            <a:r>
              <a:rPr lang="en-US" dirty="0"/>
              <a:t>Open-source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Ecosystem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252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Introduction to Dataflow Engines </vt:lpstr>
      <vt:lpstr>Problems and Challenges</vt:lpstr>
      <vt:lpstr>Solutions: Building Processing Engines</vt:lpstr>
      <vt:lpstr>MapReduce </vt:lpstr>
      <vt:lpstr>Spark</vt:lpstr>
      <vt:lpstr>Dryad</vt:lpstr>
      <vt:lpstr>AsterixDB</vt:lpstr>
      <vt:lpstr>Who Succeeded at the end?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Distributed Storage Systems </dc:title>
  <dc:creator>Jingyuan Yang</dc:creator>
  <cp:lastModifiedBy>Harry Xu</cp:lastModifiedBy>
  <cp:revision>26</cp:revision>
  <dcterms:created xsi:type="dcterms:W3CDTF">2018-09-28T02:32:08Z</dcterms:created>
  <dcterms:modified xsi:type="dcterms:W3CDTF">2018-10-08T22:12:14Z</dcterms:modified>
</cp:coreProperties>
</file>