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5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9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7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7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1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9/30/19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3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9/30/19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9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9/30/19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9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9/30/19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9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9/30/19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5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9/30/19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8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5CA4-4F99-B048-8F5A-D0E01425F4D7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9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Distributed Storage Systems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Harry </a:t>
            </a:r>
            <a:r>
              <a:rPr lang="en-US" dirty="0" err="1" smtClean="0"/>
              <a:t>Xu</a:t>
            </a:r>
            <a:endParaRPr lang="en-US" dirty="0" smtClean="0"/>
          </a:p>
          <a:p>
            <a:r>
              <a:rPr lang="en-US" dirty="0" smtClean="0"/>
              <a:t>CS 239, Fall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1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Extremely large amounts of data are available these days</a:t>
            </a:r>
          </a:p>
          <a:p>
            <a:pPr lvl="1"/>
            <a:r>
              <a:rPr lang="en-US" dirty="0" smtClean="0"/>
              <a:t>FB Social: 721M vertices, 68.7B edges in May 2011</a:t>
            </a:r>
          </a:p>
          <a:p>
            <a:pPr lvl="1"/>
            <a:r>
              <a:rPr lang="en-US" dirty="0" smtClean="0"/>
              <a:t>Google Maps:  20 petabytes of data </a:t>
            </a:r>
          </a:p>
          <a:p>
            <a:r>
              <a:rPr lang="en-US" dirty="0" smtClean="0"/>
              <a:t>Where to put them</a:t>
            </a:r>
          </a:p>
          <a:p>
            <a:pPr lvl="1"/>
            <a:r>
              <a:rPr lang="en-US" dirty="0" smtClean="0"/>
              <a:t>Single machine?  Servers?</a:t>
            </a:r>
          </a:p>
          <a:p>
            <a:r>
              <a:rPr lang="en-US" dirty="0" smtClean="0"/>
              <a:t>How can we enable applications to easily access them?</a:t>
            </a:r>
          </a:p>
          <a:p>
            <a:pPr lvl="1"/>
            <a:r>
              <a:rPr lang="en-US" dirty="0" smtClean="0"/>
              <a:t>What interfaces do they provide?</a:t>
            </a:r>
          </a:p>
          <a:p>
            <a:pPr lvl="1"/>
            <a:r>
              <a:rPr lang="en-US" dirty="0" smtClean="0"/>
              <a:t>What guarantees do they provide?</a:t>
            </a:r>
          </a:p>
          <a:p>
            <a:r>
              <a:rPr lang="en-US" dirty="0" smtClean="0"/>
              <a:t>How to enable applications to efficiently access these data?</a:t>
            </a:r>
          </a:p>
          <a:p>
            <a:pPr lvl="1"/>
            <a:r>
              <a:rPr lang="en-US" dirty="0" smtClean="0"/>
              <a:t>What should be the right architecture (e.g., </a:t>
            </a:r>
            <a:r>
              <a:rPr lang="en-US" dirty="0" err="1" smtClean="0"/>
              <a:t>master+slave</a:t>
            </a:r>
            <a:r>
              <a:rPr lang="en-US" dirty="0" smtClean="0"/>
              <a:t>, peer-to-peer, </a:t>
            </a:r>
            <a:r>
              <a:rPr lang="en-US" dirty="0" err="1" smtClean="0"/>
              <a:t>etc</a:t>
            </a:r>
            <a:r>
              <a:rPr lang="en-US" dirty="0" smtClean="0"/>
              <a:t>)?</a:t>
            </a:r>
          </a:p>
          <a:p>
            <a:r>
              <a:rPr lang="en-US" dirty="0" smtClean="0"/>
              <a:t>What if a machine crashes?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5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Solution: Distributed Storage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Where to put them?</a:t>
            </a:r>
          </a:p>
          <a:p>
            <a:pPr lvl="1"/>
            <a:r>
              <a:rPr lang="en-US" dirty="0" smtClean="0"/>
              <a:t>On a cluster of commodity servers</a:t>
            </a:r>
          </a:p>
          <a:p>
            <a:r>
              <a:rPr lang="en-US" dirty="0" smtClean="0"/>
              <a:t>How to enable applications to easily access them?</a:t>
            </a:r>
          </a:p>
          <a:p>
            <a:pPr lvl="1"/>
            <a:r>
              <a:rPr lang="en-US" dirty="0" smtClean="0"/>
              <a:t>Depending on data types (e.g., files, structured data, or unstructured data)</a:t>
            </a:r>
          </a:p>
          <a:p>
            <a:pPr lvl="1"/>
            <a:r>
              <a:rPr lang="en-US" dirty="0" smtClean="0"/>
              <a:t>Standard interfaces</a:t>
            </a:r>
          </a:p>
          <a:p>
            <a:r>
              <a:rPr lang="en-US" dirty="0" smtClean="0"/>
              <a:t>What guarantees do they provide?</a:t>
            </a:r>
          </a:p>
          <a:p>
            <a:pPr lvl="1"/>
            <a:r>
              <a:rPr lang="en-US" dirty="0" smtClean="0"/>
              <a:t>Consistency guarantees</a:t>
            </a:r>
          </a:p>
          <a:p>
            <a:r>
              <a:rPr lang="en-US" dirty="0" smtClean="0"/>
              <a:t>What if a machine crashes</a:t>
            </a:r>
          </a:p>
          <a:p>
            <a:pPr lvl="1"/>
            <a:r>
              <a:rPr lang="en-US" dirty="0" smtClean="0"/>
              <a:t>Fault tolerance</a:t>
            </a:r>
            <a:r>
              <a:rPr lang="en-US" dirty="0"/>
              <a:t>:</a:t>
            </a:r>
            <a:r>
              <a:rPr lang="en-US" dirty="0" smtClean="0"/>
              <a:t> replication + quick recovery</a:t>
            </a:r>
          </a:p>
          <a:p>
            <a:pPr lvl="1"/>
            <a:r>
              <a:rPr lang="en-US" dirty="0" smtClean="0"/>
              <a:t>Consistency between replicas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4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Different Kinds 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Distributed File Systems</a:t>
            </a:r>
          </a:p>
          <a:p>
            <a:pPr lvl="1"/>
            <a:r>
              <a:rPr lang="en-US" dirty="0" smtClean="0"/>
              <a:t>HDFS -- Yahoo</a:t>
            </a:r>
          </a:p>
          <a:p>
            <a:pPr lvl="1"/>
            <a:r>
              <a:rPr lang="en-US" dirty="0" smtClean="0"/>
              <a:t>GFS -- Google</a:t>
            </a:r>
          </a:p>
          <a:p>
            <a:r>
              <a:rPr lang="en-US" dirty="0" smtClean="0"/>
              <a:t>Distributed Structured Data Storage Systems (a.k.a</a:t>
            </a:r>
            <a:r>
              <a:rPr lang="en-US" dirty="0"/>
              <a:t>.</a:t>
            </a:r>
            <a:r>
              <a:rPr lang="en-US" dirty="0" smtClean="0"/>
              <a:t>, databases)</a:t>
            </a:r>
          </a:p>
          <a:p>
            <a:pPr lvl="1"/>
            <a:r>
              <a:rPr lang="en-US" dirty="0" err="1" smtClean="0"/>
              <a:t>Bigtable</a:t>
            </a:r>
            <a:r>
              <a:rPr lang="en-US" dirty="0"/>
              <a:t> </a:t>
            </a:r>
            <a:r>
              <a:rPr lang="en-US" dirty="0" smtClean="0"/>
              <a:t>(wide column DB)</a:t>
            </a:r>
          </a:p>
          <a:p>
            <a:pPr lvl="1"/>
            <a:r>
              <a:rPr lang="en-US" dirty="0" smtClean="0"/>
              <a:t>Spanner (</a:t>
            </a:r>
            <a:r>
              <a:rPr lang="en-US" dirty="0" err="1" smtClean="0"/>
              <a:t>NewSQL</a:t>
            </a:r>
            <a:r>
              <a:rPr lang="en-US" dirty="0" smtClean="0"/>
              <a:t> DB)</a:t>
            </a:r>
          </a:p>
          <a:p>
            <a:r>
              <a:rPr lang="en-US" dirty="0" smtClean="0"/>
              <a:t>A mix of both</a:t>
            </a:r>
          </a:p>
          <a:p>
            <a:pPr lvl="1"/>
            <a:r>
              <a:rPr lang="en-US" dirty="0" smtClean="0"/>
              <a:t>Azure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4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HDFS</a:t>
            </a:r>
          </a:p>
          <a:p>
            <a:pPr lvl="1"/>
            <a:r>
              <a:rPr lang="en-US" dirty="0" smtClean="0"/>
              <a:t>One “metadata” server (</a:t>
            </a:r>
            <a:r>
              <a:rPr lang="en-US" dirty="0" err="1" smtClean="0"/>
              <a:t>NameNode</a:t>
            </a:r>
            <a:r>
              <a:rPr lang="en-US" dirty="0" smtClean="0"/>
              <a:t>) and a set of </a:t>
            </a:r>
            <a:r>
              <a:rPr lang="en-US" dirty="0" err="1" smtClean="0"/>
              <a:t>DataNodes</a:t>
            </a:r>
            <a:endParaRPr lang="en-US" dirty="0" smtClean="0"/>
          </a:p>
          <a:p>
            <a:pPr lvl="1"/>
            <a:r>
              <a:rPr lang="en-US" dirty="0" smtClean="0"/>
              <a:t>A file is divided in blocks and each block has several replicas on different </a:t>
            </a:r>
            <a:r>
              <a:rPr lang="en-US" dirty="0" err="1" smtClean="0"/>
              <a:t>DataNodes</a:t>
            </a:r>
            <a:endParaRPr lang="en-US" dirty="0" smtClean="0"/>
          </a:p>
          <a:p>
            <a:pPr lvl="1"/>
            <a:r>
              <a:rPr lang="en-US" dirty="0" smtClean="0"/>
              <a:t>File operations are recorded on journals, which are replayed to maintain consistency upon failure</a:t>
            </a:r>
            <a:endParaRPr lang="en-US" dirty="0"/>
          </a:p>
          <a:p>
            <a:pPr lvl="1"/>
            <a:r>
              <a:rPr lang="en-US" dirty="0" smtClean="0"/>
              <a:t>Supports a wide variety of applications including </a:t>
            </a:r>
            <a:r>
              <a:rPr lang="en-US" dirty="0" err="1" smtClean="0"/>
              <a:t>Hadoop</a:t>
            </a:r>
            <a:r>
              <a:rPr lang="en-US" dirty="0" smtClean="0"/>
              <a:t> and everything on top of </a:t>
            </a:r>
            <a:r>
              <a:rPr lang="en-US" dirty="0" err="1" smtClean="0"/>
              <a:t>Hadoop</a:t>
            </a:r>
            <a:endParaRPr lang="en-US" dirty="0" smtClean="0"/>
          </a:p>
          <a:p>
            <a:r>
              <a:rPr lang="en-US" dirty="0" smtClean="0"/>
              <a:t>GFS</a:t>
            </a:r>
          </a:p>
          <a:p>
            <a:pPr lvl="1"/>
            <a:r>
              <a:rPr lang="en-US" dirty="0" smtClean="0"/>
              <a:t>Using a similar architecture</a:t>
            </a:r>
          </a:p>
          <a:p>
            <a:pPr lvl="1"/>
            <a:r>
              <a:rPr lang="en-US" dirty="0" smtClean="0"/>
              <a:t>Replicating both file chunks and namespaces</a:t>
            </a:r>
          </a:p>
          <a:p>
            <a:pPr lvl="1"/>
            <a:r>
              <a:rPr lang="en-US" dirty="0" smtClean="0"/>
              <a:t>Using checksum to detect data corruption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2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Storage Systems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NoSQL</a:t>
            </a:r>
            <a:r>
              <a:rPr lang="en-US" dirty="0" smtClean="0"/>
              <a:t> Databases)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Bigtable</a:t>
            </a:r>
            <a:endParaRPr lang="en-US" dirty="0" smtClean="0"/>
          </a:p>
          <a:p>
            <a:pPr lvl="1"/>
            <a:r>
              <a:rPr lang="en-US" dirty="0" smtClean="0"/>
              <a:t>Built on top of GFS, available as part of Google Cloud Platform</a:t>
            </a:r>
          </a:p>
          <a:p>
            <a:pPr lvl="1"/>
            <a:r>
              <a:rPr lang="en-US" dirty="0" smtClean="0"/>
              <a:t>It is a map (or a wide column store) that maps a row key and column key to a byte array</a:t>
            </a:r>
          </a:p>
          <a:p>
            <a:pPr lvl="1"/>
            <a:r>
              <a:rPr lang="en-US" dirty="0" smtClean="0"/>
              <a:t>Designed to scale to petabyte-size data</a:t>
            </a:r>
          </a:p>
          <a:p>
            <a:pPr lvl="1"/>
            <a:r>
              <a:rPr lang="en-US" dirty="0" smtClean="0"/>
              <a:t>Each table has multiple dimensions and is divided into a bunch of small tablets for better integration with GFS</a:t>
            </a:r>
          </a:p>
          <a:p>
            <a:pPr lvl="1"/>
            <a:r>
              <a:rPr lang="en-US" dirty="0" smtClean="0"/>
              <a:t>No notion of transaction</a:t>
            </a:r>
          </a:p>
          <a:p>
            <a:r>
              <a:rPr lang="en-US" dirty="0" smtClean="0"/>
              <a:t>Spanner</a:t>
            </a:r>
          </a:p>
          <a:p>
            <a:pPr lvl="1"/>
            <a:r>
              <a:rPr lang="en-US" dirty="0" smtClean="0"/>
              <a:t>A “</a:t>
            </a:r>
            <a:r>
              <a:rPr lang="en-US" dirty="0" err="1" smtClean="0"/>
              <a:t>NewSQL</a:t>
            </a:r>
            <a:r>
              <a:rPr lang="en-US" dirty="0" smtClean="0"/>
              <a:t>” database supporting externally consistent transactions</a:t>
            </a:r>
          </a:p>
          <a:p>
            <a:r>
              <a:rPr lang="en-US" dirty="0" smtClean="0"/>
              <a:t>Windows Azure Storage (WAS)</a:t>
            </a:r>
          </a:p>
          <a:p>
            <a:pPr lvl="1"/>
            <a:r>
              <a:rPr lang="en-US" dirty="0" smtClean="0"/>
              <a:t>Supports strong consistency and various types of data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78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381</Words>
  <Application>Microsoft Macintosh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Introduction to Distributed Storage Systems </vt:lpstr>
      <vt:lpstr>Problems and Challenges</vt:lpstr>
      <vt:lpstr>Solution: Distributed Storage Systems</vt:lpstr>
      <vt:lpstr>Three Different Kinds of Systems</vt:lpstr>
      <vt:lpstr>Distributed File Systems</vt:lpstr>
      <vt:lpstr>Data Storage Systems  (NoSQL Databases)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Distributed Storage Systems </dc:title>
  <dc:creator>Jingyuan Yang</dc:creator>
  <cp:lastModifiedBy>Microsoft Office User</cp:lastModifiedBy>
  <cp:revision>13</cp:revision>
  <dcterms:created xsi:type="dcterms:W3CDTF">2018-09-28T02:32:08Z</dcterms:created>
  <dcterms:modified xsi:type="dcterms:W3CDTF">2019-09-30T16:50:38Z</dcterms:modified>
</cp:coreProperties>
</file>