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3" r:id="rId18"/>
    <p:sldId id="274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658813-0114-447B-94FB-7A01A711F534}">
          <p14:sldIdLst>
            <p14:sldId id="256"/>
            <p14:sldId id="257"/>
            <p14:sldId id="258"/>
            <p14:sldId id="259"/>
            <p14:sldId id="267"/>
            <p14:sldId id="268"/>
            <p14:sldId id="260"/>
            <p14:sldId id="261"/>
            <p14:sldId id="262"/>
            <p14:sldId id="263"/>
            <p14:sldId id="264"/>
            <p14:sldId id="265"/>
            <p14:sldId id="266"/>
            <p14:sldId id="269"/>
            <p14:sldId id="270"/>
            <p14:sldId id="271"/>
            <p14:sldId id="273"/>
            <p14:sldId id="274"/>
            <p14:sldId id="276"/>
            <p14:sldId id="277"/>
            <p14:sldId id="278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8CBB-31A8-4441-A156-8792F2A700A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5F48C-853A-4C91-8447-7D0010EE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5F48C-853A-4C91-8447-7D0010EE8A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1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5F48C-853A-4C91-8447-7D0010EE8A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1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2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8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4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111F0-2A6D-4207-8475-68C85E400E66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8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Runtime Techniques for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accent1"/>
                </a:solidFill>
              </a:rPr>
              <a:t>Efficient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i="1" dirty="0" smtClean="0">
                <a:solidFill>
                  <a:schemeClr val="accent1"/>
                </a:solidFill>
              </a:rPr>
              <a:t>Reliable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Program Execution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en-US" dirty="0" smtClean="0"/>
              <a:t>Harry Xu </a:t>
            </a:r>
          </a:p>
          <a:p>
            <a:r>
              <a:rPr lang="en-US" dirty="0" smtClean="0"/>
              <a:t>CS 295  Winter 2012</a:t>
            </a:r>
          </a:p>
        </p:txBody>
      </p:sp>
    </p:spTree>
    <p:extLst>
      <p:ext uri="{BB962C8B-B14F-4D97-AF65-F5344CB8AC3E}">
        <p14:creationId xmlns:p14="http://schemas.microsoft.com/office/powerpoint/2010/main" val="837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Foundations I – Profiling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600200"/>
            <a:ext cx="3657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run-time technique that gathers execution information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E.g., total # objects created during the execution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How--- via program instrumentation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3657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void main(String[] s){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A </a:t>
            </a:r>
            <a:r>
              <a:rPr lang="en-US" sz="2800" dirty="0" err="1" smtClean="0">
                <a:solidFill>
                  <a:schemeClr val="accent1"/>
                </a:solidFill>
              </a:rPr>
              <a:t>a</a:t>
            </a:r>
            <a:r>
              <a:rPr lang="en-US" sz="2800" dirty="0" smtClean="0">
                <a:solidFill>
                  <a:schemeClr val="accent1"/>
                </a:solidFill>
              </a:rPr>
              <a:t> = new A(…);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for(…){</a:t>
            </a: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    B </a:t>
            </a:r>
            <a:r>
              <a:rPr lang="en-US" sz="2800" dirty="0" err="1" smtClean="0">
                <a:solidFill>
                  <a:schemeClr val="accent1"/>
                </a:solidFill>
              </a:rPr>
              <a:t>b</a:t>
            </a:r>
            <a:r>
              <a:rPr lang="en-US" sz="2800" dirty="0" smtClean="0">
                <a:solidFill>
                  <a:schemeClr val="accent1"/>
                </a:solidFill>
              </a:rPr>
              <a:t> = new B(…);</a:t>
            </a: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}</a:t>
            </a: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long </a:t>
            </a:r>
            <a:r>
              <a:rPr lang="en-US" sz="2800" dirty="0" err="1" smtClean="0">
                <a:solidFill>
                  <a:srgbClr val="FF0000"/>
                </a:solidFill>
              </a:rPr>
              <a:t>totalObjs</a:t>
            </a:r>
            <a:r>
              <a:rPr lang="en-US" sz="2800" dirty="0" smtClean="0">
                <a:solidFill>
                  <a:srgbClr val="FF0000"/>
                </a:solidFill>
              </a:rPr>
              <a:t> = 0;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7432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totalObjs</a:t>
            </a:r>
            <a:r>
              <a:rPr lang="en-US" sz="2800" dirty="0" smtClean="0">
                <a:solidFill>
                  <a:srgbClr val="FF0000"/>
                </a:solidFill>
              </a:rPr>
              <a:t> ++;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404878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totalObjs</a:t>
            </a:r>
            <a:r>
              <a:rPr lang="en-US" sz="2800" dirty="0" smtClean="0">
                <a:solidFill>
                  <a:srgbClr val="FF0000"/>
                </a:solidFill>
              </a:rPr>
              <a:t> ++;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511558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print(</a:t>
            </a:r>
            <a:r>
              <a:rPr lang="en-US" sz="2800" dirty="0" err="1" smtClean="0">
                <a:solidFill>
                  <a:srgbClr val="FF0000"/>
                </a:solidFill>
              </a:rPr>
              <a:t>totalObjs</a:t>
            </a:r>
            <a:r>
              <a:rPr lang="en-US" sz="2800" dirty="0" smtClean="0">
                <a:solidFill>
                  <a:srgbClr val="FF0000"/>
                </a:solidFill>
              </a:rPr>
              <a:t>);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5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Foundations I – Profiling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Kinds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Path profiling (Week </a:t>
            </a:r>
            <a:r>
              <a:rPr lang="en-US" dirty="0" smtClean="0">
                <a:solidFill>
                  <a:schemeClr val="bg1"/>
                </a:solidFill>
              </a:rPr>
              <a:t>1)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Calling context profiling (Week </a:t>
            </a:r>
            <a:r>
              <a:rPr lang="en-US" dirty="0" smtClean="0">
                <a:solidFill>
                  <a:schemeClr val="bg1"/>
                </a:solidFill>
              </a:rPr>
              <a:t>4)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Dependence profiling (Week </a:t>
            </a:r>
            <a:r>
              <a:rPr lang="en-US" dirty="0" smtClean="0">
                <a:solidFill>
                  <a:schemeClr val="bg1"/>
                </a:solidFill>
              </a:rPr>
              <a:t>5)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Foundations II – Dynamic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572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Record all memory accesses and their dependence relationships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Applications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Automated debugging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Performance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3657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void main(String[] s){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    </a:t>
            </a:r>
            <a:r>
              <a:rPr lang="en-US" sz="2800" dirty="0" err="1" smtClean="0">
                <a:solidFill>
                  <a:schemeClr val="accent1"/>
                </a:solidFill>
              </a:rPr>
              <a:t>a.f</a:t>
            </a:r>
            <a:r>
              <a:rPr lang="en-US" sz="2800" dirty="0" smtClean="0">
                <a:solidFill>
                  <a:schemeClr val="accent1"/>
                </a:solidFill>
              </a:rPr>
              <a:t>  =  …; 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      …</a:t>
            </a: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 c  = </a:t>
            </a:r>
            <a:r>
              <a:rPr lang="en-US" sz="2800" dirty="0" err="1" smtClean="0">
                <a:solidFill>
                  <a:schemeClr val="accent1"/>
                </a:solidFill>
              </a:rPr>
              <a:t>b.f</a:t>
            </a:r>
            <a:r>
              <a:rPr lang="en-US" sz="2800" dirty="0" smtClean="0">
                <a:solidFill>
                  <a:schemeClr val="accent1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5" name="Arc 4"/>
          <p:cNvSpPr/>
          <p:nvPr/>
        </p:nvSpPr>
        <p:spPr>
          <a:xfrm>
            <a:off x="-533400" y="3352800"/>
            <a:ext cx="3276600" cy="1447800"/>
          </a:xfrm>
          <a:prstGeom prst="arc">
            <a:avLst>
              <a:gd name="adj1" fmla="val 16200000"/>
              <a:gd name="adj2" fmla="val 17673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7809442">
            <a:off x="1289396" y="3752794"/>
            <a:ext cx="1843627" cy="833523"/>
          </a:xfrm>
          <a:prstGeom prst="arc">
            <a:avLst>
              <a:gd name="adj1" fmla="val 13277930"/>
              <a:gd name="adj2" fmla="val 0"/>
            </a:avLst>
          </a:prstGeom>
          <a:ln>
            <a:headEnd type="arrow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95600" y="3733800"/>
            <a:ext cx="1752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0x23456789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19200" y="3429000"/>
            <a:ext cx="381000" cy="1066800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7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Foundations III – Context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572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Record calling contexts for method invocations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3657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 m(…){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    bar(new A()); </a:t>
            </a:r>
            <a:r>
              <a:rPr lang="en-US" sz="2400" dirty="0" smtClean="0">
                <a:solidFill>
                  <a:srgbClr val="FFFF00"/>
                </a:solidFill>
              </a:rPr>
              <a:t>//call 1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 n(…){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    bar (new B()); </a:t>
            </a:r>
            <a:r>
              <a:rPr lang="en-US" sz="2400" dirty="0" smtClean="0">
                <a:solidFill>
                  <a:srgbClr val="FFFF00"/>
                </a:solidFill>
              </a:rPr>
              <a:t>//call 2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} </a:t>
            </a: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 bar(A a){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</a:t>
            </a:r>
            <a:r>
              <a:rPr lang="en-US" sz="2400" dirty="0" err="1" smtClean="0">
                <a:solidFill>
                  <a:schemeClr val="accent1"/>
                </a:solidFill>
              </a:rPr>
              <a:t>a.f</a:t>
            </a:r>
            <a:r>
              <a:rPr lang="en-US" sz="2400" dirty="0" smtClean="0">
                <a:solidFill>
                  <a:schemeClr val="accent1"/>
                </a:solidFill>
              </a:rPr>
              <a:t>  =  …;    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5334000"/>
            <a:ext cx="12192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334000"/>
            <a:ext cx="12192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6248400"/>
            <a:ext cx="1219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bar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12" idx="0"/>
          </p:cNvCxnSpPr>
          <p:nvPr/>
        </p:nvCxnSpPr>
        <p:spPr>
          <a:xfrm>
            <a:off x="1047750" y="5823857"/>
            <a:ext cx="704850" cy="424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0"/>
          </p:cNvCxnSpPr>
          <p:nvPr/>
        </p:nvCxnSpPr>
        <p:spPr>
          <a:xfrm flipH="1">
            <a:off x="1752600" y="5823856"/>
            <a:ext cx="685800" cy="424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76151" y="5879459"/>
            <a:ext cx="675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call 1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2296359" y="5879068"/>
            <a:ext cx="675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call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961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0" grpId="0" animBg="1"/>
      <p:bldP spid="12" grpId="0" animBg="1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Foundations III – Context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572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Record calling contexts for method invocations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Applications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Context-sensitive dynamic analysis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Interprocedural</a:t>
            </a:r>
            <a:r>
              <a:rPr lang="en-US" dirty="0" smtClean="0">
                <a:solidFill>
                  <a:schemeClr val="bg1"/>
                </a:solidFill>
              </a:rPr>
              <a:t> compiler optimization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3657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 m(…){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    bar(new A()); </a:t>
            </a:r>
            <a:r>
              <a:rPr lang="en-US" sz="2400" dirty="0" smtClean="0">
                <a:solidFill>
                  <a:srgbClr val="FFFF00"/>
                </a:solidFill>
              </a:rPr>
              <a:t>//call 1</a:t>
            </a: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 n(…){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    bar (new B());</a:t>
            </a:r>
            <a:r>
              <a:rPr lang="zh-CN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//call </a:t>
            </a:r>
            <a:r>
              <a:rPr lang="en-US" altLang="zh-CN" sz="2400" dirty="0" smtClean="0">
                <a:solidFill>
                  <a:srgbClr val="FFFF00"/>
                </a:solidFill>
              </a:rPr>
              <a:t>2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} </a:t>
            </a: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 bar(A a){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</a:t>
            </a:r>
            <a:r>
              <a:rPr lang="en-US" sz="2400" dirty="0" err="1" smtClean="0">
                <a:solidFill>
                  <a:schemeClr val="accent1"/>
                </a:solidFill>
              </a:rPr>
              <a:t>a.f</a:t>
            </a:r>
            <a:r>
              <a:rPr lang="en-US" sz="2400" dirty="0" smtClean="0">
                <a:solidFill>
                  <a:schemeClr val="accent1"/>
                </a:solidFill>
              </a:rPr>
              <a:t>  =  …;    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5334000"/>
            <a:ext cx="12192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334000"/>
            <a:ext cx="12192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1219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bar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12" idx="0"/>
          </p:cNvCxnSpPr>
          <p:nvPr/>
        </p:nvCxnSpPr>
        <p:spPr>
          <a:xfrm>
            <a:off x="990600" y="5840185"/>
            <a:ext cx="0" cy="408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0"/>
          </p:cNvCxnSpPr>
          <p:nvPr/>
        </p:nvCxnSpPr>
        <p:spPr>
          <a:xfrm>
            <a:off x="2438400" y="5823856"/>
            <a:ext cx="0" cy="424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28800" y="6248400"/>
            <a:ext cx="1219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bar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5791200"/>
            <a:ext cx="675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call 1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2514600" y="5791200"/>
            <a:ext cx="675441" cy="335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call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495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Application I – Memory Leak Detection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C/C++ memory leaks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a = </a:t>
            </a:r>
            <a:r>
              <a:rPr lang="en-US" i="1" dirty="0" err="1" smtClean="0">
                <a:solidFill>
                  <a:schemeClr val="accent2"/>
                </a:solidFill>
              </a:rPr>
              <a:t>malloc</a:t>
            </a:r>
            <a:r>
              <a:rPr lang="en-US" i="1" dirty="0" smtClean="0">
                <a:solidFill>
                  <a:schemeClr val="accent2"/>
                </a:solidFill>
              </a:rPr>
              <a:t> (…)</a:t>
            </a:r>
            <a:r>
              <a:rPr lang="en-US" dirty="0" smtClean="0">
                <a:solidFill>
                  <a:schemeClr val="bg1"/>
                </a:solidFill>
              </a:rPr>
              <a:t>, but no </a:t>
            </a:r>
            <a:r>
              <a:rPr lang="en-US" i="1" dirty="0" smtClean="0">
                <a:solidFill>
                  <a:schemeClr val="accent5"/>
                </a:solidFill>
              </a:rPr>
              <a:t>free(a)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Can be detected by both static and dynamic analyses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Memory leaks in managed programs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(week 3 and 7)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Caused by unnecessary references</a:t>
            </a:r>
          </a:p>
          <a:p>
            <a:pPr lvl="1"/>
            <a:r>
              <a:rPr lang="en-US" altLang="zh-CN" dirty="0" smtClean="0">
                <a:solidFill>
                  <a:schemeClr val="bg1"/>
                </a:solidFill>
              </a:rPr>
              <a:t>It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is</a:t>
            </a:r>
            <a:r>
              <a:rPr lang="zh-CN" altLang="en-US" dirty="0">
                <a:solidFill>
                  <a:schemeClr val="bg1"/>
                </a:solidFill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</a:rPr>
              <a:t>undecidable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to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determine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object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</a:rPr>
              <a:t>liveness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lvl="1"/>
            <a:r>
              <a:rPr lang="en-US" altLang="zh-CN" dirty="0" smtClean="0">
                <a:solidFill>
                  <a:schemeClr val="bg1"/>
                </a:solidFill>
              </a:rPr>
              <a:t>Use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dynamic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analysis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with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various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heuristics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endParaRPr lang="en-US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Application II – Software Bloat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Inefficient run-time work and resource usage to achieve simple tasks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Surprisingly common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Supporting </a:t>
            </a:r>
            <a:r>
              <a:rPr lang="en-US" sz="2400" dirty="0" smtClean="0">
                <a:solidFill>
                  <a:srgbClr val="FF0000"/>
                </a:solidFill>
              </a:rPr>
              <a:t>thousands</a:t>
            </a:r>
            <a:r>
              <a:rPr lang="en-US" sz="2400" dirty="0" smtClean="0">
                <a:solidFill>
                  <a:schemeClr val="bg1"/>
                </a:solidFill>
              </a:rPr>
              <a:t> of users (</a:t>
            </a:r>
            <a:r>
              <a:rPr lang="en-US" sz="2400" dirty="0" smtClean="0">
                <a:solidFill>
                  <a:srgbClr val="0070C0"/>
                </a:solidFill>
              </a:rPr>
              <a:t>millions</a:t>
            </a:r>
            <a:r>
              <a:rPr lang="en-US" sz="2400" dirty="0" smtClean="0">
                <a:solidFill>
                  <a:schemeClr val="bg1"/>
                </a:solidFill>
              </a:rPr>
              <a:t> are expected)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Consequences for scalability, power usage, and </a:t>
            </a:r>
            <a:r>
              <a:rPr lang="en-US" dirty="0" smtClean="0">
                <a:solidFill>
                  <a:schemeClr val="bg1"/>
                </a:solidFill>
              </a:rPr>
              <a:t>performance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Week 3 </a:t>
            </a:r>
            <a:r>
              <a:rPr lang="en-US" dirty="0">
                <a:solidFill>
                  <a:schemeClr val="bg1"/>
                </a:solidFill>
              </a:rPr>
              <a:t>and 8</a:t>
            </a:r>
          </a:p>
        </p:txBody>
      </p:sp>
    </p:spTree>
    <p:extLst>
      <p:ext uri="{BB962C8B-B14F-4D97-AF65-F5344CB8AC3E}">
        <p14:creationId xmlns:p14="http://schemas.microsoft.com/office/powerpoint/2010/main" val="24992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Application III – Bug Detection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Use dynamic analysis to find functional bugs (Week </a:t>
            </a:r>
            <a:r>
              <a:rPr lang="en-US" dirty="0" smtClean="0">
                <a:solidFill>
                  <a:schemeClr val="bg1"/>
                </a:solidFill>
              </a:rPr>
              <a:t>7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8)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are </a:t>
            </a:r>
            <a:r>
              <a:rPr lang="en-US" i="1" dirty="0" smtClean="0">
                <a:solidFill>
                  <a:srgbClr val="0070C0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going to cover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Concurrency bug detection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Systematic testing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One security paper (</a:t>
            </a:r>
            <a:r>
              <a:rPr lang="en-US" dirty="0" err="1" smtClean="0">
                <a:solidFill>
                  <a:schemeClr val="bg1"/>
                </a:solidFill>
              </a:rPr>
              <a:t>DieHarder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Application IV – Optimizing Compiler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Use dynamic analysis to provide feedback to direct optimizations (Week 10)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Dynamic analyses exist in almost all modern dynamic compilers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Policy 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Paper critiques (15%)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Problem definition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Key insights/contributions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Weakness/flaws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Opportunities for future work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Your problems in understanding the paper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Due 6pm the day before the class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Presenters are exempt from writing critiques for papers they are presenting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Who Am 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Recently got my Ph.D. (in 08/11)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Interested in (static and dynamic) program analysis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Theoretical foundations (mathematical models)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Applications (e.g., compiler,  performance tuning, verification, security, distributed computing, etc.)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Most recent interest--- </a:t>
            </a:r>
            <a:r>
              <a:rPr lang="en-US" i="1" dirty="0" smtClean="0">
                <a:solidFill>
                  <a:srgbClr val="0070C0"/>
                </a:solidFill>
              </a:rPr>
              <a:t>software bloat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Policy 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Paper presentations (30%)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Two presentations on similar topics in one class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30 </a:t>
            </a:r>
            <a:r>
              <a:rPr lang="en-US" dirty="0" err="1" smtClean="0">
                <a:solidFill>
                  <a:schemeClr val="bg1"/>
                </a:solidFill>
              </a:rPr>
              <a:t>mins</a:t>
            </a:r>
            <a:r>
              <a:rPr lang="en-US" dirty="0" smtClean="0">
                <a:solidFill>
                  <a:schemeClr val="bg1"/>
                </a:solidFill>
              </a:rPr>
              <a:t> for each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Important presentation skills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Focus on high-level ideas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Illustrate basic ideas using concrete examples and pictures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Do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copy algorithms/formulae/complex examples from the paper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Include interesting/non-trivial questions you want discuss in the class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Register for papers before </a:t>
            </a:r>
            <a:r>
              <a:rPr lang="en-US" i="1" dirty="0" smtClean="0">
                <a:solidFill>
                  <a:srgbClr val="00B050"/>
                </a:solidFill>
              </a:rPr>
              <a:t>Friday Jan 13</a:t>
            </a:r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Policy III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In-class discussion (15%)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Assume your audience has read the paper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Try to say non-obvious, interesting things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Depth is more important than breadth</a:t>
            </a:r>
          </a:p>
        </p:txBody>
      </p:sp>
    </p:spTree>
    <p:extLst>
      <p:ext uri="{BB962C8B-B14F-4D97-AF65-F5344CB8AC3E}">
        <p14:creationId xmlns:p14="http://schemas.microsoft.com/office/powerpoint/2010/main" val="20919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Policy IV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Projects (30%)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Either by yourself or with another student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Try to work on an </a:t>
            </a:r>
            <a:r>
              <a:rPr lang="en-US" dirty="0" smtClean="0">
                <a:solidFill>
                  <a:schemeClr val="accent1"/>
                </a:solidFill>
              </a:rPr>
              <a:t>ambitious project that may not work eventually</a:t>
            </a:r>
            <a:r>
              <a:rPr lang="en-US" dirty="0" smtClean="0">
                <a:solidFill>
                  <a:schemeClr val="bg1"/>
                </a:solidFill>
              </a:rPr>
              <a:t>, rather than </a:t>
            </a:r>
            <a:r>
              <a:rPr lang="en-US" dirty="0" smtClean="0">
                <a:solidFill>
                  <a:srgbClr val="FF0000"/>
                </a:solidFill>
              </a:rPr>
              <a:t>a simple project that is guaranteed to work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It is a good idea to </a:t>
            </a:r>
            <a:r>
              <a:rPr lang="en-US" dirty="0" smtClean="0">
                <a:solidFill>
                  <a:schemeClr val="accent1"/>
                </a:solidFill>
              </a:rPr>
              <a:t>make it your own </a:t>
            </a:r>
            <a:r>
              <a:rPr lang="en-US" dirty="0" smtClean="0">
                <a:solidFill>
                  <a:schemeClr val="accent1"/>
                </a:solidFill>
              </a:rPr>
              <a:t>research project</a:t>
            </a:r>
            <a:r>
              <a:rPr lang="en-US" dirty="0" smtClean="0">
                <a:solidFill>
                  <a:schemeClr val="bg1"/>
                </a:solidFill>
              </a:rPr>
              <a:t>, rather than </a:t>
            </a:r>
            <a:r>
              <a:rPr lang="en-US" dirty="0" smtClean="0">
                <a:solidFill>
                  <a:srgbClr val="FF0000"/>
                </a:solidFill>
              </a:rPr>
              <a:t>think of it as something to fulfill the class requirement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Let’s publish them!!!</a:t>
            </a:r>
          </a:p>
        </p:txBody>
      </p:sp>
    </p:spTree>
    <p:extLst>
      <p:ext uri="{BB962C8B-B14F-4D97-AF65-F5344CB8AC3E}">
        <p14:creationId xmlns:p14="http://schemas.microsoft.com/office/powerpoint/2010/main" val="25384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Important Notice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Paper critiques for the first two papers are due 6pm Tuesday (1/10)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Paper selection due on Friday (1/13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Any problem with the current </a:t>
            </a:r>
            <a:r>
              <a:rPr lang="en-US" smtClean="0">
                <a:solidFill>
                  <a:schemeClr val="bg1"/>
                </a:solidFill>
              </a:rPr>
              <a:t>class schedule?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7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Who Are You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Your name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Advisor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Research interests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do you expect from the class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Program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Dynamic analysis </a:t>
            </a:r>
            <a:r>
              <a:rPr lang="en-US" dirty="0" err="1" smtClean="0">
                <a:solidFill>
                  <a:schemeClr val="bg1"/>
                </a:solidFill>
              </a:rPr>
              <a:t>v.s</a:t>
            </a:r>
            <a:r>
              <a:rPr lang="en-US" dirty="0" smtClean="0">
                <a:solidFill>
                  <a:schemeClr val="bg1"/>
                </a:solidFill>
              </a:rPr>
              <a:t>. static analysis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10316"/>
              </p:ext>
            </p:extLst>
          </p:nvPr>
        </p:nvGraphicFramePr>
        <p:xfrm>
          <a:off x="457200" y="2667000"/>
          <a:ext cx="8153400" cy="3429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76700"/>
                <a:gridCol w="40767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Static analysis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Dynamic analysis</a:t>
                      </a:r>
                      <a:endParaRPr lang="en-US" sz="2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Analyze static code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Analyze running program</a:t>
                      </a:r>
                      <a:endParaRPr lang="en-US" sz="2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Find problems in </a:t>
                      </a:r>
                      <a:r>
                        <a:rPr lang="en-US" sz="2000" b="1" dirty="0" smtClean="0"/>
                        <a:t>any</a:t>
                      </a:r>
                      <a:r>
                        <a:rPr lang="en-US" sz="2000" baseline="0" dirty="0" smtClean="0"/>
                        <a:t> execution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Find problems 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/>
                        <a:t>some real </a:t>
                      </a:r>
                      <a:r>
                        <a:rPr lang="en-US" sz="2000" baseline="0" dirty="0" smtClean="0"/>
                        <a:t>execution</a:t>
                      </a:r>
                      <a:endParaRPr lang="en-US" sz="2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Sound: no</a:t>
                      </a:r>
                      <a:r>
                        <a:rPr lang="en-US" sz="2000" baseline="0" dirty="0" smtClean="0"/>
                        <a:t> false negatives*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Unsound: false</a:t>
                      </a:r>
                      <a:r>
                        <a:rPr lang="en-US" sz="2000" baseline="0" dirty="0" smtClean="0"/>
                        <a:t> negatives</a:t>
                      </a:r>
                      <a:endParaRPr lang="en-US" sz="2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Imprecise</a:t>
                      </a:r>
                      <a:r>
                        <a:rPr lang="en-US" sz="2000" baseline="0" dirty="0" smtClean="0"/>
                        <a:t>: false positives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Precise: often no false positives</a:t>
                      </a:r>
                      <a:endParaRPr lang="en-US" sz="2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Doesn’t slow running program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Slows executing</a:t>
                      </a:r>
                      <a:r>
                        <a:rPr lang="en-US" sz="2000" baseline="0" dirty="0" smtClean="0"/>
                        <a:t> program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Analysis Dimensions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Analysis scope	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Intraprocedural</a:t>
            </a:r>
            <a:r>
              <a:rPr lang="en-US" dirty="0" smtClean="0">
                <a:solidFill>
                  <a:schemeClr val="bg1"/>
                </a:solidFill>
              </a:rPr>
              <a:t>– focusing on each individual function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Interprocedural</a:t>
            </a:r>
            <a:r>
              <a:rPr lang="en-US" dirty="0" smtClean="0">
                <a:solidFill>
                  <a:schemeClr val="bg1"/>
                </a:solidFill>
              </a:rPr>
              <a:t>– considering calling structures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Context sensitivity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Context-sensitive– distinguishing different callers when analyzing each function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Context-insensitive– get a unified solution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9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Concerns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Precision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Requires higher context-sensitivity,  finer-grained abstractions, etc.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Scalability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opposite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Find the right balance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Combine static and dynamic analyses </a:t>
            </a:r>
          </a:p>
        </p:txBody>
      </p:sp>
    </p:spTree>
    <p:extLst>
      <p:ext uri="{BB962C8B-B14F-4D97-AF65-F5344CB8AC3E}">
        <p14:creationId xmlns:p14="http://schemas.microsoft.com/office/powerpoint/2010/main" val="2013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Application Domains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Static analysis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Static compiler (e.g., type system and optimizations)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Verification tools – prove a program is “bug-free”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Dynamic analysis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(Dynamic) </a:t>
            </a:r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ptimizing compiler (e.g., providing feedback)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Testing – find bugs in specific program runs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Performance tuning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5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Focus on dynamic analysis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Foundations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Various profiling techniques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Dynamic slicing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Calling context encoding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Applications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Memory leak detection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Software bloat detection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Finding bugs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Providing feedback in a dynamic compiler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i="1" dirty="0" smtClean="0">
                <a:solidFill>
                  <a:schemeClr val="bg1"/>
                </a:solidFill>
              </a:rPr>
              <a:t>research</a:t>
            </a:r>
            <a:r>
              <a:rPr lang="en-US" dirty="0" smtClean="0">
                <a:solidFill>
                  <a:schemeClr val="bg1"/>
                </a:solidFill>
              </a:rPr>
              <a:t> seminar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Emphasize both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Fundamental technology (i.e., science)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Practical problems (i.e.,  engineering)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CS Research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Solving </a:t>
            </a:r>
            <a:r>
              <a:rPr lang="en-US" i="1" dirty="0" smtClean="0">
                <a:solidFill>
                  <a:srgbClr val="0070C0"/>
                </a:solidFill>
              </a:rPr>
              <a:t>engineering problems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scientific solutions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882</Words>
  <Application>Microsoft Office PowerPoint</Application>
  <PresentationFormat>On-screen Show (4:3)</PresentationFormat>
  <Paragraphs>203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Runtime Techniques for  Efficient and Reliable Program Execution</vt:lpstr>
      <vt:lpstr>Who Am I</vt:lpstr>
      <vt:lpstr>Who Are You</vt:lpstr>
      <vt:lpstr>Program Analysis</vt:lpstr>
      <vt:lpstr>Analysis Dimensions</vt:lpstr>
      <vt:lpstr>Concerns</vt:lpstr>
      <vt:lpstr>Application Domains</vt:lpstr>
      <vt:lpstr>This Class</vt:lpstr>
      <vt:lpstr>This Class</vt:lpstr>
      <vt:lpstr>Foundations I – Profiling </vt:lpstr>
      <vt:lpstr>Foundations I – Profiling </vt:lpstr>
      <vt:lpstr>Foundations II – Dynamic Slicing</vt:lpstr>
      <vt:lpstr>Foundations III – Context Profiling</vt:lpstr>
      <vt:lpstr>Foundations III – Context Profiling</vt:lpstr>
      <vt:lpstr>Application I – Memory Leak Detection</vt:lpstr>
      <vt:lpstr>Application II – Software Bloat Analysis</vt:lpstr>
      <vt:lpstr>Application III – Bug Detection</vt:lpstr>
      <vt:lpstr>Application IV – Optimizing Compiler</vt:lpstr>
      <vt:lpstr>Grading Policy I</vt:lpstr>
      <vt:lpstr>Grading Policy II</vt:lpstr>
      <vt:lpstr>Grading Policy III</vt:lpstr>
      <vt:lpstr>Grading Policy IV</vt:lpstr>
      <vt:lpstr>Important Notice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Techniques for  Efficient and Reliable Program Execution</dc:title>
  <dc:creator>harrygxu</dc:creator>
  <cp:lastModifiedBy>harrygxu</cp:lastModifiedBy>
  <cp:revision>74</cp:revision>
  <dcterms:created xsi:type="dcterms:W3CDTF">2011-12-05T04:47:10Z</dcterms:created>
  <dcterms:modified xsi:type="dcterms:W3CDTF">2012-01-09T22:38:51Z</dcterms:modified>
</cp:coreProperties>
</file>