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66" r:id="rId16"/>
    <p:sldId id="271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E7873-40B0-4671-B325-E0C09D93ECB3}" type="datetimeFigureOut">
              <a:rPr lang="de-DE" smtClean="0"/>
              <a:t>26.02.2012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60EF5-863A-4170-93C4-03BA27BC8910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Blowfish</a:t>
            </a:r>
            <a:r>
              <a:rPr lang="de-DE" dirty="0" smtClean="0"/>
              <a:t> </a:t>
            </a:r>
            <a:r>
              <a:rPr lang="de-DE" dirty="0" err="1" smtClean="0"/>
              <a:t>puffy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60EF5-863A-4170-93C4-03BA27BC8910}" type="slidenum">
              <a:rPr lang="de-DE" smtClean="0"/>
              <a:t>7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211A384-5291-49FB-85A5-72A2C83421BA}" type="datetimeFigureOut">
              <a:rPr lang="de-DE" smtClean="0"/>
              <a:t>26.02.2012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B49A61-3FC2-4EA3-9519-07F981E5AB84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A384-5291-49FB-85A5-72A2C83421BA}" type="datetimeFigureOut">
              <a:rPr lang="de-DE" smtClean="0"/>
              <a:t>26.02.2012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9A61-3FC2-4EA3-9519-07F981E5AB8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211A384-5291-49FB-85A5-72A2C83421BA}" type="datetimeFigureOut">
              <a:rPr lang="de-DE" smtClean="0"/>
              <a:t>26.02.2012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CB49A61-3FC2-4EA3-9519-07F981E5AB84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A384-5291-49FB-85A5-72A2C83421BA}" type="datetimeFigureOut">
              <a:rPr lang="de-DE" smtClean="0"/>
              <a:t>26.02.2012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B49A61-3FC2-4EA3-9519-07F981E5AB8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A384-5291-49FB-85A5-72A2C83421BA}" type="datetimeFigureOut">
              <a:rPr lang="de-DE" smtClean="0"/>
              <a:t>26.02.2012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CB49A61-3FC2-4EA3-9519-07F981E5AB84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11A384-5291-49FB-85A5-72A2C83421BA}" type="datetimeFigureOut">
              <a:rPr lang="de-DE" smtClean="0"/>
              <a:t>26.02.2012</a:t>
            </a:fld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B49A61-3FC2-4EA3-9519-07F981E5AB84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11A384-5291-49FB-85A5-72A2C83421BA}" type="datetimeFigureOut">
              <a:rPr lang="de-DE" smtClean="0"/>
              <a:t>26.02.2012</a:t>
            </a:fld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B49A61-3FC2-4EA3-9519-07F981E5AB84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A384-5291-49FB-85A5-72A2C83421BA}" type="datetimeFigureOut">
              <a:rPr lang="de-DE" smtClean="0"/>
              <a:t>26.02.2012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B49A61-3FC2-4EA3-9519-07F981E5AB8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A384-5291-49FB-85A5-72A2C83421BA}" type="datetimeFigureOut">
              <a:rPr lang="de-DE" smtClean="0"/>
              <a:t>26.02.2012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B49A61-3FC2-4EA3-9519-07F981E5AB8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A384-5291-49FB-85A5-72A2C83421BA}" type="datetimeFigureOut">
              <a:rPr lang="de-DE" smtClean="0"/>
              <a:t>26.02.2012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B49A61-3FC2-4EA3-9519-07F981E5AB84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211A384-5291-49FB-85A5-72A2C83421BA}" type="datetimeFigureOut">
              <a:rPr lang="de-DE" smtClean="0"/>
              <a:t>26.02.2012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CB49A61-3FC2-4EA3-9519-07F981E5AB84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11A384-5291-49FB-85A5-72A2C83421BA}" type="datetimeFigureOut">
              <a:rPr lang="de-DE" smtClean="0"/>
              <a:t>26.02.2012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B49A61-3FC2-4EA3-9519-07F981E5AB84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29058" y="2130425"/>
            <a:ext cx="4529142" cy="1470025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DieHarder</a:t>
            </a:r>
            <a:r>
              <a:rPr lang="de-DE" dirty="0" smtClean="0"/>
              <a:t>: </a:t>
            </a:r>
            <a:r>
              <a:rPr lang="de-DE" dirty="0" err="1" smtClean="0"/>
              <a:t>Securing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Heap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334327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Countermeasures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ASLR</a:t>
            </a:r>
          </a:p>
          <a:p>
            <a:r>
              <a:rPr lang="de-DE" dirty="0" err="1" smtClean="0"/>
              <a:t>Randomized</a:t>
            </a:r>
            <a:r>
              <a:rPr lang="de-DE" dirty="0" smtClean="0"/>
              <a:t> Placement (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OpenBSD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Guard</a:t>
            </a:r>
            <a:r>
              <a:rPr lang="de-DE" dirty="0" smtClean="0"/>
              <a:t> Pages</a:t>
            </a:r>
          </a:p>
          <a:p>
            <a:r>
              <a:rPr lang="de-DE" dirty="0" err="1" smtClean="0"/>
              <a:t>Canaries</a:t>
            </a:r>
            <a:endParaRPr lang="de-DE" dirty="0" smtClean="0"/>
          </a:p>
          <a:p>
            <a:r>
              <a:rPr lang="de-DE" dirty="0" smtClean="0"/>
              <a:t>W^X / DEP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headers</a:t>
            </a:r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Analysis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DieHard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probability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overwriting</a:t>
            </a:r>
            <a:r>
              <a:rPr lang="de-DE" dirty="0" smtClean="0"/>
              <a:t> a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in O(1/N) </a:t>
            </a:r>
            <a:r>
              <a:rPr lang="de-DE" dirty="0" err="1" smtClean="0"/>
              <a:t>with</a:t>
            </a:r>
            <a:r>
              <a:rPr lang="de-DE" dirty="0" smtClean="0"/>
              <a:t> N </a:t>
            </a: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heap</a:t>
            </a:r>
            <a:r>
              <a:rPr lang="de-DE" dirty="0" smtClean="0"/>
              <a:t> </a:t>
            </a:r>
            <a:r>
              <a:rPr lang="de-DE" dirty="0" err="1" smtClean="0"/>
              <a:t>objects</a:t>
            </a:r>
            <a:endParaRPr lang="de-DE" dirty="0" smtClean="0"/>
          </a:p>
          <a:p>
            <a:r>
              <a:rPr lang="de-DE" dirty="0" smtClean="0"/>
              <a:t>Much </a:t>
            </a:r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OpenBSD‘s</a:t>
            </a:r>
            <a:r>
              <a:rPr lang="de-DE" dirty="0" smtClean="0"/>
              <a:t> 4 </a:t>
            </a:r>
            <a:r>
              <a:rPr lang="de-DE" dirty="0" err="1" smtClean="0"/>
              <a:t>bit</a:t>
            </a:r>
            <a:r>
              <a:rPr lang="de-DE" dirty="0" smtClean="0"/>
              <a:t> </a:t>
            </a:r>
            <a:r>
              <a:rPr lang="de-DE" dirty="0" err="1" smtClean="0"/>
              <a:t>entropy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Because</a:t>
            </a:r>
            <a:r>
              <a:rPr lang="de-DE" dirty="0" smtClean="0"/>
              <a:t> M </a:t>
            </a:r>
            <a:r>
              <a:rPr lang="de-DE" dirty="0" err="1" smtClean="0"/>
              <a:t>times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allocated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reuse</a:t>
            </a:r>
            <a:r>
              <a:rPr lang="de-DE" dirty="0" smtClean="0"/>
              <a:t> </a:t>
            </a:r>
            <a:r>
              <a:rPr lang="de-DE" dirty="0" err="1" smtClean="0"/>
              <a:t>entropy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in O(log N)</a:t>
            </a:r>
          </a:p>
          <a:p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5.4 in </a:t>
            </a:r>
            <a:r>
              <a:rPr lang="de-DE" dirty="0" err="1" smtClean="0"/>
              <a:t>OpenBSD</a:t>
            </a:r>
            <a:endParaRPr lang="de-D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Changes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DieHard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err="1" smtClean="0"/>
              <a:t>Sparse</a:t>
            </a:r>
            <a:r>
              <a:rPr lang="de-DE" dirty="0" smtClean="0"/>
              <a:t> Page Layout </a:t>
            </a:r>
            <a:r>
              <a:rPr lang="de-DE" dirty="0" err="1" smtClean="0"/>
              <a:t>allocated</a:t>
            </a:r>
            <a:r>
              <a:rPr lang="de-DE" dirty="0" smtClean="0"/>
              <a:t> </a:t>
            </a:r>
            <a:r>
              <a:rPr lang="de-DE" dirty="0" err="1" smtClean="0"/>
              <a:t>pages</a:t>
            </a:r>
            <a:r>
              <a:rPr lang="de-DE" dirty="0" smtClean="0"/>
              <a:t> all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address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endParaRPr lang="de-DE" dirty="0" smtClean="0"/>
          </a:p>
          <a:p>
            <a:r>
              <a:rPr lang="de-DE" dirty="0" err="1" smtClean="0"/>
              <a:t>While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decreases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allocation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r>
              <a:rPr lang="de-DE" dirty="0" smtClean="0"/>
              <a:t>,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guard</a:t>
            </a:r>
            <a:r>
              <a:rPr lang="de-DE" dirty="0" smtClean="0"/>
              <a:t> </a:t>
            </a:r>
            <a:r>
              <a:rPr lang="de-DE" dirty="0" err="1" smtClean="0"/>
              <a:t>pages</a:t>
            </a:r>
            <a:r>
              <a:rPr lang="de-DE" dirty="0" smtClean="0"/>
              <a:t> in </a:t>
            </a:r>
            <a:r>
              <a:rPr lang="de-DE" dirty="0" err="1" smtClean="0"/>
              <a:t>between</a:t>
            </a:r>
            <a:endParaRPr lang="de-DE" dirty="0" smtClean="0"/>
          </a:p>
          <a:p>
            <a:r>
              <a:rPr lang="de-DE" dirty="0" err="1" smtClean="0"/>
              <a:t>This</a:t>
            </a:r>
            <a:r>
              <a:rPr lang="de-DE" dirty="0" smtClean="0"/>
              <a:t> also </a:t>
            </a:r>
            <a:r>
              <a:rPr lang="de-DE" dirty="0" err="1" smtClean="0"/>
              <a:t>increases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page</a:t>
            </a:r>
            <a:r>
              <a:rPr lang="de-DE" dirty="0" smtClean="0"/>
              <a:t> </a:t>
            </a:r>
            <a:r>
              <a:rPr lang="de-DE" dirty="0" err="1" smtClean="0"/>
              <a:t>table</a:t>
            </a:r>
            <a:endParaRPr lang="de-DE" dirty="0" smtClean="0"/>
          </a:p>
          <a:p>
            <a:r>
              <a:rPr lang="de-DE" dirty="0" smtClean="0"/>
              <a:t>Trade-Off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security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Changes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DieHard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randomizing</a:t>
            </a:r>
            <a:r>
              <a:rPr lang="de-DE" dirty="0" smtClean="0"/>
              <a:t> </a:t>
            </a:r>
            <a:r>
              <a:rPr lang="de-DE" dirty="0" err="1" smtClean="0"/>
              <a:t>reuse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overwriting</a:t>
            </a:r>
            <a:r>
              <a:rPr lang="de-DE" dirty="0" smtClean="0"/>
              <a:t> </a:t>
            </a:r>
            <a:r>
              <a:rPr lang="de-DE" dirty="0" err="1" smtClean="0"/>
              <a:t>deleted</a:t>
            </a:r>
            <a:r>
              <a:rPr lang="de-DE" dirty="0" smtClean="0"/>
              <a:t> </a:t>
            </a:r>
            <a:r>
              <a:rPr lang="de-DE" dirty="0" err="1" smtClean="0"/>
              <a:t>objects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attacker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attacks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Evaluation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25" y="1885966"/>
            <a:ext cx="691515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Windows 7: Fault-Tolerant Heap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idea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build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FTH in Windows 7</a:t>
            </a:r>
          </a:p>
          <a:p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r>
              <a:rPr lang="de-DE" dirty="0" smtClean="0"/>
              <a:t> </a:t>
            </a:r>
            <a:r>
              <a:rPr lang="de-DE" dirty="0" err="1" smtClean="0"/>
              <a:t>implications</a:t>
            </a:r>
            <a:r>
              <a:rPr lang="de-DE" dirty="0" smtClean="0"/>
              <a:t>, FTH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activated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crashing</a:t>
            </a:r>
            <a:r>
              <a:rPr lang="de-DE" dirty="0" smtClean="0"/>
              <a:t> </a:t>
            </a:r>
            <a:r>
              <a:rPr lang="de-DE" dirty="0" err="1" smtClean="0"/>
              <a:t>programs</a:t>
            </a:r>
            <a:r>
              <a:rPr lang="de-DE" dirty="0" smtClean="0"/>
              <a:t> (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default</a:t>
            </a:r>
            <a:r>
              <a:rPr lang="de-DE" dirty="0" smtClean="0"/>
              <a:t>, 3 </a:t>
            </a:r>
            <a:r>
              <a:rPr lang="de-DE" dirty="0" err="1" smtClean="0"/>
              <a:t>crashes</a:t>
            </a:r>
            <a:r>
              <a:rPr lang="de-DE" dirty="0" smtClean="0"/>
              <a:t> in 60 </a:t>
            </a:r>
            <a:r>
              <a:rPr lang="de-DE" dirty="0" err="1" smtClean="0"/>
              <a:t>minutes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limits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repeatability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attacks</a:t>
            </a:r>
            <a:r>
              <a:rPr lang="de-DE" dirty="0" smtClean="0"/>
              <a:t> </a:t>
            </a:r>
            <a:r>
              <a:rPr lang="de-DE" dirty="0" err="1" smtClean="0"/>
              <a:t>drastically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help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identify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fix </a:t>
            </a:r>
            <a:r>
              <a:rPr lang="de-DE" dirty="0" err="1" smtClean="0"/>
              <a:t>problems</a:t>
            </a:r>
            <a:endParaRPr lang="de-D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Questions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Previously</a:t>
            </a:r>
            <a:r>
              <a:rPr lang="de-DE" dirty="0" smtClean="0"/>
              <a:t> in </a:t>
            </a:r>
            <a:r>
              <a:rPr lang="de-DE" dirty="0" err="1" smtClean="0"/>
              <a:t>DieHard</a:t>
            </a:r>
            <a:r>
              <a:rPr lang="de-DE" dirty="0" smtClean="0"/>
              <a:t>…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err="1" smtClean="0"/>
              <a:t>Increase</a:t>
            </a:r>
            <a:r>
              <a:rPr lang="de-DE" dirty="0" smtClean="0"/>
              <a:t> </a:t>
            </a:r>
            <a:r>
              <a:rPr lang="de-DE" dirty="0" err="1" smtClean="0"/>
              <a:t>Reliability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random</a:t>
            </a:r>
            <a:r>
              <a:rPr lang="de-DE" dirty="0" smtClean="0"/>
              <a:t> </a:t>
            </a:r>
            <a:r>
              <a:rPr lang="de-DE" dirty="0" err="1" smtClean="0"/>
              <a:t>positioning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r>
              <a:rPr lang="de-DE" dirty="0" err="1" smtClean="0"/>
              <a:t>Replicated</a:t>
            </a:r>
            <a:r>
              <a:rPr lang="de-DE" dirty="0" smtClean="0"/>
              <a:t> </a:t>
            </a:r>
            <a:r>
              <a:rPr lang="de-DE" dirty="0" err="1" smtClean="0"/>
              <a:t>Execution</a:t>
            </a:r>
            <a:r>
              <a:rPr lang="de-DE" dirty="0" smtClean="0"/>
              <a:t> </a:t>
            </a:r>
            <a:r>
              <a:rPr lang="de-DE" dirty="0" err="1" smtClean="0"/>
              <a:t>detects</a:t>
            </a:r>
            <a:r>
              <a:rPr lang="de-DE" dirty="0" smtClean="0"/>
              <a:t> invalid </a:t>
            </a:r>
            <a:r>
              <a:rPr lang="de-DE" dirty="0" err="1" smtClean="0"/>
              <a:t>memory</a:t>
            </a:r>
            <a:r>
              <a:rPr lang="de-DE" dirty="0" smtClean="0"/>
              <a:t> </a:t>
            </a:r>
            <a:r>
              <a:rPr lang="de-DE" dirty="0" err="1" smtClean="0"/>
              <a:t>accesses</a:t>
            </a:r>
            <a:endParaRPr lang="de-DE" dirty="0" smtClean="0"/>
          </a:p>
          <a:p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objects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randomly</a:t>
            </a:r>
            <a:r>
              <a:rPr lang="de-DE" dirty="0" smtClean="0"/>
              <a:t> </a:t>
            </a:r>
            <a:r>
              <a:rPr lang="de-DE" dirty="0" err="1" smtClean="0"/>
              <a:t>placed</a:t>
            </a:r>
            <a:r>
              <a:rPr lang="de-DE" dirty="0" smtClean="0"/>
              <a:t>, </a:t>
            </a:r>
            <a:r>
              <a:rPr lang="de-DE" dirty="0" err="1" smtClean="0"/>
              <a:t>buffer</a:t>
            </a:r>
            <a:r>
              <a:rPr lang="de-DE" dirty="0" smtClean="0"/>
              <a:t> </a:t>
            </a:r>
            <a:r>
              <a:rPr lang="de-DE" dirty="0" err="1" smtClean="0"/>
              <a:t>overflows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likely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hit</a:t>
            </a:r>
            <a:r>
              <a:rPr lang="de-DE" dirty="0" smtClean="0"/>
              <a:t> </a:t>
            </a:r>
            <a:r>
              <a:rPr lang="de-DE" dirty="0" err="1" smtClean="0"/>
              <a:t>unused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Memory Management Errors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Heap </a:t>
            </a:r>
            <a:r>
              <a:rPr lang="de-DE" dirty="0" err="1" smtClean="0"/>
              <a:t>overflow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char</a:t>
            </a:r>
            <a:r>
              <a:rPr lang="de-DE" dirty="0" smtClean="0"/>
              <a:t>* f =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char</a:t>
            </a:r>
            <a:r>
              <a:rPr lang="de-DE" dirty="0" smtClean="0"/>
              <a:t>[10];</a:t>
            </a:r>
            <a:br>
              <a:rPr lang="de-DE" dirty="0" smtClean="0"/>
            </a:br>
            <a:r>
              <a:rPr lang="de-DE" dirty="0" smtClean="0"/>
              <a:t>f[11] = 'x';</a:t>
            </a:r>
          </a:p>
          <a:p>
            <a:r>
              <a:rPr lang="de-DE" dirty="0" smtClean="0"/>
              <a:t>Heap </a:t>
            </a:r>
            <a:r>
              <a:rPr lang="de-DE" dirty="0" err="1" smtClean="0"/>
              <a:t>underflow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stack</a:t>
            </a:r>
            <a:r>
              <a:rPr lang="de-DE" dirty="0" smtClean="0"/>
              <a:t>&lt;</a:t>
            </a:r>
            <a:r>
              <a:rPr lang="de-DE" dirty="0" err="1" smtClean="0"/>
              <a:t>int</a:t>
            </a:r>
            <a:r>
              <a:rPr lang="de-DE" dirty="0" smtClean="0"/>
              <a:t>&gt; </a:t>
            </a:r>
            <a:r>
              <a:rPr lang="de-DE" dirty="0" err="1" smtClean="0"/>
              <a:t>mystack</a:t>
            </a:r>
            <a:r>
              <a:rPr lang="de-DE" dirty="0" smtClean="0"/>
              <a:t>;</a:t>
            </a:r>
            <a:br>
              <a:rPr lang="de-DE" dirty="0" smtClean="0"/>
            </a:br>
            <a:r>
              <a:rPr lang="de-DE" dirty="0" err="1" smtClean="0"/>
              <a:t>mystack.pop</a:t>
            </a:r>
            <a:r>
              <a:rPr lang="de-DE" dirty="0" smtClean="0"/>
              <a:t>();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Memory Management Errors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err="1" smtClean="0"/>
              <a:t>Dangling</a:t>
            </a:r>
            <a:r>
              <a:rPr lang="de-DE" dirty="0" smtClean="0"/>
              <a:t> </a:t>
            </a:r>
            <a:r>
              <a:rPr lang="de-DE" dirty="0" err="1" smtClean="0"/>
              <a:t>pointers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char</a:t>
            </a:r>
            <a:r>
              <a:rPr lang="de-DE" dirty="0" smtClean="0"/>
              <a:t> </a:t>
            </a:r>
            <a:r>
              <a:rPr lang="de-DE" dirty="0" smtClean="0"/>
              <a:t>*</a:t>
            </a:r>
            <a:r>
              <a:rPr lang="de-DE" dirty="0" err="1" smtClean="0"/>
              <a:t>dp</a:t>
            </a:r>
            <a:r>
              <a:rPr lang="de-DE" dirty="0" smtClean="0"/>
              <a:t> = </a:t>
            </a:r>
            <a:r>
              <a:rPr lang="de-DE" dirty="0" err="1" smtClean="0"/>
              <a:t>malloc</a:t>
            </a:r>
            <a:r>
              <a:rPr lang="de-DE" dirty="0" smtClean="0"/>
              <a:t>(123);</a:t>
            </a:r>
            <a:br>
              <a:rPr lang="de-DE" dirty="0" smtClean="0"/>
            </a:br>
            <a:r>
              <a:rPr lang="de-DE" dirty="0" err="1" smtClean="0"/>
              <a:t>free</a:t>
            </a:r>
            <a:r>
              <a:rPr lang="de-DE" dirty="0" smtClean="0"/>
              <a:t>(</a:t>
            </a:r>
            <a:r>
              <a:rPr lang="de-DE" dirty="0" err="1" smtClean="0"/>
              <a:t>dp</a:t>
            </a:r>
            <a:r>
              <a:rPr lang="de-DE" dirty="0" smtClean="0"/>
              <a:t>);</a:t>
            </a:r>
            <a:br>
              <a:rPr lang="de-DE" dirty="0" smtClean="0"/>
            </a:br>
            <a:r>
              <a:rPr lang="de-DE" dirty="0" err="1" smtClean="0"/>
              <a:t>dp</a:t>
            </a:r>
            <a:r>
              <a:rPr lang="de-DE" dirty="0" smtClean="0"/>
              <a:t>[10] = 'a';</a:t>
            </a:r>
          </a:p>
          <a:p>
            <a:r>
              <a:rPr lang="de-DE" dirty="0" smtClean="0"/>
              <a:t>Double </a:t>
            </a:r>
            <a:r>
              <a:rPr lang="de-DE" dirty="0" err="1" smtClean="0"/>
              <a:t>free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char</a:t>
            </a:r>
            <a:r>
              <a:rPr lang="de-DE" dirty="0" smtClean="0"/>
              <a:t> *</a:t>
            </a:r>
            <a:r>
              <a:rPr lang="de-DE" dirty="0" err="1" smtClean="0"/>
              <a:t>foo</a:t>
            </a:r>
            <a:r>
              <a:rPr lang="de-DE" dirty="0" smtClean="0"/>
              <a:t> = </a:t>
            </a:r>
            <a:r>
              <a:rPr lang="de-DE" dirty="0" err="1" smtClean="0"/>
              <a:t>dp</a:t>
            </a:r>
            <a:r>
              <a:rPr lang="de-DE" dirty="0" smtClean="0"/>
              <a:t>;</a:t>
            </a:r>
            <a:br>
              <a:rPr lang="de-DE" dirty="0" smtClean="0"/>
            </a:br>
            <a:r>
              <a:rPr lang="de-DE" dirty="0" err="1" smtClean="0"/>
              <a:t>free</a:t>
            </a:r>
            <a:r>
              <a:rPr lang="de-DE" dirty="0" smtClean="0"/>
              <a:t>(</a:t>
            </a:r>
            <a:r>
              <a:rPr lang="de-DE" dirty="0" err="1" smtClean="0"/>
              <a:t>dp</a:t>
            </a:r>
            <a:r>
              <a:rPr lang="de-DE" dirty="0" smtClean="0"/>
              <a:t>);</a:t>
            </a:r>
            <a:br>
              <a:rPr lang="de-DE" dirty="0" smtClean="0"/>
            </a:br>
            <a:r>
              <a:rPr lang="de-DE" dirty="0" err="1" smtClean="0"/>
              <a:t>free</a:t>
            </a:r>
            <a:r>
              <a:rPr lang="de-DE" dirty="0" smtClean="0"/>
              <a:t>(</a:t>
            </a:r>
            <a:r>
              <a:rPr lang="de-DE" dirty="0" err="1" smtClean="0"/>
              <a:t>foo</a:t>
            </a:r>
            <a:r>
              <a:rPr lang="de-DE" dirty="0" smtClean="0"/>
              <a:t>);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Memory Management Errors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Invalid </a:t>
            </a:r>
            <a:r>
              <a:rPr lang="de-DE" dirty="0" err="1" smtClean="0"/>
              <a:t>free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char</a:t>
            </a:r>
            <a:r>
              <a:rPr lang="de-DE" dirty="0" smtClean="0"/>
              <a:t> </a:t>
            </a:r>
            <a:r>
              <a:rPr lang="de-DE" dirty="0" smtClean="0"/>
              <a:t>*</a:t>
            </a:r>
            <a:r>
              <a:rPr lang="de-DE" dirty="0" err="1" smtClean="0"/>
              <a:t>dp</a:t>
            </a:r>
            <a:r>
              <a:rPr lang="de-DE" dirty="0" smtClean="0"/>
              <a:t> = </a:t>
            </a:r>
            <a:r>
              <a:rPr lang="de-DE" dirty="0" err="1" smtClean="0"/>
              <a:t>malloc</a:t>
            </a:r>
            <a:r>
              <a:rPr lang="de-DE" dirty="0" smtClean="0"/>
              <a:t>(123);</a:t>
            </a:r>
            <a:br>
              <a:rPr lang="de-DE" dirty="0" smtClean="0"/>
            </a:br>
            <a:r>
              <a:rPr lang="de-DE" dirty="0" err="1" smtClean="0"/>
              <a:t>free</a:t>
            </a:r>
            <a:r>
              <a:rPr lang="de-DE" dirty="0" smtClean="0"/>
              <a:t>(</a:t>
            </a:r>
            <a:r>
              <a:rPr lang="de-DE" dirty="0" err="1" smtClean="0"/>
              <a:t>dp</a:t>
            </a:r>
            <a:r>
              <a:rPr lang="de-DE" dirty="0" smtClean="0"/>
              <a:t>[10]);</a:t>
            </a:r>
          </a:p>
          <a:p>
            <a:r>
              <a:rPr lang="de-DE" dirty="0" err="1" smtClean="0"/>
              <a:t>Uninitialized</a:t>
            </a:r>
            <a:r>
              <a:rPr lang="de-DE" dirty="0" smtClean="0"/>
              <a:t> </a:t>
            </a:r>
            <a:r>
              <a:rPr lang="de-DE" dirty="0" err="1" smtClean="0"/>
              <a:t>read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char</a:t>
            </a:r>
            <a:r>
              <a:rPr lang="de-DE" dirty="0" smtClean="0"/>
              <a:t> *</a:t>
            </a:r>
            <a:r>
              <a:rPr lang="de-DE" dirty="0" err="1" smtClean="0"/>
              <a:t>foo</a:t>
            </a:r>
            <a:r>
              <a:rPr lang="de-DE" dirty="0" smtClean="0"/>
              <a:t> = </a:t>
            </a:r>
            <a:r>
              <a:rPr lang="de-DE" dirty="0" err="1" smtClean="0"/>
              <a:t>dp</a:t>
            </a:r>
            <a:r>
              <a:rPr lang="de-DE" dirty="0" smtClean="0"/>
              <a:t>;</a:t>
            </a:r>
            <a:br>
              <a:rPr lang="de-DE" dirty="0" smtClean="0"/>
            </a:br>
            <a:r>
              <a:rPr lang="de-DE" dirty="0" err="1" smtClean="0"/>
              <a:t>puts</a:t>
            </a:r>
            <a:r>
              <a:rPr lang="de-DE" dirty="0" smtClean="0"/>
              <a:t>(</a:t>
            </a:r>
            <a:r>
              <a:rPr lang="de-DE" dirty="0" err="1" smtClean="0"/>
              <a:t>foo</a:t>
            </a:r>
            <a:r>
              <a:rPr lang="de-DE" dirty="0" smtClean="0"/>
              <a:t>);</a:t>
            </a:r>
          </a:p>
          <a:p>
            <a:r>
              <a:rPr lang="de-DE" dirty="0" smtClean="0"/>
              <a:t>All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attacks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(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) </a:t>
            </a:r>
            <a:r>
              <a:rPr lang="de-DE" dirty="0" err="1" smtClean="0"/>
              <a:t>exploited</a:t>
            </a:r>
            <a:r>
              <a:rPr lang="de-DE" dirty="0" smtClean="0"/>
              <a:t>!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Allocator‘s</a:t>
            </a:r>
            <a:r>
              <a:rPr lang="de-DE" dirty="0" smtClean="0"/>
              <a:t> fault?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err="1" smtClean="0"/>
              <a:t>Freelist-base</a:t>
            </a:r>
            <a:r>
              <a:rPr lang="de-DE" dirty="0" smtClean="0"/>
              <a:t> </a:t>
            </a:r>
            <a:r>
              <a:rPr lang="de-DE" dirty="0" err="1" smtClean="0"/>
              <a:t>allocators</a:t>
            </a:r>
            <a:r>
              <a:rPr lang="de-DE" dirty="0" smtClean="0"/>
              <a:t> </a:t>
            </a:r>
            <a:r>
              <a:rPr lang="de-DE" dirty="0" err="1" smtClean="0"/>
              <a:t>store</a:t>
            </a:r>
            <a:r>
              <a:rPr lang="de-DE" dirty="0" smtClean="0"/>
              <a:t> </a:t>
            </a:r>
            <a:r>
              <a:rPr lang="de-DE" dirty="0" err="1" smtClean="0"/>
              <a:t>metadata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objects</a:t>
            </a:r>
            <a:endParaRPr lang="de-DE" dirty="0" smtClean="0"/>
          </a:p>
          <a:p>
            <a:r>
              <a:rPr lang="de-DE" dirty="0" err="1" smtClean="0"/>
              <a:t>Attackers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not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corrupt</a:t>
            </a:r>
            <a:r>
              <a:rPr lang="de-DE" dirty="0" smtClean="0"/>
              <a:t> </a:t>
            </a:r>
            <a:r>
              <a:rPr lang="de-DE" dirty="0" err="1" smtClean="0"/>
              <a:t>stored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, but also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free</a:t>
            </a:r>
            <a:r>
              <a:rPr lang="de-DE" dirty="0" smtClean="0"/>
              <a:t> </a:t>
            </a:r>
            <a:r>
              <a:rPr lang="de-DE" dirty="0" err="1" smtClean="0"/>
              <a:t>list</a:t>
            </a:r>
            <a:r>
              <a:rPr lang="de-DE" dirty="0" smtClean="0"/>
              <a:t>, </a:t>
            </a:r>
            <a:r>
              <a:rPr lang="de-DE" dirty="0" err="1" smtClean="0"/>
              <a:t>leading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arbitrary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execution</a:t>
            </a:r>
            <a:endParaRPr lang="de-DE" dirty="0" smtClean="0"/>
          </a:p>
          <a:p>
            <a:r>
              <a:rPr lang="de-DE" dirty="0" smtClean="0"/>
              <a:t>Solution: </a:t>
            </a:r>
            <a:r>
              <a:rPr lang="de-DE" dirty="0" err="1" smtClean="0"/>
              <a:t>BiBOP</a:t>
            </a:r>
            <a:r>
              <a:rPr lang="de-DE" dirty="0" smtClean="0"/>
              <a:t> (Big </a:t>
            </a:r>
            <a:r>
              <a:rPr lang="de-DE" dirty="0" err="1" smtClean="0"/>
              <a:t>Bag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Pages) </a:t>
            </a:r>
            <a:r>
              <a:rPr lang="de-DE" dirty="0" err="1" smtClean="0"/>
              <a:t>Allocators</a:t>
            </a:r>
            <a:r>
              <a:rPr lang="de-DE" dirty="0" smtClean="0"/>
              <a:t> </a:t>
            </a:r>
            <a:r>
              <a:rPr lang="de-DE" dirty="0" err="1" smtClean="0"/>
              <a:t>store</a:t>
            </a:r>
            <a:r>
              <a:rPr lang="de-DE" dirty="0" smtClean="0"/>
              <a:t> </a:t>
            </a:r>
            <a:r>
              <a:rPr lang="de-DE" dirty="0" err="1" smtClean="0"/>
              <a:t>metadata</a:t>
            </a:r>
            <a:r>
              <a:rPr lang="de-DE" dirty="0" smtClean="0"/>
              <a:t> </a:t>
            </a:r>
            <a:r>
              <a:rPr lang="de-DE" dirty="0" err="1" smtClean="0"/>
              <a:t>seperately</a:t>
            </a:r>
            <a:endParaRPr lang="de-DE" dirty="0" smtClean="0"/>
          </a:p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BiBOPs</a:t>
            </a:r>
            <a:r>
              <a:rPr lang="de-DE" dirty="0" smtClean="0"/>
              <a:t> </a:t>
            </a:r>
            <a:r>
              <a:rPr lang="de-DE" dirty="0" err="1" smtClean="0"/>
              <a:t>store</a:t>
            </a:r>
            <a:r>
              <a:rPr lang="de-DE" dirty="0" smtClean="0"/>
              <a:t> </a:t>
            </a:r>
            <a:r>
              <a:rPr lang="de-DE" dirty="0" err="1" smtClean="0"/>
              <a:t>metadata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beginning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page</a:t>
            </a:r>
            <a:r>
              <a:rPr lang="de-DE" dirty="0" smtClean="0"/>
              <a:t>, </a:t>
            </a:r>
            <a:r>
              <a:rPr lang="de-DE" dirty="0" err="1" smtClean="0"/>
              <a:t>allowing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overwritten</a:t>
            </a:r>
            <a:r>
              <a:rPr lang="de-DE" dirty="0" smtClean="0"/>
              <a:t> (e.g. </a:t>
            </a:r>
            <a:r>
              <a:rPr lang="de-DE" dirty="0" err="1" smtClean="0"/>
              <a:t>PHKmalloc</a:t>
            </a:r>
            <a:r>
              <a:rPr lang="de-DE" dirty="0" smtClean="0"/>
              <a:t>)</a:t>
            </a:r>
            <a:endParaRPr lang="de-DE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OpenBSD‘s</a:t>
            </a:r>
            <a:r>
              <a:rPr lang="de-DE" dirty="0" smtClean="0"/>
              <a:t> </a:t>
            </a:r>
            <a:r>
              <a:rPr lang="de-DE" dirty="0" err="1" smtClean="0"/>
              <a:t>allocator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PHKmalloc</a:t>
            </a:r>
            <a:endParaRPr lang="de-DE" dirty="0" smtClean="0"/>
          </a:p>
          <a:p>
            <a:r>
              <a:rPr lang="de-DE" dirty="0" err="1" smtClean="0"/>
              <a:t>Metadata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entirely</a:t>
            </a:r>
            <a:r>
              <a:rPr lang="de-DE" dirty="0" smtClean="0"/>
              <a:t> </a:t>
            </a:r>
            <a:r>
              <a:rPr lang="de-DE" dirty="0" err="1" smtClean="0"/>
              <a:t>stored</a:t>
            </a:r>
            <a:r>
              <a:rPr lang="de-DE" dirty="0" smtClean="0"/>
              <a:t> in a different </a:t>
            </a:r>
            <a:r>
              <a:rPr lang="de-DE" dirty="0" err="1" smtClean="0"/>
              <a:t>place</a:t>
            </a:r>
            <a:endParaRPr lang="de-DE" dirty="0" smtClean="0"/>
          </a:p>
          <a:p>
            <a:r>
              <a:rPr lang="de-DE" dirty="0" smtClean="0"/>
              <a:t>Pages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randomly</a:t>
            </a:r>
            <a:r>
              <a:rPr lang="de-DE" dirty="0" smtClean="0"/>
              <a:t> </a:t>
            </a:r>
            <a:r>
              <a:rPr lang="de-DE" dirty="0" err="1" smtClean="0"/>
              <a:t>mmap‘ed</a:t>
            </a:r>
            <a:r>
              <a:rPr lang="de-DE" dirty="0" smtClean="0"/>
              <a:t> </a:t>
            </a:r>
            <a:r>
              <a:rPr lang="de-DE" dirty="0" smtClean="0"/>
              <a:t>so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unmapped</a:t>
            </a:r>
            <a:r>
              <a:rPr lang="de-DE" dirty="0" smtClean="0"/>
              <a:t> </a:t>
            </a:r>
            <a:r>
              <a:rPr lang="de-DE" dirty="0" err="1" smtClean="0"/>
              <a:t>guard</a:t>
            </a:r>
            <a:r>
              <a:rPr lang="de-DE" dirty="0" smtClean="0"/>
              <a:t> </a:t>
            </a:r>
            <a:r>
              <a:rPr lang="de-DE" dirty="0" err="1" smtClean="0"/>
              <a:t>pages</a:t>
            </a:r>
            <a:r>
              <a:rPr lang="de-DE" dirty="0" smtClean="0"/>
              <a:t> in </a:t>
            </a:r>
            <a:r>
              <a:rPr lang="de-DE" dirty="0" err="1" smtClean="0"/>
              <a:t>between</a:t>
            </a:r>
            <a:endParaRPr lang="de-DE" dirty="0" smtClean="0"/>
          </a:p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activated</a:t>
            </a:r>
            <a:r>
              <a:rPr lang="de-DE" dirty="0" smtClean="0"/>
              <a:t>, </a:t>
            </a:r>
            <a:r>
              <a:rPr lang="de-DE" dirty="0" err="1" smtClean="0"/>
              <a:t>freed</a:t>
            </a:r>
            <a:r>
              <a:rPr lang="de-DE" dirty="0" smtClean="0"/>
              <a:t> </a:t>
            </a:r>
            <a:r>
              <a:rPr lang="de-DE" dirty="0" err="1" smtClean="0"/>
              <a:t>objects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scrambled</a:t>
            </a:r>
            <a:endParaRPr lang="de-DE" dirty="0" smtClean="0"/>
          </a:p>
          <a:p>
            <a:r>
              <a:rPr lang="de-DE" dirty="0" smtClean="0"/>
              <a:t>Objects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placed</a:t>
            </a:r>
            <a:r>
              <a:rPr lang="de-DE" dirty="0" smtClean="0"/>
              <a:t> </a:t>
            </a:r>
            <a:r>
              <a:rPr lang="de-DE" dirty="0" err="1" smtClean="0"/>
              <a:t>randomly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page</a:t>
            </a:r>
            <a:endParaRPr lang="de-DE" dirty="0" smtClean="0"/>
          </a:p>
          <a:p>
            <a:r>
              <a:rPr lang="de-DE" dirty="0" smtClean="0"/>
              <a:t>Reuse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freed</a:t>
            </a:r>
            <a:r>
              <a:rPr lang="de-DE" dirty="0" smtClean="0"/>
              <a:t> </a:t>
            </a:r>
            <a:r>
              <a:rPr lang="de-DE" dirty="0" err="1" smtClean="0"/>
              <a:t>objects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predictable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68752"/>
            <a:ext cx="1428728" cy="107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Comparison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28934"/>
            <a:ext cx="8496944" cy="197250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Threats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First, </a:t>
            </a:r>
            <a:r>
              <a:rPr lang="de-DE" dirty="0" err="1" smtClean="0"/>
              <a:t>memory</a:t>
            </a:r>
            <a:r>
              <a:rPr lang="de-DE" dirty="0" smtClean="0"/>
              <a:t> </a:t>
            </a:r>
            <a:r>
              <a:rPr lang="de-DE" dirty="0" err="1" smtClean="0"/>
              <a:t>errors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exist</a:t>
            </a:r>
            <a:endParaRPr lang="de-DE" dirty="0" smtClean="0"/>
          </a:p>
          <a:p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attack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randomized</a:t>
            </a:r>
            <a:r>
              <a:rPr lang="de-DE" dirty="0" smtClean="0"/>
              <a:t> </a:t>
            </a:r>
            <a:r>
              <a:rPr lang="de-DE" dirty="0" err="1" smtClean="0"/>
              <a:t>placement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attack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repeatable</a:t>
            </a:r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higher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entropy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longer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takes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attack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memory</a:t>
            </a:r>
            <a:r>
              <a:rPr lang="de-DE" dirty="0" smtClean="0"/>
              <a:t> </a:t>
            </a:r>
            <a:r>
              <a:rPr lang="de-DE" dirty="0" err="1" smtClean="0"/>
              <a:t>areas</a:t>
            </a:r>
            <a:endParaRPr lang="de-DE" dirty="0" smtClean="0"/>
          </a:p>
          <a:p>
            <a:r>
              <a:rPr lang="de-DE" dirty="0" smtClean="0"/>
              <a:t>In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attacker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tries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in </a:t>
            </a:r>
            <a:r>
              <a:rPr lang="de-DE" dirty="0" err="1" smtClean="0"/>
              <a:t>others</a:t>
            </a:r>
            <a:r>
              <a:rPr lang="de-DE" dirty="0" smtClean="0"/>
              <a:t> (</a:t>
            </a:r>
            <a:r>
              <a:rPr lang="de-DE" dirty="0" err="1" smtClean="0"/>
              <a:t>server</a:t>
            </a:r>
            <a:r>
              <a:rPr lang="de-DE" dirty="0" smtClean="0"/>
              <a:t> vs. </a:t>
            </a:r>
            <a:r>
              <a:rPr lang="de-DE" dirty="0" err="1" smtClean="0"/>
              <a:t>client</a:t>
            </a:r>
            <a:r>
              <a:rPr lang="de-DE" dirty="0" smtClean="0"/>
              <a:t>)</a:t>
            </a:r>
            <a:endParaRPr lang="de-DE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433</Words>
  <Application>Microsoft Office PowerPoint</Application>
  <PresentationFormat>Bildschirmpräsentation (4:3)</PresentationFormat>
  <Paragraphs>67</Paragraphs>
  <Slides>16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Galathea</vt:lpstr>
      <vt:lpstr>DieHarder: Securing the Heap</vt:lpstr>
      <vt:lpstr>Previously in DieHard… </vt:lpstr>
      <vt:lpstr>Memory Management Errors</vt:lpstr>
      <vt:lpstr>Memory Management Errors</vt:lpstr>
      <vt:lpstr>Memory Management Errors</vt:lpstr>
      <vt:lpstr>The Allocator‘s fault?</vt:lpstr>
      <vt:lpstr>OpenBSD‘s allocator</vt:lpstr>
      <vt:lpstr>Comparison</vt:lpstr>
      <vt:lpstr>Threats</vt:lpstr>
      <vt:lpstr>Previous Countermeasures</vt:lpstr>
      <vt:lpstr>Analysis of DieHard</vt:lpstr>
      <vt:lpstr>Changes to DieHard</vt:lpstr>
      <vt:lpstr>Changes to DieHard</vt:lpstr>
      <vt:lpstr>Evaluation</vt:lpstr>
      <vt:lpstr>Windows 7: Fault-Tolerant Heap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DieHarder: Securing the Heap</dc:title>
  <dc:creator>Markus</dc:creator>
  <cp:lastModifiedBy>Markus</cp:lastModifiedBy>
  <cp:revision>16</cp:revision>
  <dcterms:created xsi:type="dcterms:W3CDTF">2012-02-26T23:34:23Z</dcterms:created>
  <dcterms:modified xsi:type="dcterms:W3CDTF">2012-02-27T01:30:48Z</dcterms:modified>
</cp:coreProperties>
</file>