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86" autoAdjust="0"/>
  </p:normalViewPr>
  <p:slideViewPr>
    <p:cSldViewPr>
      <p:cViewPr varScale="1">
        <p:scale>
          <a:sx n="57" d="100"/>
          <a:sy n="57" d="100"/>
        </p:scale>
        <p:origin x="-17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C7AAB-BDFF-4FF1-910E-C4055AAD3034}" type="datetimeFigureOut">
              <a:rPr lang="en-US" smtClean="0"/>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6589A-7521-4F56-B9C4-12E1610870A6}" type="slidenum">
              <a:rPr lang="en-US" smtClean="0"/>
              <a:t>‹#›</a:t>
            </a:fld>
            <a:endParaRPr lang="en-US"/>
          </a:p>
        </p:txBody>
      </p:sp>
    </p:spTree>
    <p:extLst>
      <p:ext uri="{BB962C8B-B14F-4D97-AF65-F5344CB8AC3E}">
        <p14:creationId xmlns:p14="http://schemas.microsoft.com/office/powerpoint/2010/main" val="289566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challenges to memory management: 1) bloat is unnecessary memory consumption, and 2) memory leak is memory the program will never use again after some critical operation (you could draw last week’s dialog box). This paper presents SWAT: a tool that predicts whether an object is going to be accessed in the future given its past history of access i.e. a memory leak tool. The sample-based approach to memory leak detection described in this paper does not always provide the correct answer to the question whether object o is leaked at time t. It only provides an educated guess. But that guess can sometimes be even more useful than a correct conservative answer that often would be ‘unknown’(PDF 3).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FCE6589A-7521-4F56-B9C4-12E1610870A6}" type="slidenum">
              <a:rPr lang="en-US" smtClean="0"/>
              <a:t>4</a:t>
            </a:fld>
            <a:endParaRPr lang="en-US"/>
          </a:p>
        </p:txBody>
      </p:sp>
    </p:spTree>
    <p:extLst>
      <p:ext uri="{BB962C8B-B14F-4D97-AF65-F5344CB8AC3E}">
        <p14:creationId xmlns:p14="http://schemas.microsoft.com/office/powerpoint/2010/main" val="2245483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problem with previous works: Reachability vs. Staleness</a:t>
            </a:r>
          </a:p>
          <a:p>
            <a:r>
              <a:rPr lang="en-US" sz="1200" kern="1200" dirty="0" smtClean="0">
                <a:solidFill>
                  <a:schemeClr val="tx1"/>
                </a:solidFill>
                <a:effectLst/>
                <a:latin typeface="+mn-lt"/>
                <a:ea typeface="+mn-ea"/>
                <a:cs typeface="+mn-cs"/>
              </a:rPr>
              <a:t>The authors state that they “are not aware of any other automatic dynamic memory leak detection tool that captures leaks based on object accesses. Our approach can potentially capture leaked objects that are still reachable, and it does that with low enough overhead to be used in a deployed system.</a:t>
            </a:r>
          </a:p>
          <a:p>
            <a:r>
              <a:rPr lang="en-US" sz="1200" kern="1200" dirty="0" smtClean="0">
                <a:solidFill>
                  <a:schemeClr val="tx1"/>
                </a:solidFill>
                <a:effectLst/>
                <a:latin typeface="+mn-lt"/>
                <a:ea typeface="+mn-ea"/>
                <a:cs typeface="+mn-cs"/>
              </a:rPr>
              <a:t>Previous approaches have high runtime overhead (5-30x) which limits their use. </a:t>
            </a:r>
          </a:p>
          <a:p>
            <a:r>
              <a:rPr lang="en-US" sz="1200" kern="1200" dirty="0" smtClean="0">
                <a:solidFill>
                  <a:schemeClr val="tx1"/>
                </a:solidFill>
                <a:effectLst/>
                <a:latin typeface="+mn-lt"/>
                <a:ea typeface="+mn-ea"/>
                <a:cs typeface="+mn-cs"/>
              </a:rPr>
              <a:t>There are two significant obstacles to implementing this staleness policy within a practical memory leak tool. First, the overhead of monitoring all heap data accesses can be prohibitive. Next, the leaks reported could include a large number of false positives. Perhaps, for these reasons, no existing memory leak tool uses this ‘staleness’ approach.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Reduce instrumentation over-head by sampling. Bursty tracing continuously monitors a program with low overhead but it only captures frequently executed code segments while many program defects only manifest on rarely visited, code regions that sampling is likely to miss. </a:t>
            </a:r>
          </a:p>
          <a:p>
            <a:r>
              <a:rPr lang="en-US" sz="1200" kern="1200" dirty="0" smtClean="0">
                <a:solidFill>
                  <a:schemeClr val="tx1"/>
                </a:solidFill>
                <a:effectLst/>
                <a:latin typeface="+mn-lt"/>
                <a:ea typeface="+mn-ea"/>
                <a:cs typeface="+mn-cs"/>
              </a:rPr>
              <a:t>SWAT: uses a code sampling technique called adaptive bursty tracing. This technique samples code inversely proportional to its execution frequency.  Infrequently executed code is traced nearly all the time, while frequently-executed code is rarely sampled. The underlying assumption is that hot code paths will access hot objects and the cold code paths access cold objects.</a:t>
            </a:r>
          </a:p>
          <a:p>
            <a:r>
              <a:rPr lang="en-US" sz="1200" kern="1200" dirty="0" smtClean="0">
                <a:solidFill>
                  <a:schemeClr val="tx1"/>
                </a:solidFill>
                <a:effectLst/>
                <a:latin typeface="+mn-lt"/>
                <a:ea typeface="+mn-ea"/>
                <a:cs typeface="+mn-cs"/>
              </a:rPr>
              <a:t>Pros: 1) Allows thorough tracing of code where bugs may lie, while avoiding the overhead of tracing well-tested hot code paths; 2) if a program accesses the same object frequently, then sampling will detect some references to it, thus correctly estimating staleness. </a:t>
            </a:r>
          </a:p>
          <a:p>
            <a:r>
              <a:rPr lang="en-US" sz="1200" b="1" kern="1200" dirty="0" smtClean="0">
                <a:solidFill>
                  <a:schemeClr val="tx1"/>
                </a:solidFill>
                <a:effectLst/>
                <a:latin typeface="+mn-lt"/>
                <a:ea typeface="+mn-ea"/>
                <a:cs typeface="+mn-cs"/>
              </a:rPr>
              <a:t>Bond 2006 last week paper Bell Bit Encoding used Adaptive Bursty Tracing</a:t>
            </a:r>
            <a:r>
              <a:rPr lang="en-US" sz="1200" kern="1200" dirty="0" smtClean="0">
                <a:solidFill>
                  <a:schemeClr val="tx1"/>
                </a:solidFill>
                <a:effectLst/>
                <a:latin typeface="+mn-lt"/>
                <a:ea typeface="+mn-ea"/>
                <a:cs typeface="+mn-cs"/>
              </a:rPr>
              <a:t>: In this paper, they used adaptive bursty tracing sample code at a rate inversely proportional to its execution frequency which maintains bug coverage while reducing overhead by relying on the hypothesis that cold code contributes disproportionately to bugs.</a:t>
            </a:r>
          </a:p>
          <a:p>
            <a:endParaRPr lang="en-US" dirty="0"/>
          </a:p>
        </p:txBody>
      </p:sp>
      <p:sp>
        <p:nvSpPr>
          <p:cNvPr id="4" name="Slide Number Placeholder 3"/>
          <p:cNvSpPr>
            <a:spLocks noGrp="1"/>
          </p:cNvSpPr>
          <p:nvPr>
            <p:ph type="sldNum" sz="quarter" idx="10"/>
          </p:nvPr>
        </p:nvSpPr>
        <p:spPr/>
        <p:txBody>
          <a:bodyPr/>
          <a:lstStyle/>
          <a:p>
            <a:fld id="{FCE6589A-7521-4F56-B9C4-12E1610870A6}" type="slidenum">
              <a:rPr lang="en-US" smtClean="0"/>
              <a:t>5</a:t>
            </a:fld>
            <a:endParaRPr lang="en-US"/>
          </a:p>
        </p:txBody>
      </p:sp>
    </p:spTree>
    <p:extLst>
      <p:ext uri="{BB962C8B-B14F-4D97-AF65-F5344CB8AC3E}">
        <p14:creationId xmlns:p14="http://schemas.microsoft.com/office/powerpoint/2010/main" val="4144141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Evaluation: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SWAT uses a sampling rate of .1% which entails a runtime overhead of less than 5% on average.</a:t>
            </a:r>
          </a:p>
          <a:p>
            <a:r>
              <a:rPr lang="en-US" sz="1200" kern="1200" dirty="0" smtClean="0">
                <a:solidFill>
                  <a:schemeClr val="tx1"/>
                </a:solidFill>
                <a:effectLst/>
                <a:latin typeface="+mn-lt"/>
                <a:ea typeface="+mn-ea"/>
                <a:cs typeface="+mn-cs"/>
              </a:rPr>
              <a:t>False positives are of interest since objects that have not been accessed for a long time often indicate inefficient use of memory.</a:t>
            </a:r>
          </a:p>
          <a:p>
            <a:r>
              <a:rPr lang="en-US" sz="1200" kern="1200" dirty="0" smtClean="0">
                <a:solidFill>
                  <a:schemeClr val="tx1"/>
                </a:solidFill>
                <a:effectLst/>
                <a:latin typeface="+mn-lt"/>
                <a:ea typeface="+mn-ea"/>
                <a:cs typeface="+mn-cs"/>
              </a:rPr>
              <a:t>The information is visualized through a GUI that includes a source code browser that highlights the last access to a leaked object. They report the last observed access and the allocation site for each object. “Further, we report all </a:t>
            </a:r>
            <a:r>
              <a:rPr lang="en-US" sz="1200" kern="1200" dirty="0" err="1" smtClean="0">
                <a:solidFill>
                  <a:schemeClr val="tx1"/>
                </a:solidFill>
                <a:effectLst/>
                <a:latin typeface="+mn-lt"/>
                <a:ea typeface="+mn-ea"/>
                <a:cs typeface="+mn-cs"/>
              </a:rPr>
              <a:t>deallocation</a:t>
            </a:r>
            <a:r>
              <a:rPr lang="en-US" sz="1200" kern="1200" dirty="0" smtClean="0">
                <a:solidFill>
                  <a:schemeClr val="tx1"/>
                </a:solidFill>
                <a:effectLst/>
                <a:latin typeface="+mn-lt"/>
                <a:ea typeface="+mn-ea"/>
                <a:cs typeface="+mn-cs"/>
              </a:rPr>
              <a:t> sites of objects that were allocated at the same site as the leaked object. This can further narrow down the region of code where the leaked object should have been </a:t>
            </a:r>
            <a:r>
              <a:rPr lang="en-US" sz="1200" kern="1200" dirty="0" err="1" smtClean="0">
                <a:solidFill>
                  <a:schemeClr val="tx1"/>
                </a:solidFill>
                <a:effectLst/>
                <a:latin typeface="+mn-lt"/>
                <a:ea typeface="+mn-ea"/>
                <a:cs typeface="+mn-cs"/>
              </a:rPr>
              <a:t>deallocated</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Runtime Overhead: less than 5% for most of the benchmarks.</a:t>
            </a:r>
          </a:p>
          <a:p>
            <a:r>
              <a:rPr lang="en-US" sz="1200" kern="1200" dirty="0" smtClean="0">
                <a:solidFill>
                  <a:schemeClr val="tx1"/>
                </a:solidFill>
                <a:effectLst/>
                <a:latin typeface="+mn-lt"/>
                <a:ea typeface="+mn-ea"/>
                <a:cs typeface="+mn-cs"/>
              </a:rPr>
              <a:t>Space Overhead: the average is around 10%. </a:t>
            </a:r>
          </a:p>
          <a:p>
            <a:r>
              <a:rPr lang="en-US" sz="1200" kern="1200" dirty="0" smtClean="0">
                <a:solidFill>
                  <a:schemeClr val="tx1"/>
                </a:solidFill>
                <a:effectLst/>
                <a:latin typeface="+mn-lt"/>
                <a:ea typeface="+mn-ea"/>
                <a:cs typeface="+mn-cs"/>
              </a:rPr>
              <a:t>Case Studies: used by several product groups at Microsoft for 18 months</a:t>
            </a:r>
          </a:p>
          <a:p>
            <a:endParaRPr lang="en-US" dirty="0"/>
          </a:p>
        </p:txBody>
      </p:sp>
      <p:sp>
        <p:nvSpPr>
          <p:cNvPr id="4" name="Slide Number Placeholder 3"/>
          <p:cNvSpPr>
            <a:spLocks noGrp="1"/>
          </p:cNvSpPr>
          <p:nvPr>
            <p:ph type="sldNum" sz="quarter" idx="10"/>
          </p:nvPr>
        </p:nvSpPr>
        <p:spPr/>
        <p:txBody>
          <a:bodyPr/>
          <a:lstStyle/>
          <a:p>
            <a:fld id="{FCE6589A-7521-4F56-B9C4-12E1610870A6}" type="slidenum">
              <a:rPr lang="en-US" smtClean="0"/>
              <a:t>6</a:t>
            </a:fld>
            <a:endParaRPr lang="en-US"/>
          </a:p>
        </p:txBody>
      </p:sp>
    </p:spTree>
    <p:extLst>
      <p:ext uri="{BB962C8B-B14F-4D97-AF65-F5344CB8AC3E}">
        <p14:creationId xmlns:p14="http://schemas.microsoft.com/office/powerpoint/2010/main" val="114304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6BF1F9-28A9-4BB5-954B-E5A7488A049C}"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B5480F4-0AC2-4245-99E2-2F1E11F545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BF1F9-28A9-4BB5-954B-E5A7488A049C}"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BF1F9-28A9-4BB5-954B-E5A7488A049C}"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BF1F9-28A9-4BB5-954B-E5A7488A049C}"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66BF1F9-28A9-4BB5-954B-E5A7488A049C}" type="datetimeFigureOut">
              <a:rPr lang="en-US" smtClean="0"/>
              <a:t>1/22/2012</a:t>
            </a:fld>
            <a:endParaRPr lang="en-US"/>
          </a:p>
        </p:txBody>
      </p:sp>
      <p:sp>
        <p:nvSpPr>
          <p:cNvPr id="8" name="Slide Number Placeholder 7"/>
          <p:cNvSpPr>
            <a:spLocks noGrp="1"/>
          </p:cNvSpPr>
          <p:nvPr>
            <p:ph type="sldNum" sz="quarter" idx="11"/>
          </p:nvPr>
        </p:nvSpPr>
        <p:spPr/>
        <p:txBody>
          <a:bodyPr/>
          <a:lstStyle/>
          <a:p>
            <a:fld id="{FB5480F4-0AC2-4245-99E2-2F1E11F5452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6BF1F9-28A9-4BB5-954B-E5A7488A049C}"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6BF1F9-28A9-4BB5-954B-E5A7488A049C}" type="datetimeFigureOut">
              <a:rPr lang="en-US" smtClean="0"/>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6BF1F9-28A9-4BB5-954B-E5A7488A049C}" type="datetimeFigureOut">
              <a:rPr lang="en-US" smtClean="0"/>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BF1F9-28A9-4BB5-954B-E5A7488A049C}" type="datetimeFigureOut">
              <a:rPr lang="en-US" smtClean="0"/>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480F4-0AC2-4245-99E2-2F1E11F545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BF1F9-28A9-4BB5-954B-E5A7488A049C}"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480F4-0AC2-4245-99E2-2F1E11F545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BF1F9-28A9-4BB5-954B-E5A7488A049C}"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B5480F4-0AC2-4245-99E2-2F1E11F5452F}"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66BF1F9-28A9-4BB5-954B-E5A7488A049C}" type="datetimeFigureOut">
              <a:rPr lang="en-US" smtClean="0"/>
              <a:t>1/22/2012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B5480F4-0AC2-4245-99E2-2F1E11F5452F}"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676400"/>
          </a:xfrm>
        </p:spPr>
        <p:txBody>
          <a:bodyPr>
            <a:normAutofit/>
          </a:bodyPr>
          <a:lstStyle/>
          <a:p>
            <a:r>
              <a:rPr lang="en-US" sz="3200" dirty="0" smtClean="0"/>
              <a:t>Low-Overhead Memory Leak Detection Using Adaptive Statistical Profiling</a:t>
            </a:r>
            <a:endParaRPr lang="en-US" sz="3200" dirty="0"/>
          </a:p>
        </p:txBody>
      </p:sp>
      <p:sp>
        <p:nvSpPr>
          <p:cNvPr id="3" name="Subtitle 2"/>
          <p:cNvSpPr>
            <a:spLocks noGrp="1"/>
          </p:cNvSpPr>
          <p:nvPr>
            <p:ph type="subTitle" idx="1"/>
          </p:nvPr>
        </p:nvSpPr>
        <p:spPr>
          <a:xfrm>
            <a:off x="1066800" y="3352800"/>
            <a:ext cx="6400800" cy="1752600"/>
          </a:xfrm>
        </p:spPr>
        <p:txBody>
          <a:bodyPr>
            <a:normAutofit lnSpcReduction="10000"/>
          </a:bodyPr>
          <a:lstStyle/>
          <a:p>
            <a:pPr marL="457200" indent="-457200" algn="l">
              <a:buFont typeface="Arial" pitchFamily="34" charset="0"/>
              <a:buChar char="•"/>
            </a:pPr>
            <a:r>
              <a:rPr lang="en-US" dirty="0" smtClean="0"/>
              <a:t>What’s the problem?</a:t>
            </a:r>
          </a:p>
          <a:p>
            <a:pPr marL="457200" indent="-457200" algn="l">
              <a:buFont typeface="Arial" pitchFamily="34" charset="0"/>
              <a:buChar char="•"/>
            </a:pPr>
            <a:r>
              <a:rPr lang="en-US" dirty="0" smtClean="0"/>
              <a:t>Contributions</a:t>
            </a:r>
          </a:p>
          <a:p>
            <a:pPr marL="457200" indent="-457200" algn="l">
              <a:buFont typeface="Arial" pitchFamily="34" charset="0"/>
              <a:buChar char="•"/>
            </a:pPr>
            <a:r>
              <a:rPr lang="en-US" dirty="0" smtClean="0"/>
              <a:t>Evaluation</a:t>
            </a:r>
          </a:p>
          <a:p>
            <a:pPr marL="457200" indent="-457200" algn="l">
              <a:buFont typeface="Arial" pitchFamily="34" charset="0"/>
              <a:buChar char="•"/>
            </a:pPr>
            <a:r>
              <a:rPr lang="en-US" dirty="0" smtClean="0"/>
              <a:t>Weakness and Future Works</a:t>
            </a:r>
          </a:p>
          <a:p>
            <a:pPr algn="l"/>
            <a:endParaRPr lang="en-US" dirty="0"/>
          </a:p>
        </p:txBody>
      </p:sp>
    </p:spTree>
    <p:extLst>
      <p:ext uri="{BB962C8B-B14F-4D97-AF65-F5344CB8AC3E}">
        <p14:creationId xmlns:p14="http://schemas.microsoft.com/office/powerpoint/2010/main" val="136425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SWAT: a tool to predict whether an object is going to be accessed in the future</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447800"/>
            <a:ext cx="5320061" cy="4458718"/>
          </a:xfrm>
        </p:spPr>
      </p:pic>
      <p:sp>
        <p:nvSpPr>
          <p:cNvPr id="5" name="TextBox 4"/>
          <p:cNvSpPr txBox="1"/>
          <p:nvPr/>
        </p:nvSpPr>
        <p:spPr>
          <a:xfrm>
            <a:off x="304800" y="5867400"/>
            <a:ext cx="8229600" cy="615553"/>
          </a:xfrm>
          <a:prstGeom prst="rect">
            <a:avLst/>
          </a:prstGeom>
          <a:noFill/>
        </p:spPr>
        <p:txBody>
          <a:bodyPr wrap="square" rtlCol="0">
            <a:spAutoFit/>
          </a:bodyPr>
          <a:lstStyle/>
          <a:p>
            <a:r>
              <a:rPr lang="en-US" sz="1600" dirty="0"/>
              <a:t>http://research.microsoft.com/en-us/um/people/trishulc/swatpresentation3.ppt</a:t>
            </a:r>
          </a:p>
          <a:p>
            <a:endParaRPr lang="en-US" dirty="0"/>
          </a:p>
        </p:txBody>
      </p:sp>
    </p:spTree>
    <p:extLst>
      <p:ext uri="{BB962C8B-B14F-4D97-AF65-F5344CB8AC3E}">
        <p14:creationId xmlns:p14="http://schemas.microsoft.com/office/powerpoint/2010/main" val="7238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lnSpcReduction="10000"/>
          </a:bodyPr>
          <a:lstStyle/>
          <a:p>
            <a:r>
              <a:rPr lang="en-US" dirty="0" smtClean="0"/>
              <a:t>Novel: The authors coin the term “stale” objects ~ staleness. </a:t>
            </a:r>
            <a:r>
              <a:rPr lang="en-US" dirty="0"/>
              <a:t>Staleness becomes the basis for several related works: </a:t>
            </a:r>
            <a:endParaRPr lang="en-US" dirty="0" smtClean="0"/>
          </a:p>
          <a:p>
            <a:pPr marL="342900" indent="-342900">
              <a:buFont typeface="Arial" pitchFamily="34" charset="0"/>
              <a:buChar char="•"/>
            </a:pPr>
            <a:r>
              <a:rPr lang="en-US" dirty="0" smtClean="0"/>
              <a:t>Bond </a:t>
            </a:r>
            <a:r>
              <a:rPr lang="en-US" dirty="0"/>
              <a:t>and McKinley 2006 </a:t>
            </a:r>
            <a:r>
              <a:rPr lang="en-US" dirty="0" smtClean="0"/>
              <a:t>(</a:t>
            </a:r>
            <a:r>
              <a:rPr lang="en-US" dirty="0"/>
              <a:t>last </a:t>
            </a:r>
            <a:r>
              <a:rPr lang="en-US" dirty="0" smtClean="0"/>
              <a:t>week)</a:t>
            </a:r>
          </a:p>
          <a:p>
            <a:pPr marL="342900" indent="-342900">
              <a:buFont typeface="Arial" pitchFamily="34" charset="0"/>
              <a:buChar char="•"/>
            </a:pPr>
            <a:r>
              <a:rPr lang="en-US" dirty="0" smtClean="0"/>
              <a:t>Bond </a:t>
            </a:r>
            <a:r>
              <a:rPr lang="en-US" dirty="0"/>
              <a:t>and McKinley 2009 Leak pruning, </a:t>
            </a:r>
            <a:endParaRPr lang="en-US" dirty="0" smtClean="0"/>
          </a:p>
          <a:p>
            <a:pPr marL="342900" indent="-342900">
              <a:buFont typeface="Arial" pitchFamily="34" charset="0"/>
              <a:buChar char="•"/>
            </a:pPr>
            <a:r>
              <a:rPr lang="en-US" dirty="0" smtClean="0"/>
              <a:t>Bond </a:t>
            </a:r>
            <a:r>
              <a:rPr lang="en-US" dirty="0"/>
              <a:t>and McKinley 2008 Tolerating memory </a:t>
            </a:r>
            <a:r>
              <a:rPr lang="en-US" dirty="0" smtClean="0"/>
              <a:t>leaks</a:t>
            </a:r>
          </a:p>
          <a:p>
            <a:pPr marL="342900" indent="-342900">
              <a:buFont typeface="Arial" pitchFamily="34" charset="0"/>
              <a:buChar char="•"/>
            </a:pPr>
            <a:r>
              <a:rPr lang="en-US" dirty="0" smtClean="0"/>
              <a:t>Tang </a:t>
            </a:r>
            <a:r>
              <a:rPr lang="en-US" dirty="0"/>
              <a:t>et al 2008 Leak </a:t>
            </a:r>
            <a:r>
              <a:rPr lang="en-US" dirty="0" smtClean="0"/>
              <a:t>Survivor</a:t>
            </a:r>
          </a:p>
          <a:p>
            <a:r>
              <a:rPr lang="en-US" dirty="0" smtClean="0"/>
              <a:t>Cons:</a:t>
            </a:r>
          </a:p>
          <a:p>
            <a:pPr marL="342900" indent="-342900">
              <a:buFont typeface="Arial" pitchFamily="34" charset="0"/>
              <a:buChar char="•"/>
            </a:pPr>
            <a:r>
              <a:rPr lang="en-US" dirty="0" smtClean="0"/>
              <a:t>Identifies memory leak but not memory bloat (</a:t>
            </a:r>
            <a:r>
              <a:rPr lang="en-US" dirty="0" err="1" smtClean="0"/>
              <a:t>Xu</a:t>
            </a:r>
            <a:r>
              <a:rPr lang="en-US" dirty="0" smtClean="0"/>
              <a:t> and </a:t>
            </a:r>
            <a:r>
              <a:rPr lang="en-US" dirty="0" err="1" smtClean="0"/>
              <a:t>Rountev</a:t>
            </a:r>
            <a:r>
              <a:rPr lang="en-US" dirty="0" smtClean="0"/>
              <a:t> 2008; </a:t>
            </a:r>
            <a:r>
              <a:rPr lang="en-US" dirty="0" err="1" smtClean="0"/>
              <a:t>Xu</a:t>
            </a:r>
            <a:r>
              <a:rPr lang="en-US" dirty="0" smtClean="0"/>
              <a:t> and Bond 2011)</a:t>
            </a:r>
          </a:p>
          <a:p>
            <a:pPr marL="342900" indent="-342900">
              <a:buFont typeface="Arial" pitchFamily="34" charset="0"/>
              <a:buChar char="•"/>
            </a:pPr>
            <a:r>
              <a:rPr lang="en-US" dirty="0" smtClean="0"/>
              <a:t>False Positives (</a:t>
            </a:r>
            <a:r>
              <a:rPr lang="en-US" dirty="0" err="1" smtClean="0"/>
              <a:t>Novark</a:t>
            </a:r>
            <a:r>
              <a:rPr lang="en-US" dirty="0" smtClean="0"/>
              <a:t> 2009)</a:t>
            </a:r>
          </a:p>
          <a:p>
            <a:pPr marL="342900" indent="-342900">
              <a:buFont typeface="Arial" pitchFamily="34" charset="0"/>
              <a:buChar char="•"/>
            </a:pPr>
            <a:r>
              <a:rPr lang="en-US" dirty="0" smtClean="0"/>
              <a:t>A lot of work for programmers to find and fix the leak</a:t>
            </a:r>
            <a:endParaRPr lang="en-US" dirty="0"/>
          </a:p>
        </p:txBody>
      </p:sp>
    </p:spTree>
    <p:extLst>
      <p:ext uri="{BB962C8B-B14F-4D97-AF65-F5344CB8AC3E}">
        <p14:creationId xmlns:p14="http://schemas.microsoft.com/office/powerpoint/2010/main" val="254725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91400" cy="1371600"/>
          </a:xfrm>
        </p:spPr>
        <p:txBody>
          <a:bodyPr/>
          <a:lstStyle/>
          <a:p>
            <a:r>
              <a:rPr lang="en-US" dirty="0" smtClean="0"/>
              <a:t>What’s the Problem?</a:t>
            </a:r>
            <a:endParaRPr lang="en-US" dirty="0"/>
          </a:p>
        </p:txBody>
      </p:sp>
      <p:sp>
        <p:nvSpPr>
          <p:cNvPr id="3" name="Content Placeholder 2"/>
          <p:cNvSpPr>
            <a:spLocks noGrp="1"/>
          </p:cNvSpPr>
          <p:nvPr>
            <p:ph idx="1"/>
          </p:nvPr>
        </p:nvSpPr>
        <p:spPr/>
        <p:txBody>
          <a:bodyPr/>
          <a:lstStyle/>
          <a:p>
            <a:r>
              <a:rPr lang="en-US" dirty="0" smtClean="0"/>
              <a:t>2 challenges to memory management</a:t>
            </a:r>
          </a:p>
          <a:p>
            <a:pPr marL="342900" indent="-342900">
              <a:buFont typeface="Arial" pitchFamily="34" charset="0"/>
              <a:buChar char="•"/>
            </a:pPr>
            <a:r>
              <a:rPr lang="en-US" dirty="0" smtClean="0"/>
              <a:t>Bloat</a:t>
            </a:r>
          </a:p>
          <a:p>
            <a:pPr marL="342900" indent="-342900">
              <a:buFont typeface="Arial" pitchFamily="34" charset="0"/>
              <a:buChar char="•"/>
            </a:pPr>
            <a:r>
              <a:rPr lang="en-US" dirty="0" smtClean="0"/>
              <a:t>Memory leak</a:t>
            </a:r>
          </a:p>
          <a:p>
            <a:r>
              <a:rPr lang="en-US" dirty="0" smtClean="0"/>
              <a:t>SWAT uses a sample based approach for memory leak detection</a:t>
            </a:r>
          </a:p>
          <a:p>
            <a:pPr marL="342900" indent="-342900">
              <a:buFont typeface="Arial" pitchFamily="34" charset="0"/>
              <a:buChar char="•"/>
            </a:pPr>
            <a:r>
              <a:rPr lang="en-US" dirty="0" smtClean="0"/>
              <a:t>An “educated guess” whether object O is leaked at time T</a:t>
            </a:r>
            <a:endParaRPr lang="en-US" dirty="0"/>
          </a:p>
        </p:txBody>
      </p:sp>
    </p:spTree>
    <p:extLst>
      <p:ext uri="{BB962C8B-B14F-4D97-AF65-F5344CB8AC3E}">
        <p14:creationId xmlns:p14="http://schemas.microsoft.com/office/powerpoint/2010/main" val="179130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Captures leaks based on object access – staleness not reachability</a:t>
            </a:r>
          </a:p>
          <a:p>
            <a:pPr marL="342900" indent="-342900">
              <a:buFont typeface="Arial" pitchFamily="34" charset="0"/>
              <a:buChar char="•"/>
            </a:pPr>
            <a:r>
              <a:rPr lang="en-US" dirty="0" smtClean="0"/>
              <a:t>Obstacles to staleness approach</a:t>
            </a:r>
          </a:p>
          <a:p>
            <a:pPr marL="800100" lvl="1" indent="-342900"/>
            <a:r>
              <a:rPr lang="en-US" dirty="0" smtClean="0"/>
              <a:t>Overhead of monitoring all heap access</a:t>
            </a:r>
          </a:p>
          <a:p>
            <a:pPr marL="800100" lvl="1" indent="-342900"/>
            <a:r>
              <a:rPr lang="en-US" dirty="0" smtClean="0"/>
              <a:t>Leaks reported can include false positives</a:t>
            </a:r>
          </a:p>
          <a:p>
            <a:pPr marL="342900" indent="-342900">
              <a:buFont typeface="Arial" pitchFamily="34" charset="0"/>
              <a:buChar char="•"/>
            </a:pPr>
            <a:r>
              <a:rPr lang="en-US" dirty="0" smtClean="0"/>
              <a:t>Overcome obstacles</a:t>
            </a:r>
          </a:p>
          <a:p>
            <a:pPr marL="800100" lvl="1" indent="-342900"/>
            <a:r>
              <a:rPr lang="en-US" b="1" dirty="0" smtClean="0"/>
              <a:t>Adaptive bursty tracing</a:t>
            </a:r>
            <a:r>
              <a:rPr lang="en-US" dirty="0" smtClean="0"/>
              <a:t>: hot paths access hot objects and cold paths access cold objects</a:t>
            </a:r>
          </a:p>
          <a:p>
            <a:pPr marL="800100" lvl="1" indent="-342900"/>
            <a:r>
              <a:rPr lang="en-US" dirty="0" smtClean="0"/>
              <a:t>False positives may represent inefficient memory use</a:t>
            </a:r>
          </a:p>
          <a:p>
            <a:pPr marL="342900" indent="-342900">
              <a:buFont typeface="Arial" pitchFamily="34" charset="0"/>
              <a:buChar char="•"/>
            </a:pPr>
            <a:endParaRPr lang="en-US" dirty="0"/>
          </a:p>
        </p:txBody>
      </p:sp>
    </p:spTree>
    <p:extLst>
      <p:ext uri="{BB962C8B-B14F-4D97-AF65-F5344CB8AC3E}">
        <p14:creationId xmlns:p14="http://schemas.microsoft.com/office/powerpoint/2010/main" val="400083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SWAT used a sampling rate of .1% with a runtime overhead of less than 5%</a:t>
            </a:r>
          </a:p>
          <a:p>
            <a:r>
              <a:rPr lang="en-US" dirty="0" smtClean="0"/>
              <a:t>False positives may indicate inefficient use of memory</a:t>
            </a:r>
          </a:p>
          <a:p>
            <a:r>
              <a:rPr lang="en-US" dirty="0" smtClean="0"/>
              <a:t>Case Studies at Microsoft for 18 months</a:t>
            </a:r>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609600" y="3581400"/>
            <a:ext cx="7391400" cy="2438400"/>
          </a:xfrm>
          <a:prstGeom prst="rect">
            <a:avLst/>
          </a:prstGeom>
        </p:spPr>
      </p:pic>
    </p:spTree>
    <p:extLst>
      <p:ext uri="{BB962C8B-B14F-4D97-AF65-F5344CB8AC3E}">
        <p14:creationId xmlns:p14="http://schemas.microsoft.com/office/powerpoint/2010/main" val="75263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and Future Works</a:t>
            </a:r>
            <a:endParaRPr lang="en-US" dirty="0"/>
          </a:p>
        </p:txBody>
      </p:sp>
      <p:sp>
        <p:nvSpPr>
          <p:cNvPr id="3" name="Content Placeholder 2"/>
          <p:cNvSpPr>
            <a:spLocks noGrp="1"/>
          </p:cNvSpPr>
          <p:nvPr>
            <p:ph idx="1"/>
          </p:nvPr>
        </p:nvSpPr>
        <p:spPr/>
        <p:txBody>
          <a:bodyPr/>
          <a:lstStyle/>
          <a:p>
            <a:r>
              <a:rPr lang="en-US" dirty="0" err="1" smtClean="0"/>
              <a:t>Xu</a:t>
            </a:r>
            <a:r>
              <a:rPr lang="en-US" dirty="0" smtClean="0"/>
              <a:t> 2008; </a:t>
            </a:r>
            <a:r>
              <a:rPr lang="en-US" dirty="0" err="1" smtClean="0"/>
              <a:t>Xu</a:t>
            </a:r>
            <a:r>
              <a:rPr lang="en-US" dirty="0" smtClean="0"/>
              <a:t> and Bond 2011: </a:t>
            </a:r>
          </a:p>
          <a:p>
            <a:pPr marL="342900" indent="-342900">
              <a:buFont typeface="Arial" pitchFamily="34" charset="0"/>
              <a:buChar char="•"/>
            </a:pPr>
            <a:r>
              <a:rPr lang="en-US" dirty="0" smtClean="0"/>
              <a:t>Unnecessary memory consumption </a:t>
            </a:r>
            <a:r>
              <a:rPr lang="en-US" i="1" dirty="0" smtClean="0"/>
              <a:t>AND</a:t>
            </a:r>
            <a:r>
              <a:rPr lang="en-US" dirty="0" smtClean="0"/>
              <a:t> staleness</a:t>
            </a:r>
          </a:p>
          <a:p>
            <a:pPr marL="342900" indent="-342900">
              <a:buFont typeface="Arial" pitchFamily="34" charset="0"/>
              <a:buChar char="•"/>
            </a:pPr>
            <a:r>
              <a:rPr lang="en-US" dirty="0" smtClean="0"/>
              <a:t>Many normal objects can exhibit staleness and suspicious growth – need more detailed information without producing more memory and runtime overhead</a:t>
            </a:r>
          </a:p>
          <a:p>
            <a:r>
              <a:rPr lang="en-US" dirty="0" err="1" smtClean="0"/>
              <a:t>Novark</a:t>
            </a:r>
            <a:r>
              <a:rPr lang="en-US" dirty="0" smtClean="0"/>
              <a:t> 2009: Adaptive Bursty Tracing uses .1% sampling then it will miss all but 1 reference out of every 1,000; it produces a lot of false positives</a:t>
            </a:r>
          </a:p>
          <a:p>
            <a:r>
              <a:rPr lang="en-US" dirty="0" smtClean="0"/>
              <a:t>Our next paper will address some of the drawbacks to SWAT’s sampling approach</a:t>
            </a:r>
            <a:endParaRPr lang="en-US" dirty="0"/>
          </a:p>
        </p:txBody>
      </p:sp>
    </p:spTree>
    <p:extLst>
      <p:ext uri="{BB962C8B-B14F-4D97-AF65-F5344CB8AC3E}">
        <p14:creationId xmlns:p14="http://schemas.microsoft.com/office/powerpoint/2010/main" val="21912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Bond and McKinley 2006 Bell: Bit-encoding online memory leak </a:t>
            </a:r>
            <a:r>
              <a:rPr lang="en-US" dirty="0" smtClean="0"/>
              <a:t>detection </a:t>
            </a:r>
          </a:p>
          <a:p>
            <a:r>
              <a:rPr lang="en-US" dirty="0"/>
              <a:t>Bond and McKinley 2009 Leak </a:t>
            </a:r>
            <a:r>
              <a:rPr lang="en-US" dirty="0" smtClean="0"/>
              <a:t>pruning</a:t>
            </a:r>
          </a:p>
          <a:p>
            <a:r>
              <a:rPr lang="en-US" dirty="0"/>
              <a:t>Bond and McKinley 2008 Tolerating memory </a:t>
            </a:r>
            <a:r>
              <a:rPr lang="en-US" dirty="0" smtClean="0"/>
              <a:t>leaks</a:t>
            </a:r>
          </a:p>
          <a:p>
            <a:r>
              <a:rPr lang="en-US" dirty="0" err="1" smtClean="0"/>
              <a:t>Novark</a:t>
            </a:r>
            <a:r>
              <a:rPr lang="en-US" dirty="0" smtClean="0"/>
              <a:t> et al 2009 Efficiently and Precisely Locating Memory Leaks and Bloat</a:t>
            </a:r>
          </a:p>
          <a:p>
            <a:r>
              <a:rPr lang="en-US" dirty="0"/>
              <a:t>Tang et al 2008 Leak Survivor: Towards safely tolerating memory leaks for garbage collected </a:t>
            </a:r>
            <a:r>
              <a:rPr lang="en-US" dirty="0" smtClean="0"/>
              <a:t>languages</a:t>
            </a:r>
          </a:p>
          <a:p>
            <a:r>
              <a:rPr lang="en-US" dirty="0" err="1" smtClean="0"/>
              <a:t>Xu</a:t>
            </a:r>
            <a:r>
              <a:rPr lang="en-US" dirty="0" smtClean="0"/>
              <a:t> and </a:t>
            </a:r>
            <a:r>
              <a:rPr lang="en-US" dirty="0" err="1" smtClean="0"/>
              <a:t>Rountev</a:t>
            </a:r>
            <a:r>
              <a:rPr lang="en-US" dirty="0" smtClean="0"/>
              <a:t> 2008 Precise Memory Leak Detection</a:t>
            </a:r>
          </a:p>
          <a:p>
            <a:r>
              <a:rPr lang="en-US" dirty="0" err="1" smtClean="0"/>
              <a:t>Xu</a:t>
            </a:r>
            <a:r>
              <a:rPr lang="en-US" dirty="0" smtClean="0"/>
              <a:t> and Bond 2011 Leak Chaser</a:t>
            </a:r>
            <a:endParaRPr lang="en-US" dirty="0"/>
          </a:p>
        </p:txBody>
      </p:sp>
    </p:spTree>
    <p:extLst>
      <p:ext uri="{BB962C8B-B14F-4D97-AF65-F5344CB8AC3E}">
        <p14:creationId xmlns:p14="http://schemas.microsoft.com/office/powerpoint/2010/main" val="125115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61</TotalTime>
  <Words>835</Words>
  <Application>Microsoft Office PowerPoint</Application>
  <PresentationFormat>On-screen Show (4:3)</PresentationFormat>
  <Paragraphs>70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Low-Overhead Memory Leak Detection Using Adaptive Statistical Profiling</vt:lpstr>
      <vt:lpstr>SWAT: a tool to predict whether an object is going to be accessed in the future</vt:lpstr>
      <vt:lpstr>Intro</vt:lpstr>
      <vt:lpstr>What’s the Problem?</vt:lpstr>
      <vt:lpstr>Contribution</vt:lpstr>
      <vt:lpstr>Evaluation</vt:lpstr>
      <vt:lpstr>Weakness and Future Works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Low-Overhead Memory Leak Detection Using Adaptive Statistical Profiling</dc:title>
  <dc:creator>jimsplace949</dc:creator>
  <cp:lastModifiedBy>jimsplace949</cp:lastModifiedBy>
  <cp:revision>9</cp:revision>
  <dcterms:created xsi:type="dcterms:W3CDTF">2012-01-22T19:45:41Z</dcterms:created>
  <dcterms:modified xsi:type="dcterms:W3CDTF">2012-01-22T20:47:10Z</dcterms:modified>
</cp:coreProperties>
</file>