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0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E550D-42A2-490C-B6A4-CD7799268462}" type="datetimeFigureOut">
              <a:rPr lang="en-US" smtClean="0"/>
              <a:t>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462CA-3E20-412B-883F-BECCC3C62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4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62CA-3E20-412B-883F-BECCC3C627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4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5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7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9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7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5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0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00F11-95AE-457E-A5DD-E14896DFFC9C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406D8-8DD9-492D-B229-D6E33CF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Preferential Path Profiling: Compactly numbering interesting Paths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Compactness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2"/>
          <a:stretch/>
        </p:blipFill>
        <p:spPr bwMode="auto">
          <a:xfrm>
            <a:off x="226258" y="1567769"/>
            <a:ext cx="4418550" cy="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Group 42"/>
          <p:cNvGrpSpPr/>
          <p:nvPr/>
        </p:nvGrpSpPr>
        <p:grpSpPr>
          <a:xfrm>
            <a:off x="4644808" y="1563358"/>
            <a:ext cx="4135514" cy="4113807"/>
            <a:chOff x="4644808" y="1563358"/>
            <a:chExt cx="4135514" cy="4113807"/>
          </a:xfrm>
        </p:grpSpPr>
        <p:sp>
          <p:nvSpPr>
            <p:cNvPr id="35" name="TextBox 34"/>
            <p:cNvSpPr txBox="1"/>
            <p:nvPr/>
          </p:nvSpPr>
          <p:spPr>
            <a:xfrm>
              <a:off x="4644808" y="5295543"/>
              <a:ext cx="1794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int</a:t>
              </a:r>
              <a:r>
                <a:rPr lang="en-US" dirty="0" smtClean="0"/>
                <a:t>(</a:t>
              </a:r>
              <a:r>
                <a:rPr lang="en-US" dirty="0" err="1" smtClean="0"/>
                <a:t>va,v</a:t>
              </a:r>
              <a:r>
                <a:rPr lang="en-US" dirty="0" smtClean="0"/>
                <a:t>) = [0,X-1]</a:t>
              </a:r>
              <a:endParaRPr lang="en-US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06025" y="1563358"/>
              <a:ext cx="3974297" cy="4113807"/>
              <a:chOff x="4806025" y="1563358"/>
              <a:chExt cx="3974297" cy="4113807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6629400" y="1563358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en-US" dirty="0" smtClean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7637322" y="2788392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79922" y="2788392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cxnSp>
            <p:nvCxnSpPr>
              <p:cNvPr id="8" name="Straight Arrow Connector 7"/>
              <p:cNvCxnSpPr>
                <a:stCxn id="5" idx="4"/>
                <a:endCxn id="7" idx="7"/>
              </p:cNvCxnSpPr>
              <p:nvPr/>
            </p:nvCxnSpPr>
            <p:spPr>
              <a:xfrm flipH="1">
                <a:off x="6035207" y="2096758"/>
                <a:ext cx="860893" cy="7697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>
                <a:stCxn id="5" idx="4"/>
                <a:endCxn id="6" idx="0"/>
              </p:cNvCxnSpPr>
              <p:nvPr/>
            </p:nvCxnSpPr>
            <p:spPr>
              <a:xfrm>
                <a:off x="6896100" y="2096758"/>
                <a:ext cx="1007922" cy="69163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7" idx="4"/>
                <a:endCxn id="25" idx="0"/>
              </p:cNvCxnSpPr>
              <p:nvPr/>
            </p:nvCxnSpPr>
            <p:spPr>
              <a:xfrm flipH="1">
                <a:off x="5269776" y="3321792"/>
                <a:ext cx="576846" cy="609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7" idx="4"/>
                <a:endCxn id="28" idx="0"/>
              </p:cNvCxnSpPr>
              <p:nvPr/>
            </p:nvCxnSpPr>
            <p:spPr>
              <a:xfrm>
                <a:off x="5846622" y="3321792"/>
                <a:ext cx="573733" cy="59123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6" idx="4"/>
                <a:endCxn id="27" idx="0"/>
              </p:cNvCxnSpPr>
              <p:nvPr/>
            </p:nvCxnSpPr>
            <p:spPr>
              <a:xfrm flipH="1">
                <a:off x="7410955" y="3321792"/>
                <a:ext cx="493067" cy="59123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6" idx="4"/>
                <a:endCxn id="26" idx="0"/>
              </p:cNvCxnSpPr>
              <p:nvPr/>
            </p:nvCxnSpPr>
            <p:spPr>
              <a:xfrm>
                <a:off x="7904022" y="3321792"/>
                <a:ext cx="645468" cy="609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198922" y="348586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364286" y="343292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076872" y="3397992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X-1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252315" y="3397992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Y-1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516922" y="3494759"/>
                <a:ext cx="6286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……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658070" y="3500326"/>
                <a:ext cx="6286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……</a:t>
                </a:r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551285" y="4617192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US" dirty="0"/>
              </a:p>
            </p:txBody>
          </p:sp>
          <p:cxnSp>
            <p:nvCxnSpPr>
              <p:cNvPr id="21" name="Straight Arrow Connector 20"/>
              <p:cNvCxnSpPr>
                <a:stCxn id="25" idx="2"/>
                <a:endCxn id="20" idx="2"/>
              </p:cNvCxnSpPr>
              <p:nvPr/>
            </p:nvCxnSpPr>
            <p:spPr>
              <a:xfrm>
                <a:off x="5269776" y="4254557"/>
                <a:ext cx="1281509" cy="62933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28" idx="2"/>
                <a:endCxn id="20" idx="1"/>
              </p:cNvCxnSpPr>
              <p:nvPr/>
            </p:nvCxnSpPr>
            <p:spPr>
              <a:xfrm>
                <a:off x="6420355" y="4236192"/>
                <a:ext cx="209045" cy="4591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27" idx="2"/>
                <a:endCxn id="20" idx="7"/>
              </p:cNvCxnSpPr>
              <p:nvPr/>
            </p:nvCxnSpPr>
            <p:spPr>
              <a:xfrm flipH="1">
                <a:off x="7006570" y="4236192"/>
                <a:ext cx="404385" cy="4591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26" idx="2"/>
                <a:endCxn id="20" idx="6"/>
              </p:cNvCxnSpPr>
              <p:nvPr/>
            </p:nvCxnSpPr>
            <p:spPr>
              <a:xfrm flipH="1">
                <a:off x="7084685" y="4254557"/>
                <a:ext cx="1464805" cy="62933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038943" y="3931392"/>
                <a:ext cx="461665" cy="323165"/>
              </a:xfrm>
              <a:prstGeom prst="rect">
                <a:avLst/>
              </a:prstGeom>
              <a:noFill/>
            </p:spPr>
            <p:txBody>
              <a:bodyPr vert="vert" wrap="none" rtlCol="0">
                <a:spAutoFit/>
              </a:bodyPr>
              <a:lstStyle/>
              <a:p>
                <a:r>
                  <a:rPr lang="en-US" dirty="0" smtClean="0"/>
                  <a:t>....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318657" y="3931392"/>
                <a:ext cx="461665" cy="323165"/>
              </a:xfrm>
              <a:prstGeom prst="rect">
                <a:avLst/>
              </a:prstGeom>
              <a:noFill/>
            </p:spPr>
            <p:txBody>
              <a:bodyPr vert="vert" wrap="none" rtlCol="0">
                <a:spAutoFit/>
              </a:bodyPr>
              <a:lstStyle/>
              <a:p>
                <a:r>
                  <a:rPr lang="en-US" dirty="0" smtClean="0"/>
                  <a:t>....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80122" y="3913027"/>
                <a:ext cx="461665" cy="323165"/>
              </a:xfrm>
              <a:prstGeom prst="rect">
                <a:avLst/>
              </a:prstGeom>
              <a:noFill/>
            </p:spPr>
            <p:txBody>
              <a:bodyPr vert="vert" wrap="none" rtlCol="0">
                <a:spAutoFit/>
              </a:bodyPr>
              <a:lstStyle/>
              <a:p>
                <a:r>
                  <a:rPr lang="en-US" dirty="0" smtClean="0"/>
                  <a:t>....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189522" y="3913027"/>
                <a:ext cx="461665" cy="323165"/>
              </a:xfrm>
              <a:prstGeom prst="rect">
                <a:avLst/>
              </a:prstGeom>
              <a:noFill/>
            </p:spPr>
            <p:txBody>
              <a:bodyPr vert="vert" wrap="none" rtlCol="0">
                <a:spAutoFit/>
              </a:bodyPr>
              <a:lstStyle/>
              <a:p>
                <a:r>
                  <a:rPr lang="en-US" dirty="0" smtClean="0"/>
                  <a:t>....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06025" y="2786009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Na = X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869061" y="2849701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Nb</a:t>
                </a:r>
                <a:r>
                  <a:rPr lang="en-US" dirty="0" smtClean="0"/>
                  <a:t> = Y</a:t>
                </a:r>
                <a:endParaRPr lang="en-US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5038943" y="4228743"/>
                <a:ext cx="370581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814729" y="5307833"/>
                <a:ext cx="17834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int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vb,v</a:t>
                </a:r>
                <a:r>
                  <a:rPr lang="en-US" dirty="0" smtClean="0"/>
                  <a:t>) = [0,Y-1]</a:t>
                </a:r>
                <a:endParaRPr lang="en-US" dirty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6258" y="3183292"/>
                <a:ext cx="12215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0" smtClean="0">
                          <a:latin typeface="Cambria Math"/>
                        </a:rPr>
                        <m:t>1</m:t>
                      </m:r>
                      <m:r>
                        <a:rPr lang="en-US" sz="1200" b="0" i="1" smtClean="0">
                          <a:latin typeface="Cambria Math"/>
                        </a:rPr>
                        <m:t>≤</m:t>
                      </m:r>
                      <m:r>
                        <a:rPr lang="en-US" sz="1200" b="0" i="1" smtClean="0">
                          <a:latin typeface="Cambria Math"/>
                        </a:rPr>
                        <m:t>𝑖</m:t>
                      </m:r>
                      <m:r>
                        <a:rPr lang="en-US" sz="1200" b="0" i="1" smtClean="0">
                          <a:latin typeface="Cambria Math"/>
                        </a:rPr>
                        <m:t>≤</m:t>
                      </m:r>
                      <m:r>
                        <a:rPr lang="en-US" sz="1200" b="0" i="1" smtClean="0">
                          <a:latin typeface="Cambria Math"/>
                        </a:rPr>
                        <m:t>𝑜𝑢𝑡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𝑣</m:t>
                      </m:r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58" y="3183292"/>
                <a:ext cx="1221542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226258" y="3496172"/>
            <a:ext cx="3812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 = 1,2</a:t>
            </a:r>
          </a:p>
          <a:p>
            <a:endParaRPr lang="en-US" sz="1200" dirty="0">
              <a:latin typeface="Cambria Math" pitchFamily="18" charset="0"/>
              <a:ea typeface="Cambria Math" pitchFamily="18" charset="0"/>
            </a:endParaRPr>
          </a:p>
          <a:p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W(e1) = </a:t>
            </a:r>
            <a:r>
              <a:rPr lang="en-US" sz="1200" dirty="0" err="1" smtClean="0">
                <a:latin typeface="Cambria Math" pitchFamily="18" charset="0"/>
                <a:ea typeface="Cambria Math" pitchFamily="18" charset="0"/>
              </a:rPr>
              <a:t>cis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(0) – min(1) = 0 -0 = 0</a:t>
            </a:r>
          </a:p>
          <a:p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W(e2) = </a:t>
            </a:r>
            <a:r>
              <a:rPr lang="en-US" sz="1200" dirty="0" err="1" smtClean="0">
                <a:latin typeface="Cambria Math" pitchFamily="18" charset="0"/>
                <a:ea typeface="Cambria Math" pitchFamily="18" charset="0"/>
              </a:rPr>
              <a:t>cis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(1) – min(2) = (X-1 – 0 +1) – 0 = X 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2685760"/>
            <a:ext cx="297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umulative </a:t>
            </a:r>
            <a:r>
              <a:rPr lang="en-US" dirty="0"/>
              <a:t>i</a:t>
            </a:r>
            <a:r>
              <a:rPr lang="en-US" dirty="0" smtClean="0"/>
              <a:t>nterval size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cis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75314" y="214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10955" y="211761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53676" y="5791200"/>
            <a:ext cx="1794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va,v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= [0,X-1]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40267" y="5791200"/>
            <a:ext cx="222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vb,v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= [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X-1,X+Y-1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5150592"/>
            <a:ext cx="2316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uniqueness</a:t>
            </a:r>
          </a:p>
          <a:p>
            <a:r>
              <a:rPr lang="en-US" dirty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in(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)  compactness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4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8" grpId="0"/>
      <p:bldP spid="42" grpId="0"/>
      <p:bldP spid="44" grpId="0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810836" y="774464"/>
            <a:ext cx="280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69718" y="786880"/>
            <a:ext cx="685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X+Y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93558" y="864300"/>
            <a:ext cx="29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X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93083" y="317264"/>
            <a:ext cx="5376209" cy="3124200"/>
            <a:chOff x="457200" y="609600"/>
            <a:chExt cx="6031844" cy="3505200"/>
          </a:xfrm>
        </p:grpSpPr>
        <p:sp>
          <p:nvSpPr>
            <p:cNvPr id="4" name="Oval 3"/>
            <p:cNvSpPr/>
            <p:nvPr/>
          </p:nvSpPr>
          <p:spPr>
            <a:xfrm>
              <a:off x="3055579" y="609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436829" y="1752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131779" y="1752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998179" y="1752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8" name="Straight Arrow Connector 7"/>
            <p:cNvCxnSpPr>
              <a:stCxn id="4" idx="4"/>
              <a:endCxn id="7" idx="7"/>
            </p:cNvCxnSpPr>
            <p:nvPr/>
          </p:nvCxnSpPr>
          <p:spPr>
            <a:xfrm flipH="1">
              <a:off x="1453464" y="1143000"/>
              <a:ext cx="1868815" cy="6877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4" idx="4"/>
              <a:endCxn id="6" idx="0"/>
            </p:cNvCxnSpPr>
            <p:nvPr/>
          </p:nvCxnSpPr>
          <p:spPr>
            <a:xfrm>
              <a:off x="3322279" y="1143000"/>
              <a:ext cx="762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4"/>
              <a:endCxn id="5" idx="1"/>
            </p:cNvCxnSpPr>
            <p:nvPr/>
          </p:nvCxnSpPr>
          <p:spPr>
            <a:xfrm>
              <a:off x="3322279" y="1143000"/>
              <a:ext cx="2192665" cy="6877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4"/>
            </p:cNvCxnSpPr>
            <p:nvPr/>
          </p:nvCxnSpPr>
          <p:spPr>
            <a:xfrm flipH="1">
              <a:off x="617179" y="2286000"/>
              <a:ext cx="6477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4"/>
            </p:cNvCxnSpPr>
            <p:nvPr/>
          </p:nvCxnSpPr>
          <p:spPr>
            <a:xfrm>
              <a:off x="1264879" y="2286000"/>
              <a:ext cx="4953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4"/>
            </p:cNvCxnSpPr>
            <p:nvPr/>
          </p:nvCxnSpPr>
          <p:spPr>
            <a:xfrm flipH="1">
              <a:off x="2750779" y="2286000"/>
              <a:ext cx="6477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4"/>
            </p:cNvCxnSpPr>
            <p:nvPr/>
          </p:nvCxnSpPr>
          <p:spPr>
            <a:xfrm>
              <a:off x="3398479" y="2286000"/>
              <a:ext cx="4953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4"/>
            </p:cNvCxnSpPr>
            <p:nvPr/>
          </p:nvCxnSpPr>
          <p:spPr>
            <a:xfrm flipH="1">
              <a:off x="5055829" y="2286000"/>
              <a:ext cx="6477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4"/>
            </p:cNvCxnSpPr>
            <p:nvPr/>
          </p:nvCxnSpPr>
          <p:spPr>
            <a:xfrm>
              <a:off x="5703529" y="2286000"/>
              <a:ext cx="4953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17179" y="2450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07993" y="2362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2543" y="23971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95129" y="2362200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X-1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67222" y="2362200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Z-1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70572" y="2362200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Y-1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5179" y="2458967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……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41579" y="2433935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……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76327" y="2464534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……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093679" y="35814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endCxn id="26" idx="2"/>
            </p:cNvCxnSpPr>
            <p:nvPr/>
          </p:nvCxnSpPr>
          <p:spPr>
            <a:xfrm>
              <a:off x="617179" y="3200400"/>
              <a:ext cx="2476500" cy="647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26" idx="2"/>
            </p:cNvCxnSpPr>
            <p:nvPr/>
          </p:nvCxnSpPr>
          <p:spPr>
            <a:xfrm>
              <a:off x="1855429" y="3200400"/>
              <a:ext cx="1238250" cy="647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6" idx="1"/>
            </p:cNvCxnSpPr>
            <p:nvPr/>
          </p:nvCxnSpPr>
          <p:spPr>
            <a:xfrm>
              <a:off x="2826979" y="3200400"/>
              <a:ext cx="344815" cy="4591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26" idx="7"/>
            </p:cNvCxnSpPr>
            <p:nvPr/>
          </p:nvCxnSpPr>
          <p:spPr>
            <a:xfrm flipH="1">
              <a:off x="3548964" y="3200400"/>
              <a:ext cx="344815" cy="4591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6" idx="6"/>
            </p:cNvCxnSpPr>
            <p:nvPr/>
          </p:nvCxnSpPr>
          <p:spPr>
            <a:xfrm flipH="1">
              <a:off x="3627079" y="3200400"/>
              <a:ext cx="1333500" cy="6477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6" idx="5"/>
            </p:cNvCxnSpPr>
            <p:nvPr/>
          </p:nvCxnSpPr>
          <p:spPr>
            <a:xfrm flipH="1">
              <a:off x="3548964" y="3200400"/>
              <a:ext cx="2664479" cy="8362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57200" y="2895600"/>
              <a:ext cx="461665" cy="323165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US" dirty="0" smtClean="0"/>
                <a:t>....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36914" y="2895600"/>
              <a:ext cx="461665" cy="323165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US" dirty="0" smtClean="0"/>
                <a:t>....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98379" y="2877235"/>
              <a:ext cx="461665" cy="323165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US" dirty="0" smtClean="0"/>
                <a:t>....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07779" y="2877235"/>
              <a:ext cx="461665" cy="323165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US" dirty="0" smtClean="0"/>
                <a:t>....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84379" y="2917214"/>
              <a:ext cx="461665" cy="323165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US" dirty="0" smtClean="0"/>
                <a:t>....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27379" y="2895600"/>
              <a:ext cx="461665" cy="323165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r>
                <a:rPr lang="en-US" dirty="0" smtClean="0"/>
                <a:t>....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5282" y="140072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Na = X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593886" y="1835240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Nc</a:t>
              </a:r>
              <a:r>
                <a:rPr lang="en-US" dirty="0" smtClean="0"/>
                <a:t> = Z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65692" y="1817630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Nb</a:t>
              </a:r>
              <a:r>
                <a:rPr lang="en-US" dirty="0" smtClean="0"/>
                <a:t> = Y</a:t>
              </a:r>
              <a:endParaRPr lang="en-US" dirty="0"/>
            </a:p>
          </p:txBody>
        </p:sp>
      </p:grpSp>
      <p:pic>
        <p:nvPicPr>
          <p:cNvPr id="4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2"/>
          <a:stretch/>
        </p:blipFill>
        <p:spPr bwMode="auto">
          <a:xfrm>
            <a:off x="4444789" y="3276600"/>
            <a:ext cx="4418550" cy="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349581" y="4800600"/>
            <a:ext cx="183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int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va,v</a:t>
            </a:r>
            <a:r>
              <a:rPr lang="en-US" b="1" dirty="0" smtClean="0">
                <a:solidFill>
                  <a:srgbClr val="C00000"/>
                </a:solidFill>
              </a:rPr>
              <a:t>) = [0,X-1]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63268" y="4812890"/>
            <a:ext cx="1783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vb,v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= [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,Y-1]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5326" y="5279958"/>
            <a:ext cx="183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va,v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 = [0,X-1]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40320" y="5279958"/>
            <a:ext cx="2096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vb,v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 = [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X,X+Y-1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]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9581" y="5748516"/>
            <a:ext cx="1838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va,v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[0,X-1]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17905" y="5728116"/>
            <a:ext cx="2096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vb,v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[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X,X+Y-1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80105" y="4812890"/>
            <a:ext cx="176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vc,v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= [0,Z-1]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80105" y="5304628"/>
            <a:ext cx="176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vc,v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= [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,Z-1]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80105" y="5748516"/>
            <a:ext cx="255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vc,v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[X+Y, X+Y+Z-1]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064" y="864300"/>
            <a:ext cx="22395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the paths are</a:t>
            </a:r>
          </a:p>
          <a:p>
            <a:r>
              <a:rPr lang="en-US" sz="2400" dirty="0" smtClean="0"/>
              <a:t>interesting here.</a:t>
            </a:r>
          </a:p>
        </p:txBody>
      </p:sp>
    </p:spTree>
    <p:extLst>
      <p:ext uri="{BB962C8B-B14F-4D97-AF65-F5344CB8AC3E}">
        <p14:creationId xmlns:p14="http://schemas.microsoft.com/office/powerpoint/2010/main" val="39481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1637"/>
            <a:ext cx="2504130" cy="479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2"/>
          <a:stretch/>
        </p:blipFill>
        <p:spPr bwMode="auto">
          <a:xfrm>
            <a:off x="76200" y="1524000"/>
            <a:ext cx="4418550" cy="90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475" y="2490525"/>
            <a:ext cx="3886549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>
            <a:stCxn id="30" idx="3"/>
          </p:cNvCxnSpPr>
          <p:nvPr/>
        </p:nvCxnSpPr>
        <p:spPr>
          <a:xfrm>
            <a:off x="1221524" y="3994666"/>
            <a:ext cx="1902676" cy="12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2285475" y="2426325"/>
            <a:ext cx="914925" cy="850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1"/>
          </p:cNvCxnSpPr>
          <p:nvPr/>
        </p:nvCxnSpPr>
        <p:spPr>
          <a:xfrm flipH="1">
            <a:off x="4876800" y="4501461"/>
            <a:ext cx="1676400" cy="451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</p:cNvCxnSpPr>
          <p:nvPr/>
        </p:nvCxnSpPr>
        <p:spPr>
          <a:xfrm>
            <a:off x="2285475" y="2426325"/>
            <a:ext cx="838725" cy="2983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5800" y="3810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  <a:r>
              <a:rPr lang="en-US" dirty="0" smtClean="0"/>
              <a:t>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think cyclic graphs will limit this approach?</a:t>
            </a:r>
          </a:p>
          <a:p>
            <a:r>
              <a:rPr lang="en-US" dirty="0" smtClean="0"/>
              <a:t>Can you apply the same/similar technique for an inter-procedural profiling of paths?</a:t>
            </a:r>
          </a:p>
        </p:txBody>
      </p:sp>
    </p:spTree>
    <p:extLst>
      <p:ext uri="{BB962C8B-B14F-4D97-AF65-F5344CB8AC3E}">
        <p14:creationId xmlns:p14="http://schemas.microsoft.com/office/powerpoint/2010/main" val="19641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</a:t>
            </a:r>
            <a:r>
              <a:rPr lang="en-US" dirty="0" err="1" smtClean="0"/>
              <a:t>Larus</a:t>
            </a:r>
            <a:r>
              <a:rPr lang="en-US" dirty="0" smtClean="0"/>
              <a:t>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Profiles </a:t>
            </a:r>
            <a:r>
              <a:rPr lang="en-US" sz="2800" b="1" dirty="0" smtClean="0"/>
              <a:t>Intra</a:t>
            </a:r>
            <a:r>
              <a:rPr lang="en-US" sz="2800" dirty="0" smtClean="0"/>
              <a:t> Procedural, </a:t>
            </a:r>
            <a:r>
              <a:rPr lang="en-US" sz="2800" b="1" dirty="0" smtClean="0"/>
              <a:t>Acyclic</a:t>
            </a:r>
            <a:r>
              <a:rPr lang="en-US" sz="2800" dirty="0" smtClean="0"/>
              <a:t> Paths</a:t>
            </a:r>
          </a:p>
          <a:p>
            <a:r>
              <a:rPr lang="en-US" sz="2800" dirty="0" smtClean="0"/>
              <a:t>DAG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from the </a:t>
            </a:r>
            <a:r>
              <a:rPr lang="en-US" sz="2800" dirty="0" smtClean="0"/>
              <a:t>CFG</a:t>
            </a:r>
          </a:p>
          <a:p>
            <a:r>
              <a:rPr lang="en-US" sz="2800" dirty="0" smtClean="0"/>
              <a:t>Idea: Assign weights to the edges of </a:t>
            </a:r>
            <a:r>
              <a:rPr lang="en-US" sz="2800" i="1" dirty="0" smtClean="0"/>
              <a:t>G </a:t>
            </a:r>
            <a:r>
              <a:rPr lang="en-US" sz="2800" dirty="0" err="1" smtClean="0"/>
              <a:t>s.t.</a:t>
            </a:r>
            <a:r>
              <a:rPr lang="en-US" sz="2800" dirty="0" smtClean="0"/>
              <a:t> the </a:t>
            </a:r>
            <a:r>
              <a:rPr lang="en-US" sz="2800" dirty="0" err="1" smtClean="0"/>
              <a:t>pathIds</a:t>
            </a:r>
            <a:r>
              <a:rPr lang="en-US" sz="2800" dirty="0" smtClean="0"/>
              <a:t> (which are the sums of the </a:t>
            </a:r>
            <a:r>
              <a:rPr lang="en-US" sz="2800" dirty="0" err="1" smtClean="0"/>
              <a:t>wts</a:t>
            </a:r>
            <a:r>
              <a:rPr lang="en-US" sz="2800" dirty="0" smtClean="0"/>
              <a:t> of the edges in the path), are </a:t>
            </a:r>
            <a:r>
              <a:rPr lang="en-US" sz="2800" b="1" dirty="0" smtClean="0"/>
              <a:t>Unique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Given N paths, </a:t>
            </a:r>
            <a:r>
              <a:rPr lang="en-US" sz="2400" spc="-150" dirty="0" smtClean="0"/>
              <a:t>0&lt;= </a:t>
            </a:r>
            <a:r>
              <a:rPr lang="en-US" sz="2800" spc="-150" dirty="0" err="1" smtClean="0"/>
              <a:t>pathId</a:t>
            </a:r>
            <a:r>
              <a:rPr lang="en-US" sz="2800" spc="-150" dirty="0" smtClean="0"/>
              <a:t>(p) </a:t>
            </a:r>
            <a:r>
              <a:rPr lang="en-US" sz="2400" spc="-150" dirty="0" smtClean="0"/>
              <a:t>&lt;=</a:t>
            </a:r>
            <a:r>
              <a:rPr lang="en-US" sz="2800" spc="-150" dirty="0" smtClean="0"/>
              <a:t> </a:t>
            </a:r>
            <a:r>
              <a:rPr lang="en-US" sz="2400" spc="-150" dirty="0" smtClean="0"/>
              <a:t>N-1 </a:t>
            </a:r>
            <a:r>
              <a:rPr lang="en-US" sz="2800" spc="-15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/>
              <a:t>pathId</a:t>
            </a:r>
            <a:r>
              <a:rPr lang="en-US" sz="2800" dirty="0" smtClean="0"/>
              <a:t>| &lt; N</a:t>
            </a:r>
          </a:p>
          <a:p>
            <a:pPr lvl="1"/>
            <a:r>
              <a:rPr lang="en-US" sz="2400" dirty="0" smtClean="0"/>
              <a:t>p is the set of paths in </a:t>
            </a:r>
            <a:r>
              <a:rPr lang="en-US" sz="2400" i="1" dirty="0" smtClean="0"/>
              <a:t>G, </a:t>
            </a:r>
            <a:r>
              <a:rPr lang="en-US" sz="2400" dirty="0" smtClean="0"/>
              <a:t>paths(G)</a:t>
            </a:r>
            <a:r>
              <a:rPr lang="en-US" sz="2400" i="1" dirty="0" smtClean="0"/>
              <a:t>.</a:t>
            </a:r>
          </a:p>
          <a:p>
            <a:pPr lvl="1"/>
            <a:r>
              <a:rPr lang="en-US" sz="2400" dirty="0" smtClean="0"/>
              <a:t>A path in G is from S to T.</a:t>
            </a:r>
          </a:p>
          <a:p>
            <a:pPr lvl="1"/>
            <a:r>
              <a:rPr lang="en-US" sz="2400" i="1" dirty="0" smtClean="0"/>
              <a:t>Hence, </a:t>
            </a:r>
            <a:r>
              <a:rPr lang="en-US" sz="2400" dirty="0" smtClean="0"/>
              <a:t>N also denotes the number of ways of reaching t.</a:t>
            </a:r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69755" y="179749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51005" y="294049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45955" y="294049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412355" y="294049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cxnSp>
        <p:nvCxnSpPr>
          <p:cNvPr id="9" name="Straight Arrow Connector 8"/>
          <p:cNvCxnSpPr>
            <a:stCxn id="4" idx="4"/>
            <a:endCxn id="7" idx="7"/>
          </p:cNvCxnSpPr>
          <p:nvPr/>
        </p:nvCxnSpPr>
        <p:spPr>
          <a:xfrm flipH="1">
            <a:off x="1867640" y="2330891"/>
            <a:ext cx="1868815" cy="687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4"/>
            <a:endCxn id="6" idx="0"/>
          </p:cNvCxnSpPr>
          <p:nvPr/>
        </p:nvCxnSpPr>
        <p:spPr>
          <a:xfrm>
            <a:off x="3736455" y="2330891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4"/>
            <a:endCxn id="5" idx="1"/>
          </p:cNvCxnSpPr>
          <p:nvPr/>
        </p:nvCxnSpPr>
        <p:spPr>
          <a:xfrm>
            <a:off x="3736455" y="2330891"/>
            <a:ext cx="2192665" cy="687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4"/>
          </p:cNvCxnSpPr>
          <p:nvPr/>
        </p:nvCxnSpPr>
        <p:spPr>
          <a:xfrm flipH="1">
            <a:off x="1031355" y="3473891"/>
            <a:ext cx="6477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</p:cNvCxnSpPr>
          <p:nvPr/>
        </p:nvCxnSpPr>
        <p:spPr>
          <a:xfrm>
            <a:off x="1679055" y="3473891"/>
            <a:ext cx="4953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4"/>
          </p:cNvCxnSpPr>
          <p:nvPr/>
        </p:nvCxnSpPr>
        <p:spPr>
          <a:xfrm flipH="1">
            <a:off x="3164955" y="3473891"/>
            <a:ext cx="6477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</p:cNvCxnSpPr>
          <p:nvPr/>
        </p:nvCxnSpPr>
        <p:spPr>
          <a:xfrm>
            <a:off x="3812655" y="3473891"/>
            <a:ext cx="4953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4"/>
          </p:cNvCxnSpPr>
          <p:nvPr/>
        </p:nvCxnSpPr>
        <p:spPr>
          <a:xfrm flipH="1">
            <a:off x="5470005" y="3473891"/>
            <a:ext cx="6477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4"/>
          </p:cNvCxnSpPr>
          <p:nvPr/>
        </p:nvCxnSpPr>
        <p:spPr>
          <a:xfrm>
            <a:off x="6117705" y="3473891"/>
            <a:ext cx="4953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31355" y="36379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522169" y="35500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196719" y="3585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909305" y="355009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381398" y="355009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84748" y="355009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349355" y="3646858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55755" y="3621826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490503" y="365242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507855" y="476929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48" name="Straight Arrow Connector 47"/>
          <p:cNvCxnSpPr>
            <a:endCxn id="46" idx="2"/>
          </p:cNvCxnSpPr>
          <p:nvPr/>
        </p:nvCxnSpPr>
        <p:spPr>
          <a:xfrm>
            <a:off x="1031355" y="4388291"/>
            <a:ext cx="24765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6" idx="2"/>
          </p:cNvCxnSpPr>
          <p:nvPr/>
        </p:nvCxnSpPr>
        <p:spPr>
          <a:xfrm>
            <a:off x="2269605" y="4388291"/>
            <a:ext cx="12382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6" idx="1"/>
          </p:cNvCxnSpPr>
          <p:nvPr/>
        </p:nvCxnSpPr>
        <p:spPr>
          <a:xfrm>
            <a:off x="3241155" y="4388291"/>
            <a:ext cx="344815" cy="459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6" idx="7"/>
          </p:cNvCxnSpPr>
          <p:nvPr/>
        </p:nvCxnSpPr>
        <p:spPr>
          <a:xfrm flipH="1">
            <a:off x="3963140" y="4388291"/>
            <a:ext cx="344815" cy="459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6" idx="6"/>
          </p:cNvCxnSpPr>
          <p:nvPr/>
        </p:nvCxnSpPr>
        <p:spPr>
          <a:xfrm flipH="1">
            <a:off x="4041255" y="4388291"/>
            <a:ext cx="13335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6" idx="5"/>
          </p:cNvCxnSpPr>
          <p:nvPr/>
        </p:nvCxnSpPr>
        <p:spPr>
          <a:xfrm flipH="1">
            <a:off x="3963140" y="4388291"/>
            <a:ext cx="2664479" cy="836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71376" y="4083491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151090" y="4083491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012555" y="4065126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021955" y="4065126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298555" y="4105105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441555" y="4083491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483620" y="2355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996869" y="2451025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X+Y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469755" y="249008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19458" y="258861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 = X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008062" y="3023131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Nc</a:t>
            </a:r>
            <a:r>
              <a:rPr lang="en-US" dirty="0" smtClean="0"/>
              <a:t> = Z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836408" y="3005521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Nb</a:t>
            </a:r>
            <a:r>
              <a:rPr lang="en-US" dirty="0" smtClean="0"/>
              <a:t> = Y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046994" y="1694859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 = Na + </a:t>
            </a:r>
            <a:r>
              <a:rPr lang="en-US" dirty="0" err="1" smtClean="0"/>
              <a:t>Nb</a:t>
            </a:r>
            <a:r>
              <a:rPr lang="en-US" dirty="0" smtClean="0"/>
              <a:t> + </a:t>
            </a:r>
            <a:r>
              <a:rPr lang="en-US" dirty="0" err="1" smtClean="0"/>
              <a:t>Nc</a:t>
            </a:r>
            <a:r>
              <a:rPr lang="en-US" dirty="0" smtClean="0"/>
              <a:t> = X+Y+Z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755" y="5105400"/>
            <a:ext cx="3271837" cy="137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37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60799"/>
            <a:ext cx="1997513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45313" y="5157600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Nt</a:t>
            </a:r>
            <a:r>
              <a:rPr lang="en-US" sz="1400" dirty="0" smtClean="0"/>
              <a:t> = 1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1660799"/>
            <a:ext cx="1383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Ns = Na + </a:t>
            </a:r>
            <a:r>
              <a:rPr lang="en-US" sz="1400" dirty="0" err="1" smtClean="0"/>
              <a:t>Nb</a:t>
            </a:r>
            <a:r>
              <a:rPr lang="en-US" sz="1400" dirty="0" smtClean="0"/>
              <a:t> = 6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68029" y="2514600"/>
            <a:ext cx="130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 = </a:t>
            </a:r>
            <a:r>
              <a:rPr lang="en-US" sz="1400" dirty="0" err="1" smtClean="0"/>
              <a:t>Nb</a:t>
            </a:r>
            <a:r>
              <a:rPr lang="en-US" sz="1400" dirty="0" smtClean="0"/>
              <a:t> +</a:t>
            </a:r>
            <a:r>
              <a:rPr lang="en-US" sz="1400" dirty="0" err="1" smtClean="0"/>
              <a:t>Nc</a:t>
            </a:r>
            <a:r>
              <a:rPr lang="en-US" sz="1400" dirty="0" smtClean="0"/>
              <a:t> =4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445313" y="2743200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Nb</a:t>
            </a:r>
            <a:r>
              <a:rPr lang="en-US" sz="1400" dirty="0" smtClean="0"/>
              <a:t> = </a:t>
            </a:r>
            <a:r>
              <a:rPr lang="en-US" sz="1400" dirty="0" err="1" smtClean="0"/>
              <a:t>Nc</a:t>
            </a:r>
            <a:r>
              <a:rPr lang="en-US" sz="1400" dirty="0" smtClean="0"/>
              <a:t> = 2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823027" y="4038600"/>
            <a:ext cx="1362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Nc</a:t>
            </a:r>
            <a:r>
              <a:rPr lang="en-US" sz="1400" dirty="0" smtClean="0"/>
              <a:t> = </a:t>
            </a:r>
            <a:r>
              <a:rPr lang="en-US" sz="1400" dirty="0" err="1" smtClean="0"/>
              <a:t>Nd</a:t>
            </a:r>
            <a:r>
              <a:rPr lang="en-US" sz="1400" dirty="0" smtClean="0"/>
              <a:t> + </a:t>
            </a:r>
            <a:r>
              <a:rPr lang="en-US" sz="1400" dirty="0" err="1" smtClean="0"/>
              <a:t>Nt</a:t>
            </a:r>
            <a:r>
              <a:rPr lang="en-US" sz="1400" dirty="0" smtClean="0"/>
              <a:t> = 2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92922" y="5626754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Nd</a:t>
            </a:r>
            <a:r>
              <a:rPr lang="en-US" sz="1400" dirty="0" smtClean="0"/>
              <a:t> = </a:t>
            </a:r>
            <a:r>
              <a:rPr lang="en-US" sz="1400" dirty="0" err="1" smtClean="0"/>
              <a:t>Nt</a:t>
            </a:r>
            <a:r>
              <a:rPr lang="en-US" sz="1400" dirty="0" smtClean="0"/>
              <a:t> = 1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239312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8100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39312" y="26816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8100" y="34107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23027" y="34107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23027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08100" y="4346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42833"/>
            <a:ext cx="3740596" cy="156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16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Obvious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LARGE number of paths even in an average function.</a:t>
            </a:r>
          </a:p>
          <a:p>
            <a:r>
              <a:rPr lang="en-US" dirty="0" smtClean="0"/>
              <a:t>Size of the Data Structure will have to super huge for sophisticated functions/procedures.</a:t>
            </a:r>
          </a:p>
          <a:p>
            <a:r>
              <a:rPr lang="en-US" dirty="0" smtClean="0"/>
              <a:t>Arrays fail.</a:t>
            </a:r>
          </a:p>
          <a:p>
            <a:r>
              <a:rPr lang="en-US" dirty="0" smtClean="0"/>
              <a:t>Resort to Hash Tables.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security</a:t>
            </a:r>
          </a:p>
          <a:p>
            <a:r>
              <a:rPr lang="en-US" dirty="0" smtClean="0"/>
              <a:t>Likely candidates for bugs</a:t>
            </a:r>
          </a:p>
          <a:p>
            <a:r>
              <a:rPr lang="en-US" dirty="0" smtClean="0"/>
              <a:t>Suffering from performance issues</a:t>
            </a:r>
          </a:p>
          <a:p>
            <a:endParaRPr lang="en-US" dirty="0"/>
          </a:p>
          <a:p>
            <a:r>
              <a:rPr lang="en-US" dirty="0" smtClean="0"/>
              <a:t>Ideal case: array of size I, i.e. 0 to I-1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Preferential Path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Numbering::</a:t>
            </a:r>
          </a:p>
          <a:p>
            <a:pPr lvl="1"/>
            <a:r>
              <a:rPr lang="en-US" dirty="0" smtClean="0"/>
              <a:t>UNIQUENESS</a:t>
            </a:r>
          </a:p>
          <a:p>
            <a:pPr lvl="1"/>
            <a:r>
              <a:rPr lang="en-US" dirty="0" smtClean="0"/>
              <a:t>COMPACTNESS</a:t>
            </a:r>
          </a:p>
          <a:p>
            <a:pPr lvl="2"/>
            <a:r>
              <a:rPr lang="en-US" sz="2000" dirty="0" smtClean="0"/>
              <a:t>Separation </a:t>
            </a:r>
            <a:r>
              <a:rPr lang="en-US" sz="2000" dirty="0" smtClean="0">
                <a:sym typeface="Wingdings" pitchFamily="2" charset="2"/>
              </a:rPr>
              <a:t> Perfect Assignment  </a:t>
            </a:r>
            <a:r>
              <a:rPr lang="en-US" sz="2000" b="1" dirty="0" smtClean="0">
                <a:sym typeface="Wingdings" pitchFamily="2" charset="2"/>
              </a:rPr>
              <a:t>Compactness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Generalization of the Bell </a:t>
            </a:r>
            <a:r>
              <a:rPr lang="en-US" b="1" dirty="0" err="1" smtClean="0">
                <a:sym typeface="Wingdings" pitchFamily="2" charset="2"/>
              </a:rPr>
              <a:t>Larus</a:t>
            </a:r>
            <a:r>
              <a:rPr lang="en-US" b="1" dirty="0" smtClean="0">
                <a:sym typeface="Wingdings" pitchFamily="2" charset="2"/>
              </a:rPr>
              <a:t> Profiling </a:t>
            </a:r>
            <a:r>
              <a:rPr lang="en-US" sz="1800" dirty="0" smtClean="0">
                <a:sym typeface="Wingdings" pitchFamily="2" charset="2"/>
              </a:rPr>
              <a:t>(??)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693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Nodes and paths P and P’</a:t>
            </a:r>
          </a:p>
          <a:p>
            <a:pPr lvl="1"/>
            <a:r>
              <a:rPr lang="en-US" dirty="0" smtClean="0"/>
              <a:t>P and P’:: different </a:t>
            </a:r>
            <a:r>
              <a:rPr lang="en-US" dirty="0" err="1" smtClean="0"/>
              <a:t>pids</a:t>
            </a:r>
            <a:r>
              <a:rPr lang="en-US" dirty="0" smtClean="0"/>
              <a:t> (partial identifiers) </a:t>
            </a:r>
            <a:r>
              <a:rPr lang="en-US" sz="1800" dirty="0" smtClean="0"/>
              <a:t>[Lemma4]</a:t>
            </a:r>
            <a:endParaRPr lang="en-US" dirty="0" smtClean="0"/>
          </a:p>
          <a:p>
            <a:r>
              <a:rPr lang="en-US" dirty="0" smtClean="0"/>
              <a:t>(Individual </a:t>
            </a:r>
            <a:r>
              <a:rPr lang="en-US" dirty="0" err="1" smtClean="0"/>
              <a:t>pids</a:t>
            </a:r>
            <a:r>
              <a:rPr lang="en-US" dirty="0" smtClean="0"/>
              <a:t>) v/s (Intervals of </a:t>
            </a:r>
            <a:r>
              <a:rPr lang="en-US" dirty="0" err="1" smtClean="0"/>
              <a:t>pids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Interval (edge, prefix): [</a:t>
            </a:r>
            <a:r>
              <a:rPr lang="en-US" dirty="0" err="1" smtClean="0"/>
              <a:t>minPid</a:t>
            </a:r>
            <a:r>
              <a:rPr lang="en-US" dirty="0" smtClean="0"/>
              <a:t>, </a:t>
            </a:r>
            <a:r>
              <a:rPr lang="en-US" dirty="0" err="1" smtClean="0"/>
              <a:t>maxPid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0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65233" y="30641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3173155" y="153144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15755" y="153144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cxnSp>
        <p:nvCxnSpPr>
          <p:cNvPr id="8" name="Straight Arrow Connector 7"/>
          <p:cNvCxnSpPr>
            <a:stCxn id="4" idx="4"/>
            <a:endCxn id="7" idx="7"/>
          </p:cNvCxnSpPr>
          <p:nvPr/>
        </p:nvCxnSpPr>
        <p:spPr>
          <a:xfrm flipH="1">
            <a:off x="1571040" y="839815"/>
            <a:ext cx="860893" cy="769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4"/>
            <a:endCxn id="6" idx="0"/>
          </p:cNvCxnSpPr>
          <p:nvPr/>
        </p:nvCxnSpPr>
        <p:spPr>
          <a:xfrm>
            <a:off x="2431933" y="839815"/>
            <a:ext cx="1007922" cy="691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4"/>
            <a:endCxn id="33" idx="0"/>
          </p:cNvCxnSpPr>
          <p:nvPr/>
        </p:nvCxnSpPr>
        <p:spPr>
          <a:xfrm flipH="1">
            <a:off x="805609" y="2064849"/>
            <a:ext cx="576846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4"/>
            <a:endCxn id="36" idx="0"/>
          </p:cNvCxnSpPr>
          <p:nvPr/>
        </p:nvCxnSpPr>
        <p:spPr>
          <a:xfrm>
            <a:off x="1382455" y="2064849"/>
            <a:ext cx="573733" cy="591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4"/>
            <a:endCxn id="35" idx="0"/>
          </p:cNvCxnSpPr>
          <p:nvPr/>
        </p:nvCxnSpPr>
        <p:spPr>
          <a:xfrm flipH="1">
            <a:off x="2946788" y="2064849"/>
            <a:ext cx="493067" cy="591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4"/>
            <a:endCxn id="34" idx="0"/>
          </p:cNvCxnSpPr>
          <p:nvPr/>
        </p:nvCxnSpPr>
        <p:spPr>
          <a:xfrm>
            <a:off x="3439855" y="2064849"/>
            <a:ext cx="645468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755" y="22289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00119" y="21759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12705" y="214104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88148" y="214104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52755" y="2237816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93903" y="2243383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087118" y="336024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33" idx="2"/>
            <a:endCxn id="26" idx="2"/>
          </p:cNvCxnSpPr>
          <p:nvPr/>
        </p:nvCxnSpPr>
        <p:spPr>
          <a:xfrm>
            <a:off x="805609" y="2997614"/>
            <a:ext cx="1281509" cy="629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6" idx="2"/>
            <a:endCxn id="26" idx="1"/>
          </p:cNvCxnSpPr>
          <p:nvPr/>
        </p:nvCxnSpPr>
        <p:spPr>
          <a:xfrm>
            <a:off x="1956188" y="2979249"/>
            <a:ext cx="209045" cy="459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5" idx="2"/>
            <a:endCxn id="26" idx="7"/>
          </p:cNvCxnSpPr>
          <p:nvPr/>
        </p:nvCxnSpPr>
        <p:spPr>
          <a:xfrm flipH="1">
            <a:off x="2542403" y="2979249"/>
            <a:ext cx="404385" cy="459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4" idx="2"/>
            <a:endCxn id="26" idx="6"/>
          </p:cNvCxnSpPr>
          <p:nvPr/>
        </p:nvCxnSpPr>
        <p:spPr>
          <a:xfrm flipH="1">
            <a:off x="2620518" y="2997614"/>
            <a:ext cx="1464805" cy="629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4776" y="2674449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854490" y="2674449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715955" y="2656084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725355" y="2656084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785432" y="896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72728" y="89637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1858" y="152906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 = X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404894" y="1592758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Nb</a:t>
            </a:r>
            <a:r>
              <a:rPr lang="en-US" dirty="0" smtClean="0"/>
              <a:t> = 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19200" y="31646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Nv</a:t>
            </a:r>
            <a:r>
              <a:rPr lang="en-US" dirty="0" smtClean="0"/>
              <a:t> = X+Y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574776" y="2971800"/>
            <a:ext cx="3705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80641" y="4038600"/>
            <a:ext cx="1794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va,v</a:t>
            </a:r>
            <a:r>
              <a:rPr lang="en-US" dirty="0" smtClean="0"/>
              <a:t>) = [0,X-1]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350562" y="4050890"/>
            <a:ext cx="20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vb,v</a:t>
            </a:r>
            <a:r>
              <a:rPr lang="en-US" dirty="0" smtClean="0"/>
              <a:t>) = [X,X+Y-1]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6547775" y="243939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 smtClean="0"/>
          </a:p>
        </p:txBody>
      </p:sp>
      <p:sp>
        <p:nvSpPr>
          <p:cNvPr id="76" name="Oval 75"/>
          <p:cNvSpPr/>
          <p:nvPr/>
        </p:nvSpPr>
        <p:spPr>
          <a:xfrm>
            <a:off x="7555697" y="3664427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5498297" y="3664427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cxnSp>
        <p:nvCxnSpPr>
          <p:cNvPr id="78" name="Straight Arrow Connector 77"/>
          <p:cNvCxnSpPr>
            <a:stCxn id="75" idx="4"/>
            <a:endCxn id="77" idx="7"/>
          </p:cNvCxnSpPr>
          <p:nvPr/>
        </p:nvCxnSpPr>
        <p:spPr>
          <a:xfrm flipH="1">
            <a:off x="5953582" y="2972793"/>
            <a:ext cx="860893" cy="769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4"/>
            <a:endCxn id="76" idx="0"/>
          </p:cNvCxnSpPr>
          <p:nvPr/>
        </p:nvCxnSpPr>
        <p:spPr>
          <a:xfrm>
            <a:off x="6814475" y="2972793"/>
            <a:ext cx="1007922" cy="691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7" idx="4"/>
            <a:endCxn id="95" idx="0"/>
          </p:cNvCxnSpPr>
          <p:nvPr/>
        </p:nvCxnSpPr>
        <p:spPr>
          <a:xfrm flipH="1">
            <a:off x="5188151" y="4197827"/>
            <a:ext cx="576846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  <a:endCxn id="98" idx="0"/>
          </p:cNvCxnSpPr>
          <p:nvPr/>
        </p:nvCxnSpPr>
        <p:spPr>
          <a:xfrm>
            <a:off x="5764997" y="4197827"/>
            <a:ext cx="573733" cy="591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6" idx="4"/>
            <a:endCxn id="97" idx="0"/>
          </p:cNvCxnSpPr>
          <p:nvPr/>
        </p:nvCxnSpPr>
        <p:spPr>
          <a:xfrm flipH="1">
            <a:off x="7329330" y="4197827"/>
            <a:ext cx="493067" cy="591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6" idx="4"/>
            <a:endCxn id="96" idx="0"/>
          </p:cNvCxnSpPr>
          <p:nvPr/>
        </p:nvCxnSpPr>
        <p:spPr>
          <a:xfrm>
            <a:off x="7822397" y="4197827"/>
            <a:ext cx="645468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117297" y="43618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7282661" y="43089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995247" y="427402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8170690" y="427402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Y-1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435297" y="4370794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7576445" y="4376361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</a:t>
            </a: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6469660" y="5493227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91" name="Straight Arrow Connector 90"/>
          <p:cNvCxnSpPr>
            <a:stCxn id="95" idx="2"/>
            <a:endCxn id="90" idx="2"/>
          </p:cNvCxnSpPr>
          <p:nvPr/>
        </p:nvCxnSpPr>
        <p:spPr>
          <a:xfrm>
            <a:off x="5188151" y="5130592"/>
            <a:ext cx="1281509" cy="629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8" idx="2"/>
            <a:endCxn id="90" idx="1"/>
          </p:cNvCxnSpPr>
          <p:nvPr/>
        </p:nvCxnSpPr>
        <p:spPr>
          <a:xfrm>
            <a:off x="6338730" y="5112227"/>
            <a:ext cx="209045" cy="459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7" idx="2"/>
            <a:endCxn id="90" idx="7"/>
          </p:cNvCxnSpPr>
          <p:nvPr/>
        </p:nvCxnSpPr>
        <p:spPr>
          <a:xfrm flipH="1">
            <a:off x="6924945" y="5112227"/>
            <a:ext cx="404385" cy="459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6" idx="2"/>
            <a:endCxn id="90" idx="6"/>
          </p:cNvCxnSpPr>
          <p:nvPr/>
        </p:nvCxnSpPr>
        <p:spPr>
          <a:xfrm flipH="1">
            <a:off x="7003060" y="5130592"/>
            <a:ext cx="1464805" cy="629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957318" y="4807427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8237032" y="4807427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098497" y="4789062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107897" y="4789062"/>
            <a:ext cx="461665" cy="32316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....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6167974" y="30293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255270" y="3029352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-1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724400" y="3662044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 = X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787436" y="372573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Nb</a:t>
            </a:r>
            <a:r>
              <a:rPr lang="en-US" dirty="0" smtClean="0"/>
              <a:t> = Y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601742" y="2449446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Nv</a:t>
            </a:r>
            <a:r>
              <a:rPr lang="en-US" dirty="0" smtClean="0"/>
              <a:t> = X+Y</a:t>
            </a:r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4957318" y="5104778"/>
            <a:ext cx="3705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739148" y="6183868"/>
            <a:ext cx="1794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va,v</a:t>
            </a:r>
            <a:r>
              <a:rPr lang="en-US" dirty="0" smtClean="0"/>
              <a:t>) = [0,X-1]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738654" y="6183868"/>
            <a:ext cx="222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vb,v</a:t>
            </a:r>
            <a:r>
              <a:rPr lang="en-US" dirty="0" smtClean="0"/>
              <a:t>) = [X-1,X+Y-2]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5669419" y="912440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[Lemma 5]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823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84" grpId="0"/>
      <p:bldP spid="85" grpId="0"/>
      <p:bldP spid="86" grpId="0"/>
      <p:bldP spid="87" grpId="0"/>
      <p:bldP spid="88" grpId="0"/>
      <p:bldP spid="89" grpId="0"/>
      <p:bldP spid="90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5" grpId="0"/>
      <p:bldP spid="10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621</Words>
  <Application>Microsoft Office PowerPoint</Application>
  <PresentationFormat>On-screen Show (4:3)</PresentationFormat>
  <Paragraphs>192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Preferential Path Profiling: Compactly numbering interesting Paths</vt:lpstr>
      <vt:lpstr>Bell Larus Profiling</vt:lpstr>
      <vt:lpstr>Numbering</vt:lpstr>
      <vt:lpstr>Example</vt:lpstr>
      <vt:lpstr>The Obvious Issue</vt:lpstr>
      <vt:lpstr>Interesting Paths</vt:lpstr>
      <vt:lpstr>Preferential Path Profiling</vt:lpstr>
      <vt:lpstr>Uniqueness</vt:lpstr>
      <vt:lpstr>PowerPoint Presentation</vt:lpstr>
      <vt:lpstr>Compactness</vt:lpstr>
      <vt:lpstr>PowerPoint Presentation</vt:lpstr>
      <vt:lpstr>Algorithm</vt:lpstr>
      <vt:lpstr>Questions 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Preferential Path Profiling: Compactly numbering interesting Paths</dc:title>
  <dc:creator>Vijay Krishna Palepu</dc:creator>
  <cp:lastModifiedBy>Vijay Krishna Palepu</cp:lastModifiedBy>
  <cp:revision>36</cp:revision>
  <dcterms:created xsi:type="dcterms:W3CDTF">2012-01-11T07:37:14Z</dcterms:created>
  <dcterms:modified xsi:type="dcterms:W3CDTF">2012-01-11T21:20:23Z</dcterms:modified>
</cp:coreProperties>
</file>