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1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4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5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0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6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1456-F787-4B04-8245-70F3A60D7D00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77BC-B73C-45AD-8155-EF6D24A55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Bug Isolation via Remote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Assertion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Spread out the instrumentation.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 err="1" smtClean="0"/>
              <a:t>exe’s</a:t>
            </a:r>
            <a:r>
              <a:rPr lang="en-US" dirty="0" smtClean="0"/>
              <a:t>. Each contains a sub-set of instrumentation</a:t>
            </a:r>
          </a:p>
          <a:p>
            <a:r>
              <a:rPr lang="en-US" dirty="0" smtClean="0"/>
              <a:t>Sampling density 1/1000</a:t>
            </a:r>
          </a:p>
          <a:p>
            <a:r>
              <a:rPr lang="en-US" dirty="0" smtClean="0"/>
              <a:t>230,258 runs for 90% confidence of observing an event.</a:t>
            </a:r>
          </a:p>
          <a:p>
            <a:r>
              <a:rPr lang="en-US" dirty="0" smtClean="0"/>
              <a:t>MS Word produces those many runs every 19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Food for thought: how many </a:t>
            </a:r>
            <a:r>
              <a:rPr lang="en-US" dirty="0" err="1" smtClean="0"/>
              <a:t>mins</a:t>
            </a:r>
            <a:r>
              <a:rPr lang="en-US" dirty="0" smtClean="0"/>
              <a:t> would a web browser like Chrome or </a:t>
            </a:r>
            <a:r>
              <a:rPr lang="en-US" dirty="0" err="1" smtClean="0"/>
              <a:t>FireFox</a:t>
            </a:r>
            <a:r>
              <a:rPr lang="en-US" dirty="0" smtClean="0"/>
              <a:t> take?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5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based Bug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Observed the behavior of Predicates</a:t>
            </a:r>
          </a:p>
          <a:p>
            <a:r>
              <a:rPr lang="en-US" dirty="0" smtClean="0"/>
              <a:t>Basically applied Elimination Strategies to eliminate those predicates which are not likely to be the cause of a failure/fault.</a:t>
            </a:r>
          </a:p>
          <a:p>
            <a:r>
              <a:rPr lang="en-US" dirty="0" smtClean="0"/>
              <a:t>Eliminated predicates do not need to be checked. Hence, full instrumentation (not sampled) does fairly well also, in terms of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1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Statistically finding Non-deterministic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bugs do not always fail when a predicate is true.</a:t>
            </a:r>
          </a:p>
          <a:p>
            <a:r>
              <a:rPr lang="en-US" dirty="0" smtClean="0"/>
              <a:t>Machine learning technique to compute the probability that the program will fail given a subset of ‘interesting’ predicates are true.</a:t>
            </a:r>
          </a:p>
          <a:p>
            <a:r>
              <a:rPr lang="en-US" dirty="0" smtClean="0"/>
              <a:t>If probability more than 0.5, then the program will fail. And those specific predicates and associated data values are examined.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2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statistics is really effective at telling us where the fault is, can it explain the fault?</a:t>
            </a:r>
          </a:p>
          <a:p>
            <a:r>
              <a:rPr lang="en-US" dirty="0" smtClean="0"/>
              <a:t>How can we make it effective at telling us why the fault is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6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Lemonade from Lemons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Bugs manifest themselves every where in deployed systems.</a:t>
            </a:r>
          </a:p>
          <a:p>
            <a:r>
              <a:rPr lang="en-US" dirty="0" smtClean="0"/>
              <a:t>Each manifestation gives us the chance of inspection and hence the resolutions.</a:t>
            </a:r>
          </a:p>
          <a:p>
            <a:r>
              <a:rPr lang="en-US" dirty="0" smtClean="0"/>
              <a:t>Deployment gives more test cases than the test suite.</a:t>
            </a:r>
          </a:p>
          <a:p>
            <a:r>
              <a:rPr lang="en-US" i="1" dirty="0" smtClean="0"/>
              <a:t>But</a:t>
            </a:r>
            <a:r>
              <a:rPr lang="en-US" dirty="0" smtClean="0"/>
              <a:t> you need a feedback mechanism.</a:t>
            </a:r>
          </a:p>
          <a:p>
            <a:r>
              <a:rPr lang="en-US" dirty="0" smtClean="0"/>
              <a:t>Feedback is expensive.</a:t>
            </a:r>
          </a:p>
          <a:p>
            <a:r>
              <a:rPr lang="en-US" dirty="0" smtClean="0"/>
              <a:t>Most feedback requires </a:t>
            </a:r>
            <a:r>
              <a:rPr lang="en-US" b="1" dirty="0" smtClean="0"/>
              <a:t>Manual Inspection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106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Client Performance]</a:t>
            </a:r>
          </a:p>
          <a:p>
            <a:r>
              <a:rPr lang="en-US" dirty="0" smtClean="0"/>
              <a:t>Instrumentation Call backs</a:t>
            </a:r>
          </a:p>
          <a:p>
            <a:r>
              <a:rPr lang="en-US" dirty="0" smtClean="0"/>
              <a:t>Assertion Checks</a:t>
            </a:r>
          </a:p>
          <a:p>
            <a:r>
              <a:rPr lang="en-US" dirty="0" smtClean="0"/>
              <a:t>Logging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[Data Transmission]</a:t>
            </a:r>
          </a:p>
          <a:p>
            <a:r>
              <a:rPr lang="en-US" dirty="0" smtClean="0"/>
              <a:t>Network Latency</a:t>
            </a:r>
          </a:p>
          <a:p>
            <a:r>
              <a:rPr lang="en-US" dirty="0" smtClean="0"/>
              <a:t>Bandwidth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Feedback Cheaper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[Client Performance]</a:t>
            </a:r>
          </a:p>
          <a:p>
            <a:r>
              <a:rPr lang="en-US" dirty="0" smtClean="0"/>
              <a:t>Sampling</a:t>
            </a:r>
          </a:p>
          <a:p>
            <a:r>
              <a:rPr lang="en-US" dirty="0" smtClean="0"/>
              <a:t>Distributed Sampling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[Data Transmission]</a:t>
            </a:r>
          </a:p>
          <a:p>
            <a:r>
              <a:rPr lang="en-US" dirty="0" smtClean="0"/>
              <a:t>Omit data</a:t>
            </a:r>
          </a:p>
          <a:p>
            <a:pPr lvl="1"/>
            <a:r>
              <a:rPr lang="en-US" dirty="0" smtClean="0"/>
              <a:t>e.g. contextual information such as ordering of executions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5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for Sampling Execution information, in a distributed manner.</a:t>
            </a:r>
          </a:p>
          <a:p>
            <a:r>
              <a:rPr lang="en-US" dirty="0" smtClean="0"/>
              <a:t>Examples of Data </a:t>
            </a:r>
            <a:r>
              <a:rPr lang="en-US" dirty="0" smtClean="0"/>
              <a:t>Analysis </a:t>
            </a:r>
            <a:r>
              <a:rPr lang="en-US" dirty="0" smtClean="0"/>
              <a:t>on different kinds of gathered Data</a:t>
            </a:r>
          </a:p>
          <a:p>
            <a:pPr lvl="1"/>
            <a:r>
              <a:rPr lang="en-US" dirty="0" smtClean="0"/>
              <a:t>Bug Detection using Distributed Sampling</a:t>
            </a:r>
          </a:p>
          <a:p>
            <a:pPr lvl="1"/>
            <a:r>
              <a:rPr lang="en-US" dirty="0" smtClean="0"/>
              <a:t>Detection of Deterministic Bugs</a:t>
            </a:r>
          </a:p>
          <a:p>
            <a:pPr lvl="1"/>
            <a:r>
              <a:rPr lang="en-US" dirty="0" smtClean="0"/>
              <a:t>Detection of Non-Deterministic Bugs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0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Biased Coin Tosses.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[Bernoulli process]</a:t>
            </a:r>
          </a:p>
          <a:p>
            <a:r>
              <a:rPr lang="en-US" dirty="0" smtClean="0"/>
              <a:t>Walk down the instrumented path if you get a head.</a:t>
            </a:r>
          </a:p>
          <a:p>
            <a:r>
              <a:rPr lang="en-US" dirty="0" smtClean="0"/>
              <a:t>Walk the Fast path if you get a tail.</a:t>
            </a:r>
          </a:p>
          <a:p>
            <a:r>
              <a:rPr lang="en-US" dirty="0" smtClean="0"/>
              <a:t>We can predict the occurrences of head because it is biased.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[Geometric distribution]</a:t>
            </a:r>
          </a:p>
          <a:p>
            <a:r>
              <a:rPr lang="en-US" dirty="0" smtClean="0"/>
              <a:t>Maintain a threshold.</a:t>
            </a:r>
          </a:p>
          <a:p>
            <a:pPr lvl="1"/>
            <a:r>
              <a:rPr lang="en-US" dirty="0" smtClean="0"/>
              <a:t>If countdown less than </a:t>
            </a:r>
            <a:r>
              <a:rPr lang="en-US" dirty="0" smtClean="0"/>
              <a:t>threshold, it is a Heads and you walk down the instrumented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7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2" y="3048000"/>
            <a:ext cx="2424338" cy="77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282" y="2209800"/>
            <a:ext cx="2706118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Group 34"/>
          <p:cNvGrpSpPr/>
          <p:nvPr/>
        </p:nvGrpSpPr>
        <p:grpSpPr>
          <a:xfrm>
            <a:off x="2057400" y="1295400"/>
            <a:ext cx="4283856" cy="3346564"/>
            <a:chOff x="2559037" y="1377836"/>
            <a:chExt cx="3423563" cy="2674500"/>
          </a:xfrm>
        </p:grpSpPr>
        <p:sp>
          <p:nvSpPr>
            <p:cNvPr id="5" name="Oval 4"/>
            <p:cNvSpPr/>
            <p:nvPr/>
          </p:nvSpPr>
          <p:spPr>
            <a:xfrm>
              <a:off x="2559037" y="2559842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54000" y="3823736"/>
              <a:ext cx="2286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559974" y="3816236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54000" y="2597942"/>
              <a:ext cx="2286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772800" y="1682636"/>
              <a:ext cx="1219200" cy="4458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&gt;4?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96600" y="3061718"/>
              <a:ext cx="1219200" cy="4458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&gt;3?</a:t>
              </a:r>
              <a:endParaRPr lang="en-US" dirty="0"/>
            </a:p>
          </p:txBody>
        </p:sp>
        <p:cxnSp>
          <p:nvCxnSpPr>
            <p:cNvPr id="11" name="Curved Connector 10"/>
            <p:cNvCxnSpPr>
              <a:stCxn id="9" idx="6"/>
              <a:endCxn id="12" idx="2"/>
            </p:cNvCxnSpPr>
            <p:nvPr/>
          </p:nvCxnSpPr>
          <p:spPr>
            <a:xfrm flipV="1">
              <a:off x="2788574" y="3507580"/>
              <a:ext cx="1517626" cy="422956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8" idx="2"/>
              <a:endCxn id="12" idx="2"/>
            </p:cNvCxnSpPr>
            <p:nvPr/>
          </p:nvCxnSpPr>
          <p:spPr>
            <a:xfrm rot="10800000">
              <a:off x="4306200" y="3507580"/>
              <a:ext cx="1447800" cy="430456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2" idx="0"/>
              <a:endCxn id="5" idx="6"/>
            </p:cNvCxnSpPr>
            <p:nvPr/>
          </p:nvCxnSpPr>
          <p:spPr>
            <a:xfrm rot="16200000" flipV="1">
              <a:off x="3353131" y="2108648"/>
              <a:ext cx="387576" cy="1518563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12" idx="0"/>
              <a:endCxn id="10" idx="2"/>
            </p:cNvCxnSpPr>
            <p:nvPr/>
          </p:nvCxnSpPr>
          <p:spPr>
            <a:xfrm rot="5400000" flipH="1" flipV="1">
              <a:off x="4855362" y="2163080"/>
              <a:ext cx="349476" cy="14478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6" idx="1"/>
              <a:endCxn id="5" idx="0"/>
            </p:cNvCxnSpPr>
            <p:nvPr/>
          </p:nvCxnSpPr>
          <p:spPr>
            <a:xfrm rot="10800000" flipV="1">
              <a:off x="2673338" y="1905566"/>
              <a:ext cx="1099463" cy="654275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6" idx="3"/>
              <a:endCxn id="10" idx="0"/>
            </p:cNvCxnSpPr>
            <p:nvPr/>
          </p:nvCxnSpPr>
          <p:spPr>
            <a:xfrm>
              <a:off x="4992000" y="1905567"/>
              <a:ext cx="876300" cy="692375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6" idx="0"/>
            </p:cNvCxnSpPr>
            <p:nvPr/>
          </p:nvCxnSpPr>
          <p:spPr>
            <a:xfrm>
              <a:off x="4382400" y="1377836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5" idx="4"/>
              <a:endCxn id="9" idx="0"/>
            </p:cNvCxnSpPr>
            <p:nvPr/>
          </p:nvCxnSpPr>
          <p:spPr>
            <a:xfrm>
              <a:off x="2673337" y="2788442"/>
              <a:ext cx="937" cy="1027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0" idx="4"/>
              <a:endCxn id="8" idx="0"/>
            </p:cNvCxnSpPr>
            <p:nvPr/>
          </p:nvCxnSpPr>
          <p:spPr>
            <a:xfrm>
              <a:off x="5868300" y="2826542"/>
              <a:ext cx="0" cy="9971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992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Client side storage</a:t>
            </a:r>
          </a:p>
          <a:p>
            <a:pPr lvl="1"/>
            <a:r>
              <a:rPr lang="en-US" dirty="0" smtClean="0"/>
              <a:t>Network bandwidth</a:t>
            </a:r>
          </a:p>
          <a:p>
            <a:pPr lvl="1"/>
            <a:r>
              <a:rPr lang="en-US" dirty="0" smtClean="0"/>
              <a:t>Central Storage need might not be scalable</a:t>
            </a:r>
          </a:p>
          <a:p>
            <a:r>
              <a:rPr lang="en-US" dirty="0" smtClean="0"/>
              <a:t>Store only Predicate Observations</a:t>
            </a:r>
          </a:p>
          <a:p>
            <a:pPr lvl="1"/>
            <a:r>
              <a:rPr lang="en-US" dirty="0" smtClean="0"/>
              <a:t>Predicate Vectors/Arrays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value shows number of times is was true/false)</a:t>
            </a:r>
          </a:p>
          <a:p>
            <a:r>
              <a:rPr lang="en-US" dirty="0" smtClean="0"/>
              <a:t>Completely ignores context. Has been left for future work.</a:t>
            </a:r>
          </a:p>
        </p:txBody>
      </p:sp>
    </p:spTree>
    <p:extLst>
      <p:ext uri="{BB962C8B-B14F-4D97-AF65-F5344CB8AC3E}">
        <p14:creationId xmlns:p14="http://schemas.microsoft.com/office/powerpoint/2010/main" val="345715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(sample applications)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assertion costs</a:t>
            </a:r>
          </a:p>
          <a:p>
            <a:r>
              <a:rPr lang="en-US" dirty="0" smtClean="0"/>
              <a:t>Debugging deterministic bugs</a:t>
            </a:r>
          </a:p>
          <a:p>
            <a:r>
              <a:rPr lang="en-US" dirty="0" smtClean="0"/>
              <a:t>Debugging non-deterministic bugs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1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479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Bug Isolation via Remote Sampling</vt:lpstr>
      <vt:lpstr>Lemonade from Lemons</vt:lpstr>
      <vt:lpstr>Feedback</vt:lpstr>
      <vt:lpstr>Make Feedback Cheaper</vt:lpstr>
      <vt:lpstr>Contributions</vt:lpstr>
      <vt:lpstr>Sampling</vt:lpstr>
      <vt:lpstr>PowerPoint Presentation</vt:lpstr>
      <vt:lpstr>Transmission Losses</vt:lpstr>
      <vt:lpstr>Experiments (sample applications)</vt:lpstr>
      <vt:lpstr>Distributed Assertion checks</vt:lpstr>
      <vt:lpstr>Predicate based Bug Isolation</vt:lpstr>
      <vt:lpstr>Statistically finding Non-deterministic bugs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 Isolation via Remote Sampling</dc:title>
  <dc:creator>Vijay Krishna Palepu</dc:creator>
  <cp:lastModifiedBy>Vijay Krishna Palepu</cp:lastModifiedBy>
  <cp:revision>19</cp:revision>
  <dcterms:created xsi:type="dcterms:W3CDTF">2012-02-22T19:25:59Z</dcterms:created>
  <dcterms:modified xsi:type="dcterms:W3CDTF">2012-02-22T22:20:19Z</dcterms:modified>
</cp:coreProperties>
</file>