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300" r:id="rId4"/>
    <p:sldId id="292" r:id="rId5"/>
    <p:sldId id="293" r:id="rId6"/>
    <p:sldId id="294" r:id="rId7"/>
    <p:sldId id="295" r:id="rId8"/>
    <p:sldId id="296" r:id="rId9"/>
    <p:sldId id="301" r:id="rId10"/>
    <p:sldId id="297" r:id="rId11"/>
    <p:sldId id="298" r:id="rId12"/>
    <p:sldId id="299" r:id="rId13"/>
    <p:sldId id="289" r:id="rId14"/>
    <p:sldId id="29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B658813-0114-447B-94FB-7A01A711F534}">
          <p14:sldIdLst>
            <p14:sldId id="256"/>
            <p14:sldId id="258"/>
            <p14:sldId id="300"/>
            <p14:sldId id="292"/>
            <p14:sldId id="293"/>
            <p14:sldId id="294"/>
            <p14:sldId id="295"/>
            <p14:sldId id="296"/>
            <p14:sldId id="301"/>
            <p14:sldId id="297"/>
            <p14:sldId id="298"/>
            <p14:sldId id="299"/>
            <p14:sldId id="289"/>
            <p14:sldId id="29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78CBB-31A8-4441-A156-8792F2A700A8}" type="datetimeFigureOut">
              <a:rPr lang="en-US" smtClean="0"/>
              <a:t>6/17/2012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5F48C-853A-4C91-8447-7D0010EE8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19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Happens in the compiler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2D01D0-382F-4C54-AF9D-21A252C7E3D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2D01D0-382F-4C54-AF9D-21A252C7E3D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Loop</a:t>
            </a:r>
            <a:r>
              <a:rPr lang="en-US" baseline="0" dirty="0" smtClean="0"/>
              <a:t>-invariant fields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2D01D0-382F-4C54-AF9D-21A252C7E3D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20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83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1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44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8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t>6/17/2012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8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t>6/17/2012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5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t>6/17/2012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48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t>6/17/2012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47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t>6/17/2012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16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t>6/17/2012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5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111F0-2A6D-4207-8475-68C85E400E66}" type="datetimeFigureOut">
              <a:rPr lang="en-US" smtClean="0"/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7DA2-00E5-44CD-B30B-142DD870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8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130425"/>
            <a:ext cx="8305800" cy="1470025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  <a:ea typeface="SimSun" pitchFamily="2" charset="-122"/>
              </a:rPr>
              <a:t>Static Detection of Loop-Invariant Data Structures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114800"/>
            <a:ext cx="7467600" cy="838200"/>
          </a:xfrm>
        </p:spPr>
        <p:txBody>
          <a:bodyPr>
            <a:normAutofit/>
          </a:bodyPr>
          <a:lstStyle/>
          <a:p>
            <a:r>
              <a:rPr lang="en-GB" sz="3500" dirty="0" smtClean="0"/>
              <a:t>Harry Xu</a:t>
            </a:r>
            <a:r>
              <a:rPr lang="en-GB" sz="3500" dirty="0"/>
              <a:t>,  </a:t>
            </a:r>
            <a:r>
              <a:rPr lang="en-GB" sz="3500" dirty="0" smtClean="0"/>
              <a:t>Tony Yan</a:t>
            </a:r>
            <a:r>
              <a:rPr lang="en-GB" sz="3500" dirty="0"/>
              <a:t>, and </a:t>
            </a:r>
            <a:r>
              <a:rPr lang="en-GB" sz="3500" dirty="0" smtClean="0"/>
              <a:t>Nasko Rountev</a:t>
            </a:r>
            <a:endParaRPr lang="en-GB" sz="3500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981200" y="4807803"/>
            <a:ext cx="53448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University of California, Irvine</a:t>
            </a:r>
          </a:p>
          <a:p>
            <a:pPr algn="ctr"/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Ohio State University</a:t>
            </a:r>
          </a:p>
        </p:txBody>
      </p:sp>
      <p:pic>
        <p:nvPicPr>
          <p:cNvPr id="5" name="Picture 2" descr="Description: Description: Description: Description: Description: Description: Description: Description: Description: Description: Description: Description: Z:\public_html\pic\anteate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953000"/>
            <a:ext cx="1586346" cy="1586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4786746"/>
            <a:ext cx="18081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A364A947-66EB-450E-A0FB-D9C299836672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9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Hoistability</a:t>
            </a:r>
            <a:r>
              <a:rPr lang="en-US" dirty="0" smtClean="0">
                <a:solidFill>
                  <a:schemeClr val="bg1"/>
                </a:solidFill>
              </a:rPr>
              <a:t> Measurements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Structure-based </a:t>
            </a:r>
            <a:r>
              <a:rPr lang="en-US" dirty="0" err="1" smtClean="0">
                <a:solidFill>
                  <a:schemeClr val="bg1"/>
                </a:solidFill>
              </a:rPr>
              <a:t>hoistability</a:t>
            </a:r>
            <a:r>
              <a:rPr lang="en-US" dirty="0" smtClean="0">
                <a:solidFill>
                  <a:schemeClr val="bg1"/>
                </a:solidFill>
              </a:rPr>
              <a:t> (SH) </a:t>
            </a:r>
          </a:p>
          <a:p>
            <a:pPr lvl="1">
              <a:spcBef>
                <a:spcPct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How many objects in the data structure have disjoint instances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Data-based </a:t>
            </a:r>
            <a:r>
              <a:rPr lang="en-US" dirty="0" err="1" smtClean="0">
                <a:solidFill>
                  <a:schemeClr val="bg1"/>
                </a:solidFill>
              </a:rPr>
              <a:t>hoistability</a:t>
            </a:r>
            <a:r>
              <a:rPr lang="en-US" dirty="0" smtClean="0">
                <a:solidFill>
                  <a:schemeClr val="bg1"/>
                </a:solidFill>
              </a:rPr>
              <a:t> (DH)</a:t>
            </a:r>
          </a:p>
          <a:p>
            <a:pPr lvl="1">
              <a:spcBef>
                <a:spcPct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>
                <a:solidFill>
                  <a:schemeClr val="bg1"/>
                </a:solidFill>
              </a:rPr>
              <a:t>total number of fields in a data structure: </a:t>
            </a:r>
            <a:r>
              <a:rPr lang="en-US" i="1" dirty="0">
                <a:solidFill>
                  <a:srgbClr val="FF0000"/>
                </a:solidFill>
              </a:rPr>
              <a:t>f</a:t>
            </a:r>
          </a:p>
          <a:p>
            <a:pPr lvl="1">
              <a:spcBef>
                <a:spcPct val="0"/>
              </a:spcBef>
            </a:pPr>
            <a:r>
              <a:rPr lang="en-US" dirty="0">
                <a:solidFill>
                  <a:schemeClr val="bg1"/>
                </a:solidFill>
              </a:rPr>
              <a:t>The number of loop-invariant fields: </a:t>
            </a:r>
            <a:r>
              <a:rPr lang="en-US" i="1" dirty="0">
                <a:solidFill>
                  <a:srgbClr val="00B0F0"/>
                </a:solidFill>
              </a:rPr>
              <a:t>n</a:t>
            </a:r>
          </a:p>
          <a:p>
            <a:pPr lvl="1">
              <a:spcBef>
                <a:spcPct val="0"/>
              </a:spcBef>
            </a:pPr>
            <a:r>
              <a:rPr lang="en-US" dirty="0">
                <a:solidFill>
                  <a:schemeClr val="bg1"/>
                </a:solidFill>
              </a:rPr>
              <a:t>DH:  </a:t>
            </a:r>
            <a:r>
              <a:rPr lang="en-US" i="1" dirty="0">
                <a:solidFill>
                  <a:srgbClr val="FF0000"/>
                </a:solidFill>
              </a:rPr>
              <a:t>f</a:t>
            </a:r>
            <a:r>
              <a:rPr lang="en-US" i="1" dirty="0">
                <a:solidFill>
                  <a:srgbClr val="0000FF"/>
                </a:solidFill>
              </a:rPr>
              <a:t> </a:t>
            </a:r>
            <a:r>
              <a:rPr lang="en-US" i="1" baseline="30000" dirty="0">
                <a:solidFill>
                  <a:srgbClr val="00B0F0"/>
                </a:solidFill>
              </a:rPr>
              <a:t>n/</a:t>
            </a:r>
            <a:r>
              <a:rPr lang="en-US" i="1" baseline="30000" dirty="0">
                <a:solidFill>
                  <a:srgbClr val="FF0000"/>
                </a:solidFill>
              </a:rPr>
              <a:t>f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Incorporate dynamic frequency info (DDH)</a:t>
            </a:r>
          </a:p>
          <a:p>
            <a:pPr lvl="1">
              <a:spcBef>
                <a:spcPct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i="1" dirty="0" smtClean="0">
                <a:solidFill>
                  <a:srgbClr val="FFFF00"/>
                </a:solidFill>
              </a:rPr>
              <a:t>k </a:t>
            </a:r>
            <a:r>
              <a:rPr lang="en-US" dirty="0" smtClean="0">
                <a:solidFill>
                  <a:schemeClr val="bg1"/>
                </a:solidFill>
              </a:rPr>
              <a:t>* </a:t>
            </a:r>
            <a:r>
              <a:rPr lang="en-US" i="1" dirty="0">
                <a:solidFill>
                  <a:srgbClr val="FF0000"/>
                </a:solidFill>
              </a:rPr>
              <a:t>f</a:t>
            </a:r>
            <a:r>
              <a:rPr lang="en-US" i="1" dirty="0">
                <a:solidFill>
                  <a:srgbClr val="0000FF"/>
                </a:solidFill>
              </a:rPr>
              <a:t> </a:t>
            </a:r>
            <a:r>
              <a:rPr lang="en-US" i="1" baseline="30000" dirty="0" smtClean="0">
                <a:solidFill>
                  <a:srgbClr val="00B0F0"/>
                </a:solidFill>
              </a:rPr>
              <a:t>n/</a:t>
            </a:r>
            <a:r>
              <a:rPr lang="en-US" i="1" baseline="30000" dirty="0" smtClean="0">
                <a:solidFill>
                  <a:srgbClr val="FF0000"/>
                </a:solidFill>
              </a:rPr>
              <a:t>f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bg1"/>
                </a:solidFill>
              </a:rPr>
              <a:t>C</a:t>
            </a:r>
            <a:r>
              <a:rPr lang="en-US" dirty="0" smtClean="0">
                <a:solidFill>
                  <a:schemeClr val="bg1"/>
                </a:solidFill>
              </a:rPr>
              <a:t>ompute DDH only for data structures whose SH is 1</a:t>
            </a:r>
            <a:r>
              <a:rPr lang="en-US" i="1" baseline="30000" dirty="0" smtClean="0">
                <a:solidFill>
                  <a:srgbClr val="FF0000"/>
                </a:solidFill>
              </a:rPr>
              <a:t/>
            </a:r>
            <a:br>
              <a:rPr lang="en-US" i="1" baseline="30000" dirty="0" smtClean="0">
                <a:solidFill>
                  <a:srgbClr val="FF0000"/>
                </a:solidFill>
              </a:rPr>
            </a:br>
            <a:r>
              <a:rPr lang="en-US" i="1" baseline="30000" dirty="0" smtClean="0">
                <a:solidFill>
                  <a:srgbClr val="FF0000"/>
                </a:solidFill>
              </a:rPr>
              <a:t>	</a:t>
            </a:r>
            <a:endParaRPr lang="en-US" i="1" baseline="30000" dirty="0">
              <a:solidFill>
                <a:srgbClr val="FF0000"/>
              </a:solidFill>
            </a:endParaRPr>
          </a:p>
          <a:p>
            <a:pPr lvl="1">
              <a:spcBef>
                <a:spcPct val="0"/>
              </a:spcBef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spcBef>
                <a:spcPct val="0"/>
              </a:spcBef>
            </a:pPr>
            <a:endParaRPr lang="en-US" dirty="0" smtClean="0"/>
          </a:p>
          <a:p>
            <a:pPr lvl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A364A947-66EB-450E-A0FB-D9C299836672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91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Evaluation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technique was implemented using Soot 2.3 and evaluated on a set of 19 large Java programs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Benchmarks are from SPECjbb98, Ashes, and </a:t>
            </a:r>
            <a:r>
              <a:rPr lang="en-US" dirty="0" err="1" smtClean="0">
                <a:solidFill>
                  <a:schemeClr val="bg1"/>
                </a:solidFill>
              </a:rPr>
              <a:t>DaCapo</a:t>
            </a:r>
            <a:endParaRPr lang="en-US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Analysis running time depends on the number of loop objects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Ranges from 63s (</a:t>
            </a:r>
            <a:r>
              <a:rPr lang="en-US" dirty="0" err="1" smtClean="0">
                <a:solidFill>
                  <a:schemeClr val="bg1"/>
                </a:solidFill>
              </a:rPr>
              <a:t>xalan</a:t>
            </a:r>
            <a:r>
              <a:rPr lang="en-US" dirty="0" smtClean="0">
                <a:solidFill>
                  <a:schemeClr val="bg1"/>
                </a:solidFill>
              </a:rPr>
              <a:t>)  to 21557s (eclipse)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 total </a:t>
            </a:r>
            <a:r>
              <a:rPr lang="en-US" dirty="0" smtClean="0">
                <a:solidFill>
                  <a:srgbClr val="00B0F0"/>
                </a:solidFill>
              </a:rPr>
              <a:t>981</a:t>
            </a:r>
            <a:r>
              <a:rPr lang="en-US" dirty="0" smtClean="0">
                <a:solidFill>
                  <a:schemeClr val="bg1"/>
                </a:solidFill>
              </a:rPr>
              <a:t> loop data structures considered</a:t>
            </a:r>
          </a:p>
          <a:p>
            <a:pPr lvl="1"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155</a:t>
            </a:r>
            <a:r>
              <a:rPr lang="en-US" dirty="0" smtClean="0">
                <a:solidFill>
                  <a:schemeClr val="bg1"/>
                </a:solidFill>
              </a:rPr>
              <a:t> are disjoint data structures(</a:t>
            </a:r>
            <a:r>
              <a:rPr lang="en-US" dirty="0" smtClean="0">
                <a:solidFill>
                  <a:srgbClr val="00B0F0"/>
                </a:solidFill>
              </a:rPr>
              <a:t>15.8%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64A947-66EB-450E-A0FB-D9C299836672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22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Case Studies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We studied five large applications by inspecting the top 10 data structures ranked based on </a:t>
            </a:r>
            <a:r>
              <a:rPr lang="en-US" dirty="0" err="1" smtClean="0">
                <a:solidFill>
                  <a:schemeClr val="bg1"/>
                </a:solidFill>
              </a:rPr>
              <a:t>hoistability</a:t>
            </a:r>
            <a:r>
              <a:rPr lang="en-US" dirty="0" smtClean="0">
                <a:solidFill>
                  <a:schemeClr val="bg1"/>
                </a:solidFill>
              </a:rPr>
              <a:t> measurements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Large performance improvements achieved by manual hoisting</a:t>
            </a:r>
          </a:p>
          <a:p>
            <a:pPr lvl="1">
              <a:spcBef>
                <a:spcPct val="0"/>
              </a:spcBef>
            </a:pPr>
            <a:r>
              <a:rPr lang="en-US" dirty="0" err="1" smtClean="0">
                <a:solidFill>
                  <a:schemeClr val="bg1"/>
                </a:solidFill>
              </a:rPr>
              <a:t>ps</a:t>
            </a:r>
            <a:r>
              <a:rPr lang="en-US" dirty="0" smtClean="0">
                <a:solidFill>
                  <a:schemeClr val="bg1"/>
                </a:solidFill>
              </a:rPr>
              <a:t>:  		</a:t>
            </a:r>
            <a:r>
              <a:rPr lang="en-US" dirty="0" smtClean="0">
                <a:solidFill>
                  <a:srgbClr val="00B0F0"/>
                </a:solidFill>
              </a:rPr>
              <a:t>82.1%</a:t>
            </a:r>
          </a:p>
          <a:p>
            <a:pPr lvl="1">
              <a:spcBef>
                <a:spcPct val="0"/>
              </a:spcBef>
            </a:pPr>
            <a:r>
              <a:rPr lang="en-US" dirty="0" err="1" smtClean="0">
                <a:solidFill>
                  <a:schemeClr val="bg1"/>
                </a:solidFill>
              </a:rPr>
              <a:t>xalan</a:t>
            </a:r>
            <a:r>
              <a:rPr lang="en-US" dirty="0" smtClean="0">
                <a:solidFill>
                  <a:schemeClr val="bg1"/>
                </a:solidFill>
              </a:rPr>
              <a:t>: 		</a:t>
            </a:r>
            <a:r>
              <a:rPr lang="en-US" dirty="0" smtClean="0">
                <a:solidFill>
                  <a:srgbClr val="00B0F0"/>
                </a:solidFill>
              </a:rPr>
              <a:t>10%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(confirmed by the </a:t>
            </a:r>
            <a:r>
              <a:rPr lang="en-US" dirty="0" err="1" smtClean="0">
                <a:solidFill>
                  <a:schemeClr val="bg1"/>
                </a:solidFill>
              </a:rPr>
              <a:t>DaCapo</a:t>
            </a:r>
            <a:r>
              <a:rPr lang="en-US" dirty="0" smtClean="0">
                <a:solidFill>
                  <a:schemeClr val="bg1"/>
                </a:solidFill>
              </a:rPr>
              <a:t> team)</a:t>
            </a:r>
          </a:p>
          <a:p>
            <a:pPr lvl="1">
              <a:spcBef>
                <a:spcPct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bloat: 		</a:t>
            </a:r>
            <a:r>
              <a:rPr lang="en-US" dirty="0" smtClean="0">
                <a:solidFill>
                  <a:srgbClr val="00B0F0"/>
                </a:solidFill>
              </a:rPr>
              <a:t>11.1%  </a:t>
            </a:r>
          </a:p>
          <a:p>
            <a:pPr lvl="1">
              <a:spcBef>
                <a:spcPct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soot-c: 		</a:t>
            </a:r>
            <a:r>
              <a:rPr lang="en-US" dirty="0" smtClean="0">
                <a:solidFill>
                  <a:srgbClr val="00B0F0"/>
                </a:solidFill>
              </a:rPr>
              <a:t>2.5%</a:t>
            </a:r>
          </a:p>
          <a:p>
            <a:pPr lvl="1">
              <a:spcBef>
                <a:spcPct val="0"/>
              </a:spcBef>
            </a:pPr>
            <a:r>
              <a:rPr lang="en-US" dirty="0" err="1" smtClean="0">
                <a:solidFill>
                  <a:schemeClr val="bg1"/>
                </a:solidFill>
              </a:rPr>
              <a:t>sablecc</a:t>
            </a:r>
            <a:r>
              <a:rPr lang="en-US" dirty="0" smtClean="0">
                <a:solidFill>
                  <a:schemeClr val="bg1"/>
                </a:solidFill>
              </a:rPr>
              <a:t>-j: 	</a:t>
            </a:r>
            <a:r>
              <a:rPr lang="en-US" dirty="0" smtClean="0">
                <a:solidFill>
                  <a:srgbClr val="00B0F0"/>
                </a:solidFill>
              </a:rPr>
              <a:t>6.7%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 problems that we found have been reported before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FD7C900-7DA8-47E6-8F87-EB1150708E76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Conclusions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 static analysis for detecting a common type of program inefficiencies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Annotate points-to and dependence relationships with iteration count abstractions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Computing </a:t>
            </a:r>
            <a:r>
              <a:rPr lang="en-US" dirty="0" err="1" smtClean="0">
                <a:solidFill>
                  <a:schemeClr val="bg1"/>
                </a:solidFill>
              </a:rPr>
              <a:t>hoistability</a:t>
            </a:r>
            <a:r>
              <a:rPr lang="en-US" dirty="0" smtClean="0">
                <a:solidFill>
                  <a:schemeClr val="bg1"/>
                </a:solidFill>
              </a:rPr>
              <a:t> measurements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Show a new way to use static analysis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Combined with dynamic information to improve its real-world usefulness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Five case studies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A364A947-66EB-450E-A0FB-D9C299836672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91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smtClean="0">
                <a:solidFill>
                  <a:srgbClr val="FF0000"/>
                </a:solidFill>
              </a:rPr>
              <a:t>                    Thank You </a:t>
            </a:r>
          </a:p>
          <a:p>
            <a:endParaRPr lang="en-US" sz="4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                          Q/A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31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Is Today’s Software Fast Enough?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Pervasive use of large-scale, enterprise-level applications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Layers of </a:t>
            </a:r>
            <a:r>
              <a:rPr lang="en-US" dirty="0" smtClean="0">
                <a:solidFill>
                  <a:schemeClr val="accent1"/>
                </a:solidFill>
              </a:rPr>
              <a:t>libraries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dirty="0" smtClean="0">
                <a:solidFill>
                  <a:schemeClr val="accent1"/>
                </a:solidFill>
              </a:rPr>
              <a:t>frameworks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Object-orientation encourages excess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Pay attention to high-level program properties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Leave performance to the compiler and run-time system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A364A947-66EB-450E-A0FB-D9C299836672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75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Loop-Invariant Data Structures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Part of a series of techniques to find and remove runtime inefficiencies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Motivated by a study using the analysis in [</a:t>
            </a:r>
            <a:r>
              <a:rPr lang="en-US" dirty="0" smtClean="0">
                <a:solidFill>
                  <a:srgbClr val="FFFF00"/>
                </a:solidFill>
              </a:rPr>
              <a:t>Xu-PLDI’10-a</a:t>
            </a:r>
            <a:r>
              <a:rPr lang="en-US" dirty="0" smtClean="0">
                <a:solidFill>
                  <a:schemeClr val="bg1"/>
                </a:solidFill>
              </a:rPr>
              <a:t>]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Developers often create data </a:t>
            </a:r>
            <a:r>
              <a:rPr lang="en-US" dirty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tructures that are independent of loop iterations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Significant performance degradation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Increased creation and GC time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Unnecessary operations executed to initialize  data structure instances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A364A947-66EB-450E-A0FB-D9C299836672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09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Example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152400" y="1916668"/>
            <a:ext cx="8991600" cy="2579132"/>
          </a:xfrm>
        </p:spPr>
        <p:txBody>
          <a:bodyPr>
            <a:normAutofit fontScale="77500" lnSpcReduction="20000"/>
          </a:bodyPr>
          <a:lstStyle/>
          <a:p>
            <a:pPr>
              <a:buFont typeface="Arial" charset="0"/>
              <a:buNone/>
            </a:pPr>
            <a:r>
              <a:rPr lang="nn-NO" sz="2600" dirty="0" smtClean="0">
                <a:solidFill>
                  <a:schemeClr val="bg1"/>
                </a:solidFill>
              </a:rPr>
              <a:t>String[] date = ...;</a:t>
            </a:r>
          </a:p>
          <a:p>
            <a:pPr>
              <a:buFont typeface="Arial" charset="0"/>
              <a:buNone/>
            </a:pPr>
            <a:r>
              <a:rPr lang="nn-NO" sz="2600" dirty="0" smtClean="0">
                <a:solidFill>
                  <a:schemeClr val="bg1"/>
                </a:solidFill>
              </a:rPr>
              <a:t>for(int i = 0; i &lt; N; i++){</a:t>
            </a:r>
          </a:p>
          <a:p>
            <a:pPr>
              <a:buFont typeface="Arial" charset="0"/>
              <a:buNone/>
            </a:pPr>
            <a:r>
              <a:rPr lang="en-US" sz="2600" dirty="0" smtClean="0"/>
              <a:t>    </a:t>
            </a:r>
            <a:r>
              <a:rPr lang="en-US" sz="2600" i="1" dirty="0" err="1" smtClean="0">
                <a:solidFill>
                  <a:srgbClr val="00B0F0"/>
                </a:solidFill>
              </a:rPr>
              <a:t>SimpleDateFormat</a:t>
            </a:r>
            <a:r>
              <a:rPr lang="en-US" sz="2600" i="1" dirty="0" smtClean="0">
                <a:solidFill>
                  <a:srgbClr val="00B0F0"/>
                </a:solidFill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</a:rPr>
              <a:t>sdf</a:t>
            </a:r>
            <a:r>
              <a:rPr lang="en-US" sz="2600" i="1" dirty="0" smtClean="0">
                <a:solidFill>
                  <a:schemeClr val="bg1"/>
                </a:solidFill>
              </a:rPr>
              <a:t> = </a:t>
            </a:r>
            <a:br>
              <a:rPr lang="en-US" sz="2600" i="1" dirty="0" smtClean="0">
                <a:solidFill>
                  <a:schemeClr val="bg1"/>
                </a:solidFill>
              </a:rPr>
            </a:br>
            <a:r>
              <a:rPr lang="en-US" sz="2600" i="1" dirty="0" smtClean="0">
                <a:solidFill>
                  <a:schemeClr val="bg1"/>
                </a:solidFill>
              </a:rPr>
              <a:t>        new</a:t>
            </a:r>
            <a:r>
              <a:rPr lang="en-US" sz="2600" i="1" dirty="0" smtClean="0"/>
              <a:t> </a:t>
            </a:r>
            <a:r>
              <a:rPr lang="en-US" sz="2600" i="1" dirty="0" err="1" smtClean="0">
                <a:solidFill>
                  <a:srgbClr val="00B0F0"/>
                </a:solidFill>
              </a:rPr>
              <a:t>SimpleDateFormat</a:t>
            </a:r>
            <a:r>
              <a:rPr lang="en-US" sz="2600" i="1" dirty="0" smtClean="0">
                <a:solidFill>
                  <a:schemeClr val="bg1"/>
                </a:solidFill>
              </a:rPr>
              <a:t>();</a:t>
            </a:r>
          </a:p>
          <a:p>
            <a:pPr>
              <a:buFont typeface="Arial" charset="0"/>
              <a:buNone/>
            </a:pPr>
            <a:r>
              <a:rPr lang="en-US" sz="2600" dirty="0" smtClean="0">
                <a:solidFill>
                  <a:schemeClr val="bg1"/>
                </a:solidFill>
              </a:rPr>
              <a:t>    try{   Date d = </a:t>
            </a:r>
            <a:r>
              <a:rPr lang="en-US" sz="2600" dirty="0" err="1" smtClean="0">
                <a:solidFill>
                  <a:schemeClr val="bg1"/>
                </a:solidFill>
              </a:rPr>
              <a:t>sdf.parse</a:t>
            </a:r>
            <a:r>
              <a:rPr lang="en-US" sz="2600" dirty="0" smtClean="0">
                <a:solidFill>
                  <a:schemeClr val="bg1"/>
                </a:solidFill>
              </a:rPr>
              <a:t>(date[</a:t>
            </a:r>
            <a:r>
              <a:rPr lang="en-US" sz="2600" dirty="0" err="1" smtClean="0">
                <a:solidFill>
                  <a:schemeClr val="bg1"/>
                </a:solidFill>
              </a:rPr>
              <a:t>i</a:t>
            </a:r>
            <a:r>
              <a:rPr lang="en-US" sz="2600" dirty="0" smtClean="0">
                <a:solidFill>
                  <a:schemeClr val="bg1"/>
                </a:solidFill>
              </a:rPr>
              <a:t>]); … }</a:t>
            </a:r>
          </a:p>
          <a:p>
            <a:pPr>
              <a:buFont typeface="Arial" charset="0"/>
              <a:buNone/>
            </a:pPr>
            <a:r>
              <a:rPr lang="en-US" sz="2600" dirty="0" smtClean="0">
                <a:solidFill>
                  <a:schemeClr val="bg1"/>
                </a:solidFill>
              </a:rPr>
              <a:t>    catch(...) {...}</a:t>
            </a:r>
          </a:p>
          <a:p>
            <a:pPr>
              <a:buFont typeface="Arial" charset="0"/>
              <a:buNone/>
            </a:pPr>
            <a:r>
              <a:rPr lang="en-US" sz="2600" dirty="0" smtClean="0">
                <a:solidFill>
                  <a:schemeClr val="bg1"/>
                </a:solidFill>
              </a:rPr>
              <a:t>} </a:t>
            </a:r>
          </a:p>
          <a:p>
            <a:pPr>
              <a:buFont typeface="Arial" charset="0"/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1600200" y="4572000"/>
            <a:ext cx="708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--- </a:t>
            </a:r>
            <a:r>
              <a:rPr lang="en-US" dirty="0">
                <a:solidFill>
                  <a:schemeClr val="bg1"/>
                </a:solidFill>
              </a:rPr>
              <a:t>From </a:t>
            </a:r>
            <a:r>
              <a:rPr lang="en-US" dirty="0" smtClean="0">
                <a:solidFill>
                  <a:schemeClr val="bg1"/>
                </a:solidFill>
              </a:rPr>
              <a:t>a real-world application </a:t>
            </a:r>
            <a:r>
              <a:rPr lang="en-US" dirty="0">
                <a:solidFill>
                  <a:schemeClr val="bg1"/>
                </a:solidFill>
              </a:rPr>
              <a:t>studied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52400" y="5105400"/>
            <a:ext cx="8991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Hoistable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logical data structure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3200" noProof="0" dirty="0" smtClean="0">
                <a:solidFill>
                  <a:schemeClr val="bg1"/>
                </a:solidFill>
                <a:latin typeface="+mn-lt"/>
              </a:rPr>
              <a:t>Computing </a:t>
            </a:r>
            <a:r>
              <a:rPr lang="en-US" sz="3200" noProof="0" dirty="0" err="1" smtClean="0">
                <a:solidFill>
                  <a:schemeClr val="bg1"/>
                </a:solidFill>
                <a:latin typeface="+mn-lt"/>
              </a:rPr>
              <a:t>hoistability</a:t>
            </a:r>
            <a:r>
              <a:rPr lang="en-US" sz="3200" noProof="0" dirty="0" smtClean="0">
                <a:solidFill>
                  <a:schemeClr val="bg1"/>
                </a:solidFill>
                <a:latin typeface="+mn-lt"/>
              </a:rPr>
              <a:t> measurements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6846125" y="1231075"/>
            <a:ext cx="914400" cy="1066800"/>
            <a:chOff x="6846125" y="1143000"/>
            <a:chExt cx="914400" cy="1066800"/>
          </a:xfrm>
        </p:grpSpPr>
        <p:sp>
          <p:nvSpPr>
            <p:cNvPr id="50" name="Oval 49"/>
            <p:cNvSpPr/>
            <p:nvPr/>
          </p:nvSpPr>
          <p:spPr>
            <a:xfrm>
              <a:off x="6846125" y="1143000"/>
              <a:ext cx="914400" cy="762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2400" dirty="0" err="1" smtClean="0">
                  <a:solidFill>
                    <a:srgbClr val="FF0000"/>
                  </a:solidFill>
                </a:rPr>
                <a:t>O</a:t>
              </a:r>
              <a:r>
                <a:rPr lang="en-US" sz="2400" baseline="-25000" dirty="0" err="1" smtClean="0">
                  <a:solidFill>
                    <a:srgbClr val="FF0000"/>
                  </a:solidFill>
                </a:rPr>
                <a:t>sdf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>
              <a:off x="7303325" y="1905001"/>
              <a:ext cx="381000" cy="152399"/>
            </a:xfrm>
            <a:prstGeom prst="straightConnector1">
              <a:avLst/>
            </a:prstGeom>
            <a:no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rot="10800000" flipV="1">
              <a:off x="6846125" y="1905000"/>
              <a:ext cx="457200" cy="152400"/>
            </a:xfrm>
            <a:prstGeom prst="straightConnector1">
              <a:avLst/>
            </a:prstGeom>
            <a:no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7115300" y="1840468"/>
              <a:ext cx="4572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b="1" dirty="0" smtClean="0"/>
                <a:t>…</a:t>
              </a:r>
              <a:endParaRPr lang="en-US" b="1" dirty="0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7620000" y="1219200"/>
            <a:ext cx="914400" cy="1066800"/>
            <a:chOff x="6846125" y="1143000"/>
            <a:chExt cx="914400" cy="1066800"/>
          </a:xfrm>
        </p:grpSpPr>
        <p:sp>
          <p:nvSpPr>
            <p:cNvPr id="107" name="Oval 106"/>
            <p:cNvSpPr/>
            <p:nvPr/>
          </p:nvSpPr>
          <p:spPr>
            <a:xfrm>
              <a:off x="6846125" y="1143000"/>
              <a:ext cx="914400" cy="762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2400" dirty="0" err="1" smtClean="0">
                  <a:solidFill>
                    <a:srgbClr val="FF0000"/>
                  </a:solidFill>
                </a:rPr>
                <a:t>O</a:t>
              </a:r>
              <a:r>
                <a:rPr lang="en-US" sz="2400" baseline="-25000" dirty="0" err="1" smtClean="0">
                  <a:solidFill>
                    <a:srgbClr val="FF0000"/>
                  </a:solidFill>
                </a:rPr>
                <a:t>sdf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  <p:cxnSp>
          <p:nvCxnSpPr>
            <p:cNvPr id="108" name="Straight Arrow Connector 107"/>
            <p:cNvCxnSpPr/>
            <p:nvPr/>
          </p:nvCxnSpPr>
          <p:spPr>
            <a:xfrm>
              <a:off x="7303325" y="1905001"/>
              <a:ext cx="381000" cy="152399"/>
            </a:xfrm>
            <a:prstGeom prst="straightConnector1">
              <a:avLst/>
            </a:prstGeom>
            <a:no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/>
            <p:nvPr/>
          </p:nvCxnSpPr>
          <p:spPr>
            <a:xfrm rot="10800000" flipV="1">
              <a:off x="6846125" y="1905000"/>
              <a:ext cx="457200" cy="152400"/>
            </a:xfrm>
            <a:prstGeom prst="straightConnector1">
              <a:avLst/>
            </a:prstGeom>
            <a:no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Rectangle 109"/>
            <p:cNvSpPr/>
            <p:nvPr/>
          </p:nvSpPr>
          <p:spPr>
            <a:xfrm>
              <a:off x="7115300" y="1840468"/>
              <a:ext cx="4572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b="1" dirty="0" smtClean="0"/>
                <a:t>…</a:t>
              </a:r>
              <a:endParaRPr lang="en-US" b="1" dirty="0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8153400" y="1219200"/>
            <a:ext cx="914400" cy="1066800"/>
            <a:chOff x="6846125" y="1143000"/>
            <a:chExt cx="914400" cy="1066800"/>
          </a:xfrm>
        </p:grpSpPr>
        <p:sp>
          <p:nvSpPr>
            <p:cNvPr id="112" name="Oval 111"/>
            <p:cNvSpPr/>
            <p:nvPr/>
          </p:nvSpPr>
          <p:spPr>
            <a:xfrm>
              <a:off x="6846125" y="1143000"/>
              <a:ext cx="914400" cy="762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2400" dirty="0" err="1" smtClean="0">
                  <a:solidFill>
                    <a:srgbClr val="FF0000"/>
                  </a:solidFill>
                </a:rPr>
                <a:t>O</a:t>
              </a:r>
              <a:r>
                <a:rPr lang="en-US" sz="2400" baseline="-25000" dirty="0" err="1" smtClean="0">
                  <a:solidFill>
                    <a:srgbClr val="FF0000"/>
                  </a:solidFill>
                </a:rPr>
                <a:t>sdf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  <p:cxnSp>
          <p:nvCxnSpPr>
            <p:cNvPr id="113" name="Straight Arrow Connector 112"/>
            <p:cNvCxnSpPr/>
            <p:nvPr/>
          </p:nvCxnSpPr>
          <p:spPr>
            <a:xfrm>
              <a:off x="7303325" y="1905001"/>
              <a:ext cx="381000" cy="152399"/>
            </a:xfrm>
            <a:prstGeom prst="straightConnector1">
              <a:avLst/>
            </a:prstGeom>
            <a:no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/>
            <p:nvPr/>
          </p:nvCxnSpPr>
          <p:spPr>
            <a:xfrm rot="10800000" flipV="1">
              <a:off x="6846125" y="1905000"/>
              <a:ext cx="457200" cy="152400"/>
            </a:xfrm>
            <a:prstGeom prst="straightConnector1">
              <a:avLst/>
            </a:prstGeom>
            <a:no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Rectangle 114"/>
            <p:cNvSpPr/>
            <p:nvPr/>
          </p:nvSpPr>
          <p:spPr>
            <a:xfrm>
              <a:off x="7115300" y="1840468"/>
              <a:ext cx="4572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b="1" dirty="0" smtClean="0"/>
                <a:t>…</a:t>
              </a:r>
              <a:endParaRPr lang="en-US" b="1" dirty="0"/>
            </a:p>
          </p:txBody>
        </p:sp>
      </p:grpSp>
      <p:sp>
        <p:nvSpPr>
          <p:cNvPr id="52" name="Rectangle 51"/>
          <p:cNvSpPr/>
          <p:nvPr/>
        </p:nvSpPr>
        <p:spPr>
          <a:xfrm>
            <a:off x="7810500" y="2057400"/>
            <a:ext cx="45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…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953000" y="1219200"/>
            <a:ext cx="2895600" cy="2667000"/>
            <a:chOff x="4953000" y="1219200"/>
            <a:chExt cx="2895600" cy="2667000"/>
          </a:xfrm>
        </p:grpSpPr>
        <p:grpSp>
          <p:nvGrpSpPr>
            <p:cNvPr id="32" name="Group 31"/>
            <p:cNvGrpSpPr/>
            <p:nvPr/>
          </p:nvGrpSpPr>
          <p:grpSpPr>
            <a:xfrm>
              <a:off x="4953000" y="1219200"/>
              <a:ext cx="2895600" cy="2667000"/>
              <a:chOff x="6096000" y="1295400"/>
              <a:chExt cx="2895600" cy="2667000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7239000" y="1295400"/>
                <a:ext cx="914400" cy="7620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US" sz="2400" dirty="0" err="1" smtClean="0">
                    <a:solidFill>
                      <a:srgbClr val="FF0000"/>
                    </a:solidFill>
                  </a:rPr>
                  <a:t>O</a:t>
                </a:r>
                <a:r>
                  <a:rPr lang="en-US" sz="2400" baseline="-25000" dirty="0" err="1" smtClean="0">
                    <a:solidFill>
                      <a:srgbClr val="FF0000"/>
                    </a:solidFill>
                  </a:rPr>
                  <a:t>sdf</a:t>
                </a:r>
                <a:endParaRPr lang="en-US" sz="2400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34" name="Straight Arrow Connector 33"/>
              <p:cNvCxnSpPr/>
              <p:nvPr/>
            </p:nvCxnSpPr>
            <p:spPr>
              <a:xfrm rot="16200000" flipH="1">
                <a:off x="7696200" y="2057400"/>
                <a:ext cx="533400" cy="5334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 rot="5400000">
                <a:off x="7213156" y="2083244"/>
                <a:ext cx="533400" cy="4817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Oval 35"/>
              <p:cNvSpPr/>
              <p:nvPr/>
            </p:nvSpPr>
            <p:spPr>
              <a:xfrm>
                <a:off x="6705600" y="2590800"/>
                <a:ext cx="838200" cy="7620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</a:rPr>
                  <a:t>O</a:t>
                </a:r>
                <a:r>
                  <a:rPr lang="en-US" sz="2400" baseline="-25000" dirty="0">
                    <a:solidFill>
                      <a:srgbClr val="FF0000"/>
                    </a:solidFill>
                  </a:rPr>
                  <a:t>1</a:t>
                </a:r>
                <a:endParaRPr lang="en-US" sz="24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7848600" y="2590800"/>
                <a:ext cx="838200" cy="7620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</a:rPr>
                  <a:t>O</a:t>
                </a:r>
                <a:r>
                  <a:rPr lang="en-US" sz="2400" baseline="-25000" dirty="0" smtClean="0">
                    <a:solidFill>
                      <a:srgbClr val="FF0000"/>
                    </a:solidFill>
                  </a:rPr>
                  <a:t>2</a:t>
                </a:r>
                <a:endParaRPr lang="en-US" sz="2400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38" name="Straight Arrow Connector 37"/>
              <p:cNvCxnSpPr/>
              <p:nvPr/>
            </p:nvCxnSpPr>
            <p:spPr>
              <a:xfrm>
                <a:off x="7696200" y="2057401"/>
                <a:ext cx="1295400" cy="53339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 rot="10800000" flipV="1">
                <a:off x="6096000" y="2057400"/>
                <a:ext cx="1600200" cy="5334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/>
              <p:cNvSpPr/>
              <p:nvPr/>
            </p:nvSpPr>
            <p:spPr>
              <a:xfrm>
                <a:off x="6641275" y="2233343"/>
                <a:ext cx="457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 smtClean="0"/>
                  <a:t>…</a:t>
                </a:r>
                <a:endParaRPr lang="en-US" b="1" dirty="0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8153400" y="2221468"/>
                <a:ext cx="457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 smtClean="0"/>
                  <a:t>…</a:t>
                </a:r>
                <a:endParaRPr lang="en-US" b="1" dirty="0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7467600" y="2221675"/>
                <a:ext cx="457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 smtClean="0"/>
                  <a:t>…</a:t>
                </a:r>
                <a:endParaRPr lang="en-US" b="1" dirty="0"/>
              </a:p>
            </p:txBody>
          </p:sp>
          <p:cxnSp>
            <p:nvCxnSpPr>
              <p:cNvPr id="43" name="Straight Arrow Connector 42"/>
              <p:cNvCxnSpPr/>
              <p:nvPr/>
            </p:nvCxnSpPr>
            <p:spPr>
              <a:xfrm rot="5400000">
                <a:off x="6559138" y="3434938"/>
                <a:ext cx="597724" cy="4572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/>
            </p:nvCxnSpPr>
            <p:spPr>
              <a:xfrm rot="16200000" flipH="1">
                <a:off x="7139050" y="3352801"/>
                <a:ext cx="533400" cy="5334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 rot="5400000">
                <a:off x="7778338" y="3434938"/>
                <a:ext cx="597724" cy="4572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 rot="16200000" flipH="1">
                <a:off x="8334500" y="3357750"/>
                <a:ext cx="533400" cy="5334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Rectangle 46"/>
              <p:cNvSpPr/>
              <p:nvPr/>
            </p:nvSpPr>
            <p:spPr>
              <a:xfrm>
                <a:off x="6934200" y="3505200"/>
                <a:ext cx="457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…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8153400" y="3505200"/>
                <a:ext cx="457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 smtClean="0"/>
                  <a:t>…</a:t>
                </a:r>
                <a:endParaRPr lang="en-US" b="1" dirty="0"/>
              </a:p>
            </p:txBody>
          </p:sp>
        </p:grpSp>
        <p:sp>
          <p:nvSpPr>
            <p:cNvPr id="49" name="Rectangle 48"/>
            <p:cNvSpPr/>
            <p:nvPr/>
          </p:nvSpPr>
          <p:spPr>
            <a:xfrm>
              <a:off x="5715000" y="2157143"/>
              <a:ext cx="4572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…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368143" y="2157143"/>
              <a:ext cx="4572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…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036625" y="2157143"/>
              <a:ext cx="4572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…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4" name="Rectangle 53"/>
          <p:cNvSpPr/>
          <p:nvPr/>
        </p:nvSpPr>
        <p:spPr>
          <a:xfrm>
            <a:off x="7010400" y="3440668"/>
            <a:ext cx="45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58200" y="2046020"/>
            <a:ext cx="45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9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A364A947-66EB-450E-A0FB-D9C299836672}" type="slidenum">
              <a:rPr lang="en-US"/>
              <a:pPr/>
              <a:t>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448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Hoistable</a:t>
            </a:r>
            <a:r>
              <a:rPr lang="en-US" dirty="0" smtClean="0">
                <a:solidFill>
                  <a:schemeClr val="bg1"/>
                </a:solidFill>
              </a:rPr>
              <a:t> Data Structures</a:t>
            </a:r>
          </a:p>
        </p:txBody>
      </p:sp>
      <p:sp>
        <p:nvSpPr>
          <p:cNvPr id="38916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Understand how a data structure is built up</a:t>
            </a:r>
          </a:p>
          <a:p>
            <a:pPr lvl="1">
              <a:spcBef>
                <a:spcPct val="0"/>
              </a:spcBef>
            </a:pPr>
            <a:r>
              <a:rPr lang="en-US" i="1" dirty="0" smtClean="0">
                <a:solidFill>
                  <a:srgbClr val="00B0F0"/>
                </a:solidFill>
              </a:rPr>
              <a:t>points-to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relationships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Understand where the data comes from</a:t>
            </a:r>
          </a:p>
          <a:p>
            <a:pPr lvl="1">
              <a:spcBef>
                <a:spcPct val="0"/>
              </a:spcBef>
            </a:pPr>
            <a:r>
              <a:rPr lang="en-US" i="1" dirty="0" smtClean="0">
                <a:solidFill>
                  <a:srgbClr val="00B0F0"/>
                </a:solidFill>
              </a:rPr>
              <a:t>dependence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relationships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Understand in which iterations objects are created</a:t>
            </a:r>
          </a:p>
          <a:p>
            <a:pPr lvl="1">
              <a:spcBef>
                <a:spcPct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Compute </a:t>
            </a:r>
            <a:r>
              <a:rPr lang="en-US" i="1" dirty="0" smtClean="0">
                <a:solidFill>
                  <a:srgbClr val="FF0000"/>
                </a:solidFill>
              </a:rPr>
              <a:t>iteration count abstraction</a:t>
            </a:r>
            <a:r>
              <a:rPr lang="en-US" i="1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(ICA) for each allocation site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   0, 1,  </a:t>
            </a:r>
            <a:r>
              <a:rPr lang="en-US" sz="4000" baseline="-250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┴   </a:t>
            </a:r>
            <a:r>
              <a:rPr lang="en-US" dirty="0" smtClean="0">
                <a:solidFill>
                  <a:srgbClr val="FFFF00"/>
                </a:solidFill>
              </a:rPr>
              <a:t>[Naik-POPL’07]</a:t>
            </a:r>
            <a:endParaRPr lang="en-US" dirty="0">
              <a:solidFill>
                <a:srgbClr val="FFFF00"/>
              </a:solidFill>
            </a:endParaRPr>
          </a:p>
          <a:p>
            <a:pPr lvl="1">
              <a:spcBef>
                <a:spcPct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0: created </a:t>
            </a:r>
            <a:r>
              <a:rPr lang="en-US" i="1" dirty="0" smtClean="0">
                <a:solidFill>
                  <a:srgbClr val="00B0F0"/>
                </a:solidFill>
              </a:rPr>
              <a:t>outside the loop </a:t>
            </a:r>
            <a:r>
              <a:rPr lang="en-US" dirty="0" smtClean="0">
                <a:solidFill>
                  <a:schemeClr val="bg1"/>
                </a:solidFill>
              </a:rPr>
              <a:t>(i.e., exists before the loop starts)</a:t>
            </a:r>
          </a:p>
          <a:p>
            <a:pPr lvl="1">
              <a:spcBef>
                <a:spcPct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1: </a:t>
            </a:r>
            <a:r>
              <a:rPr lang="en-US" i="1" dirty="0" smtClean="0">
                <a:solidFill>
                  <a:srgbClr val="00B0F0"/>
                </a:solidFill>
              </a:rPr>
              <a:t>inside the loop </a:t>
            </a:r>
            <a:r>
              <a:rPr lang="en-US" dirty="0" smtClean="0">
                <a:solidFill>
                  <a:schemeClr val="bg1"/>
                </a:solidFill>
              </a:rPr>
              <a:t>and does not escape the current iterations</a:t>
            </a:r>
          </a:p>
          <a:p>
            <a:pPr lvl="1">
              <a:spcBef>
                <a:spcPct val="0"/>
              </a:spcBef>
            </a:pPr>
            <a:r>
              <a:rPr lang="en-US" baseline="-250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┴ 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r>
              <a:rPr lang="en-US" i="1" dirty="0" smtClean="0">
                <a:solidFill>
                  <a:srgbClr val="00B0F0"/>
                </a:solidFill>
              </a:rPr>
              <a:t>inside the loop </a:t>
            </a:r>
            <a:r>
              <a:rPr lang="en-US" dirty="0" smtClean="0">
                <a:solidFill>
                  <a:schemeClr val="bg1"/>
                </a:solidFill>
              </a:rPr>
              <a:t>and escapes to later iterations</a:t>
            </a:r>
          </a:p>
          <a:p>
            <a:pPr lvl="2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A364A947-66EB-450E-A0FB-D9C299836672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61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ICA Annotation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91600" cy="14478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Annotate points-to and dependence relationships with ICAs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2193925"/>
            <a:ext cx="3886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 </a:t>
            </a:r>
            <a:r>
              <a:rPr lang="en-US" dirty="0" err="1">
                <a:solidFill>
                  <a:schemeClr val="bg1"/>
                </a:solidFill>
              </a:rPr>
              <a:t>a</a:t>
            </a:r>
            <a:r>
              <a:rPr lang="en-US" dirty="0">
                <a:solidFill>
                  <a:schemeClr val="bg1"/>
                </a:solidFill>
              </a:rPr>
              <a:t> = new A();                      </a:t>
            </a:r>
            <a:r>
              <a:rPr lang="en-US" dirty="0">
                <a:solidFill>
                  <a:srgbClr val="FF0000"/>
                </a:solidFill>
              </a:rPr>
              <a:t>//O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sz="2000" i="1" dirty="0" smtClean="0">
                <a:solidFill>
                  <a:srgbClr val="00B0F0"/>
                </a:solidFill>
              </a:rPr>
              <a:t>0</a:t>
            </a:r>
            <a:endParaRPr lang="en-US" sz="2000" i="1" dirty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String s = null;</a:t>
            </a:r>
            <a:endParaRPr lang="en-US" baseline="-250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for (</a:t>
            </a:r>
            <a:r>
              <a:rPr lang="en-US" dirty="0" err="1">
                <a:solidFill>
                  <a:schemeClr val="bg1"/>
                </a:solidFill>
              </a:rPr>
              <a:t>int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 = 0; </a:t>
            </a:r>
            <a:r>
              <a:rPr lang="en-US" dirty="0" err="1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 &lt; 100, </a:t>
            </a:r>
            <a:r>
              <a:rPr lang="en-US" dirty="0" err="1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++){</a:t>
            </a:r>
          </a:p>
          <a:p>
            <a:r>
              <a:rPr lang="en-US" sz="2000" i="1" dirty="0">
                <a:solidFill>
                  <a:srgbClr val="00B0F0"/>
                </a:solidFill>
              </a:rPr>
              <a:t>     Triple t = new Triple();    </a:t>
            </a:r>
            <a:r>
              <a:rPr lang="en-US" dirty="0">
                <a:solidFill>
                  <a:srgbClr val="FF0000"/>
                </a:solidFill>
              </a:rPr>
              <a:t>// O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sz="2000" i="1" dirty="0">
                <a:solidFill>
                  <a:srgbClr val="00B0F0"/>
                </a:solidFill>
              </a:rPr>
              <a:t>1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  </a:t>
            </a:r>
            <a:endParaRPr lang="en-US" i="1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     Integer p = new Integer(</a:t>
            </a:r>
            <a:r>
              <a:rPr lang="en-US" dirty="0" err="1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); </a:t>
            </a:r>
            <a:r>
              <a:rPr lang="en-US" dirty="0">
                <a:solidFill>
                  <a:srgbClr val="FF0000"/>
                </a:solidFill>
              </a:rPr>
              <a:t>// O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sz="2000" i="1" dirty="0" smtClean="0">
                <a:solidFill>
                  <a:srgbClr val="00B0F0"/>
                </a:solidFill>
              </a:rPr>
              <a:t>1</a:t>
            </a:r>
            <a:endParaRPr lang="en-US" sz="2000" i="1" dirty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     if(</a:t>
            </a:r>
            <a:r>
              <a:rPr lang="en-US" dirty="0" err="1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 &lt; 10)  </a:t>
            </a:r>
          </a:p>
          <a:p>
            <a:r>
              <a:rPr lang="en-US" dirty="0">
                <a:solidFill>
                  <a:schemeClr val="bg1"/>
                </a:solidFill>
              </a:rPr>
              <a:t>         s = new String(“s”);   </a:t>
            </a:r>
            <a:r>
              <a:rPr lang="en-US" dirty="0">
                <a:solidFill>
                  <a:srgbClr val="FF0000"/>
                </a:solidFill>
              </a:rPr>
              <a:t>// O</a:t>
            </a:r>
            <a:r>
              <a:rPr lang="en-US" baseline="-25000" dirty="0">
                <a:solidFill>
                  <a:srgbClr val="FF0000"/>
                </a:solidFill>
              </a:rPr>
              <a:t>4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2400" i="1" baseline="-25000" dirty="0" smtClean="0">
                <a:solidFill>
                  <a:srgbClr val="00B0F0"/>
                </a:solidFill>
              </a:rPr>
              <a:t>┴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>
                <a:solidFill>
                  <a:schemeClr val="bg1"/>
                </a:solidFill>
              </a:rPr>
              <a:t>     </a:t>
            </a:r>
          </a:p>
          <a:p>
            <a:r>
              <a:rPr lang="en-US" dirty="0">
                <a:solidFill>
                  <a:schemeClr val="bg1"/>
                </a:solidFill>
              </a:rPr>
              <a:t>     </a:t>
            </a:r>
            <a:r>
              <a:rPr lang="en-US" dirty="0" err="1">
                <a:solidFill>
                  <a:schemeClr val="bg1"/>
                </a:solidFill>
              </a:rPr>
              <a:t>t.f</a:t>
            </a:r>
            <a:r>
              <a:rPr lang="en-US" dirty="0">
                <a:solidFill>
                  <a:schemeClr val="bg1"/>
                </a:solidFill>
              </a:rPr>
              <a:t> = a;       // connect </a:t>
            </a: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n-US" baseline="-25000" dirty="0">
                <a:solidFill>
                  <a:srgbClr val="FF0000"/>
                </a:solidFill>
              </a:rPr>
              <a:t>2 </a:t>
            </a:r>
            <a:r>
              <a:rPr lang="en-US" dirty="0">
                <a:solidFill>
                  <a:schemeClr val="bg1"/>
                </a:solidFill>
              </a:rPr>
              <a:t>and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     </a:t>
            </a:r>
            <a:r>
              <a:rPr lang="en-US" dirty="0" err="1">
                <a:solidFill>
                  <a:schemeClr val="bg1"/>
                </a:solidFill>
              </a:rPr>
              <a:t>t.g</a:t>
            </a:r>
            <a:r>
              <a:rPr lang="en-US" dirty="0">
                <a:solidFill>
                  <a:schemeClr val="bg1"/>
                </a:solidFill>
              </a:rPr>
              <a:t> = p;      // connect </a:t>
            </a: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n-US" baseline="-25000" dirty="0">
                <a:solidFill>
                  <a:srgbClr val="FF0000"/>
                </a:solidFill>
              </a:rPr>
              <a:t>2 </a:t>
            </a:r>
            <a:r>
              <a:rPr lang="en-US" dirty="0">
                <a:solidFill>
                  <a:schemeClr val="bg1"/>
                </a:solidFill>
              </a:rPr>
              <a:t>and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endParaRPr lang="en-US" dirty="0"/>
          </a:p>
          <a:p>
            <a:r>
              <a:rPr lang="en-US" dirty="0">
                <a:solidFill>
                  <a:schemeClr val="bg1"/>
                </a:solidFill>
              </a:rPr>
              <a:t>     </a:t>
            </a:r>
            <a:r>
              <a:rPr lang="en-US" dirty="0" err="1">
                <a:solidFill>
                  <a:schemeClr val="bg1"/>
                </a:solidFill>
              </a:rPr>
              <a:t>t.h</a:t>
            </a:r>
            <a:r>
              <a:rPr lang="en-US" dirty="0">
                <a:solidFill>
                  <a:schemeClr val="bg1"/>
                </a:solidFill>
              </a:rPr>
              <a:t> = s;      // connect </a:t>
            </a: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n-US" baseline="-25000" dirty="0">
                <a:solidFill>
                  <a:srgbClr val="FF0000"/>
                </a:solidFill>
              </a:rPr>
              <a:t>2 </a:t>
            </a:r>
            <a:r>
              <a:rPr lang="en-US" dirty="0">
                <a:solidFill>
                  <a:schemeClr val="bg1"/>
                </a:solidFill>
              </a:rPr>
              <a:t>and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n-US" baseline="-25000" dirty="0">
                <a:solidFill>
                  <a:srgbClr val="FF0000"/>
                </a:solidFill>
              </a:rPr>
              <a:t>4</a:t>
            </a:r>
            <a:endParaRPr lang="en-US" dirty="0"/>
          </a:p>
          <a:p>
            <a:r>
              <a:rPr lang="en-US" dirty="0">
                <a:solidFill>
                  <a:schemeClr val="bg1"/>
                </a:solidFill>
              </a:rPr>
              <a:t>}</a:t>
            </a:r>
          </a:p>
        </p:txBody>
      </p:sp>
      <p:sp>
        <p:nvSpPr>
          <p:cNvPr id="6" name="Oval 5"/>
          <p:cNvSpPr/>
          <p:nvPr/>
        </p:nvSpPr>
        <p:spPr>
          <a:xfrm>
            <a:off x="4648200" y="2438400"/>
            <a:ext cx="7620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O</a:t>
            </a:r>
            <a:r>
              <a:rPr lang="en-US" sz="2400" baseline="-25000">
                <a:solidFill>
                  <a:srgbClr val="FF0000"/>
                </a:solidFill>
              </a:rPr>
              <a:t>2</a:t>
            </a: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858000" y="1600200"/>
            <a:ext cx="7620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O</a:t>
            </a:r>
            <a:r>
              <a:rPr lang="en-US" sz="2400" baseline="-25000">
                <a:solidFill>
                  <a:srgbClr val="FF0000"/>
                </a:solidFill>
              </a:rPr>
              <a:t>1</a:t>
            </a:r>
            <a:endParaRPr lang="en-US" sz="2400">
              <a:solidFill>
                <a:srgbClr val="FFFFFF"/>
              </a:solidFill>
            </a:endParaRPr>
          </a:p>
        </p:txBody>
      </p:sp>
      <p:cxnSp>
        <p:nvCxnSpPr>
          <p:cNvPr id="9" name="Straight Arrow Connector 8"/>
          <p:cNvCxnSpPr>
            <a:stCxn id="6" idx="6"/>
            <a:endCxn id="7" idx="2"/>
          </p:cNvCxnSpPr>
          <p:nvPr/>
        </p:nvCxnSpPr>
        <p:spPr>
          <a:xfrm flipV="1">
            <a:off x="5410200" y="1981200"/>
            <a:ext cx="1447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>
            <a:spLocks noChangeArrowheads="1"/>
          </p:cNvSpPr>
          <p:nvPr/>
        </p:nvSpPr>
        <p:spPr bwMode="auto">
          <a:xfrm rot="-1821523">
            <a:off x="5492750" y="1944688"/>
            <a:ext cx="13827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B0F0"/>
                </a:solidFill>
              </a:rPr>
              <a:t>f, (1, 0)</a:t>
            </a:r>
          </a:p>
        </p:txBody>
      </p:sp>
      <p:sp>
        <p:nvSpPr>
          <p:cNvPr id="12" name="Oval 11"/>
          <p:cNvSpPr/>
          <p:nvPr/>
        </p:nvSpPr>
        <p:spPr>
          <a:xfrm>
            <a:off x="6858000" y="2438400"/>
            <a:ext cx="7620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O</a:t>
            </a:r>
            <a:r>
              <a:rPr lang="en-US" sz="2400" baseline="-25000">
                <a:solidFill>
                  <a:srgbClr val="FF0000"/>
                </a:solidFill>
              </a:rPr>
              <a:t>3</a:t>
            </a:r>
            <a:endParaRPr lang="en-US" sz="2400">
              <a:solidFill>
                <a:srgbClr val="FFFFFF"/>
              </a:solidFill>
            </a:endParaRPr>
          </a:p>
        </p:txBody>
      </p:sp>
      <p:cxnSp>
        <p:nvCxnSpPr>
          <p:cNvPr id="13" name="Straight Arrow Connector 12"/>
          <p:cNvCxnSpPr>
            <a:endCxn id="12" idx="2"/>
          </p:cNvCxnSpPr>
          <p:nvPr/>
        </p:nvCxnSpPr>
        <p:spPr>
          <a:xfrm>
            <a:off x="5410200" y="28194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878513" y="2767013"/>
            <a:ext cx="1384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B0F0"/>
                </a:solidFill>
              </a:rPr>
              <a:t>g, (1, 1)</a:t>
            </a:r>
          </a:p>
        </p:txBody>
      </p:sp>
      <p:sp>
        <p:nvSpPr>
          <p:cNvPr id="16" name="Oval 15"/>
          <p:cNvSpPr/>
          <p:nvPr/>
        </p:nvSpPr>
        <p:spPr>
          <a:xfrm>
            <a:off x="6869113" y="3300413"/>
            <a:ext cx="7620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O</a:t>
            </a:r>
            <a:r>
              <a:rPr lang="en-US" sz="2400" baseline="-25000">
                <a:solidFill>
                  <a:srgbClr val="FF0000"/>
                </a:solidFill>
              </a:rPr>
              <a:t>4</a:t>
            </a:r>
            <a:endParaRPr lang="en-US" sz="2400">
              <a:solidFill>
                <a:srgbClr val="FFFFFF"/>
              </a:solidFill>
            </a:endParaRPr>
          </a:p>
        </p:txBody>
      </p:sp>
      <p:cxnSp>
        <p:nvCxnSpPr>
          <p:cNvPr id="17" name="Straight Arrow Connector 16"/>
          <p:cNvCxnSpPr>
            <a:endCxn id="16" idx="2"/>
          </p:cNvCxnSpPr>
          <p:nvPr/>
        </p:nvCxnSpPr>
        <p:spPr>
          <a:xfrm>
            <a:off x="5410200" y="2819400"/>
            <a:ext cx="1458913" cy="8620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>
            <a:spLocks noChangeArrowheads="1"/>
          </p:cNvSpPr>
          <p:nvPr/>
        </p:nvSpPr>
        <p:spPr bwMode="auto">
          <a:xfrm rot="1839781">
            <a:off x="5527675" y="3313113"/>
            <a:ext cx="13827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B0F0"/>
                </a:solidFill>
              </a:rPr>
              <a:t>h,  (1, </a:t>
            </a:r>
            <a:r>
              <a:rPr lang="en-US" sz="2400" baseline="-25000" dirty="0">
                <a:solidFill>
                  <a:srgbClr val="00B0F0"/>
                </a:solidFill>
              </a:rPr>
              <a:t>┴</a:t>
            </a:r>
            <a:r>
              <a:rPr lang="en-US" sz="2000" dirty="0">
                <a:solidFill>
                  <a:srgbClr val="00B0F0"/>
                </a:solidFill>
              </a:rPr>
              <a:t>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419600" y="4852988"/>
            <a:ext cx="1295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O</a:t>
            </a:r>
            <a:r>
              <a:rPr lang="en-US" sz="2400" baseline="-25000">
                <a:solidFill>
                  <a:srgbClr val="FF0000"/>
                </a:solidFill>
              </a:rPr>
              <a:t>3</a:t>
            </a:r>
            <a:r>
              <a:rPr lang="en-US" sz="2400">
                <a:solidFill>
                  <a:srgbClr val="FF0000"/>
                </a:solidFill>
              </a:rPr>
              <a:t>.</a:t>
            </a:r>
            <a:r>
              <a:rPr lang="en-US" sz="1900">
                <a:solidFill>
                  <a:srgbClr val="FF0000"/>
                </a:solidFill>
              </a:rPr>
              <a:t>value</a:t>
            </a:r>
            <a:endParaRPr lang="en-US" sz="1900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05600" y="4857750"/>
            <a:ext cx="6858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i</a:t>
            </a:r>
            <a:endParaRPr lang="en-US" sz="1900">
              <a:solidFill>
                <a:srgbClr val="FFFFFF"/>
              </a:solidFill>
            </a:endParaRPr>
          </a:p>
        </p:txBody>
      </p:sp>
      <p:cxnSp>
        <p:nvCxnSpPr>
          <p:cNvPr id="22" name="Straight Arrow Connector 21"/>
          <p:cNvCxnSpPr>
            <a:stCxn id="20" idx="3"/>
            <a:endCxn id="21" idx="1"/>
          </p:cNvCxnSpPr>
          <p:nvPr/>
        </p:nvCxnSpPr>
        <p:spPr>
          <a:xfrm>
            <a:off x="5715000" y="5119688"/>
            <a:ext cx="990600" cy="4762"/>
          </a:xfrm>
          <a:prstGeom prst="straightConnector1">
            <a:avLst/>
          </a:prstGeom>
          <a:ln w="25400">
            <a:prstDash val="dash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829300" y="4724400"/>
            <a:ext cx="6703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B0F0"/>
                </a:solidFill>
              </a:rPr>
              <a:t>(1, 0)</a:t>
            </a:r>
          </a:p>
        </p:txBody>
      </p:sp>
      <p:sp>
        <p:nvSpPr>
          <p:cNvPr id="30" name="Arc 29"/>
          <p:cNvSpPr/>
          <p:nvPr/>
        </p:nvSpPr>
        <p:spPr>
          <a:xfrm>
            <a:off x="7010400" y="4905375"/>
            <a:ext cx="762000" cy="457200"/>
          </a:xfrm>
          <a:prstGeom prst="arc">
            <a:avLst>
              <a:gd name="adj1" fmla="val 16200000"/>
              <a:gd name="adj2" fmla="val 5624113"/>
            </a:avLst>
          </a:prstGeom>
          <a:ln w="25400">
            <a:prstDash val="dash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7772400" y="4911725"/>
            <a:ext cx="6703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(0, 0)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4495800" y="4038600"/>
            <a:ext cx="33357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Annotated points-to relationships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4495800" y="5649913"/>
            <a:ext cx="36542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Annotated dependence relationships</a:t>
            </a:r>
          </a:p>
        </p:txBody>
      </p:sp>
      <p:sp>
        <p:nvSpPr>
          <p:cNvPr id="23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A364A947-66EB-450E-A0FB-D9C299836672}" type="slidenum">
              <a:rPr lang="en-US"/>
              <a:pPr/>
              <a:t>6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74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11" grpId="0"/>
      <p:bldP spid="12" grpId="0" animBg="1"/>
      <p:bldP spid="15" grpId="0"/>
      <p:bldP spid="16" grpId="0" animBg="1"/>
      <p:bldP spid="19" grpId="0"/>
      <p:bldP spid="20" grpId="0" animBg="1"/>
      <p:bldP spid="21" grpId="0" animBg="1"/>
      <p:bldP spid="25" grpId="0"/>
      <p:bldP spid="31" grpId="0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Detecting </a:t>
            </a:r>
            <a:r>
              <a:rPr lang="en-US" dirty="0" err="1" smtClean="0">
                <a:solidFill>
                  <a:schemeClr val="bg1"/>
                </a:solidFill>
              </a:rPr>
              <a:t>Hoistable</a:t>
            </a:r>
            <a:r>
              <a:rPr lang="en-US" dirty="0" smtClean="0">
                <a:solidFill>
                  <a:schemeClr val="bg1"/>
                </a:solidFill>
              </a:rPr>
              <a:t> Data Structures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7772400" cy="51054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Disjoint</a:t>
            </a:r>
          </a:p>
          <a:p>
            <a:pPr lvl="1">
              <a:spcBef>
                <a:spcPct val="0"/>
              </a:spcBef>
            </a:pPr>
            <a:r>
              <a:rPr lang="en-US" dirty="0" smtClean="0">
                <a:solidFill>
                  <a:srgbClr val="00B0F0"/>
                </a:solidFill>
              </a:rPr>
              <a:t>Check: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a data structure does not contain objects with </a:t>
            </a:r>
            <a:r>
              <a:rPr lang="en-US" sz="4400" baseline="-25000" dirty="0" smtClean="0">
                <a:solidFill>
                  <a:srgbClr val="00B0F0"/>
                </a:solidFill>
              </a:rPr>
              <a:t>┴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i="1" dirty="0" smtClean="0">
                <a:solidFill>
                  <a:srgbClr val="00B0F0"/>
                </a:solidFill>
              </a:rPr>
              <a:t>ICAs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spcBef>
                <a:spcPct val="0"/>
              </a:spcBef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627313" y="3516313"/>
            <a:ext cx="7620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O</a:t>
            </a:r>
            <a:r>
              <a:rPr lang="en-US" sz="2400" baseline="-25000">
                <a:solidFill>
                  <a:srgbClr val="FF0000"/>
                </a:solidFill>
              </a:rPr>
              <a:t>2</a:t>
            </a: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837113" y="2678113"/>
            <a:ext cx="7620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O</a:t>
            </a:r>
            <a:r>
              <a:rPr lang="en-US" sz="2400" baseline="-25000">
                <a:solidFill>
                  <a:srgbClr val="FF0000"/>
                </a:solidFill>
              </a:rPr>
              <a:t>1</a:t>
            </a:r>
            <a:endParaRPr lang="en-US" sz="2400">
              <a:solidFill>
                <a:srgbClr val="FFFFFF"/>
              </a:solidFill>
            </a:endParaRPr>
          </a:p>
        </p:txBody>
      </p:sp>
      <p:cxnSp>
        <p:nvCxnSpPr>
          <p:cNvPr id="7" name="Straight Arrow Connector 6"/>
          <p:cNvCxnSpPr>
            <a:stCxn id="5" idx="6"/>
            <a:endCxn id="6" idx="2"/>
          </p:cNvCxnSpPr>
          <p:nvPr/>
        </p:nvCxnSpPr>
        <p:spPr>
          <a:xfrm flipV="1">
            <a:off x="3389313" y="3059113"/>
            <a:ext cx="1447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8" name="Rectangle 7"/>
          <p:cNvSpPr>
            <a:spLocks noChangeArrowheads="1"/>
          </p:cNvSpPr>
          <p:nvPr/>
        </p:nvSpPr>
        <p:spPr bwMode="auto">
          <a:xfrm rot="-1821523">
            <a:off x="3471863" y="3022600"/>
            <a:ext cx="13827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B0F0"/>
                </a:solidFill>
              </a:rPr>
              <a:t>f  (1, 0)</a:t>
            </a:r>
          </a:p>
        </p:txBody>
      </p:sp>
      <p:sp>
        <p:nvSpPr>
          <p:cNvPr id="9" name="Oval 8"/>
          <p:cNvSpPr/>
          <p:nvPr/>
        </p:nvSpPr>
        <p:spPr>
          <a:xfrm>
            <a:off x="4837113" y="3516313"/>
            <a:ext cx="7620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O</a:t>
            </a:r>
            <a:r>
              <a:rPr lang="en-US" sz="2400" baseline="-25000">
                <a:solidFill>
                  <a:srgbClr val="FF0000"/>
                </a:solidFill>
              </a:rPr>
              <a:t>3</a:t>
            </a:r>
            <a:endParaRPr lang="en-US" sz="2400">
              <a:solidFill>
                <a:srgbClr val="FFFFFF"/>
              </a:solidFill>
            </a:endParaRPr>
          </a:p>
        </p:txBody>
      </p:sp>
      <p:cxnSp>
        <p:nvCxnSpPr>
          <p:cNvPr id="10" name="Straight Arrow Connector 9"/>
          <p:cNvCxnSpPr>
            <a:endCxn id="9" idx="2"/>
          </p:cNvCxnSpPr>
          <p:nvPr/>
        </p:nvCxnSpPr>
        <p:spPr>
          <a:xfrm>
            <a:off x="3389313" y="3897313"/>
            <a:ext cx="14478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71" name="Rectangle 10"/>
          <p:cNvSpPr>
            <a:spLocks noChangeArrowheads="1"/>
          </p:cNvSpPr>
          <p:nvPr/>
        </p:nvSpPr>
        <p:spPr bwMode="auto">
          <a:xfrm>
            <a:off x="3857625" y="3844925"/>
            <a:ext cx="1384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B0F0"/>
                </a:solidFill>
              </a:rPr>
              <a:t>g  (1, 1)</a:t>
            </a:r>
          </a:p>
        </p:txBody>
      </p:sp>
      <p:sp>
        <p:nvSpPr>
          <p:cNvPr id="12" name="Oval 11"/>
          <p:cNvSpPr/>
          <p:nvPr/>
        </p:nvSpPr>
        <p:spPr>
          <a:xfrm>
            <a:off x="4848225" y="4378325"/>
            <a:ext cx="7620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O</a:t>
            </a:r>
            <a:r>
              <a:rPr lang="en-US" sz="2400" baseline="-25000">
                <a:solidFill>
                  <a:srgbClr val="FF0000"/>
                </a:solidFill>
              </a:rPr>
              <a:t>4</a:t>
            </a:r>
            <a:endParaRPr lang="en-US" sz="2400">
              <a:solidFill>
                <a:srgbClr val="FFFFFF"/>
              </a:solidFill>
            </a:endParaRPr>
          </a:p>
        </p:txBody>
      </p:sp>
      <p:cxnSp>
        <p:nvCxnSpPr>
          <p:cNvPr id="13" name="Straight Arrow Connector 12"/>
          <p:cNvCxnSpPr>
            <a:endCxn id="12" idx="2"/>
          </p:cNvCxnSpPr>
          <p:nvPr/>
        </p:nvCxnSpPr>
        <p:spPr>
          <a:xfrm>
            <a:off x="3389313" y="3897313"/>
            <a:ext cx="1458912" cy="862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74" name="Rectangle 13"/>
          <p:cNvSpPr>
            <a:spLocks noChangeArrowheads="1"/>
          </p:cNvSpPr>
          <p:nvPr/>
        </p:nvSpPr>
        <p:spPr bwMode="auto">
          <a:xfrm rot="1839781">
            <a:off x="3506788" y="4391025"/>
            <a:ext cx="13827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B0F0"/>
                </a:solidFill>
              </a:rPr>
              <a:t>h  (1, </a:t>
            </a:r>
            <a:r>
              <a:rPr lang="en-US" sz="2400" baseline="-25000" dirty="0">
                <a:solidFill>
                  <a:srgbClr val="FF0000"/>
                </a:solidFill>
              </a:rPr>
              <a:t>┴</a:t>
            </a:r>
            <a:r>
              <a:rPr lang="en-US" sz="2000" dirty="0">
                <a:solidFill>
                  <a:srgbClr val="00B0F0"/>
                </a:solidFill>
              </a:rPr>
              <a:t>)</a:t>
            </a: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2474913" y="5116513"/>
            <a:ext cx="35448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Annotated points-to relationships</a:t>
            </a:r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A364A947-66EB-450E-A0FB-D9C299836672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1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Detecting </a:t>
            </a:r>
            <a:r>
              <a:rPr lang="en-US" dirty="0" err="1" smtClean="0">
                <a:solidFill>
                  <a:schemeClr val="bg1"/>
                </a:solidFill>
              </a:rPr>
              <a:t>Hoistable</a:t>
            </a:r>
            <a:r>
              <a:rPr lang="en-US" dirty="0" smtClean="0">
                <a:solidFill>
                  <a:schemeClr val="bg1"/>
                </a:solidFill>
              </a:rPr>
              <a:t> Data Structures </a:t>
            </a:r>
            <a:r>
              <a:rPr lang="en-US" dirty="0" smtClean="0"/>
              <a:t>(Cond)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2578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Loop-invariant fields</a:t>
            </a:r>
          </a:p>
          <a:p>
            <a:pPr lvl="1">
              <a:spcBef>
                <a:spcPct val="0"/>
              </a:spcBef>
            </a:pPr>
            <a:r>
              <a:rPr lang="en-US" dirty="0" smtClean="0">
                <a:solidFill>
                  <a:srgbClr val="00B0F0"/>
                </a:solidFill>
              </a:rPr>
              <a:t>Check: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No dependence chain starting from a heap location in the data structure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is annotated with</a:t>
            </a:r>
            <a:r>
              <a:rPr lang="en-US" baseline="-250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000" baseline="-250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┴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lvl="1">
              <a:spcBef>
                <a:spcPct val="0"/>
              </a:spcBef>
            </a:pPr>
            <a:r>
              <a:rPr lang="en-US" dirty="0" smtClean="0">
                <a:solidFill>
                  <a:srgbClr val="00B0F0"/>
                </a:solidFill>
              </a:rPr>
              <a:t>Check: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Nodes whose ICA are 0 are not involved in any cycle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EEBCA4-EB4E-4049-B313-4D694211272C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743200" y="4014788"/>
            <a:ext cx="1295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O</a:t>
            </a:r>
            <a:r>
              <a:rPr lang="en-US" sz="2400" baseline="-25000">
                <a:solidFill>
                  <a:srgbClr val="FF0000"/>
                </a:solidFill>
              </a:rPr>
              <a:t>3</a:t>
            </a:r>
            <a:r>
              <a:rPr lang="en-US" sz="2400">
                <a:solidFill>
                  <a:srgbClr val="FF0000"/>
                </a:solidFill>
              </a:rPr>
              <a:t>.</a:t>
            </a:r>
            <a:r>
              <a:rPr lang="en-US" sz="1900">
                <a:solidFill>
                  <a:srgbClr val="FF0000"/>
                </a:solidFill>
              </a:rPr>
              <a:t>value</a:t>
            </a:r>
            <a:endParaRPr lang="en-US" sz="1900">
              <a:solidFill>
                <a:srgbClr val="FFFFFF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029200" y="4019550"/>
            <a:ext cx="6858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i</a:t>
            </a:r>
            <a:endParaRPr lang="en-US" sz="1900">
              <a:solidFill>
                <a:srgbClr val="FFFFFF"/>
              </a:solidFill>
            </a:endParaRPr>
          </a:p>
        </p:txBody>
      </p:sp>
      <p:cxnSp>
        <p:nvCxnSpPr>
          <p:cNvPr id="25" name="Straight Arrow Connector 24"/>
          <p:cNvCxnSpPr>
            <a:stCxn id="23" idx="3"/>
            <a:endCxn id="24" idx="1"/>
          </p:cNvCxnSpPr>
          <p:nvPr/>
        </p:nvCxnSpPr>
        <p:spPr>
          <a:xfrm>
            <a:off x="4038600" y="4281488"/>
            <a:ext cx="990600" cy="4762"/>
          </a:xfrm>
          <a:prstGeom prst="straightConnector1">
            <a:avLst/>
          </a:prstGeom>
          <a:ln w="25400">
            <a:prstDash val="dash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92" name="Rectangle 25"/>
          <p:cNvSpPr>
            <a:spLocks noChangeArrowheads="1"/>
          </p:cNvSpPr>
          <p:nvPr/>
        </p:nvSpPr>
        <p:spPr bwMode="auto">
          <a:xfrm>
            <a:off x="4152900" y="3886200"/>
            <a:ext cx="6703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(1, 0)</a:t>
            </a:r>
          </a:p>
        </p:txBody>
      </p:sp>
      <p:sp>
        <p:nvSpPr>
          <p:cNvPr id="27" name="Arc 26"/>
          <p:cNvSpPr/>
          <p:nvPr/>
        </p:nvSpPr>
        <p:spPr>
          <a:xfrm>
            <a:off x="5334000" y="4067175"/>
            <a:ext cx="762000" cy="457200"/>
          </a:xfrm>
          <a:prstGeom prst="arc">
            <a:avLst>
              <a:gd name="adj1" fmla="val 16200000"/>
              <a:gd name="adj2" fmla="val 5624113"/>
            </a:avLst>
          </a:prstGeom>
          <a:ln w="25400">
            <a:prstDash val="dash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994" name="Rectangle 27"/>
          <p:cNvSpPr>
            <a:spLocks noChangeArrowheads="1"/>
          </p:cNvSpPr>
          <p:nvPr/>
        </p:nvSpPr>
        <p:spPr bwMode="auto">
          <a:xfrm>
            <a:off x="6096000" y="4073525"/>
            <a:ext cx="6703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(0, 0)</a:t>
            </a:r>
          </a:p>
        </p:txBody>
      </p:sp>
      <p:sp>
        <p:nvSpPr>
          <p:cNvPr id="41995" name="Rectangle 28"/>
          <p:cNvSpPr>
            <a:spLocks noChangeArrowheads="1"/>
          </p:cNvSpPr>
          <p:nvPr/>
        </p:nvSpPr>
        <p:spPr bwMode="auto">
          <a:xfrm>
            <a:off x="2667000" y="4495800"/>
            <a:ext cx="3929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Annotated dependence relationships</a:t>
            </a:r>
          </a:p>
        </p:txBody>
      </p:sp>
    </p:spTree>
    <p:extLst>
      <p:ext uri="{BB962C8B-B14F-4D97-AF65-F5344CB8AC3E}">
        <p14:creationId xmlns:p14="http://schemas.microsoft.com/office/powerpoint/2010/main" val="308171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Analysis Implementation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CFL-reachability is used to compute points-to and dependence relationships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[</a:t>
            </a:r>
            <a:r>
              <a:rPr lang="en-US" dirty="0" smtClean="0">
                <a:solidFill>
                  <a:srgbClr val="FFFF00"/>
                </a:solidFill>
              </a:rPr>
              <a:t>Sridharan-PLDI’06, Xu-PLDI’10-b</a:t>
            </a:r>
            <a:r>
              <a:rPr lang="en-US" dirty="0" smtClean="0">
                <a:solidFill>
                  <a:schemeClr val="bg1"/>
                </a:solidFill>
              </a:rPr>
              <a:t>]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 dataflow analysis is used to compute ICAs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Our analysis is demand-driven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Analyze each loop object individually to discover its data structure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46EEBCA4-EB4E-4049-B313-4D694211272C}" type="slidenum">
              <a:rPr lang="en-US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94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.4|7.9|80.3|3.2|109.4|29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5|1.1|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12426</TotalTime>
  <Words>759</Words>
  <Application>Microsoft Office PowerPoint</Application>
  <PresentationFormat>On-screen Show (4:3)</PresentationFormat>
  <Paragraphs>172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Static Detection of Loop-Invariant Data Structures</vt:lpstr>
      <vt:lpstr>Is Today’s Software Fast Enough?</vt:lpstr>
      <vt:lpstr>Loop-Invariant Data Structures</vt:lpstr>
      <vt:lpstr>Example</vt:lpstr>
      <vt:lpstr> Hoistable Data Structures</vt:lpstr>
      <vt:lpstr>ICA Annotation</vt:lpstr>
      <vt:lpstr>Detecting Hoistable Data Structures</vt:lpstr>
      <vt:lpstr>Detecting Hoistable Data Structures (Cond)</vt:lpstr>
      <vt:lpstr>Analysis Implementation</vt:lpstr>
      <vt:lpstr>Hoistability Measurements</vt:lpstr>
      <vt:lpstr>Evaluation</vt:lpstr>
      <vt:lpstr>Case Studies</vt:lpstr>
      <vt:lpstr>Conclusions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Runtime Techniques for  Efficient and Reliable Program Execution</dc:title>
  <dc:creator>harrygxu</dc:creator>
  <cp:lastModifiedBy>harrygxu</cp:lastModifiedBy>
  <cp:revision>314</cp:revision>
  <dcterms:created xsi:type="dcterms:W3CDTF">2011-12-05T04:47:10Z</dcterms:created>
  <dcterms:modified xsi:type="dcterms:W3CDTF">2012-06-18T04:41:38Z</dcterms:modified>
</cp:coreProperties>
</file>