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5" r:id="rId7"/>
    <p:sldId id="260" r:id="rId8"/>
    <p:sldId id="261" r:id="rId9"/>
    <p:sldId id="266" r:id="rId10"/>
    <p:sldId id="285" r:id="rId11"/>
    <p:sldId id="287" r:id="rId12"/>
    <p:sldId id="28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9" d="100"/>
          <a:sy n="199" d="100"/>
        </p:scale>
        <p:origin x="-2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268E0-F044-406C-90D1-CE320F1CDA9E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AFB8BBD-3263-416E-8BCF-9710ABABB88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Syndromes:</a:t>
          </a:r>
        </a:p>
        <a:p>
          <a:r>
            <a:rPr lang="en-US" dirty="0" smtClean="0">
              <a:solidFill>
                <a:schemeClr val="bg1"/>
              </a:solidFill>
            </a:rPr>
            <a:t>Shrink-Wrap-Loving Tech </a:t>
          </a:r>
          <a:r>
            <a:rPr lang="en-US" smtClean="0">
              <a:solidFill>
                <a:schemeClr val="bg1"/>
              </a:solidFill>
            </a:rPr>
            <a:t>Syndrom</a:t>
          </a:r>
          <a:endParaRPr lang="en-US" dirty="0">
            <a:solidFill>
              <a:schemeClr val="bg1"/>
            </a:solidFill>
          </a:endParaRPr>
        </a:p>
      </dgm:t>
    </dgm:pt>
    <dgm:pt modelId="{015F0364-58D0-4007-AF73-61EB02048D56}" type="parTrans" cxnId="{7898AFD6-F30F-4C12-AE13-B7CF66B725B5}">
      <dgm:prSet/>
      <dgm:spPr/>
      <dgm:t>
        <a:bodyPr/>
        <a:lstStyle/>
        <a:p>
          <a:endParaRPr lang="en-US"/>
        </a:p>
      </dgm:t>
    </dgm:pt>
    <dgm:pt modelId="{FD814216-8D8C-4E27-BED7-8E71B5600F98}" type="sibTrans" cxnId="{7898AFD6-F30F-4C12-AE13-B7CF66B725B5}">
      <dgm:prSet/>
      <dgm:spPr/>
      <dgm:t>
        <a:bodyPr/>
        <a:lstStyle/>
        <a:p>
          <a:endParaRPr lang="en-US"/>
        </a:p>
      </dgm:t>
    </dgm:pt>
    <dgm:pt modelId="{D68E1061-4599-4575-AED6-7E8309BF13B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Symptoms:</a:t>
          </a:r>
        </a:p>
        <a:p>
          <a:r>
            <a:rPr lang="en-US" dirty="0" smtClean="0">
              <a:solidFill>
                <a:schemeClr val="bg1"/>
              </a:solidFill>
            </a:rPr>
            <a:t>Impaired Response Inhibition</a:t>
          </a:r>
          <a:endParaRPr lang="en-US" dirty="0">
            <a:solidFill>
              <a:schemeClr val="bg1"/>
            </a:solidFill>
          </a:endParaRPr>
        </a:p>
      </dgm:t>
    </dgm:pt>
    <dgm:pt modelId="{FF3ED6B1-0C3E-40B9-BABB-3A18795F4077}" type="parTrans" cxnId="{EA0EEF68-A9B1-4AE1-93D8-71D3108A812A}">
      <dgm:prSet/>
      <dgm:spPr/>
      <dgm:t>
        <a:bodyPr/>
        <a:lstStyle/>
        <a:p>
          <a:endParaRPr lang="en-US"/>
        </a:p>
      </dgm:t>
    </dgm:pt>
    <dgm:pt modelId="{010B145F-3BBD-4FD3-B024-892D423BF935}" type="sibTrans" cxnId="{EA0EEF68-A9B1-4AE1-93D8-71D3108A812A}">
      <dgm:prSet/>
      <dgm:spPr/>
      <dgm:t>
        <a:bodyPr/>
        <a:lstStyle/>
        <a:p>
          <a:endParaRPr lang="en-US"/>
        </a:p>
      </dgm:t>
    </dgm:pt>
    <dgm:pt modelId="{614F10EB-0C2E-4148-899E-F353D4EA60F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Cognitive Concepts:</a:t>
          </a:r>
        </a:p>
        <a:p>
          <a:r>
            <a:rPr lang="en-US" dirty="0" smtClean="0">
              <a:solidFill>
                <a:schemeClr val="bg1"/>
              </a:solidFill>
            </a:rPr>
            <a:t>Impulsivity</a:t>
          </a:r>
          <a:endParaRPr lang="en-US" dirty="0">
            <a:solidFill>
              <a:schemeClr val="bg1"/>
            </a:solidFill>
          </a:endParaRPr>
        </a:p>
      </dgm:t>
    </dgm:pt>
    <dgm:pt modelId="{EC27C648-FC61-43D8-A246-4DCB0781D474}" type="parTrans" cxnId="{1F5D9D66-6231-4285-9760-33E6A62107AC}">
      <dgm:prSet/>
      <dgm:spPr/>
      <dgm:t>
        <a:bodyPr/>
        <a:lstStyle/>
        <a:p>
          <a:endParaRPr lang="en-US"/>
        </a:p>
      </dgm:t>
    </dgm:pt>
    <dgm:pt modelId="{3120AEBE-F30F-4F4C-B504-47EDF5CD578B}" type="sibTrans" cxnId="{1F5D9D66-6231-4285-9760-33E6A62107AC}">
      <dgm:prSet/>
      <dgm:spPr/>
      <dgm:t>
        <a:bodyPr/>
        <a:lstStyle/>
        <a:p>
          <a:endParaRPr lang="en-US"/>
        </a:p>
      </dgm:t>
    </dgm:pt>
    <dgm:pt modelId="{2781DEBB-D3AE-4607-A56D-DE280B3F03E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Brain Signaling:</a:t>
          </a:r>
        </a:p>
        <a:p>
          <a:r>
            <a:rPr lang="en-US" dirty="0" smtClean="0">
              <a:solidFill>
                <a:schemeClr val="bg1"/>
              </a:solidFill>
            </a:rPr>
            <a:t>Thinner Orbitofrontal Cortex</a:t>
          </a:r>
          <a:endParaRPr lang="en-US" dirty="0">
            <a:solidFill>
              <a:schemeClr val="bg1"/>
            </a:solidFill>
          </a:endParaRPr>
        </a:p>
      </dgm:t>
    </dgm:pt>
    <dgm:pt modelId="{B0F228C9-681B-40E1-A11E-FB56EBA58007}" type="parTrans" cxnId="{404F4E48-2C98-4CBD-A055-AC2681E2E6F6}">
      <dgm:prSet/>
      <dgm:spPr/>
      <dgm:t>
        <a:bodyPr/>
        <a:lstStyle/>
        <a:p>
          <a:endParaRPr lang="en-US"/>
        </a:p>
      </dgm:t>
    </dgm:pt>
    <dgm:pt modelId="{2510897B-8E5A-41EF-86C3-8210654CA466}" type="sibTrans" cxnId="{404F4E48-2C98-4CBD-A055-AC2681E2E6F6}">
      <dgm:prSet/>
      <dgm:spPr/>
      <dgm:t>
        <a:bodyPr/>
        <a:lstStyle/>
        <a:p>
          <a:endParaRPr lang="en-US"/>
        </a:p>
      </dgm:t>
    </dgm:pt>
    <dgm:pt modelId="{B43F23B3-41D8-442B-A5E0-24E368C8701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Genes:</a:t>
          </a:r>
        </a:p>
        <a:p>
          <a:r>
            <a:rPr lang="en-US" dirty="0" smtClean="0">
              <a:solidFill>
                <a:schemeClr val="bg1"/>
              </a:solidFill>
            </a:rPr>
            <a:t>DRD4 VNTR</a:t>
          </a:r>
          <a:endParaRPr lang="en-US" dirty="0">
            <a:solidFill>
              <a:schemeClr val="bg1"/>
            </a:solidFill>
          </a:endParaRPr>
        </a:p>
      </dgm:t>
    </dgm:pt>
    <dgm:pt modelId="{16B20028-7F74-4FA9-92CB-CA2CDF17D9CC}" type="parTrans" cxnId="{AF6C0548-1191-44CA-8C78-2FE77020A985}">
      <dgm:prSet/>
      <dgm:spPr/>
      <dgm:t>
        <a:bodyPr/>
        <a:lstStyle/>
        <a:p>
          <a:endParaRPr lang="en-US"/>
        </a:p>
      </dgm:t>
    </dgm:pt>
    <dgm:pt modelId="{B51457AE-D909-44BD-B698-1C8EC27F1FE5}" type="sibTrans" cxnId="{AF6C0548-1191-44CA-8C78-2FE77020A985}">
      <dgm:prSet/>
      <dgm:spPr/>
      <dgm:t>
        <a:bodyPr/>
        <a:lstStyle/>
        <a:p>
          <a:endParaRPr lang="en-US"/>
        </a:p>
      </dgm:t>
    </dgm:pt>
    <dgm:pt modelId="{E1AB0E26-C530-465C-9378-E576B2671252}" type="pres">
      <dgm:prSet presAssocID="{F5B268E0-F044-406C-90D1-CE320F1CDA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C4E2BE-7DB5-46BF-96B0-FEE58CA195E7}" type="pres">
      <dgm:prSet presAssocID="{1AFB8BBD-3263-416E-8BCF-9710ABABB882}" presName="node" presStyleLbl="node1" presStyleIdx="0" presStyleCnt="5" custScaleX="85505" custScaleY="54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52A6-F595-45BB-A64A-B24CBC8A8023}" type="pres">
      <dgm:prSet presAssocID="{FD814216-8D8C-4E27-BED7-8E71B5600F98}" presName="sibTrans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959EA9AD-7B61-455D-8941-228F3D9B3363}" type="pres">
      <dgm:prSet presAssocID="{FD814216-8D8C-4E27-BED7-8E71B5600F98}" presName="connectorText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19B76615-2072-4703-8980-2725F0B78589}" type="pres">
      <dgm:prSet presAssocID="{D68E1061-4599-4575-AED6-7E8309BF13B5}" presName="node" presStyleLbl="node1" presStyleIdx="1" presStyleCnt="5" custScaleX="74573" custScaleY="63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D1F55-A504-4FCB-9530-B6022E2D3D35}" type="pres">
      <dgm:prSet presAssocID="{010B145F-3BBD-4FD3-B024-892D423BF935}" presName="sibTrans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BCEA9EA7-D91F-49FC-9D45-60462E0E1AC1}" type="pres">
      <dgm:prSet presAssocID="{010B145F-3BBD-4FD3-B024-892D423BF935}" presName="connectorText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C136D5E2-C0BE-4B9A-B91B-C8FC28CA4D52}" type="pres">
      <dgm:prSet presAssocID="{614F10EB-0C2E-4148-899E-F353D4EA60F9}" presName="node" presStyleLbl="node1" presStyleIdx="2" presStyleCnt="5" custScaleX="74573" custScaleY="63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E7EFA-D332-4649-8CDC-D320DFE9B19C}" type="pres">
      <dgm:prSet presAssocID="{3120AEBE-F30F-4F4C-B504-47EDF5CD578B}" presName="sibTrans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7857C6F0-A5B4-4313-BC4C-1C158C70239E}" type="pres">
      <dgm:prSet presAssocID="{3120AEBE-F30F-4F4C-B504-47EDF5CD578B}" presName="connectorText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81EED34D-2391-4113-B89B-0C7678A3B643}" type="pres">
      <dgm:prSet presAssocID="{2781DEBB-D3AE-4607-A56D-DE280B3F03ED}" presName="node" presStyleLbl="node1" presStyleIdx="3" presStyleCnt="5" custScaleX="74573" custScaleY="63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AC10E-30AE-4CA2-9D3D-94EFC6891900}" type="pres">
      <dgm:prSet presAssocID="{2510897B-8E5A-41EF-86C3-8210654CA466}" presName="sibTrans" presStyleLbl="sibTrans2D1" presStyleIdx="3" presStyleCnt="4"/>
      <dgm:spPr/>
      <dgm:t>
        <a:bodyPr/>
        <a:lstStyle/>
        <a:p>
          <a:endParaRPr kumimoji="1" lang="ja-JP" altLang="en-US"/>
        </a:p>
      </dgm:t>
    </dgm:pt>
    <dgm:pt modelId="{8AE04C65-7C84-407D-9D57-2CAE72A666F1}" type="pres">
      <dgm:prSet presAssocID="{2510897B-8E5A-41EF-86C3-8210654CA466}" presName="connectorText" presStyleLbl="sibTrans2D1" presStyleIdx="3" presStyleCnt="4"/>
      <dgm:spPr/>
      <dgm:t>
        <a:bodyPr/>
        <a:lstStyle/>
        <a:p>
          <a:endParaRPr kumimoji="1" lang="ja-JP" altLang="en-US"/>
        </a:p>
      </dgm:t>
    </dgm:pt>
    <dgm:pt modelId="{5D7434A0-1A4E-47B8-96F3-074E57FA3BA2}" type="pres">
      <dgm:prSet presAssocID="{B43F23B3-41D8-442B-A5E0-24E368C8701F}" presName="node" presStyleLbl="node1" presStyleIdx="4" presStyleCnt="5" custScaleX="51443" custScaleY="59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D9D66-6231-4285-9760-33E6A62107AC}" srcId="{F5B268E0-F044-406C-90D1-CE320F1CDA9E}" destId="{614F10EB-0C2E-4148-899E-F353D4EA60F9}" srcOrd="2" destOrd="0" parTransId="{EC27C648-FC61-43D8-A246-4DCB0781D474}" sibTransId="{3120AEBE-F30F-4F4C-B504-47EDF5CD578B}"/>
    <dgm:cxn modelId="{EA0BE5FA-CCB7-5F44-8E3B-2C54ECA8D72E}" type="presOf" srcId="{010B145F-3BBD-4FD3-B024-892D423BF935}" destId="{BCEA9EA7-D91F-49FC-9D45-60462E0E1AC1}" srcOrd="1" destOrd="0" presId="urn:microsoft.com/office/officeart/2005/8/layout/process1"/>
    <dgm:cxn modelId="{7898AFD6-F30F-4C12-AE13-B7CF66B725B5}" srcId="{F5B268E0-F044-406C-90D1-CE320F1CDA9E}" destId="{1AFB8BBD-3263-416E-8BCF-9710ABABB882}" srcOrd="0" destOrd="0" parTransId="{015F0364-58D0-4007-AF73-61EB02048D56}" sibTransId="{FD814216-8D8C-4E27-BED7-8E71B5600F98}"/>
    <dgm:cxn modelId="{EA0EEF68-A9B1-4AE1-93D8-71D3108A812A}" srcId="{F5B268E0-F044-406C-90D1-CE320F1CDA9E}" destId="{D68E1061-4599-4575-AED6-7E8309BF13B5}" srcOrd="1" destOrd="0" parTransId="{FF3ED6B1-0C3E-40B9-BABB-3A18795F4077}" sibTransId="{010B145F-3BBD-4FD3-B024-892D423BF935}"/>
    <dgm:cxn modelId="{254887D9-53A9-B545-A543-B3FFCF17DD22}" type="presOf" srcId="{3120AEBE-F30F-4F4C-B504-47EDF5CD578B}" destId="{5C4E7EFA-D332-4649-8CDC-D320DFE9B19C}" srcOrd="0" destOrd="0" presId="urn:microsoft.com/office/officeart/2005/8/layout/process1"/>
    <dgm:cxn modelId="{5FC885D2-5D16-9D4C-B23B-058CFFF133F8}" type="presOf" srcId="{3120AEBE-F30F-4F4C-B504-47EDF5CD578B}" destId="{7857C6F0-A5B4-4313-BC4C-1C158C70239E}" srcOrd="1" destOrd="0" presId="urn:microsoft.com/office/officeart/2005/8/layout/process1"/>
    <dgm:cxn modelId="{6E6014D7-8853-D24D-A135-359AEBEC4EF9}" type="presOf" srcId="{FD814216-8D8C-4E27-BED7-8E71B5600F98}" destId="{959EA9AD-7B61-455D-8941-228F3D9B3363}" srcOrd="1" destOrd="0" presId="urn:microsoft.com/office/officeart/2005/8/layout/process1"/>
    <dgm:cxn modelId="{98F394D0-9324-C249-B98C-F1B7C7026C60}" type="presOf" srcId="{010B145F-3BBD-4FD3-B024-892D423BF935}" destId="{327D1F55-A504-4FCB-9530-B6022E2D3D35}" srcOrd="0" destOrd="0" presId="urn:microsoft.com/office/officeart/2005/8/layout/process1"/>
    <dgm:cxn modelId="{CB0EF387-C633-514D-AD6B-00DA86E25F03}" type="presOf" srcId="{614F10EB-0C2E-4148-899E-F353D4EA60F9}" destId="{C136D5E2-C0BE-4B9A-B91B-C8FC28CA4D52}" srcOrd="0" destOrd="0" presId="urn:microsoft.com/office/officeart/2005/8/layout/process1"/>
    <dgm:cxn modelId="{AF6C0548-1191-44CA-8C78-2FE77020A985}" srcId="{F5B268E0-F044-406C-90D1-CE320F1CDA9E}" destId="{B43F23B3-41D8-442B-A5E0-24E368C8701F}" srcOrd="4" destOrd="0" parTransId="{16B20028-7F74-4FA9-92CB-CA2CDF17D9CC}" sibTransId="{B51457AE-D909-44BD-B698-1C8EC27F1FE5}"/>
    <dgm:cxn modelId="{4C01B327-727C-AF41-9048-FF1ED29573CB}" type="presOf" srcId="{D68E1061-4599-4575-AED6-7E8309BF13B5}" destId="{19B76615-2072-4703-8980-2725F0B78589}" srcOrd="0" destOrd="0" presId="urn:microsoft.com/office/officeart/2005/8/layout/process1"/>
    <dgm:cxn modelId="{2EC98EDE-9E64-C94B-9393-05DC1B6020F2}" type="presOf" srcId="{B43F23B3-41D8-442B-A5E0-24E368C8701F}" destId="{5D7434A0-1A4E-47B8-96F3-074E57FA3BA2}" srcOrd="0" destOrd="0" presId="urn:microsoft.com/office/officeart/2005/8/layout/process1"/>
    <dgm:cxn modelId="{DA5591C9-69A2-DC4F-918A-7B30C666C5EC}" type="presOf" srcId="{2510897B-8E5A-41EF-86C3-8210654CA466}" destId="{B52AC10E-30AE-4CA2-9D3D-94EFC6891900}" srcOrd="0" destOrd="0" presId="urn:microsoft.com/office/officeart/2005/8/layout/process1"/>
    <dgm:cxn modelId="{404F4E48-2C98-4CBD-A055-AC2681E2E6F6}" srcId="{F5B268E0-F044-406C-90D1-CE320F1CDA9E}" destId="{2781DEBB-D3AE-4607-A56D-DE280B3F03ED}" srcOrd="3" destOrd="0" parTransId="{B0F228C9-681B-40E1-A11E-FB56EBA58007}" sibTransId="{2510897B-8E5A-41EF-86C3-8210654CA466}"/>
    <dgm:cxn modelId="{F847F3F2-690C-F940-923B-069F5791E7CD}" type="presOf" srcId="{2781DEBB-D3AE-4607-A56D-DE280B3F03ED}" destId="{81EED34D-2391-4113-B89B-0C7678A3B643}" srcOrd="0" destOrd="0" presId="urn:microsoft.com/office/officeart/2005/8/layout/process1"/>
    <dgm:cxn modelId="{14D3F6E0-B7DC-4E45-9286-FC1469807874}" type="presOf" srcId="{F5B268E0-F044-406C-90D1-CE320F1CDA9E}" destId="{E1AB0E26-C530-465C-9378-E576B2671252}" srcOrd="0" destOrd="0" presId="urn:microsoft.com/office/officeart/2005/8/layout/process1"/>
    <dgm:cxn modelId="{92990F27-1AB8-254C-A2C7-C9462B370269}" type="presOf" srcId="{2510897B-8E5A-41EF-86C3-8210654CA466}" destId="{8AE04C65-7C84-407D-9D57-2CAE72A666F1}" srcOrd="1" destOrd="0" presId="urn:microsoft.com/office/officeart/2005/8/layout/process1"/>
    <dgm:cxn modelId="{C91D3081-413E-634E-A732-6A3FC3D7BBD0}" type="presOf" srcId="{FD814216-8D8C-4E27-BED7-8E71B5600F98}" destId="{B80352A6-F595-45BB-A64A-B24CBC8A8023}" srcOrd="0" destOrd="0" presId="urn:microsoft.com/office/officeart/2005/8/layout/process1"/>
    <dgm:cxn modelId="{59A629E9-12F9-A941-B5D9-47CE2B243831}" type="presOf" srcId="{1AFB8BBD-3263-416E-8BCF-9710ABABB882}" destId="{F8C4E2BE-7DB5-46BF-96B0-FEE58CA195E7}" srcOrd="0" destOrd="0" presId="urn:microsoft.com/office/officeart/2005/8/layout/process1"/>
    <dgm:cxn modelId="{CB9790A3-CF1A-B847-95BE-211471F4EA48}" type="presParOf" srcId="{E1AB0E26-C530-465C-9378-E576B2671252}" destId="{F8C4E2BE-7DB5-46BF-96B0-FEE58CA195E7}" srcOrd="0" destOrd="0" presId="urn:microsoft.com/office/officeart/2005/8/layout/process1"/>
    <dgm:cxn modelId="{10D61229-F07A-B449-A0B3-A6A4432C667A}" type="presParOf" srcId="{E1AB0E26-C530-465C-9378-E576B2671252}" destId="{B80352A6-F595-45BB-A64A-B24CBC8A8023}" srcOrd="1" destOrd="0" presId="urn:microsoft.com/office/officeart/2005/8/layout/process1"/>
    <dgm:cxn modelId="{E90538A4-EB1C-4C4E-9EF4-2787BF2F7C04}" type="presParOf" srcId="{B80352A6-F595-45BB-A64A-B24CBC8A8023}" destId="{959EA9AD-7B61-455D-8941-228F3D9B3363}" srcOrd="0" destOrd="0" presId="urn:microsoft.com/office/officeart/2005/8/layout/process1"/>
    <dgm:cxn modelId="{8BDE2DB1-CF38-F84C-9F16-94A0DA24D970}" type="presParOf" srcId="{E1AB0E26-C530-465C-9378-E576B2671252}" destId="{19B76615-2072-4703-8980-2725F0B78589}" srcOrd="2" destOrd="0" presId="urn:microsoft.com/office/officeart/2005/8/layout/process1"/>
    <dgm:cxn modelId="{73BC518E-6D47-F24A-9B51-B5C26F1EC78D}" type="presParOf" srcId="{E1AB0E26-C530-465C-9378-E576B2671252}" destId="{327D1F55-A504-4FCB-9530-B6022E2D3D35}" srcOrd="3" destOrd="0" presId="urn:microsoft.com/office/officeart/2005/8/layout/process1"/>
    <dgm:cxn modelId="{0772A7AA-13A7-6749-8039-BB5E73CF75F0}" type="presParOf" srcId="{327D1F55-A504-4FCB-9530-B6022E2D3D35}" destId="{BCEA9EA7-D91F-49FC-9D45-60462E0E1AC1}" srcOrd="0" destOrd="0" presId="urn:microsoft.com/office/officeart/2005/8/layout/process1"/>
    <dgm:cxn modelId="{8AC4D4B4-6230-C54C-AD9B-D900A2F6729E}" type="presParOf" srcId="{E1AB0E26-C530-465C-9378-E576B2671252}" destId="{C136D5E2-C0BE-4B9A-B91B-C8FC28CA4D52}" srcOrd="4" destOrd="0" presId="urn:microsoft.com/office/officeart/2005/8/layout/process1"/>
    <dgm:cxn modelId="{00612FDD-EDA5-EE4D-9AF9-22FBEC2596B1}" type="presParOf" srcId="{E1AB0E26-C530-465C-9378-E576B2671252}" destId="{5C4E7EFA-D332-4649-8CDC-D320DFE9B19C}" srcOrd="5" destOrd="0" presId="urn:microsoft.com/office/officeart/2005/8/layout/process1"/>
    <dgm:cxn modelId="{0E1F6167-C4AC-3E44-B8BF-39C0F4933BA1}" type="presParOf" srcId="{5C4E7EFA-D332-4649-8CDC-D320DFE9B19C}" destId="{7857C6F0-A5B4-4313-BC4C-1C158C70239E}" srcOrd="0" destOrd="0" presId="urn:microsoft.com/office/officeart/2005/8/layout/process1"/>
    <dgm:cxn modelId="{9A4E2488-F8A5-5443-8DA7-11E7EB4A3B0B}" type="presParOf" srcId="{E1AB0E26-C530-465C-9378-E576B2671252}" destId="{81EED34D-2391-4113-B89B-0C7678A3B643}" srcOrd="6" destOrd="0" presId="urn:microsoft.com/office/officeart/2005/8/layout/process1"/>
    <dgm:cxn modelId="{5BD62839-EF14-E244-99D1-C7296E029D3E}" type="presParOf" srcId="{E1AB0E26-C530-465C-9378-E576B2671252}" destId="{B52AC10E-30AE-4CA2-9D3D-94EFC6891900}" srcOrd="7" destOrd="0" presId="urn:microsoft.com/office/officeart/2005/8/layout/process1"/>
    <dgm:cxn modelId="{B94C0F60-1CE0-274C-A1DE-8D2F73CF6ADC}" type="presParOf" srcId="{B52AC10E-30AE-4CA2-9D3D-94EFC6891900}" destId="{8AE04C65-7C84-407D-9D57-2CAE72A666F1}" srcOrd="0" destOrd="0" presId="urn:microsoft.com/office/officeart/2005/8/layout/process1"/>
    <dgm:cxn modelId="{ACF7B562-FEC5-BC44-BEAE-9BC5BAA201F0}" type="presParOf" srcId="{E1AB0E26-C530-465C-9378-E576B2671252}" destId="{5D7434A0-1A4E-47B8-96F3-074E57FA3BA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A8AA7-4572-4E6D-A323-2FECFC2521A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42F1895-A268-4BB2-91AF-699E4A6648FF}">
      <dgm:prSet phldrT="[テキスト]"/>
      <dgm:spPr/>
      <dgm:t>
        <a:bodyPr/>
        <a:lstStyle/>
        <a:p>
          <a:r>
            <a:rPr kumimoji="1" lang="en-US" altLang="ja-JP" dirty="0" smtClean="0"/>
            <a:t>cognitive control</a:t>
          </a:r>
          <a:endParaRPr kumimoji="1" lang="ja-JP" altLang="en-US" dirty="0"/>
        </a:p>
      </dgm:t>
    </dgm:pt>
    <dgm:pt modelId="{2F32EC8A-1DCF-4947-8310-6CD7E42C1031}" type="parTrans" cxnId="{F7D9DD3A-460A-4C07-9491-A5E4D4CAFDE2}">
      <dgm:prSet/>
      <dgm:spPr/>
      <dgm:t>
        <a:bodyPr/>
        <a:lstStyle/>
        <a:p>
          <a:endParaRPr kumimoji="1" lang="ja-JP" altLang="en-US"/>
        </a:p>
      </dgm:t>
    </dgm:pt>
    <dgm:pt modelId="{CB674ECD-3DCB-4A65-8BEB-E5242204320C}" type="sibTrans" cxnId="{F7D9DD3A-460A-4C07-9491-A5E4D4CAFDE2}">
      <dgm:prSet/>
      <dgm:spPr/>
      <dgm:t>
        <a:bodyPr/>
        <a:lstStyle/>
        <a:p>
          <a:endParaRPr kumimoji="1" lang="ja-JP" altLang="en-US"/>
        </a:p>
      </dgm:t>
    </dgm:pt>
    <dgm:pt modelId="{305A5061-0585-4C73-A1DF-ED253381B092}">
      <dgm:prSet phldrT="[テキスト]"/>
      <dgm:spPr/>
      <dgm:t>
        <a:bodyPr/>
        <a:lstStyle/>
        <a:p>
          <a:r>
            <a:rPr kumimoji="1" lang="en-US" altLang="ja-JP" dirty="0" smtClean="0"/>
            <a:t>sub-processes</a:t>
          </a:r>
          <a:endParaRPr kumimoji="1" lang="ja-JP" altLang="en-US" dirty="0"/>
        </a:p>
      </dgm:t>
    </dgm:pt>
    <dgm:pt modelId="{6EBB9BF6-BB63-460C-8E2E-8A0CD61F464A}" type="parTrans" cxnId="{A78892F8-656A-45FC-8872-D041BCBBA0E1}">
      <dgm:prSet/>
      <dgm:spPr/>
      <dgm:t>
        <a:bodyPr/>
        <a:lstStyle/>
        <a:p>
          <a:endParaRPr kumimoji="1" lang="ja-JP" altLang="en-US"/>
        </a:p>
      </dgm:t>
    </dgm:pt>
    <dgm:pt modelId="{46B9AA47-DA7F-4921-BB1F-D0E2E0B881BB}" type="sibTrans" cxnId="{A78892F8-656A-45FC-8872-D041BCBBA0E1}">
      <dgm:prSet/>
      <dgm:spPr/>
      <dgm:t>
        <a:bodyPr/>
        <a:lstStyle/>
        <a:p>
          <a:endParaRPr kumimoji="1" lang="ja-JP" altLang="en-US"/>
        </a:p>
      </dgm:t>
    </dgm:pt>
    <dgm:pt modelId="{09794A66-1762-4915-BA3A-289CB39D9E00}">
      <dgm:prSet phldrT="[テキスト]"/>
      <dgm:spPr/>
      <dgm:t>
        <a:bodyPr/>
        <a:lstStyle/>
        <a:p>
          <a:r>
            <a:rPr kumimoji="1" lang="en-US" altLang="ja-JP" dirty="0" smtClean="0"/>
            <a:t>cognitive tasks</a:t>
          </a:r>
          <a:endParaRPr kumimoji="1" lang="ja-JP" altLang="en-US" dirty="0"/>
        </a:p>
      </dgm:t>
    </dgm:pt>
    <dgm:pt modelId="{9EB38589-EA0A-49DF-8EE8-1D22CF310FEE}" type="parTrans" cxnId="{C69A908C-41B4-4CAF-AB1F-F1A39B5C71F2}">
      <dgm:prSet/>
      <dgm:spPr/>
      <dgm:t>
        <a:bodyPr/>
        <a:lstStyle/>
        <a:p>
          <a:endParaRPr kumimoji="1" lang="ja-JP" altLang="en-US"/>
        </a:p>
      </dgm:t>
    </dgm:pt>
    <dgm:pt modelId="{0E0FCDA9-A002-4531-81C3-7DBA0838EA50}" type="sibTrans" cxnId="{C69A908C-41B4-4CAF-AB1F-F1A39B5C71F2}">
      <dgm:prSet/>
      <dgm:spPr/>
      <dgm:t>
        <a:bodyPr/>
        <a:lstStyle/>
        <a:p>
          <a:endParaRPr kumimoji="1" lang="ja-JP" altLang="en-US"/>
        </a:p>
      </dgm:t>
    </dgm:pt>
    <dgm:pt modelId="{74854DDF-A42A-4F6D-B00D-894371C34FCA}" type="pres">
      <dgm:prSet presAssocID="{331A8AA7-4572-4E6D-A323-2FECFC2521A0}" presName="Name0" presStyleCnt="0">
        <dgm:presLayoutVars>
          <dgm:dir/>
          <dgm:resizeHandles val="exact"/>
        </dgm:presLayoutVars>
      </dgm:prSet>
      <dgm:spPr/>
    </dgm:pt>
    <dgm:pt modelId="{E244A331-102C-4647-96CD-81A458641C14}" type="pres">
      <dgm:prSet presAssocID="{642F1895-A268-4BB2-91AF-699E4A6648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522F67-994E-44E8-95B5-D614A3BCE671}" type="pres">
      <dgm:prSet presAssocID="{CB674ECD-3DCB-4A65-8BEB-E5242204320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9457DCE-2463-4C2E-8679-6BD65BCAC3B5}" type="pres">
      <dgm:prSet presAssocID="{CB674ECD-3DCB-4A65-8BEB-E5242204320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9B94824-72A9-46A1-BBEC-FFCD999CFB4C}" type="pres">
      <dgm:prSet presAssocID="{305A5061-0585-4C73-A1DF-ED253381B0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219C49-6F24-44FD-9124-E419D775E405}" type="pres">
      <dgm:prSet presAssocID="{46B9AA47-DA7F-4921-BB1F-D0E2E0B881B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60D2DF-FFB5-4373-8AB6-6DC16E7FD0F6}" type="pres">
      <dgm:prSet presAssocID="{46B9AA47-DA7F-4921-BB1F-D0E2E0B881B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572E178-084E-4718-9109-FE1B72D9BA80}" type="pres">
      <dgm:prSet presAssocID="{09794A66-1762-4915-BA3A-289CB39D9E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CBBFBD-29B6-5C44-BBFE-CBCC7863FD30}" type="presOf" srcId="{CB674ECD-3DCB-4A65-8BEB-E5242204320C}" destId="{A6522F67-994E-44E8-95B5-D614A3BCE671}" srcOrd="0" destOrd="0" presId="urn:microsoft.com/office/officeart/2005/8/layout/process1"/>
    <dgm:cxn modelId="{2B7455EE-93CC-CD4A-BEB8-E42F4F9E0675}" type="presOf" srcId="{46B9AA47-DA7F-4921-BB1F-D0E2E0B881BB}" destId="{E0219C49-6F24-44FD-9124-E419D775E405}" srcOrd="0" destOrd="0" presId="urn:microsoft.com/office/officeart/2005/8/layout/process1"/>
    <dgm:cxn modelId="{C2D24EC6-E8F5-2047-B8FA-6BA48D2218DE}" type="presOf" srcId="{CB674ECD-3DCB-4A65-8BEB-E5242204320C}" destId="{09457DCE-2463-4C2E-8679-6BD65BCAC3B5}" srcOrd="1" destOrd="0" presId="urn:microsoft.com/office/officeart/2005/8/layout/process1"/>
    <dgm:cxn modelId="{C69A908C-41B4-4CAF-AB1F-F1A39B5C71F2}" srcId="{331A8AA7-4572-4E6D-A323-2FECFC2521A0}" destId="{09794A66-1762-4915-BA3A-289CB39D9E00}" srcOrd="2" destOrd="0" parTransId="{9EB38589-EA0A-49DF-8EE8-1D22CF310FEE}" sibTransId="{0E0FCDA9-A002-4531-81C3-7DBA0838EA50}"/>
    <dgm:cxn modelId="{A16C4DF5-3692-DA4F-B810-3B132B878DCF}" type="presOf" srcId="{46B9AA47-DA7F-4921-BB1F-D0E2E0B881BB}" destId="{3660D2DF-FFB5-4373-8AB6-6DC16E7FD0F6}" srcOrd="1" destOrd="0" presId="urn:microsoft.com/office/officeart/2005/8/layout/process1"/>
    <dgm:cxn modelId="{F7D9DD3A-460A-4C07-9491-A5E4D4CAFDE2}" srcId="{331A8AA7-4572-4E6D-A323-2FECFC2521A0}" destId="{642F1895-A268-4BB2-91AF-699E4A6648FF}" srcOrd="0" destOrd="0" parTransId="{2F32EC8A-1DCF-4947-8310-6CD7E42C1031}" sibTransId="{CB674ECD-3DCB-4A65-8BEB-E5242204320C}"/>
    <dgm:cxn modelId="{3A925336-1585-E943-8038-AB7B813C30D1}" type="presOf" srcId="{642F1895-A268-4BB2-91AF-699E4A6648FF}" destId="{E244A331-102C-4647-96CD-81A458641C14}" srcOrd="0" destOrd="0" presId="urn:microsoft.com/office/officeart/2005/8/layout/process1"/>
    <dgm:cxn modelId="{608C13AB-96B6-374C-ADE4-601130F9BB75}" type="presOf" srcId="{09794A66-1762-4915-BA3A-289CB39D9E00}" destId="{4572E178-084E-4718-9109-FE1B72D9BA80}" srcOrd="0" destOrd="0" presId="urn:microsoft.com/office/officeart/2005/8/layout/process1"/>
    <dgm:cxn modelId="{05688A7B-B27B-094C-B6B9-706200394DB8}" type="presOf" srcId="{305A5061-0585-4C73-A1DF-ED253381B092}" destId="{C9B94824-72A9-46A1-BBEC-FFCD999CFB4C}" srcOrd="0" destOrd="0" presId="urn:microsoft.com/office/officeart/2005/8/layout/process1"/>
    <dgm:cxn modelId="{A78892F8-656A-45FC-8872-D041BCBBA0E1}" srcId="{331A8AA7-4572-4E6D-A323-2FECFC2521A0}" destId="{305A5061-0585-4C73-A1DF-ED253381B092}" srcOrd="1" destOrd="0" parTransId="{6EBB9BF6-BB63-460C-8E2E-8A0CD61F464A}" sibTransId="{46B9AA47-DA7F-4921-BB1F-D0E2E0B881BB}"/>
    <dgm:cxn modelId="{9349572C-8CEE-2144-ACA5-685D77A62A62}" type="presOf" srcId="{331A8AA7-4572-4E6D-A323-2FECFC2521A0}" destId="{74854DDF-A42A-4F6D-B00D-894371C34FCA}" srcOrd="0" destOrd="0" presId="urn:microsoft.com/office/officeart/2005/8/layout/process1"/>
    <dgm:cxn modelId="{451A9D69-8CDB-F242-A26C-576D2EF24FB0}" type="presParOf" srcId="{74854DDF-A42A-4F6D-B00D-894371C34FCA}" destId="{E244A331-102C-4647-96CD-81A458641C14}" srcOrd="0" destOrd="0" presId="urn:microsoft.com/office/officeart/2005/8/layout/process1"/>
    <dgm:cxn modelId="{1AD70E14-CD53-534F-BB13-F9EC485D067A}" type="presParOf" srcId="{74854DDF-A42A-4F6D-B00D-894371C34FCA}" destId="{A6522F67-994E-44E8-95B5-D614A3BCE671}" srcOrd="1" destOrd="0" presId="urn:microsoft.com/office/officeart/2005/8/layout/process1"/>
    <dgm:cxn modelId="{1FCA1802-15E7-4C41-8D89-C15C2E9B90BD}" type="presParOf" srcId="{A6522F67-994E-44E8-95B5-D614A3BCE671}" destId="{09457DCE-2463-4C2E-8679-6BD65BCAC3B5}" srcOrd="0" destOrd="0" presId="urn:microsoft.com/office/officeart/2005/8/layout/process1"/>
    <dgm:cxn modelId="{B47089FF-F36D-E74E-B3F3-9E521738A8CF}" type="presParOf" srcId="{74854DDF-A42A-4F6D-B00D-894371C34FCA}" destId="{C9B94824-72A9-46A1-BBEC-FFCD999CFB4C}" srcOrd="2" destOrd="0" presId="urn:microsoft.com/office/officeart/2005/8/layout/process1"/>
    <dgm:cxn modelId="{BE051C32-38EB-1C41-A242-659FD5C23E55}" type="presParOf" srcId="{74854DDF-A42A-4F6D-B00D-894371C34FCA}" destId="{E0219C49-6F24-44FD-9124-E419D775E405}" srcOrd="3" destOrd="0" presId="urn:microsoft.com/office/officeart/2005/8/layout/process1"/>
    <dgm:cxn modelId="{75780A74-04D4-AD40-A47C-F16B91C2A7EF}" type="presParOf" srcId="{E0219C49-6F24-44FD-9124-E419D775E405}" destId="{3660D2DF-FFB5-4373-8AB6-6DC16E7FD0F6}" srcOrd="0" destOrd="0" presId="urn:microsoft.com/office/officeart/2005/8/layout/process1"/>
    <dgm:cxn modelId="{ADD5972B-191D-2149-9232-B1B3762F9C59}" type="presParOf" srcId="{74854DDF-A42A-4F6D-B00D-894371C34FCA}" destId="{4572E178-084E-4718-9109-FE1B72D9BA8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4E2BE-7DB5-46BF-96B0-FEE58CA195E7}">
      <dsp:nvSpPr>
        <dsp:cNvPr id="0" name=""/>
        <dsp:cNvSpPr/>
      </dsp:nvSpPr>
      <dsp:spPr>
        <a:xfrm>
          <a:off x="3906" y="306942"/>
          <a:ext cx="1475918" cy="64075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Syndromes: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Shrink-Wrap-Loving Tech </a:t>
          </a:r>
          <a:r>
            <a:rPr lang="en-US" sz="1100" kern="1200" smtClean="0">
              <a:solidFill>
                <a:schemeClr val="bg1"/>
              </a:solidFill>
            </a:rPr>
            <a:t>Syndrom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2673" y="325709"/>
        <a:ext cx="1438384" cy="603221"/>
      </dsp:txXfrm>
    </dsp:sp>
    <dsp:sp modelId="{B80352A6-F595-45BB-A64A-B24CBC8A8023}">
      <dsp:nvSpPr>
        <dsp:cNvPr id="0" name=""/>
        <dsp:cNvSpPr/>
      </dsp:nvSpPr>
      <dsp:spPr>
        <a:xfrm>
          <a:off x="1652436" y="413281"/>
          <a:ext cx="365937" cy="428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652436" y="498896"/>
        <a:ext cx="256156" cy="256847"/>
      </dsp:txXfrm>
    </dsp:sp>
    <dsp:sp modelId="{19B76615-2072-4703-8980-2725F0B78589}">
      <dsp:nvSpPr>
        <dsp:cNvPr id="0" name=""/>
        <dsp:cNvSpPr/>
      </dsp:nvSpPr>
      <dsp:spPr>
        <a:xfrm>
          <a:off x="2170271" y="254061"/>
          <a:ext cx="1287218" cy="7465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Symptoms: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Impaired Response Inhibition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192136" y="275926"/>
        <a:ext cx="1243488" cy="702788"/>
      </dsp:txXfrm>
    </dsp:sp>
    <dsp:sp modelId="{327D1F55-A504-4FCB-9530-B6022E2D3D35}">
      <dsp:nvSpPr>
        <dsp:cNvPr id="0" name=""/>
        <dsp:cNvSpPr/>
      </dsp:nvSpPr>
      <dsp:spPr>
        <a:xfrm>
          <a:off x="3630102" y="413281"/>
          <a:ext cx="365937" cy="428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30102" y="498896"/>
        <a:ext cx="256156" cy="256847"/>
      </dsp:txXfrm>
    </dsp:sp>
    <dsp:sp modelId="{C136D5E2-C0BE-4B9A-B91B-C8FC28CA4D52}">
      <dsp:nvSpPr>
        <dsp:cNvPr id="0" name=""/>
        <dsp:cNvSpPr/>
      </dsp:nvSpPr>
      <dsp:spPr>
        <a:xfrm>
          <a:off x="4147937" y="254061"/>
          <a:ext cx="1287218" cy="7465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Cognitive Concepts: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Impulsivity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169802" y="275926"/>
        <a:ext cx="1243488" cy="702788"/>
      </dsp:txXfrm>
    </dsp:sp>
    <dsp:sp modelId="{5C4E7EFA-D332-4649-8CDC-D320DFE9B19C}">
      <dsp:nvSpPr>
        <dsp:cNvPr id="0" name=""/>
        <dsp:cNvSpPr/>
      </dsp:nvSpPr>
      <dsp:spPr>
        <a:xfrm>
          <a:off x="5607768" y="413281"/>
          <a:ext cx="365937" cy="428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607768" y="498896"/>
        <a:ext cx="256156" cy="256847"/>
      </dsp:txXfrm>
    </dsp:sp>
    <dsp:sp modelId="{81EED34D-2391-4113-B89B-0C7678A3B643}">
      <dsp:nvSpPr>
        <dsp:cNvPr id="0" name=""/>
        <dsp:cNvSpPr/>
      </dsp:nvSpPr>
      <dsp:spPr>
        <a:xfrm>
          <a:off x="6125604" y="254061"/>
          <a:ext cx="1287218" cy="7465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Brain Signaling: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Thinner Orbitofrontal Cortex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6147469" y="275926"/>
        <a:ext cx="1243488" cy="702788"/>
      </dsp:txXfrm>
    </dsp:sp>
    <dsp:sp modelId="{B52AC10E-30AE-4CA2-9D3D-94EFC6891900}">
      <dsp:nvSpPr>
        <dsp:cNvPr id="0" name=""/>
        <dsp:cNvSpPr/>
      </dsp:nvSpPr>
      <dsp:spPr>
        <a:xfrm>
          <a:off x="7585434" y="413281"/>
          <a:ext cx="365937" cy="428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7585434" y="498896"/>
        <a:ext cx="256156" cy="256847"/>
      </dsp:txXfrm>
    </dsp:sp>
    <dsp:sp modelId="{5D7434A0-1A4E-47B8-96F3-074E57FA3BA2}">
      <dsp:nvSpPr>
        <dsp:cNvPr id="0" name=""/>
        <dsp:cNvSpPr/>
      </dsp:nvSpPr>
      <dsp:spPr>
        <a:xfrm>
          <a:off x="8103270" y="277864"/>
          <a:ext cx="887967" cy="69891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Genes: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DRD4 VNTR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8123740" y="298334"/>
        <a:ext cx="847027" cy="657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4A331-102C-4647-96CD-81A458641C14}">
      <dsp:nvSpPr>
        <dsp:cNvPr id="0" name=""/>
        <dsp:cNvSpPr/>
      </dsp:nvSpPr>
      <dsp:spPr>
        <a:xfrm>
          <a:off x="4951" y="167441"/>
          <a:ext cx="1479967" cy="887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cognitive control</a:t>
          </a:r>
          <a:endParaRPr kumimoji="1" lang="ja-JP" altLang="en-US" sz="2300" kern="1200" dirty="0"/>
        </a:p>
      </dsp:txBody>
      <dsp:txXfrm>
        <a:off x="30959" y="193449"/>
        <a:ext cx="1427951" cy="835964"/>
      </dsp:txXfrm>
    </dsp:sp>
    <dsp:sp modelId="{A6522F67-994E-44E8-95B5-D614A3BCE671}">
      <dsp:nvSpPr>
        <dsp:cNvPr id="0" name=""/>
        <dsp:cNvSpPr/>
      </dsp:nvSpPr>
      <dsp:spPr>
        <a:xfrm>
          <a:off x="1632916" y="427915"/>
          <a:ext cx="313753" cy="367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>
        <a:off x="1632916" y="501321"/>
        <a:ext cx="219627" cy="220220"/>
      </dsp:txXfrm>
    </dsp:sp>
    <dsp:sp modelId="{C9B94824-72A9-46A1-BBEC-FFCD999CFB4C}">
      <dsp:nvSpPr>
        <dsp:cNvPr id="0" name=""/>
        <dsp:cNvSpPr/>
      </dsp:nvSpPr>
      <dsp:spPr>
        <a:xfrm>
          <a:off x="2076906" y="167441"/>
          <a:ext cx="1479967" cy="887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sub-processes</a:t>
          </a:r>
          <a:endParaRPr kumimoji="1" lang="ja-JP" altLang="en-US" sz="2300" kern="1200" dirty="0"/>
        </a:p>
      </dsp:txBody>
      <dsp:txXfrm>
        <a:off x="2102914" y="193449"/>
        <a:ext cx="1427951" cy="835964"/>
      </dsp:txXfrm>
    </dsp:sp>
    <dsp:sp modelId="{E0219C49-6F24-44FD-9124-E419D775E405}">
      <dsp:nvSpPr>
        <dsp:cNvPr id="0" name=""/>
        <dsp:cNvSpPr/>
      </dsp:nvSpPr>
      <dsp:spPr>
        <a:xfrm>
          <a:off x="3704871" y="427915"/>
          <a:ext cx="313753" cy="367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>
        <a:off x="3704871" y="501321"/>
        <a:ext cx="219627" cy="220220"/>
      </dsp:txXfrm>
    </dsp:sp>
    <dsp:sp modelId="{4572E178-084E-4718-9109-FE1B72D9BA80}">
      <dsp:nvSpPr>
        <dsp:cNvPr id="0" name=""/>
        <dsp:cNvSpPr/>
      </dsp:nvSpPr>
      <dsp:spPr>
        <a:xfrm>
          <a:off x="4148861" y="167441"/>
          <a:ext cx="1479967" cy="887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cognitive tasks</a:t>
          </a:r>
          <a:endParaRPr kumimoji="1" lang="ja-JP" altLang="en-US" sz="2300" kern="1200" dirty="0"/>
        </a:p>
      </dsp:txBody>
      <dsp:txXfrm>
        <a:off x="4174869" y="193449"/>
        <a:ext cx="1427951" cy="835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9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2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9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8190-E913-424C-B6B6-820597C514B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66F5-943D-2046-8D40-6700B65C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70" name="Picture 10" descr="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33" y="4607276"/>
            <a:ext cx="1832934" cy="7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Path Knowledge Discovery: </a:t>
            </a:r>
            <a:br>
              <a:rPr lang="en-US" smtClean="0"/>
            </a:br>
            <a:r>
              <a:rPr lang="en-US" smtClean="0"/>
              <a:t>Association Mining Based on </a:t>
            </a:r>
            <a:br>
              <a:rPr lang="en-US" smtClean="0"/>
            </a:br>
            <a:r>
              <a:rPr lang="en-US" smtClean="0"/>
              <a:t>Multi-Category Lexicons  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Chen Liu, Wesley W. Chu, Fred </a:t>
            </a:r>
            <a:r>
              <a:rPr lang="en-US" sz="1600" dirty="0" err="1" smtClean="0"/>
              <a:t>Sabb</a:t>
            </a:r>
            <a:r>
              <a:rPr lang="en-US" sz="1600" dirty="0" smtClean="0"/>
              <a:t>, Stott Parker and Joseph </a:t>
            </a:r>
            <a:r>
              <a:rPr lang="en-US" sz="1600" dirty="0" err="1" smtClean="0"/>
              <a:t>Korpela</a:t>
            </a:r>
            <a:endParaRPr lang="en-US" sz="1600" dirty="0"/>
          </a:p>
        </p:txBody>
      </p:sp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9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5" y="87292"/>
            <a:ext cx="82470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Types of Associations in Path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17" name="Content Placeholder 16" descr="measur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 r="49163" b="58590"/>
          <a:stretch/>
        </p:blipFill>
        <p:spPr>
          <a:xfrm>
            <a:off x="457200" y="2007789"/>
            <a:ext cx="4183666" cy="1466153"/>
          </a:xfrm>
          <a:prstGeom prst="rect">
            <a:avLst/>
          </a:prstGeom>
        </p:spPr>
      </p:pic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015" y="1371600"/>
            <a:ext cx="294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Association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8367" y="1371600"/>
            <a:ext cx="294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Association</a:t>
            </a:r>
            <a:endParaRPr lang="en-US" dirty="0"/>
          </a:p>
        </p:txBody>
      </p:sp>
      <p:pic>
        <p:nvPicPr>
          <p:cNvPr id="11" name="Content Placeholder 16" descr="meas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6" r="49163" b="35368"/>
          <a:stretch/>
        </p:blipFill>
        <p:spPr>
          <a:xfrm>
            <a:off x="447862" y="3623361"/>
            <a:ext cx="4183666" cy="1466154"/>
          </a:xfrm>
          <a:prstGeom prst="rect">
            <a:avLst/>
          </a:prstGeom>
        </p:spPr>
      </p:pic>
      <p:pic>
        <p:nvPicPr>
          <p:cNvPr id="12" name="Content Placeholder 16" descr="meas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55292" r="53057" b="12146"/>
          <a:stretch/>
        </p:blipFill>
        <p:spPr>
          <a:xfrm>
            <a:off x="580886" y="5220252"/>
            <a:ext cx="3710786" cy="1475491"/>
          </a:xfrm>
          <a:prstGeom prst="rect">
            <a:avLst/>
          </a:prstGeom>
        </p:spPr>
      </p:pic>
      <p:pic>
        <p:nvPicPr>
          <p:cNvPr id="13" name="Content Placeholder 16" descr="meas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 r="49163" b="58590"/>
          <a:stretch/>
        </p:blipFill>
        <p:spPr>
          <a:xfrm>
            <a:off x="4092584" y="2007789"/>
            <a:ext cx="4183666" cy="1466153"/>
          </a:xfrm>
          <a:prstGeom prst="rect">
            <a:avLst/>
          </a:prstGeom>
        </p:spPr>
      </p:pic>
      <p:pic>
        <p:nvPicPr>
          <p:cNvPr id="14" name="Content Placeholder 16" descr="meas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6" r="49163" b="35368"/>
          <a:stretch/>
        </p:blipFill>
        <p:spPr>
          <a:xfrm>
            <a:off x="4083246" y="3623361"/>
            <a:ext cx="4183666" cy="1466154"/>
          </a:xfrm>
          <a:prstGeom prst="rect">
            <a:avLst/>
          </a:prstGeom>
        </p:spPr>
      </p:pic>
      <p:pic>
        <p:nvPicPr>
          <p:cNvPr id="15" name="Content Placeholder 16" descr="meas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55292" r="53057" b="12146"/>
          <a:stretch/>
        </p:blipFill>
        <p:spPr>
          <a:xfrm>
            <a:off x="4216270" y="5220252"/>
            <a:ext cx="3710786" cy="14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3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5" y="87292"/>
            <a:ext cx="82470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Types of Associations in Path</a:t>
            </a:r>
            <a:endParaRPr lang="en-US" sz="5400" dirty="0"/>
          </a:p>
        </p:txBody>
      </p:sp>
      <p:pic>
        <p:nvPicPr>
          <p:cNvPr id="17" name="Content Placeholder 16" descr="measur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 r="49163" b="35302"/>
          <a:stretch/>
        </p:blipFill>
        <p:spPr>
          <a:xfrm>
            <a:off x="457200" y="2007789"/>
            <a:ext cx="4183666" cy="2521409"/>
          </a:xfrm>
          <a:prstGeom prst="rect">
            <a:avLst/>
          </a:prstGeom>
        </p:spPr>
      </p:pic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16" descr="meas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7" t="9054" b="35302"/>
          <a:stretch/>
        </p:blipFill>
        <p:spPr>
          <a:xfrm>
            <a:off x="4715568" y="2007789"/>
            <a:ext cx="4045934" cy="2521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8015" y="1371600"/>
            <a:ext cx="294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Association Approach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8367" y="1371600"/>
            <a:ext cx="294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Association Approach</a:t>
            </a:r>
            <a:endParaRPr lang="en-US" dirty="0"/>
          </a:p>
        </p:txBody>
      </p:sp>
      <p:pic>
        <p:nvPicPr>
          <p:cNvPr id="12" name="Content Placeholder 16" descr="meas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55292" r="53057" b="12146"/>
          <a:stretch/>
        </p:blipFill>
        <p:spPr>
          <a:xfrm>
            <a:off x="599562" y="4940082"/>
            <a:ext cx="3710786" cy="1475491"/>
          </a:xfrm>
          <a:prstGeom prst="rect">
            <a:avLst/>
          </a:prstGeom>
        </p:spPr>
      </p:pic>
      <p:pic>
        <p:nvPicPr>
          <p:cNvPr id="13" name="Content Placeholder 16" descr="meas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55292" r="53057" b="12146"/>
          <a:stretch/>
        </p:blipFill>
        <p:spPr>
          <a:xfrm>
            <a:off x="4976014" y="4940082"/>
            <a:ext cx="3710786" cy="14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8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5" y="87292"/>
            <a:ext cx="82470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Types of Associations in Path</a:t>
            </a:r>
            <a:endParaRPr lang="en-US" sz="5400" dirty="0"/>
          </a:p>
        </p:txBody>
      </p:sp>
      <p:pic>
        <p:nvPicPr>
          <p:cNvPr id="17" name="Content Placeholder 16" descr="measur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49163" b="60"/>
          <a:stretch/>
        </p:blipFill>
        <p:spPr>
          <a:xfrm>
            <a:off x="457200" y="2007789"/>
            <a:ext cx="4183666" cy="4118374"/>
          </a:xfrm>
          <a:prstGeom prst="rect">
            <a:avLst/>
          </a:prstGeom>
        </p:spPr>
      </p:pic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16" descr="meas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7" t="9054" b="60"/>
          <a:stretch/>
        </p:blipFill>
        <p:spPr>
          <a:xfrm>
            <a:off x="4640866" y="2007789"/>
            <a:ext cx="4045934" cy="4118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8015" y="1371600"/>
            <a:ext cx="294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Association Approach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8367" y="1371600"/>
            <a:ext cx="294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Association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5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4" y="230183"/>
            <a:ext cx="82470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latin typeface="+mj-lt"/>
                <a:ea typeface="+mj-ea"/>
                <a:cs typeface="+mj-cs"/>
              </a:rPr>
              <a:t>Phenograph</a:t>
            </a:r>
            <a:r>
              <a:rPr lang="en-US" sz="3200" dirty="0">
                <a:latin typeface="+mj-lt"/>
                <a:ea typeface="+mj-ea"/>
                <a:cs typeface="+mj-cs"/>
              </a:rPr>
              <a:t>: Aggregated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Results </a:t>
            </a:r>
            <a:r>
              <a:rPr lang="en-US" sz="3200" dirty="0">
                <a:latin typeface="+mj-lt"/>
                <a:ea typeface="+mj-ea"/>
                <a:cs typeface="+mj-cs"/>
              </a:rPr>
              <a:t>of Path Mining</a:t>
            </a:r>
          </a:p>
        </p:txBody>
      </p:sp>
      <p:pic>
        <p:nvPicPr>
          <p:cNvPr id="8" name="Content Placeholder 3" descr="phenograp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r="-525"/>
          <a:stretch/>
        </p:blipFill>
        <p:spPr>
          <a:xfrm>
            <a:off x="457200" y="1534830"/>
            <a:ext cx="5126429" cy="4525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8219" y="2241252"/>
            <a:ext cx="246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 the paths that satisfy the path query.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10" descr="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2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64291" y="87292"/>
            <a:ext cx="61202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Path Ranking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Pick top K paths for a query</a:t>
            </a:r>
          </a:p>
          <a:p>
            <a:r>
              <a:rPr lang="en-US" dirty="0" smtClean="0"/>
              <a:t>Weakest link approach</a:t>
            </a:r>
          </a:p>
          <a:p>
            <a:pPr lvl="1"/>
            <a:r>
              <a:rPr lang="en-US" dirty="0" smtClean="0"/>
              <a:t>For each path, use the strength of the weakest link as the strength of the whole path</a:t>
            </a:r>
          </a:p>
          <a:p>
            <a:pPr lvl="1"/>
            <a:r>
              <a:rPr lang="en-US" dirty="0" smtClean="0"/>
              <a:t>Among all paths, pick the top K paths with highest strengths</a:t>
            </a:r>
            <a:endParaRPr lang="en-US" dirty="0"/>
          </a:p>
        </p:txBody>
      </p:sp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42141" y="87292"/>
            <a:ext cx="5859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Path Content Retrieval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Content is important for understanding the interrelations specified by the paths</a:t>
            </a:r>
          </a:p>
          <a:p>
            <a:r>
              <a:rPr lang="en-US" dirty="0" smtClean="0"/>
              <a:t>Differences from traditional information retrieval:</a:t>
            </a:r>
          </a:p>
          <a:p>
            <a:pPr lvl="1"/>
            <a:r>
              <a:rPr lang="en-US" dirty="0" smtClean="0"/>
              <a:t>Query is a set of relations instead of query terms</a:t>
            </a:r>
          </a:p>
          <a:p>
            <a:pPr lvl="1"/>
            <a:r>
              <a:rPr lang="en-US" dirty="0" smtClean="0"/>
              <a:t>Retrieved content should be in fine granularity so that it can explicitly explain the relations</a:t>
            </a:r>
          </a:p>
          <a:p>
            <a:pPr lvl="1"/>
            <a:r>
              <a:rPr lang="en-US" dirty="0" smtClean="0"/>
              <a:t>Specific types of content may be required (e.g. quantitative results from experiments, tables, etc.)</a:t>
            </a:r>
            <a:endParaRPr lang="en-US" dirty="0"/>
          </a:p>
        </p:txBody>
      </p:sp>
      <p:pic>
        <p:nvPicPr>
          <p:cNvPr id="9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6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4" y="152400"/>
            <a:ext cx="838598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100" dirty="0">
                <a:latin typeface="+mj-lt"/>
                <a:ea typeface="+mj-ea"/>
                <a:cs typeface="+mj-cs"/>
              </a:rPr>
              <a:t>Process Flow of Path Content Retrieval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3"/>
          <a:stretch/>
        </p:blipFill>
        <p:spPr>
          <a:xfrm>
            <a:off x="358783" y="2280288"/>
            <a:ext cx="2558037" cy="2917354"/>
          </a:xfrm>
          <a:prstGeom prst="rect">
            <a:avLst/>
          </a:prstGeom>
        </p:spPr>
      </p:pic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0" r="34776"/>
          <a:stretch/>
        </p:blipFill>
        <p:spPr>
          <a:xfrm>
            <a:off x="3287209" y="2280288"/>
            <a:ext cx="2569580" cy="2917354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/>
          <a:stretch/>
        </p:blipFill>
        <p:spPr>
          <a:xfrm>
            <a:off x="6234896" y="2280288"/>
            <a:ext cx="2550320" cy="291735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 t="4957" r="65178" b="83537"/>
          <a:stretch/>
        </p:blipFill>
        <p:spPr>
          <a:xfrm>
            <a:off x="5876080" y="2449972"/>
            <a:ext cx="358816" cy="335666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 t="4957" r="65178" b="83537"/>
          <a:stretch/>
        </p:blipFill>
        <p:spPr>
          <a:xfrm>
            <a:off x="2939967" y="2449972"/>
            <a:ext cx="358816" cy="3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5" y="-29243"/>
            <a:ext cx="82933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+mj-lt"/>
                <a:ea typeface="+mj-ea"/>
                <a:cs typeface="+mj-cs"/>
              </a:rPr>
              <a:t>Path Content </a:t>
            </a:r>
            <a:r>
              <a:rPr lang="en-US" sz="3000" dirty="0" smtClean="0">
                <a:latin typeface="+mj-lt"/>
                <a:ea typeface="+mj-ea"/>
                <a:cs typeface="+mj-cs"/>
              </a:rPr>
              <a:t>Retrieval Example:</a:t>
            </a:r>
          </a:p>
          <a:p>
            <a:pPr algn="ctr"/>
            <a:r>
              <a:rPr lang="en-US" sz="3000" dirty="0" smtClean="0">
                <a:latin typeface="+mj-lt"/>
                <a:ea typeface="+mj-ea"/>
                <a:cs typeface="+mj-cs"/>
              </a:rPr>
              <a:t>Document </a:t>
            </a:r>
            <a:r>
              <a:rPr lang="en-US" sz="3000" dirty="0">
                <a:latin typeface="+mj-lt"/>
                <a:ea typeface="+mj-ea"/>
                <a:cs typeface="+mj-cs"/>
              </a:rPr>
              <a:t>Content Explorer (1/2)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Facilitates Path Content Retrieval</a:t>
            </a:r>
          </a:p>
          <a:p>
            <a:pPr lvl="1"/>
            <a:r>
              <a:rPr lang="en-US" dirty="0" smtClean="0"/>
              <a:t>Coarse Granularity: Displays list of papers returned using the user-defined query</a:t>
            </a:r>
          </a:p>
        </p:txBody>
      </p:sp>
      <p:pic>
        <p:nvPicPr>
          <p:cNvPr id="10" name="Picture 9" descr="docexplor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46" y="3408734"/>
            <a:ext cx="6585454" cy="3449266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732971" y="4719736"/>
            <a:ext cx="182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Papers listed with summary data</a:t>
            </a:r>
            <a:endParaRPr lang="en-US" dirty="0"/>
          </a:p>
        </p:txBody>
      </p:sp>
      <p:pic>
        <p:nvPicPr>
          <p:cNvPr id="12" name="Picture 10" descr="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0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686800" cy="4525963"/>
          </a:xfrm>
        </p:spPr>
        <p:txBody>
          <a:bodyPr/>
          <a:lstStyle/>
          <a:p>
            <a:pPr lvl="1"/>
            <a:r>
              <a:rPr lang="en-US" dirty="0" smtClean="0"/>
              <a:t>Fine Granularity: Content from paper is displayed with relevant material highlighted for easier viewing</a:t>
            </a:r>
          </a:p>
        </p:txBody>
      </p:sp>
      <p:pic>
        <p:nvPicPr>
          <p:cNvPr id="13" name="Picture 12" descr="docdetail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7"/>
          <a:stretch/>
        </p:blipFill>
        <p:spPr>
          <a:xfrm>
            <a:off x="3398944" y="2859092"/>
            <a:ext cx="5538486" cy="39989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0102" y="2969854"/>
            <a:ext cx="194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type of contents in corresponding tabs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0102" y="5055335"/>
            <a:ext cx="194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Concepts are highlighted in the matching content</a:t>
            </a:r>
            <a:endParaRPr lang="en-US" dirty="0"/>
          </a:p>
        </p:txBody>
      </p:sp>
      <p:pic>
        <p:nvPicPr>
          <p:cNvPr id="11" name="Picture 10" descr="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58015" y="-29243"/>
            <a:ext cx="82933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+mj-lt"/>
                <a:ea typeface="+mj-ea"/>
                <a:cs typeface="+mj-cs"/>
              </a:rPr>
              <a:t>Path Content </a:t>
            </a:r>
            <a:r>
              <a:rPr lang="en-US" sz="3000" dirty="0" smtClean="0">
                <a:latin typeface="+mj-lt"/>
                <a:ea typeface="+mj-ea"/>
                <a:cs typeface="+mj-cs"/>
              </a:rPr>
              <a:t>Retrieval Example:</a:t>
            </a:r>
          </a:p>
          <a:p>
            <a:pPr algn="ctr"/>
            <a:r>
              <a:rPr lang="en-US" sz="3000" dirty="0" smtClean="0">
                <a:latin typeface="+mj-lt"/>
                <a:ea typeface="+mj-ea"/>
                <a:cs typeface="+mj-cs"/>
              </a:rPr>
              <a:t>Document </a:t>
            </a:r>
            <a:r>
              <a:rPr lang="en-US" sz="3000" dirty="0">
                <a:latin typeface="+mj-lt"/>
                <a:ea typeface="+mj-ea"/>
                <a:cs typeface="+mj-cs"/>
              </a:rPr>
              <a:t>Content Explorer </a:t>
            </a:r>
            <a:r>
              <a:rPr lang="en-US" sz="3000" dirty="0" smtClean="0">
                <a:latin typeface="+mj-lt"/>
                <a:ea typeface="+mj-ea"/>
                <a:cs typeface="+mj-cs"/>
              </a:rPr>
              <a:t>(2/2</a:t>
            </a:r>
            <a:r>
              <a:rPr lang="en-US" sz="3000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07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5" y="-22741"/>
            <a:ext cx="83859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+mj-lt"/>
                <a:ea typeface="+mj-ea"/>
                <a:cs typeface="+mj-cs"/>
              </a:rPr>
              <a:t>Method </a:t>
            </a:r>
            <a:r>
              <a:rPr lang="en-US" sz="3000" dirty="0" smtClean="0">
                <a:latin typeface="+mj-lt"/>
                <a:ea typeface="+mj-ea"/>
                <a:cs typeface="+mj-cs"/>
              </a:rPr>
              <a:t>Validation: Applying </a:t>
            </a:r>
          </a:p>
          <a:p>
            <a:pPr algn="ctr"/>
            <a:r>
              <a:rPr lang="en-US" sz="3000" dirty="0" smtClean="0">
                <a:latin typeface="+mj-lt"/>
                <a:ea typeface="+mj-ea"/>
                <a:cs typeface="+mj-cs"/>
              </a:rPr>
              <a:t>Path </a:t>
            </a:r>
            <a:r>
              <a:rPr lang="en-US" sz="3000" dirty="0">
                <a:latin typeface="+mj-lt"/>
                <a:ea typeface="+mj-ea"/>
                <a:cs typeface="+mj-cs"/>
              </a:rPr>
              <a:t>Knowledge Discovery to </a:t>
            </a:r>
            <a:r>
              <a:rPr lang="en-US" sz="3000" dirty="0" err="1">
                <a:latin typeface="+mj-lt"/>
                <a:ea typeface="+mj-ea"/>
                <a:cs typeface="+mj-cs"/>
              </a:rPr>
              <a:t>Phenomics</a:t>
            </a:r>
            <a:r>
              <a:rPr lang="en-US" sz="3000" dirty="0">
                <a:latin typeface="+mj-lt"/>
                <a:ea typeface="+mj-ea"/>
                <a:cs typeface="+mj-cs"/>
              </a:rPr>
              <a:t>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Mined corpus of 9000 papers</a:t>
            </a:r>
          </a:p>
          <a:p>
            <a:pPr lvl="1"/>
            <a:r>
              <a:rPr lang="en-US" dirty="0" smtClean="0"/>
              <a:t>Retrieved from PubMed Central using query designed by domain experts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Searched for data supporting the </a:t>
            </a:r>
            <a:r>
              <a:rPr lang="en-US" i="1" dirty="0" smtClean="0">
                <a:solidFill>
                  <a:srgbClr val="0000FF"/>
                </a:solidFill>
              </a:rPr>
              <a:t>heritability</a:t>
            </a:r>
            <a:r>
              <a:rPr lang="en-US" dirty="0" smtClean="0">
                <a:solidFill>
                  <a:srgbClr val="0000FF"/>
                </a:solidFill>
              </a:rPr>
              <a:t> of </a:t>
            </a:r>
            <a:r>
              <a:rPr lang="en-US" i="1" dirty="0" smtClean="0">
                <a:solidFill>
                  <a:srgbClr val="0000FF"/>
                </a:solidFill>
              </a:rPr>
              <a:t>cognitive control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Cognitive control</a:t>
            </a:r>
          </a:p>
          <a:p>
            <a:pPr lvl="1"/>
            <a:r>
              <a:rPr lang="en-US" dirty="0" smtClean="0"/>
              <a:t>Complex process that involves different phenotype components</a:t>
            </a:r>
          </a:p>
          <a:p>
            <a:pPr lvl="1"/>
            <a:r>
              <a:rPr lang="en-US" dirty="0" smtClean="0"/>
              <a:t>Each phenotype component is measured by different behavioral tasks</a:t>
            </a:r>
          </a:p>
          <a:p>
            <a:pPr lvl="1"/>
            <a:r>
              <a:rPr lang="en-US" dirty="0" smtClean="0"/>
              <a:t>Heritability of these behavioral tasks are reported in scientific publications</a:t>
            </a:r>
          </a:p>
          <a:p>
            <a:endParaRPr lang="en-US" dirty="0"/>
          </a:p>
        </p:txBody>
      </p:sp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4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70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71700" y="87292"/>
            <a:ext cx="4800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Outline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Infrastructure</a:t>
            </a:r>
          </a:p>
          <a:p>
            <a:r>
              <a:rPr lang="en-US" dirty="0" smtClean="0"/>
              <a:t>Path Mining: Discovering Sequences of Associations</a:t>
            </a:r>
          </a:p>
          <a:p>
            <a:r>
              <a:rPr lang="en-US" dirty="0" smtClean="0"/>
              <a:t>Path Content Retrieval</a:t>
            </a:r>
          </a:p>
          <a:p>
            <a:r>
              <a:rPr lang="en-US" dirty="0" smtClean="0"/>
              <a:t>Method Validation: Comparing to Traditional Meta Analysis Process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3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5" y="225791"/>
            <a:ext cx="838598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+mj-lt"/>
                <a:ea typeface="+mj-ea"/>
                <a:cs typeface="+mj-cs"/>
              </a:rPr>
              <a:t>Traditional Manual Approach: Meta-Analysis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Search corpus to find “relevant” publications</a:t>
            </a:r>
          </a:p>
          <a:p>
            <a:pPr lvl="1"/>
            <a:r>
              <a:rPr lang="en-US" sz="2200" dirty="0" smtClean="0"/>
              <a:t>Publications retrieved using a literature search engine</a:t>
            </a:r>
          </a:p>
          <a:p>
            <a:pPr lvl="1"/>
            <a:r>
              <a:rPr lang="en-US" sz="2200" dirty="0" smtClean="0"/>
              <a:t>Researcher manually reviews the publications to determine which are relevant</a:t>
            </a:r>
          </a:p>
          <a:p>
            <a:pPr lvl="1"/>
            <a:r>
              <a:rPr lang="en-US" sz="2200" dirty="0" smtClean="0"/>
              <a:t>Researcher determines which publications form a chain of associations</a:t>
            </a:r>
          </a:p>
          <a:p>
            <a:r>
              <a:rPr lang="en-US" sz="2200" dirty="0" smtClean="0"/>
              <a:t>Using content found, extract the measures of cognitive tasks (e.g. heritability) and their corresponding cognitive processes</a:t>
            </a:r>
          </a:p>
          <a:p>
            <a:r>
              <a:rPr lang="en-US" sz="2200" dirty="0" smtClean="0"/>
              <a:t>Combine the heritability measures for different cognitive processes to compute the heritability of “cognitive control”</a:t>
            </a:r>
          </a:p>
          <a:p>
            <a:r>
              <a:rPr lang="en-US" sz="2200" dirty="0" smtClean="0"/>
              <a:t>Problems of the manual approach:</a:t>
            </a:r>
          </a:p>
          <a:p>
            <a:pPr lvl="1"/>
            <a:r>
              <a:rPr lang="en-US" sz="2200" dirty="0" smtClean="0"/>
              <a:t>Reading papers, digesting the content, and picking the numbers manually is </a:t>
            </a:r>
            <a:r>
              <a:rPr lang="en-US" sz="2200" dirty="0" smtClean="0">
                <a:solidFill>
                  <a:srgbClr val="FF0000"/>
                </a:solidFill>
              </a:rPr>
              <a:t>time consuming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biased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FF0000"/>
                </a:solidFill>
              </a:rPr>
              <a:t>not scalable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6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6" y="-50631"/>
            <a:ext cx="82435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+mj-lt"/>
                <a:ea typeface="+mj-ea"/>
                <a:cs typeface="+mj-cs"/>
              </a:rPr>
              <a:t>Automated Approach: </a:t>
            </a:r>
            <a:endParaRPr lang="en-US" sz="3000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en-US" sz="3000" dirty="0" smtClean="0">
                <a:latin typeface="+mj-lt"/>
                <a:ea typeface="+mj-ea"/>
                <a:cs typeface="+mj-cs"/>
              </a:rPr>
              <a:t>Path </a:t>
            </a:r>
            <a:r>
              <a:rPr lang="en-US" sz="3000" dirty="0">
                <a:latin typeface="+mj-lt"/>
                <a:ea typeface="+mj-ea"/>
                <a:cs typeface="+mj-cs"/>
              </a:rPr>
              <a:t>Knowledge Discovery (1/2)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928" y="1600200"/>
            <a:ext cx="8450671" cy="4859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Path mining:</a:t>
            </a:r>
          </a:p>
          <a:p>
            <a:pPr lvl="1"/>
            <a:r>
              <a:rPr lang="en-US" dirty="0" smtClean="0"/>
              <a:t>Searched for paths connecting cognitive control with indicators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914400" lvl="2" indent="0" algn="ctr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Path content retrieval:</a:t>
            </a:r>
          </a:p>
          <a:p>
            <a:pPr lvl="1"/>
            <a:r>
              <a:rPr lang="en-US" dirty="0" smtClean="0"/>
              <a:t>Found relevant quantitative results in those publications </a:t>
            </a:r>
          </a:p>
          <a:p>
            <a:r>
              <a:rPr lang="en-US" dirty="0" smtClean="0"/>
              <a:t>Meta-Analysis:</a:t>
            </a:r>
          </a:p>
          <a:p>
            <a:pPr lvl="1"/>
            <a:r>
              <a:rPr lang="en-US" dirty="0" smtClean="0"/>
              <a:t>Researchers then reviewed those results to perform the meta-analysis</a:t>
            </a:r>
          </a:p>
        </p:txBody>
      </p:sp>
      <p:graphicFrame>
        <p:nvGraphicFramePr>
          <p:cNvPr id="10" name="図表 3"/>
          <p:cNvGraphicFramePr/>
          <p:nvPr>
            <p:extLst>
              <p:ext uri="{D42A27DB-BD31-4B8C-83A1-F6EECF244321}">
                <p14:modId xmlns:p14="http://schemas.microsoft.com/office/powerpoint/2010/main" val="3848876761"/>
              </p:ext>
            </p:extLst>
          </p:nvPr>
        </p:nvGraphicFramePr>
        <p:xfrm>
          <a:off x="1836840" y="2716969"/>
          <a:ext cx="5633781" cy="122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C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1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コンテンツ プレースホルダー 1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15427" t="16284" r="54207" b="7427"/>
          <a:stretch/>
        </p:blipFill>
        <p:spPr>
          <a:xfrm>
            <a:off x="5002306" y="1096963"/>
            <a:ext cx="4141694" cy="5761037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1"/>
          </p:nvPr>
        </p:nvSpPr>
        <p:spPr>
          <a:xfrm>
            <a:off x="0" y="1451329"/>
            <a:ext cx="5146708" cy="5406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Comparison to manual analysis:</a:t>
            </a:r>
          </a:p>
          <a:p>
            <a:pPr lvl="1"/>
            <a:r>
              <a:rPr lang="en-US" dirty="0" smtClean="0"/>
              <a:t>12 out of 15 tasks were correctly associated with corresponding sub-processes</a:t>
            </a:r>
          </a:p>
          <a:p>
            <a:pPr lvl="1"/>
            <a:r>
              <a:rPr lang="en-US" dirty="0" smtClean="0"/>
              <a:t>Increased corpus size:</a:t>
            </a:r>
          </a:p>
          <a:p>
            <a:pPr lvl="2"/>
            <a:r>
              <a:rPr lang="en-US" sz="1900" dirty="0" smtClean="0"/>
              <a:t>150 (manual) </a:t>
            </a:r>
            <a:r>
              <a:rPr lang="en-US" dirty="0" smtClean="0">
                <a:sym typeface="Wingdings" panose="05000000000000000000" pitchFamily="2" charset="2"/>
              </a:rPr>
              <a:t>&lt;&lt; </a:t>
            </a:r>
            <a:r>
              <a:rPr lang="en-US" sz="2200" dirty="0" smtClean="0">
                <a:sym typeface="Wingdings" panose="05000000000000000000" pitchFamily="2" charset="2"/>
              </a:rPr>
              <a:t>9000 (automated)</a:t>
            </a:r>
            <a:endParaRPr lang="en-US" dirty="0" smtClean="0"/>
          </a:p>
          <a:p>
            <a:r>
              <a:rPr lang="en-US" dirty="0" smtClean="0"/>
              <a:t>Able to use </a:t>
            </a:r>
            <a:r>
              <a:rPr lang="en-US" i="1" dirty="0" smtClean="0"/>
              <a:t>quantitative </a:t>
            </a:r>
            <a:r>
              <a:rPr lang="en-US" i="1" dirty="0"/>
              <a:t>measures for ranking relation </a:t>
            </a:r>
            <a:r>
              <a:rPr lang="en-US" dirty="0"/>
              <a:t>rather than </a:t>
            </a:r>
            <a:r>
              <a:rPr lang="en-US" dirty="0" smtClean="0"/>
              <a:t>matching manually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Reduces error and bias</a:t>
            </a:r>
          </a:p>
        </p:txBody>
      </p:sp>
      <p:pic>
        <p:nvPicPr>
          <p:cNvPr id="9" name="Picture 10" descr="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8016" y="-50631"/>
            <a:ext cx="82435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+mj-lt"/>
                <a:ea typeface="+mj-ea"/>
                <a:cs typeface="+mj-cs"/>
              </a:rPr>
              <a:t>Automated Approach: </a:t>
            </a:r>
            <a:endParaRPr lang="en-US" sz="3000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en-US" sz="3000" dirty="0" smtClean="0">
                <a:latin typeface="+mj-lt"/>
                <a:ea typeface="+mj-ea"/>
                <a:cs typeface="+mj-cs"/>
              </a:rPr>
              <a:t>Path </a:t>
            </a:r>
            <a:r>
              <a:rPr lang="en-US" sz="3000" dirty="0">
                <a:latin typeface="+mj-lt"/>
                <a:ea typeface="+mj-ea"/>
                <a:cs typeface="+mj-cs"/>
              </a:rPr>
              <a:t>Knowledge Discovery </a:t>
            </a:r>
            <a:r>
              <a:rPr lang="en-US" sz="3000" dirty="0" smtClean="0">
                <a:latin typeface="+mj-lt"/>
                <a:ea typeface="+mj-ea"/>
                <a:cs typeface="+mj-cs"/>
              </a:rPr>
              <a:t>(2/2</a:t>
            </a:r>
            <a:r>
              <a:rPr lang="en-US" sz="3000" dirty="0">
                <a:latin typeface="+mj-lt"/>
                <a:ea typeface="+mj-ea"/>
                <a:cs typeface="+mj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3647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02365"/>
            <a:ext cx="9144000" cy="354552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39057" y="88219"/>
            <a:ext cx="6065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Path Knowledge Discovery</a:t>
            </a:r>
          </a:p>
          <a:p>
            <a:pPr lvl="1"/>
            <a:r>
              <a:rPr lang="en-US" dirty="0" smtClean="0"/>
              <a:t>Identifies and measures a path of knowledge</a:t>
            </a:r>
          </a:p>
          <a:p>
            <a:pPr lvl="1"/>
            <a:r>
              <a:rPr lang="en-US" dirty="0" smtClean="0"/>
              <a:t>Retrieves relevant coarse- and fine-granularity content describing the relations specified in the path</a:t>
            </a:r>
          </a:p>
          <a:p>
            <a:r>
              <a:rPr lang="en-US" dirty="0" smtClean="0"/>
              <a:t>Validated the methodology using the </a:t>
            </a:r>
            <a:r>
              <a:rPr lang="en-US" i="1" dirty="0" smtClean="0"/>
              <a:t>heritability</a:t>
            </a:r>
            <a:r>
              <a:rPr lang="en-US" dirty="0" smtClean="0"/>
              <a:t> example in </a:t>
            </a:r>
            <a:r>
              <a:rPr lang="en-US" i="1" dirty="0" smtClean="0"/>
              <a:t>cognitive control</a:t>
            </a:r>
            <a:endParaRPr lang="en-US" dirty="0" smtClean="0"/>
          </a:p>
          <a:p>
            <a:r>
              <a:rPr lang="en-US" dirty="0" smtClean="0"/>
              <a:t>Significantly increases the </a:t>
            </a:r>
            <a:r>
              <a:rPr lang="en-US" i="1" dirty="0" smtClean="0"/>
              <a:t>scalability</a:t>
            </a:r>
            <a:r>
              <a:rPr lang="en-US" dirty="0" smtClean="0"/>
              <a:t> and </a:t>
            </a:r>
            <a:r>
              <a:rPr lang="en-US" i="1" dirty="0" smtClean="0"/>
              <a:t>efficiency</a:t>
            </a:r>
            <a:r>
              <a:rPr lang="en-US" dirty="0" smtClean="0"/>
              <a:t> of conducting complex cross-discipline analysis</a:t>
            </a:r>
          </a:p>
          <a:p>
            <a:endParaRPr lang="en-US" dirty="0"/>
          </a:p>
        </p:txBody>
      </p:sp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9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4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39057" y="87292"/>
            <a:ext cx="6065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Path Content Retrieval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processing</a:t>
            </a:r>
          </a:p>
          <a:p>
            <a:pPr lvl="1"/>
            <a:r>
              <a:rPr lang="en-US" dirty="0" smtClean="0"/>
              <a:t>Translate the path to queries digestible by search systems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Schizophrenia -&gt; working memory -&gt; PFC</a:t>
            </a:r>
          </a:p>
          <a:p>
            <a:pPr lvl="1"/>
            <a:r>
              <a:rPr lang="en-US" dirty="0" smtClean="0"/>
              <a:t>Translate to:</a:t>
            </a:r>
            <a:br>
              <a:rPr lang="en-US" dirty="0" smtClean="0"/>
            </a:br>
            <a:r>
              <a:rPr lang="en-US" dirty="0" smtClean="0"/>
              <a:t>(schizophrenia AND working memory) OR (working memory AND PFC)</a:t>
            </a:r>
          </a:p>
        </p:txBody>
      </p:sp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4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14" y="43257"/>
            <a:ext cx="83859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Lexicon-Based Query Expansion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38425" y="2186781"/>
            <a:ext cx="4267200" cy="400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i="1" dirty="0">
                <a:solidFill>
                  <a:srgbClr val="FF0000"/>
                </a:solidFill>
              </a:rPr>
              <a:t>ADHD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i="1" dirty="0">
                <a:sym typeface="Wingdings" panose="05000000000000000000" pitchFamily="2" charset="2"/>
              </a:rPr>
              <a:t>i</a:t>
            </a:r>
            <a:r>
              <a:rPr lang="en-US" i="1" dirty="0" smtClean="0">
                <a:sym typeface="Wingdings" panose="05000000000000000000" pitchFamily="2" charset="2"/>
              </a:rPr>
              <a:t>mpaired </a:t>
            </a:r>
            <a:r>
              <a:rPr lang="en-US" i="1" dirty="0">
                <a:sym typeface="Wingdings" panose="05000000000000000000" pitchFamily="2" charset="2"/>
              </a:rPr>
              <a:t>r</a:t>
            </a:r>
            <a:r>
              <a:rPr lang="en-US" i="1" dirty="0" smtClean="0">
                <a:sym typeface="Wingdings" panose="05000000000000000000" pitchFamily="2" charset="2"/>
              </a:rPr>
              <a:t>esponse </a:t>
            </a:r>
            <a:r>
              <a:rPr lang="en-US" i="1" dirty="0">
                <a:sym typeface="Wingdings" panose="05000000000000000000" pitchFamily="2" charset="2"/>
              </a:rPr>
              <a:t>i</a:t>
            </a:r>
            <a:r>
              <a:rPr lang="en-US" i="1" dirty="0" smtClean="0">
                <a:sym typeface="Wingdings" panose="05000000000000000000" pitchFamily="2" charset="2"/>
              </a:rPr>
              <a:t>nhibition</a:t>
            </a:r>
            <a:endParaRPr lang="en-US" i="1" dirty="0">
              <a:sym typeface="Wingdings" panose="05000000000000000000" pitchFamily="2" charset="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09750" y="4804768"/>
            <a:ext cx="5924550" cy="485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i="1" dirty="0"/>
              <a:t>u</a:t>
            </a:r>
            <a:r>
              <a:rPr lang="en-US" i="1" dirty="0" smtClean="0"/>
              <a:t>nderactive </a:t>
            </a:r>
            <a:r>
              <a:rPr lang="en-US" i="1" dirty="0"/>
              <a:t>p</a:t>
            </a:r>
            <a:r>
              <a:rPr lang="en-US" i="1" dirty="0" smtClean="0"/>
              <a:t>refrontal </a:t>
            </a:r>
            <a:r>
              <a:rPr lang="en-US" i="1" dirty="0"/>
              <a:t>c</a:t>
            </a:r>
            <a:r>
              <a:rPr lang="en-US" i="1" dirty="0" smtClean="0"/>
              <a:t>ortex</a:t>
            </a:r>
            <a:r>
              <a:rPr lang="en-US" dirty="0" smtClean="0"/>
              <a:t> AND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i="1" dirty="0" smtClean="0">
                <a:solidFill>
                  <a:srgbClr val="FF0000"/>
                </a:solidFill>
              </a:rPr>
              <a:t>opamine receptors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28775" y="5833067"/>
            <a:ext cx="6286500" cy="400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i="1" dirty="0"/>
              <a:t>u</a:t>
            </a:r>
            <a:r>
              <a:rPr lang="en-US" i="1" dirty="0" smtClean="0"/>
              <a:t>nderactive </a:t>
            </a:r>
            <a:r>
              <a:rPr lang="en-US" i="1" dirty="0"/>
              <a:t>p</a:t>
            </a:r>
            <a:r>
              <a:rPr lang="en-US" i="1" dirty="0" smtClean="0"/>
              <a:t>refrontal </a:t>
            </a:r>
            <a:r>
              <a:rPr lang="en-US" i="1" dirty="0"/>
              <a:t>c</a:t>
            </a:r>
            <a:r>
              <a:rPr lang="en-US" i="1" dirty="0" smtClean="0"/>
              <a:t>ortex</a:t>
            </a:r>
            <a:r>
              <a:rPr lang="en-US" dirty="0" smtClean="0"/>
              <a:t> AND (</a:t>
            </a:r>
            <a:r>
              <a:rPr lang="en-US" i="1" dirty="0" smtClean="0">
                <a:solidFill>
                  <a:srgbClr val="FF0000"/>
                </a:solidFill>
              </a:rPr>
              <a:t>DRD1</a:t>
            </a:r>
            <a:r>
              <a:rPr lang="en-US" i="1" dirty="0" smtClean="0"/>
              <a:t> </a:t>
            </a:r>
            <a:r>
              <a:rPr lang="en-US" dirty="0"/>
              <a:t>OR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DRD2 </a:t>
            </a:r>
            <a:r>
              <a:rPr lang="en-US" dirty="0"/>
              <a:t>OR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D5-like</a:t>
            </a:r>
            <a:r>
              <a:rPr lang="en-US" dirty="0" smtClean="0"/>
              <a:t>)</a:t>
            </a:r>
            <a:endParaRPr lang="en-US" i="1" dirty="0">
              <a:sym typeface="Wingdings" panose="05000000000000000000" pitchFamily="2" charset="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66975" y="3013866"/>
            <a:ext cx="4610100" cy="11390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ttention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eficit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yperactivity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isorder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2" algn="ctr"/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ttention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eficit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isorder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OR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ADHD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ADD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>
              <a:sym typeface="Wingdings" panose="05000000000000000000" pitchFamily="2" charset="2"/>
            </a:endParaRPr>
          </a:p>
          <a:p>
            <a:pPr marL="0" lvl="2" algn="ctr"/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i="1" dirty="0">
                <a:sym typeface="Wingdings" panose="05000000000000000000" pitchFamily="2" charset="2"/>
              </a:rPr>
              <a:t>i</a:t>
            </a:r>
            <a:r>
              <a:rPr lang="en-US" i="1" dirty="0" smtClean="0">
                <a:sym typeface="Wingdings" panose="05000000000000000000" pitchFamily="2" charset="2"/>
              </a:rPr>
              <a:t>mpaired </a:t>
            </a:r>
            <a:r>
              <a:rPr lang="en-US" i="1" dirty="0">
                <a:sym typeface="Wingdings" panose="05000000000000000000" pitchFamily="2" charset="2"/>
              </a:rPr>
              <a:t>r</a:t>
            </a:r>
            <a:r>
              <a:rPr lang="en-US" i="1" dirty="0" smtClean="0">
                <a:sym typeface="Wingdings" panose="05000000000000000000" pitchFamily="2" charset="2"/>
              </a:rPr>
              <a:t>esponse inhibition</a:t>
            </a:r>
            <a:endParaRPr lang="en-US" i="1" dirty="0"/>
          </a:p>
        </p:txBody>
      </p:sp>
      <p:sp>
        <p:nvSpPr>
          <p:cNvPr id="19" name="Down Arrow 18"/>
          <p:cNvSpPr/>
          <p:nvPr/>
        </p:nvSpPr>
        <p:spPr>
          <a:xfrm>
            <a:off x="4305300" y="2543174"/>
            <a:ext cx="933450" cy="51435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305300" y="5264149"/>
            <a:ext cx="933450" cy="51435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Expand according to the </a:t>
            </a:r>
            <a:r>
              <a:rPr lang="en-US" b="1" dirty="0" smtClean="0"/>
              <a:t>synonyms</a:t>
            </a:r>
            <a:r>
              <a:rPr lang="en-US" dirty="0" smtClean="0"/>
              <a:t>:</a:t>
            </a:r>
          </a:p>
          <a:p>
            <a:pPr marL="914400" lvl="2" indent="0" algn="ctr">
              <a:buNone/>
            </a:pPr>
            <a:endParaRPr lang="en-US" i="1" dirty="0" smtClean="0"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Expand according to </a:t>
            </a:r>
            <a:r>
              <a:rPr lang="en-US" b="1" dirty="0" smtClean="0"/>
              <a:t>concepts/sub-concepts</a:t>
            </a:r>
            <a:r>
              <a:rPr lang="en-US" dirty="0" smtClean="0"/>
              <a:t>:</a:t>
            </a:r>
          </a:p>
          <a:p>
            <a:pPr marL="914400" lvl="2" indent="0" algn="ctr">
              <a:buNone/>
            </a:pPr>
            <a:endParaRPr lang="en-US" i="1" dirty="0" smtClean="0"/>
          </a:p>
          <a:p>
            <a:pPr marL="914400" lvl="2" indent="0" algn="ctr">
              <a:buNone/>
            </a:pPr>
            <a:endParaRPr lang="en-US" dirty="0" smtClean="0"/>
          </a:p>
          <a:p>
            <a:pPr marL="914400" lvl="2" indent="0" algn="ctr">
              <a:buNone/>
            </a:pPr>
            <a:endParaRPr lang="en-US" dirty="0"/>
          </a:p>
        </p:txBody>
      </p:sp>
      <p:pic>
        <p:nvPicPr>
          <p:cNvPr id="14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39057" y="87292"/>
            <a:ext cx="6065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Path Content Retrieval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Retrieve relevant path content</a:t>
            </a:r>
          </a:p>
          <a:p>
            <a:pPr lvl="1"/>
            <a:r>
              <a:rPr lang="en-US" dirty="0" smtClean="0"/>
              <a:t>Vector space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Multi-granularity content</a:t>
            </a:r>
          </a:p>
          <a:p>
            <a:pPr lvl="1"/>
            <a:r>
              <a:rPr lang="en-US" dirty="0" smtClean="0"/>
              <a:t>First rank by </a:t>
            </a:r>
            <a:r>
              <a:rPr lang="en-US" i="1" dirty="0" smtClean="0">
                <a:solidFill>
                  <a:srgbClr val="0000FF"/>
                </a:solidFill>
              </a:rPr>
              <a:t>coarse-granularity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Documents</a:t>
            </a:r>
          </a:p>
          <a:p>
            <a:pPr lvl="2"/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For each item of coarse-granularity content, rank its </a:t>
            </a:r>
            <a:r>
              <a:rPr lang="en-US" i="1" dirty="0" smtClean="0">
                <a:solidFill>
                  <a:srgbClr val="0000FF"/>
                </a:solidFill>
              </a:rPr>
              <a:t>fine-granularity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Assertions (sentences)</a:t>
            </a:r>
          </a:p>
          <a:p>
            <a:pPr lvl="2"/>
            <a:r>
              <a:rPr lang="en-US" dirty="0" smtClean="0"/>
              <a:t>Figures</a:t>
            </a:r>
          </a:p>
          <a:p>
            <a:pPr lvl="2"/>
            <a:r>
              <a:rPr lang="en-US" dirty="0" smtClean="0"/>
              <a:t>Tables</a:t>
            </a:r>
          </a:p>
        </p:txBody>
      </p:sp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4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4251" y="87292"/>
            <a:ext cx="56154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Motivation (1/2)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Knowledge discovery</a:t>
            </a:r>
            <a:r>
              <a:rPr lang="en-US" i="1" dirty="0" smtClean="0"/>
              <a:t> </a:t>
            </a:r>
          </a:p>
          <a:p>
            <a:pPr lvl="2"/>
            <a:r>
              <a:rPr lang="en-US" dirty="0" smtClean="0"/>
              <a:t>Increasingly, scientific discovery requires the connection of concepts </a:t>
            </a:r>
            <a:r>
              <a:rPr lang="en-US" i="1" dirty="0" smtClean="0">
                <a:solidFill>
                  <a:srgbClr val="0000FF"/>
                </a:solidFill>
              </a:rPr>
              <a:t>across disciplines</a:t>
            </a:r>
          </a:p>
          <a:p>
            <a:pPr lvl="2"/>
            <a:r>
              <a:rPr lang="en-US" dirty="0" smtClean="0"/>
              <a:t>Often there are </a:t>
            </a:r>
            <a:r>
              <a:rPr lang="en-US" i="1" dirty="0" smtClean="0">
                <a:solidFill>
                  <a:srgbClr val="0000FF"/>
                </a:solidFill>
              </a:rPr>
              <a:t>no direct association </a:t>
            </a:r>
            <a:r>
              <a:rPr lang="en-US" dirty="0" smtClean="0"/>
              <a:t>between two given concepts in existing scientific literature</a:t>
            </a:r>
          </a:p>
          <a:p>
            <a:pPr lvl="2"/>
            <a:r>
              <a:rPr lang="en-US" dirty="0" smtClean="0"/>
              <a:t>In such situations, we must search for </a:t>
            </a:r>
            <a:r>
              <a:rPr lang="en-US" i="1" dirty="0" smtClean="0">
                <a:solidFill>
                  <a:srgbClr val="0000FF"/>
                </a:solidFill>
              </a:rPr>
              <a:t>chains of associations</a:t>
            </a:r>
          </a:p>
          <a:p>
            <a:pPr lvl="1"/>
            <a:r>
              <a:rPr lang="en-US" dirty="0" smtClean="0"/>
              <a:t>How to search for chains of associations?</a:t>
            </a:r>
          </a:p>
          <a:p>
            <a:pPr lvl="2"/>
            <a:r>
              <a:rPr lang="en-US" dirty="0" smtClean="0"/>
              <a:t>Traditional search methods require researchers to </a:t>
            </a:r>
            <a:r>
              <a:rPr lang="en-US" dirty="0" smtClean="0">
                <a:solidFill>
                  <a:srgbClr val="0000FF"/>
                </a:solidFill>
              </a:rPr>
              <a:t>manually review documents</a:t>
            </a:r>
            <a:r>
              <a:rPr lang="en-US" dirty="0" smtClean="0"/>
              <a:t> in a potential chain</a:t>
            </a:r>
          </a:p>
          <a:p>
            <a:pPr lvl="2"/>
            <a:r>
              <a:rPr lang="en-US" dirty="0" smtClean="0"/>
              <a:t>When searching a </a:t>
            </a:r>
            <a:r>
              <a:rPr lang="en-US" dirty="0" smtClean="0">
                <a:solidFill>
                  <a:srgbClr val="0000FF"/>
                </a:solidFill>
              </a:rPr>
              <a:t>large corpus</a:t>
            </a:r>
            <a:r>
              <a:rPr lang="en-US" dirty="0" smtClean="0"/>
              <a:t>, a manual search of all returned documents becomes </a:t>
            </a:r>
            <a:r>
              <a:rPr lang="en-US" dirty="0" smtClean="0">
                <a:solidFill>
                  <a:srgbClr val="0000FF"/>
                </a:solidFill>
              </a:rPr>
              <a:t>infeasible</a:t>
            </a:r>
          </a:p>
          <a:p>
            <a:pPr lvl="2"/>
            <a:r>
              <a:rPr lang="en-US" dirty="0" smtClean="0"/>
              <a:t>This can lead to </a:t>
            </a:r>
            <a:r>
              <a:rPr lang="en-US" dirty="0" smtClean="0">
                <a:solidFill>
                  <a:srgbClr val="FF0000"/>
                </a:solidFill>
              </a:rPr>
              <a:t>biased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arbitrary</a:t>
            </a:r>
            <a:r>
              <a:rPr lang="en-US" dirty="0" smtClean="0"/>
              <a:t> methods of </a:t>
            </a:r>
            <a:r>
              <a:rPr lang="en-US" dirty="0" smtClean="0">
                <a:solidFill>
                  <a:srgbClr val="FF0000"/>
                </a:solidFill>
              </a:rPr>
              <a:t>reduction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5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3" y="1391842"/>
            <a:ext cx="5850847" cy="4539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1161" y="1582548"/>
            <a:ext cx="289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b="1" dirty="0" smtClean="0">
                <a:solidFill>
                  <a:srgbClr val="7030A0"/>
                </a:solidFill>
              </a:rPr>
              <a:t>GENES </a:t>
            </a:r>
            <a:r>
              <a:rPr lang="en-US" dirty="0" smtClean="0"/>
              <a:t>are associated with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ADHD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944692" y="3088239"/>
            <a:ext cx="824269" cy="43226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ADHD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37897" y="3696000"/>
            <a:ext cx="1234010" cy="6088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Attention Deficit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372587" y="4524242"/>
            <a:ext cx="1925405" cy="5846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Working Memory Dysfunction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87537" y="5388190"/>
            <a:ext cx="1000663" cy="3679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PFC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64185" y="5991735"/>
            <a:ext cx="1142207" cy="4322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DRD2 A1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7196961" y="3428772"/>
            <a:ext cx="315883" cy="37130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91791" y="2436804"/>
            <a:ext cx="824269" cy="43226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ADHD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7216060" y="2338834"/>
            <a:ext cx="315883" cy="37130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492968" y="2436401"/>
            <a:ext cx="1087506" cy="4322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DRD2 A1</a:t>
            </a:r>
            <a:endParaRPr lang="en-US" dirty="0"/>
          </a:p>
        </p:txBody>
      </p:sp>
      <p:sp>
        <p:nvSpPr>
          <p:cNvPr id="20" name="Cross 19"/>
          <p:cNvSpPr/>
          <p:nvPr/>
        </p:nvSpPr>
        <p:spPr>
          <a:xfrm rot="2700000">
            <a:off x="7116049" y="2423496"/>
            <a:ext cx="448887" cy="448887"/>
          </a:xfrm>
          <a:prstGeom prst="plus">
            <a:avLst>
              <a:gd name="adj" fmla="val 3840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198886" y="5073531"/>
            <a:ext cx="315883" cy="37130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7216059" y="4232720"/>
            <a:ext cx="315883" cy="37130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7177633" y="5691838"/>
            <a:ext cx="315883" cy="37130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 descr="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764251" y="87292"/>
            <a:ext cx="56154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Motivation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4400" dirty="0">
                <a:latin typeface="+mj-lt"/>
                <a:ea typeface="+mj-ea"/>
                <a:cs typeface="+mj-cs"/>
              </a:rPr>
              <a:t>2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/2</a:t>
            </a:r>
            <a:r>
              <a:rPr lang="en-US" sz="4400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531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3499" y="87292"/>
            <a:ext cx="63970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Path Knowledge Discovery </a:t>
            </a: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8200" r="37019" b="2328"/>
          <a:stretch/>
        </p:blipFill>
        <p:spPr>
          <a:xfrm>
            <a:off x="3552669" y="2182586"/>
            <a:ext cx="1733798" cy="4049486"/>
          </a:xfrm>
        </p:spPr>
      </p:pic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3" t="8299" r="-775" b="263"/>
          <a:stretch/>
        </p:blipFill>
        <p:spPr>
          <a:xfrm>
            <a:off x="5322092" y="2182586"/>
            <a:ext cx="2280750" cy="4138510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44"/>
          <a:stretch/>
        </p:blipFill>
        <p:spPr>
          <a:xfrm>
            <a:off x="1769392" y="1583871"/>
            <a:ext cx="6129042" cy="33745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456624" y="2230086"/>
            <a:ext cx="2298618" cy="4107357"/>
            <a:chOff x="1370857" y="2398815"/>
            <a:chExt cx="2298618" cy="4107357"/>
          </a:xfrm>
        </p:grpSpPr>
        <p:pic>
          <p:nvPicPr>
            <p:cNvPr id="14" name="Content Placeholder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49" r="66189"/>
            <a:stretch/>
          </p:blipFill>
          <p:spPr>
            <a:xfrm>
              <a:off x="1370857" y="2398815"/>
              <a:ext cx="2072299" cy="4107357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3259088" y="2660072"/>
              <a:ext cx="410387" cy="273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4977711" y="2491343"/>
            <a:ext cx="410387" cy="27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正方形/長方形 20"/>
          <p:cNvSpPr/>
          <p:nvPr/>
        </p:nvSpPr>
        <p:spPr>
          <a:xfrm>
            <a:off x="3359350" y="2441109"/>
            <a:ext cx="410387" cy="27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正方形/長方形 21"/>
          <p:cNvSpPr/>
          <p:nvPr/>
        </p:nvSpPr>
        <p:spPr>
          <a:xfrm>
            <a:off x="4990271" y="2491343"/>
            <a:ext cx="316858" cy="22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t="15021" r="62013" b="79207"/>
          <a:stretch/>
        </p:blipFill>
        <p:spPr>
          <a:xfrm>
            <a:off x="3344788" y="2420092"/>
            <a:ext cx="403761" cy="261257"/>
          </a:xfrm>
          <a:prstGeom prst="rect">
            <a:avLst/>
          </a:prstGeom>
        </p:spPr>
      </p:pic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t="15021" r="62013" b="79207"/>
          <a:stretch/>
        </p:blipFill>
        <p:spPr>
          <a:xfrm>
            <a:off x="4976905" y="2418116"/>
            <a:ext cx="403761" cy="2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49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8015" y="198459"/>
            <a:ext cx="827369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>
                <a:latin typeface="+mj-lt"/>
                <a:ea typeface="+mj-ea"/>
                <a:cs typeface="+mj-cs"/>
              </a:rPr>
              <a:t>Infrastructure for Path Mining Discovery (1/2)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455738"/>
            <a:ext cx="5983705" cy="5402262"/>
          </a:xfrm>
        </p:spPr>
        <p:txBody>
          <a:bodyPr>
            <a:normAutofit/>
          </a:bodyPr>
          <a:lstStyle/>
          <a:p>
            <a:r>
              <a:rPr lang="en-US" dirty="0" smtClean="0"/>
              <a:t>Sources of Knowledge</a:t>
            </a:r>
          </a:p>
          <a:p>
            <a:pPr lvl="1"/>
            <a:r>
              <a:rPr lang="en-US" dirty="0" smtClean="0"/>
              <a:t>Multilevel Lexicon</a:t>
            </a:r>
          </a:p>
          <a:p>
            <a:pPr lvl="2"/>
            <a:r>
              <a:rPr lang="en-US" dirty="0" smtClean="0"/>
              <a:t>Evolving concept hierarchy</a:t>
            </a:r>
          </a:p>
          <a:p>
            <a:pPr lvl="2"/>
            <a:r>
              <a:rPr lang="en-US" dirty="0" smtClean="0"/>
              <a:t>Concepts are mapped to specific domains/matched with synonyms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Semi-Structured Corpus</a:t>
            </a:r>
          </a:p>
          <a:p>
            <a:pPr lvl="2"/>
            <a:r>
              <a:rPr lang="en-US" dirty="0" smtClean="0"/>
              <a:t>Distributed in HTML/XML format</a:t>
            </a:r>
          </a:p>
          <a:p>
            <a:pPr lvl="2"/>
            <a:r>
              <a:rPr lang="en-US" dirty="0" smtClean="0"/>
              <a:t>Maps concepts to documents at varying granularities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8697" y="1748589"/>
            <a:ext cx="3433010" cy="229293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SYNDROME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ADHD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</a:t>
            </a:r>
            <a:r>
              <a:rPr lang="en-US" sz="1100" i="1" dirty="0" smtClean="0"/>
              <a:t>ADHD</a:t>
            </a:r>
          </a:p>
          <a:p>
            <a:r>
              <a:rPr lang="en-US" sz="1100" i="1" dirty="0"/>
              <a:t>	</a:t>
            </a:r>
            <a:r>
              <a:rPr lang="en-US" sz="1100" i="1" dirty="0" smtClean="0"/>
              <a:t>	ADD</a:t>
            </a:r>
          </a:p>
          <a:p>
            <a:r>
              <a:rPr lang="en-US" sz="1100" i="1" dirty="0"/>
              <a:t>	</a:t>
            </a:r>
            <a:r>
              <a:rPr lang="en-US" sz="1100" i="1" dirty="0" smtClean="0"/>
              <a:t>	Attention Deficit Disorder</a:t>
            </a:r>
          </a:p>
          <a:p>
            <a:r>
              <a:rPr lang="en-US" sz="1100" i="1" dirty="0"/>
              <a:t>	</a:t>
            </a:r>
            <a:r>
              <a:rPr lang="en-US" sz="1100" i="1" dirty="0" smtClean="0"/>
              <a:t>	Attention Deficit Hyperactivity Disorder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Bipolar Disorder</a:t>
            </a:r>
          </a:p>
          <a:p>
            <a:r>
              <a:rPr lang="en-US" sz="1100" dirty="0" smtClean="0"/>
              <a:t>	…</a:t>
            </a:r>
          </a:p>
          <a:p>
            <a:r>
              <a:rPr lang="en-US" sz="1100" b="1" dirty="0" smtClean="0"/>
              <a:t>COGNITIVE CONCEPT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Declarative Memory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</a:t>
            </a:r>
            <a:r>
              <a:rPr lang="en-US" sz="1100" i="1" dirty="0" smtClean="0"/>
              <a:t>Declarative Memory</a:t>
            </a:r>
          </a:p>
          <a:p>
            <a:r>
              <a:rPr lang="en-US" sz="1100" i="1" dirty="0"/>
              <a:t>	</a:t>
            </a:r>
            <a:r>
              <a:rPr lang="en-US" sz="1100" i="1" dirty="0" smtClean="0"/>
              <a:t>	Episodic Memory</a:t>
            </a:r>
          </a:p>
          <a:p>
            <a:r>
              <a:rPr lang="en-US" sz="1100" i="1" dirty="0" smtClean="0"/>
              <a:t>…</a:t>
            </a:r>
            <a:endParaRPr lang="en-US" sz="11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98697" y="4471150"/>
            <a:ext cx="3433010" cy="21236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&lt;document&gt;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&lt;paragraph id=“1”&gt;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&lt;sentence id=“1”&gt;Content…&lt;/sentence&gt;</a:t>
            </a:r>
          </a:p>
          <a:p>
            <a:r>
              <a:rPr lang="en-US" sz="1100" dirty="0"/>
              <a:t>		&lt;sentence id</a:t>
            </a:r>
            <a:r>
              <a:rPr lang="en-US" sz="1100" dirty="0" smtClean="0"/>
              <a:t>=“</a:t>
            </a:r>
            <a:r>
              <a:rPr lang="en-US" sz="1100" dirty="0"/>
              <a:t>2</a:t>
            </a:r>
            <a:r>
              <a:rPr lang="en-US" sz="1100" dirty="0" smtClean="0"/>
              <a:t>”&gt;Content…&lt;/</a:t>
            </a:r>
            <a:r>
              <a:rPr lang="en-US" sz="1100" dirty="0"/>
              <a:t>sentence</a:t>
            </a:r>
            <a:r>
              <a:rPr lang="en-US" sz="1100" dirty="0" smtClean="0"/>
              <a:t>&gt;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&lt;figure id=“1” caption=“…”&gt;…&lt;/figure&gt;</a:t>
            </a:r>
            <a:endParaRPr lang="en-US" sz="1100" dirty="0"/>
          </a:p>
          <a:p>
            <a:r>
              <a:rPr lang="en-US" sz="1100" dirty="0" smtClean="0"/>
              <a:t>		…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&lt;/paragraph&gt;</a:t>
            </a:r>
          </a:p>
          <a:p>
            <a:r>
              <a:rPr lang="en-US" sz="1100" dirty="0" smtClean="0"/>
              <a:t>	&lt;</a:t>
            </a:r>
            <a:r>
              <a:rPr lang="en-US" sz="1100" dirty="0"/>
              <a:t>paragraph id</a:t>
            </a:r>
            <a:r>
              <a:rPr lang="en-US" sz="1100" dirty="0" smtClean="0"/>
              <a:t>=“2”&gt;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…</a:t>
            </a:r>
            <a:endParaRPr lang="en-US" sz="1100" dirty="0"/>
          </a:p>
          <a:p>
            <a:r>
              <a:rPr lang="en-US" sz="1100" dirty="0"/>
              <a:t>	&lt;/paragraph&gt;</a:t>
            </a:r>
          </a:p>
          <a:p>
            <a:r>
              <a:rPr lang="en-US" sz="1100" dirty="0" smtClean="0"/>
              <a:t>	…</a:t>
            </a:r>
          </a:p>
          <a:p>
            <a:r>
              <a:rPr lang="en-US" sz="1100" dirty="0"/>
              <a:t>&lt;</a:t>
            </a:r>
            <a:r>
              <a:rPr lang="en-US" sz="1100" dirty="0" smtClean="0"/>
              <a:t>/document&gt;</a:t>
            </a:r>
            <a:endParaRPr lang="en-US" sz="1100" dirty="0"/>
          </a:p>
        </p:txBody>
      </p:sp>
      <p:pic>
        <p:nvPicPr>
          <p:cNvPr id="13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0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Facilitating Knowledge Discovery</a:t>
            </a:r>
          </a:p>
          <a:p>
            <a:pPr lvl="1"/>
            <a:r>
              <a:rPr lang="en-US" dirty="0" smtClean="0"/>
              <a:t>Association index</a:t>
            </a:r>
          </a:p>
          <a:p>
            <a:pPr lvl="2"/>
            <a:r>
              <a:rPr lang="en-US" dirty="0" smtClean="0"/>
              <a:t>How frequently two concepts occur together in a paper</a:t>
            </a:r>
          </a:p>
          <a:p>
            <a:pPr lvl="2"/>
            <a:r>
              <a:rPr lang="en-US" dirty="0" smtClean="0"/>
              <a:t>Measures the strengths of relations</a:t>
            </a:r>
          </a:p>
          <a:p>
            <a:pPr lvl="2"/>
            <a:r>
              <a:rPr lang="en-US" dirty="0" smtClean="0"/>
              <a:t>Facilitates </a:t>
            </a:r>
            <a:r>
              <a:rPr lang="en-US" i="1" dirty="0" smtClean="0"/>
              <a:t>path mining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Document element index</a:t>
            </a:r>
          </a:p>
          <a:p>
            <a:pPr lvl="2"/>
            <a:r>
              <a:rPr lang="en-US" dirty="0" smtClean="0"/>
              <a:t>In which documents the concepts occur</a:t>
            </a:r>
          </a:p>
          <a:p>
            <a:pPr lvl="2"/>
            <a:r>
              <a:rPr lang="en-US" dirty="0" smtClean="0"/>
              <a:t>Provides evidence of relations between concepts</a:t>
            </a:r>
          </a:p>
          <a:p>
            <a:pPr lvl="2"/>
            <a:r>
              <a:rPr lang="en-US" dirty="0" smtClean="0"/>
              <a:t>Facilitates </a:t>
            </a:r>
            <a:r>
              <a:rPr lang="en-US" i="1" dirty="0" smtClean="0"/>
              <a:t>path </a:t>
            </a:r>
            <a:r>
              <a:rPr lang="en-US" i="1" dirty="0"/>
              <a:t>c</a:t>
            </a:r>
            <a:r>
              <a:rPr lang="en-US" i="1" dirty="0" smtClean="0"/>
              <a:t>ontent </a:t>
            </a:r>
            <a:r>
              <a:rPr lang="en-US" i="1" dirty="0"/>
              <a:t>r</a:t>
            </a:r>
            <a:r>
              <a:rPr lang="en-US" i="1" dirty="0" smtClean="0"/>
              <a:t>etrieval</a:t>
            </a:r>
            <a:endParaRPr lang="en-US" i="1" dirty="0"/>
          </a:p>
        </p:txBody>
      </p:sp>
      <p:pic>
        <p:nvPicPr>
          <p:cNvPr id="8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58015" y="198459"/>
            <a:ext cx="827369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>
                <a:latin typeface="+mj-lt"/>
                <a:ea typeface="+mj-ea"/>
                <a:cs typeface="+mj-cs"/>
              </a:rPr>
              <a:t>Infrastructure for Path Mining Discovery </a:t>
            </a:r>
            <a:r>
              <a:rPr lang="en-US" sz="3400" dirty="0" smtClean="0">
                <a:latin typeface="+mj-lt"/>
                <a:ea typeface="+mj-ea"/>
                <a:cs typeface="+mj-cs"/>
              </a:rPr>
              <a:t>(2/2</a:t>
            </a:r>
            <a:r>
              <a:rPr lang="en-US" sz="3400" dirty="0">
                <a:latin typeface="+mj-lt"/>
                <a:ea typeface="+mj-ea"/>
                <a:cs typeface="+mj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2933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14400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66563" y="87292"/>
            <a:ext cx="58108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Path Mining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428" y="1600200"/>
            <a:ext cx="8995144" cy="50572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Given a query, find the sequences of associations among concepts between different domains of knowledge</a:t>
            </a:r>
          </a:p>
          <a:p>
            <a:r>
              <a:rPr lang="en-US" dirty="0" smtClean="0"/>
              <a:t>Find the paths </a:t>
            </a:r>
            <a:r>
              <a:rPr lang="en-US" dirty="0"/>
              <a:t>based on their occurrences in </a:t>
            </a:r>
            <a:r>
              <a:rPr lang="en-US" dirty="0" smtClean="0"/>
              <a:t>corpus (i.e. pair-wise associations)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dirty="0" smtClean="0"/>
          </a:p>
          <a:p>
            <a:r>
              <a:rPr lang="en-US" dirty="0" smtClean="0"/>
              <a:t>Measure the strengths of the path</a:t>
            </a:r>
          </a:p>
          <a:p>
            <a:r>
              <a:rPr lang="en-US" dirty="0" smtClean="0"/>
              <a:t>Path Ranking: Find the most relevant path for a query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4775979"/>
              </p:ext>
            </p:extLst>
          </p:nvPr>
        </p:nvGraphicFramePr>
        <p:xfrm>
          <a:off x="74428" y="4097079"/>
          <a:ext cx="8995144" cy="125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C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3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845321"/>
            <a:ext cx="9144000" cy="182563"/>
            <a:chOff x="0" y="720"/>
            <a:chExt cx="5760" cy="11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60" cy="29"/>
            </a:xfrm>
            <a:prstGeom prst="rect">
              <a:avLst/>
            </a:prstGeom>
            <a:solidFill>
              <a:srgbClr val="FEBB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749"/>
              <a:ext cx="5760" cy="86"/>
            </a:xfrm>
            <a:prstGeom prst="rect">
              <a:avLst/>
            </a:prstGeom>
            <a:solidFill>
              <a:srgbClr val="5368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FEBB3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7712" y="106365"/>
            <a:ext cx="818054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Using Wildcards in a Path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Query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525963"/>
          </a:xfrm>
        </p:spPr>
        <p:txBody>
          <a:bodyPr/>
          <a:lstStyle/>
          <a:p>
            <a:pPr lvl="1"/>
            <a:r>
              <a:rPr lang="en-US" dirty="0" smtClean="0"/>
              <a:t>Allow paths to match with any concept in a concept domain</a:t>
            </a:r>
          </a:p>
          <a:p>
            <a:pPr lvl="2"/>
            <a:r>
              <a:rPr lang="en-US" dirty="0" smtClean="0"/>
              <a:t>Example: Researcher is interested in paths connecting concept </a:t>
            </a:r>
            <a:r>
              <a:rPr lang="en-US" b="1" dirty="0" smtClean="0"/>
              <a:t>C</a:t>
            </a:r>
            <a:r>
              <a:rPr lang="en-US" dirty="0" smtClean="0"/>
              <a:t> to concepts from the </a:t>
            </a:r>
            <a:r>
              <a:rPr lang="el-GR" b="1" dirty="0" smtClean="0"/>
              <a:t>γ</a:t>
            </a:r>
            <a:r>
              <a:rPr lang="en-US" dirty="0" smtClean="0"/>
              <a:t> domain, via any concept in domain </a:t>
            </a:r>
            <a:r>
              <a:rPr lang="el-GR" b="1" dirty="0" smtClean="0"/>
              <a:t>β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7" name="Picture 10" descr="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0" b="56699"/>
          <a:stretch/>
        </p:blipFill>
        <p:spPr bwMode="auto">
          <a:xfrm>
            <a:off x="89697" y="496733"/>
            <a:ext cx="668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/>
          <a:srcRect b="88690"/>
          <a:stretch/>
        </p:blipFill>
        <p:spPr>
          <a:xfrm>
            <a:off x="1789893" y="3430645"/>
            <a:ext cx="3017782" cy="34821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/>
          <a:srcRect b="89599"/>
          <a:stretch/>
        </p:blipFill>
        <p:spPr>
          <a:xfrm>
            <a:off x="4452720" y="3459331"/>
            <a:ext cx="3127519" cy="3221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627" y="3833825"/>
            <a:ext cx="2895851" cy="2651990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703" y="3833825"/>
            <a:ext cx="2895851" cy="2651990"/>
          </a:xfrm>
          <a:prstGeom prst="rect">
            <a:avLst/>
          </a:prstGeom>
        </p:spPr>
      </p:pic>
      <p:cxnSp>
        <p:nvCxnSpPr>
          <p:cNvPr id="46" name="直線コネクタ 45"/>
          <p:cNvCxnSpPr/>
          <p:nvPr/>
        </p:nvCxnSpPr>
        <p:spPr>
          <a:xfrm>
            <a:off x="6771191" y="5382228"/>
            <a:ext cx="313572" cy="39353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6342927" y="5382228"/>
            <a:ext cx="428263" cy="39353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6771190" y="4539205"/>
            <a:ext cx="313573" cy="40209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4038692" y="4533418"/>
            <a:ext cx="0" cy="124234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084763" y="4539205"/>
            <a:ext cx="0" cy="124234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1068</Words>
  <Application>Microsoft Macintosh PowerPoint</Application>
  <PresentationFormat>On-screen Show (4:3)</PresentationFormat>
  <Paragraphs>208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Knowledge Discovery:  Association Mining Based on  Multi-Category Lexicons</dc:title>
  <dc:creator>Chen Liu</dc:creator>
  <cp:lastModifiedBy>Wesley Chu</cp:lastModifiedBy>
  <cp:revision>22</cp:revision>
  <dcterms:created xsi:type="dcterms:W3CDTF">2014-10-11T06:48:29Z</dcterms:created>
  <dcterms:modified xsi:type="dcterms:W3CDTF">2014-10-20T17:21:26Z</dcterms:modified>
</cp:coreProperties>
</file>