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10" r:id="rId3"/>
    <p:sldId id="290" r:id="rId4"/>
    <p:sldId id="291" r:id="rId5"/>
    <p:sldId id="284" r:id="rId6"/>
    <p:sldId id="292" r:id="rId7"/>
    <p:sldId id="293" r:id="rId8"/>
    <p:sldId id="294" r:id="rId9"/>
    <p:sldId id="295" r:id="rId10"/>
    <p:sldId id="261" r:id="rId11"/>
    <p:sldId id="311" r:id="rId12"/>
    <p:sldId id="262" r:id="rId13"/>
    <p:sldId id="263" r:id="rId14"/>
    <p:sldId id="264" r:id="rId15"/>
    <p:sldId id="266" r:id="rId16"/>
    <p:sldId id="269" r:id="rId17"/>
    <p:sldId id="286" r:id="rId18"/>
    <p:sldId id="287" r:id="rId19"/>
    <p:sldId id="288" r:id="rId20"/>
    <p:sldId id="296" r:id="rId21"/>
    <p:sldId id="270" r:id="rId22"/>
    <p:sldId id="272" r:id="rId23"/>
    <p:sldId id="274" r:id="rId24"/>
    <p:sldId id="276" r:id="rId25"/>
    <p:sldId id="300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282" r:id="rId34"/>
    <p:sldId id="301" r:id="rId35"/>
    <p:sldId id="302" r:id="rId36"/>
    <p:sldId id="297" r:id="rId37"/>
    <p:sldId id="298" r:id="rId38"/>
    <p:sldId id="299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3EE0E-C031-44A8-B060-7F346DBB393A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E11A1-CD1E-4ADD-B143-4B446BCAC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39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E11A1-CD1E-4ADD-B143-4B446BCACD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1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E11A1-CD1E-4ADD-B143-4B446BCACDC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94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2013/10/10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dirty="0"/>
          </a:p>
          <a:p>
            <a:pPr algn="r"/>
            <a:endParaRPr lang="en-US" altLang="zh-CN" dirty="0" smtClean="0"/>
          </a:p>
          <a:p>
            <a:pPr algn="r"/>
            <a:endParaRPr lang="en-US" altLang="zh-CN" dirty="0"/>
          </a:p>
          <a:p>
            <a:pPr algn="r"/>
            <a:endParaRPr lang="en-US" altLang="zh-CN" dirty="0" smtClean="0"/>
          </a:p>
          <a:p>
            <a:pPr algn="r"/>
            <a:endParaRPr lang="en-US" altLang="zh-CN" dirty="0"/>
          </a:p>
          <a:p>
            <a:pPr algn="r"/>
            <a:endParaRPr lang="en-US" altLang="zh-CN" dirty="0" smtClean="0"/>
          </a:p>
          <a:p>
            <a:pPr algn="r"/>
            <a:endParaRPr lang="en-US" altLang="zh-CN" dirty="0"/>
          </a:p>
          <a:p>
            <a:pPr algn="r"/>
            <a:endParaRPr lang="en-US" altLang="zh-CN" dirty="0" smtClean="0"/>
          </a:p>
          <a:p>
            <a:pPr algn="ctr"/>
            <a:r>
              <a:rPr lang="en-US" altLang="zh-CN" sz="3200" b="1" dirty="0" err="1" smtClean="0"/>
              <a:t>Yuanlu</a:t>
            </a:r>
            <a:r>
              <a:rPr lang="en-US" altLang="zh-CN" sz="3200" b="1" dirty="0" smtClean="0"/>
              <a:t> </a:t>
            </a:r>
            <a:r>
              <a:rPr lang="en-US" altLang="zh-CN" sz="3200" b="1" dirty="0" err="1" smtClean="0"/>
              <a:t>Xu</a:t>
            </a:r>
            <a:endParaRPr lang="en-US" altLang="zh-CN" sz="3200" dirty="0" smtClean="0"/>
          </a:p>
          <a:p>
            <a:pPr algn="ctr"/>
            <a:r>
              <a:rPr lang="en-US" altLang="zh-CN" sz="2400" b="1" dirty="0" smtClean="0">
                <a:latin typeface="Courier New" pitchFamily="49" charset="0"/>
                <a:cs typeface="Courier New" pitchFamily="49" charset="0"/>
              </a:rPr>
              <a:t>merayxu@gmail.com</a:t>
            </a:r>
          </a:p>
          <a:p>
            <a:pPr algn="ctr"/>
            <a:r>
              <a:rPr lang="en-US" altLang="zh-CN" sz="2000" dirty="0" smtClean="0"/>
              <a:t>http://vision.sysu.edu.cn/people/yuanluxu.html</a:t>
            </a:r>
          </a:p>
          <a:p>
            <a:pPr algn="r"/>
            <a:endParaRPr lang="en-US" altLang="zh-CN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07504" y="427311"/>
            <a:ext cx="8928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altLang="zh-CN" sz="4400" b="1" dirty="0"/>
              <a:t>Human </a:t>
            </a:r>
            <a:r>
              <a:rPr lang="en-US" altLang="zh-CN" sz="4400" b="1" dirty="0" smtClean="0"/>
              <a:t>Re-identification: A Survey</a:t>
            </a:r>
          </a:p>
        </p:txBody>
      </p:sp>
    </p:spTree>
    <p:extLst>
      <p:ext uri="{BB962C8B-B14F-4D97-AF65-F5344CB8AC3E}">
        <p14:creationId xmlns:p14="http://schemas.microsoft.com/office/powerpoint/2010/main" val="30527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1403350" y="5333454"/>
            <a:ext cx="6408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 dirty="0">
                <a:latin typeface="+mj-lt"/>
                <a:cs typeface="Times New Roman" pitchFamily="18" charset="0"/>
              </a:rPr>
              <a:t>Large Intra-class Variations </a:t>
            </a:r>
            <a:r>
              <a:rPr lang="en-US" altLang="zh-CN" sz="2400" b="1" dirty="0" smtClean="0">
                <a:latin typeface="+mj-lt"/>
                <a:cs typeface="Times New Roman" pitchFamily="18" charset="0"/>
              </a:rPr>
              <a:t>&amp; Limited Samples for Learning</a:t>
            </a:r>
            <a:endParaRPr lang="en-US" altLang="zh-CN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1733004"/>
            <a:ext cx="68770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/>
          <p:nvPr/>
        </p:nvSpPr>
        <p:spPr>
          <a:xfrm>
            <a:off x="0" y="0"/>
            <a:ext cx="9144000" cy="1268760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Difficulty</a:t>
            </a:r>
          </a:p>
        </p:txBody>
      </p:sp>
      <p:sp>
        <p:nvSpPr>
          <p:cNvPr id="2" name="矩形 1"/>
          <p:cNvSpPr/>
          <p:nvPr/>
        </p:nvSpPr>
        <p:spPr>
          <a:xfrm>
            <a:off x="4044451" y="3244334"/>
            <a:ext cx="1055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Calibri" pitchFamily="34" charset="0"/>
              </a:rPr>
              <a:t>Difficulty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0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04093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bg1"/>
                </a:solidFill>
                <a:latin typeface="Arial Black" pitchFamily="34" charset="0"/>
                <a:ea typeface="微软雅黑" pitchFamily="34" charset="-122"/>
              </a:rPr>
              <a:t>Chapter </a:t>
            </a:r>
            <a:r>
              <a:rPr lang="en-US" altLang="zh-CN" sz="5400" b="1" dirty="0">
                <a:solidFill>
                  <a:schemeClr val="bg1"/>
                </a:solidFill>
                <a:latin typeface="Arial Black" pitchFamily="34" charset="0"/>
                <a:ea typeface="微软雅黑" pitchFamily="34" charset="-122"/>
              </a:rPr>
              <a:t>2</a:t>
            </a:r>
            <a:endParaRPr lang="zh-CN" altLang="en-US" sz="5400" b="1" dirty="0">
              <a:solidFill>
                <a:schemeClr val="bg1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42900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Literature </a:t>
            </a:r>
            <a:r>
              <a:rPr lang="en-US" altLang="zh-CN" sz="3200" b="1" smtClean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Review</a:t>
            </a:r>
            <a:endParaRPr lang="en-US" altLang="zh-CN" sz="3200" b="1" dirty="0">
              <a:solidFill>
                <a:schemeClr val="bg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89671" y="1412776"/>
            <a:ext cx="77646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How to perform re-identification?</a:t>
            </a:r>
          </a:p>
          <a:p>
            <a:endParaRPr lang="en-US" altLang="zh-CN" sz="2400" b="1" dirty="0"/>
          </a:p>
          <a:p>
            <a:pPr marL="342900" indent="-342900">
              <a:buAutoNum type="arabicPeriod"/>
            </a:pPr>
            <a:r>
              <a:rPr lang="en-US" altLang="zh-CN" sz="2000" dirty="0" smtClean="0">
                <a:latin typeface="+mj-lt"/>
              </a:rPr>
              <a:t>Finding corresponding local patches/parts/regions of two persons.</a:t>
            </a:r>
          </a:p>
          <a:p>
            <a:pPr marL="800100" lvl="1" indent="-342900">
              <a:buAutoNum type="arabicPeriod"/>
            </a:pPr>
            <a:r>
              <a:rPr lang="en-US" altLang="zh-CN" sz="1600" dirty="0"/>
              <a:t>M. </a:t>
            </a:r>
            <a:r>
              <a:rPr lang="en-US" altLang="zh-CN" sz="1600" dirty="0" err="1"/>
              <a:t>Farenzena</a:t>
            </a:r>
            <a:r>
              <a:rPr lang="en-US" altLang="zh-CN" sz="1600" dirty="0"/>
              <a:t> et al</a:t>
            </a:r>
            <a:r>
              <a:rPr lang="en-US" altLang="zh-CN" sz="1600" dirty="0" smtClean="0"/>
              <a:t>., CVPR10 – by segmentation</a:t>
            </a:r>
          </a:p>
          <a:p>
            <a:pPr marL="800100" lvl="1" indent="-342900">
              <a:buAutoNum type="arabicPeriod"/>
            </a:pPr>
            <a:r>
              <a:rPr lang="en-US" altLang="zh-CN" sz="1600" dirty="0">
                <a:cs typeface="Times New Roman" pitchFamily="18" charset="0"/>
              </a:rPr>
              <a:t>D.S. </a:t>
            </a:r>
            <a:r>
              <a:rPr lang="en-US" altLang="zh-CN" sz="1600" dirty="0" smtClean="0">
                <a:cs typeface="Times New Roman" pitchFamily="18" charset="0"/>
              </a:rPr>
              <a:t>Cheng et al., BMVC11 – by detection</a:t>
            </a:r>
          </a:p>
          <a:p>
            <a:pPr marL="800100" lvl="1" indent="-342900">
              <a:buAutoNum type="arabicPeriod"/>
            </a:pPr>
            <a:r>
              <a:rPr lang="en-US" altLang="zh-CN" sz="1600" dirty="0">
                <a:cs typeface="Times New Roman" pitchFamily="18" charset="0"/>
              </a:rPr>
              <a:t>R. </a:t>
            </a:r>
            <a:r>
              <a:rPr lang="en-US" altLang="zh-CN" sz="1600" dirty="0" smtClean="0">
                <a:cs typeface="Times New Roman" pitchFamily="18" charset="0"/>
              </a:rPr>
              <a:t>Zhao et al., CVPR13 – by salience</a:t>
            </a:r>
          </a:p>
          <a:p>
            <a:pPr marL="800100" lvl="1" indent="-342900">
              <a:buAutoNum type="arabicPeriod"/>
            </a:pPr>
            <a:endParaRPr lang="en-US" altLang="zh-CN" sz="1600" dirty="0" smtClean="0">
              <a:latin typeface="+mj-lt"/>
            </a:endParaRPr>
          </a:p>
          <a:p>
            <a:pPr marL="342900" indent="-342900">
              <a:buAutoNum type="arabicPeriod"/>
            </a:pPr>
            <a:r>
              <a:rPr lang="en-US" altLang="zh-CN" sz="2000" dirty="0"/>
              <a:t>Decreasing the intra-class difference caused by view, pose, illumination changes</a:t>
            </a:r>
            <a:r>
              <a:rPr lang="en-US" altLang="zh-CN" sz="2000" dirty="0" smtClean="0"/>
              <a:t>. - </a:t>
            </a:r>
            <a:r>
              <a:rPr lang="en-US" altLang="zh-CN" sz="2000" dirty="0" smtClean="0">
                <a:latin typeface="+mj-lt"/>
              </a:rPr>
              <a:t>Learning transformation among cameras.</a:t>
            </a:r>
          </a:p>
          <a:p>
            <a:pPr marL="800100" lvl="1" indent="-342900">
              <a:buFontTx/>
              <a:buAutoNum type="arabicPeriod"/>
            </a:pPr>
            <a:r>
              <a:rPr lang="en-US" altLang="zh-CN" sz="1600" dirty="0"/>
              <a:t>W.S. </a:t>
            </a:r>
            <a:r>
              <a:rPr lang="en-US" altLang="zh-CN" sz="1600" dirty="0" err="1"/>
              <a:t>Zheng</a:t>
            </a:r>
            <a:r>
              <a:rPr lang="en-US" altLang="zh-CN" sz="1600" dirty="0"/>
              <a:t> et al., </a:t>
            </a:r>
            <a:r>
              <a:rPr lang="en-US" altLang="zh-CN" sz="1600" dirty="0" smtClean="0"/>
              <a:t>BMVC10, </a:t>
            </a:r>
            <a:r>
              <a:rPr lang="en-US" altLang="zh-CN" sz="1600" dirty="0"/>
              <a:t>CVPR11, TPAMI12 </a:t>
            </a:r>
            <a:r>
              <a:rPr lang="en-US" altLang="zh-CN" sz="1600" dirty="0" smtClean="0"/>
              <a:t>– </a:t>
            </a:r>
            <a:r>
              <a:rPr lang="en-US" altLang="zh-CN" sz="1600" dirty="0"/>
              <a:t>by projection basis pursuit</a:t>
            </a:r>
          </a:p>
          <a:p>
            <a:pPr marL="800100" lvl="1" indent="-342900">
              <a:buFontTx/>
              <a:buAutoNum type="arabicPeriod"/>
            </a:pPr>
            <a:r>
              <a:rPr lang="en-US" altLang="zh-CN" sz="1600" dirty="0">
                <a:cs typeface="Times New Roman" pitchFamily="18" charset="0"/>
              </a:rPr>
              <a:t>W. Li et al., </a:t>
            </a:r>
            <a:r>
              <a:rPr lang="en-US" altLang="zh-CN" sz="1600" dirty="0" smtClean="0">
                <a:cs typeface="Times New Roman" pitchFamily="18" charset="0"/>
              </a:rPr>
              <a:t>ACCV12 – by selected training samples</a:t>
            </a:r>
            <a:endParaRPr lang="en-US" altLang="zh-CN" sz="1600" dirty="0">
              <a:cs typeface="Times New Roman" pitchFamily="18" charset="0"/>
            </a:endParaRPr>
          </a:p>
          <a:p>
            <a:pPr marL="800100" lvl="1" indent="-342900">
              <a:buFontTx/>
              <a:buAutoNum type="arabicPeriod"/>
            </a:pPr>
            <a:r>
              <a:rPr lang="en-US" altLang="zh-CN" sz="1600" dirty="0">
                <a:cs typeface="Times New Roman" pitchFamily="18" charset="0"/>
              </a:rPr>
              <a:t>W. Li et al., </a:t>
            </a:r>
            <a:r>
              <a:rPr lang="en-US" altLang="zh-CN" sz="1600" dirty="0" smtClean="0">
                <a:cs typeface="Times New Roman" pitchFamily="18" charset="0"/>
              </a:rPr>
              <a:t>CVPR13 – by gating network</a:t>
            </a:r>
            <a:endParaRPr lang="en-US" altLang="zh-CN" sz="1600" dirty="0">
              <a:cs typeface="Times New Roman" pitchFamily="18" charset="0"/>
            </a:endParaRPr>
          </a:p>
          <a:p>
            <a:pPr marL="800100" lvl="1" indent="-342900">
              <a:buAutoNum type="arabicPeriod"/>
            </a:pPr>
            <a:endParaRPr lang="en-US" altLang="zh-CN" sz="2000" dirty="0">
              <a:latin typeface="+mj-lt"/>
            </a:endParaRPr>
          </a:p>
          <a:p>
            <a:r>
              <a:rPr lang="en-US" altLang="zh-CN" sz="2400" b="1" dirty="0" smtClean="0"/>
              <a:t>Features and distance measurement.</a:t>
            </a:r>
          </a:p>
          <a:p>
            <a:endParaRPr lang="en-US" altLang="zh-CN" sz="2400" b="1" dirty="0" smtClean="0"/>
          </a:p>
          <a:p>
            <a:r>
              <a:rPr lang="en-US" altLang="zh-CN" sz="2400" b="1" dirty="0" smtClean="0"/>
              <a:t>Datasets.</a:t>
            </a:r>
            <a:endParaRPr lang="en-US" altLang="zh-CN" sz="2400" b="1" dirty="0"/>
          </a:p>
        </p:txBody>
      </p:sp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</a:t>
            </a:r>
          </a:p>
        </p:txBody>
      </p:sp>
    </p:spTree>
    <p:extLst>
      <p:ext uri="{BB962C8B-B14F-4D97-AF65-F5344CB8AC3E}">
        <p14:creationId xmlns:p14="http://schemas.microsoft.com/office/powerpoint/2010/main" val="18619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76057" y="3537590"/>
            <a:ext cx="4067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X-Axis of Asymmetry:</a:t>
            </a:r>
            <a:endParaRPr lang="en-US" altLang="zh-CN" sz="2400" dirty="0"/>
          </a:p>
          <a:p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en-US" altLang="zh-CN" sz="2000" dirty="0"/>
              <a:t>This separates regions that strongly differ in area and </a:t>
            </a:r>
            <a:r>
              <a:rPr lang="en-US" altLang="zh-CN" sz="2000" dirty="0" smtClean="0"/>
              <a:t>places, e.g., head/shoulder.</a:t>
            </a:r>
            <a:endParaRPr lang="zh-CN" altLang="en-US" sz="2000" dirty="0"/>
          </a:p>
        </p:txBody>
      </p:sp>
      <p:sp>
        <p:nvSpPr>
          <p:cNvPr id="12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</a:t>
            </a: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Finding Correspondence by Segmentation</a:t>
            </a:r>
            <a:endParaRPr lang="en-US" altLang="zh-CN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14986"/>
            <a:ext cx="24384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" y="1556793"/>
            <a:ext cx="5011779" cy="403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1619672" y="6294269"/>
            <a:ext cx="7542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M. </a:t>
            </a:r>
            <a:r>
              <a:rPr lang="en-US" altLang="zh-CN" sz="1600" dirty="0" err="1"/>
              <a:t>Farenzena</a:t>
            </a:r>
            <a:r>
              <a:rPr lang="en-US" altLang="zh-CN" sz="1600" dirty="0"/>
              <a:t> et al</a:t>
            </a:r>
            <a:r>
              <a:rPr lang="en-US" altLang="zh-CN" sz="1600" dirty="0" smtClean="0"/>
              <a:t>., “Person </a:t>
            </a:r>
            <a:r>
              <a:rPr lang="en-US" altLang="zh-CN" sz="1600" dirty="0"/>
              <a:t>Re-Identification by </a:t>
            </a:r>
            <a:r>
              <a:rPr lang="en-US" altLang="zh-CN" sz="1600" dirty="0" smtClean="0"/>
              <a:t>Symmetry-Driven Accumulation </a:t>
            </a:r>
            <a:r>
              <a:rPr lang="en-US" altLang="zh-CN" sz="1600" dirty="0"/>
              <a:t>of Local </a:t>
            </a:r>
            <a:r>
              <a:rPr lang="en-US" altLang="zh-CN" sz="1600" dirty="0" smtClean="0"/>
              <a:t>Features”, </a:t>
            </a:r>
            <a:r>
              <a:rPr lang="en-US" altLang="zh-CN" sz="1600" dirty="0"/>
              <a:t>CVPR 2010.</a:t>
            </a:r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5076056" y="1427068"/>
            <a:ext cx="406794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Foreground Mask:</a:t>
            </a:r>
          </a:p>
          <a:p>
            <a:endParaRPr lang="en-US" altLang="zh-CN" sz="2400" b="1" dirty="0"/>
          </a:p>
          <a:p>
            <a:r>
              <a:rPr lang="en-US" altLang="zh-CN" dirty="0"/>
              <a:t>N. </a:t>
            </a:r>
            <a:r>
              <a:rPr lang="en-US" altLang="zh-CN" dirty="0" err="1"/>
              <a:t>Jojic</a:t>
            </a:r>
            <a:r>
              <a:rPr lang="en-US" altLang="zh-CN" dirty="0"/>
              <a:t> et al. “Component Analysis: Modeling Spatial Correlations in Image Class Structure”. CVPR</a:t>
            </a:r>
            <a:r>
              <a:rPr lang="en-US" altLang="zh-CN" i="1" dirty="0"/>
              <a:t> </a:t>
            </a:r>
            <a:r>
              <a:rPr lang="en-US" altLang="zh-CN" dirty="0"/>
              <a:t>2009.</a:t>
            </a:r>
          </a:p>
        </p:txBody>
      </p:sp>
    </p:spTree>
    <p:extLst>
      <p:ext uri="{BB962C8B-B14F-4D97-AF65-F5344CB8AC3E}">
        <p14:creationId xmlns:p14="http://schemas.microsoft.com/office/powerpoint/2010/main" val="25544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19352" y="4077072"/>
            <a:ext cx="41246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Y-Axis </a:t>
            </a:r>
            <a:r>
              <a:rPr lang="en-US" altLang="zh-CN" sz="2400" b="1" dirty="0"/>
              <a:t>of </a:t>
            </a:r>
            <a:r>
              <a:rPr lang="en-US" altLang="zh-CN" sz="2400" b="1" dirty="0" smtClean="0"/>
              <a:t>Symmetry:</a:t>
            </a:r>
          </a:p>
          <a:p>
            <a:endParaRPr lang="en-US" altLang="zh-CN" sz="2400" dirty="0"/>
          </a:p>
          <a:p>
            <a:endParaRPr lang="en-US" altLang="zh-CN" sz="2400" dirty="0" smtClean="0"/>
          </a:p>
          <a:p>
            <a:r>
              <a:rPr lang="en-US" altLang="zh-CN" sz="2000" dirty="0"/>
              <a:t>This separates regions </a:t>
            </a:r>
            <a:r>
              <a:rPr lang="en-US" altLang="zh-CN" sz="2000" dirty="0" smtClean="0"/>
              <a:t>with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similar </a:t>
            </a:r>
            <a:r>
              <a:rPr lang="en-US" altLang="zh-CN" sz="2000" dirty="0"/>
              <a:t>appearance and area</a:t>
            </a:r>
            <a:r>
              <a:rPr lang="en-US" altLang="zh-CN" sz="2000" dirty="0" smtClean="0"/>
              <a:t>.</a:t>
            </a:r>
          </a:p>
        </p:txBody>
      </p:sp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</a:t>
            </a: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Finding Correspondence by Segmentation</a:t>
            </a:r>
            <a:endParaRPr lang="en-US" altLang="zh-CN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" y="1556793"/>
            <a:ext cx="5011779" cy="403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3190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019352" y="1449358"/>
            <a:ext cx="41246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X-Axis of Symmetry: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000" dirty="0"/>
              <a:t>This separates regions </a:t>
            </a:r>
            <a:r>
              <a:rPr lang="en-US" altLang="zh-CN" sz="2000" dirty="0" smtClean="0"/>
              <a:t>with strongly </a:t>
            </a:r>
            <a:r>
              <a:rPr lang="en-US" altLang="zh-CN" sz="2000" dirty="0"/>
              <a:t>different appearance and similar area, e.g., t-shirt/pants.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07121"/>
            <a:ext cx="36195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</a:t>
            </a: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Finding Correspondence by 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6414" y="1412776"/>
                <a:ext cx="4562392" cy="4308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latin typeface="+mj-lt"/>
                    <a:cs typeface="Times New Roman" pitchFamily="18" charset="0"/>
                  </a:rPr>
                  <a:t>Characteristics:</a:t>
                </a:r>
                <a:endParaRPr lang="en-US" altLang="zh-CN" sz="2000" dirty="0" smtClean="0">
                  <a:latin typeface="+mj-lt"/>
                  <a:cs typeface="Times New Roman" pitchFamily="18" charset="0"/>
                </a:endParaRPr>
              </a:p>
              <a:p>
                <a:r>
                  <a:rPr lang="en-US" altLang="zh-CN" sz="2000" i="1" dirty="0" smtClean="0">
                    <a:latin typeface="+mj-lt"/>
                    <a:cs typeface="Times New Roman" pitchFamily="18" charset="0"/>
                  </a:rPr>
                  <a:t>1. The body is decomposed into a set of parts, their configuration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CN" sz="20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,..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/>
                                <a:cs typeface="Times New Roman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i="1" dirty="0" smtClean="0">
                    <a:latin typeface="+mj-lt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buAutoNum type="arabicPeriod"/>
                </a:pPr>
                <a:endParaRPr lang="en-US" altLang="zh-CN" sz="2000" i="1" dirty="0" smtClean="0">
                  <a:latin typeface="+mj-lt"/>
                  <a:cs typeface="Times New Roman" pitchFamily="18" charset="0"/>
                </a:endParaRPr>
              </a:p>
              <a:p>
                <a:r>
                  <a:rPr lang="en-US" altLang="zh-CN" sz="2000" b="0" i="1" dirty="0" smtClean="0">
                    <a:latin typeface="+mj-lt"/>
                    <a:cs typeface="Times New Roman" pitchFamily="18" charset="0"/>
                  </a:rPr>
                  <a:t>2. Each 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  <a:cs typeface="Times New Roman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  <a:cs typeface="Times New Roman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  <a:cs typeface="Times New Roman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  <a:cs typeface="Times New Roman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  <a:cs typeface="Times New Roman" pitchFamily="18" charset="0"/>
                      </a:rPr>
                      <m:t>}</m:t>
                    </m:r>
                  </m:oMath>
                </a14:m>
                <a:r>
                  <a:rPr lang="en-US" altLang="zh-CN" sz="2000" i="1" dirty="0" smtClean="0">
                    <a:latin typeface="+mj-lt"/>
                    <a:cs typeface="Times New Roman" pitchFamily="18" charset="0"/>
                  </a:rPr>
                  <a:t>,</a:t>
                </a:r>
                <a:r>
                  <a:rPr lang="en-US" altLang="zh-CN" sz="2000" i="1" dirty="0">
                    <a:latin typeface="+mj-lt"/>
                    <a:cs typeface="Times New Roman" pitchFamily="18" charset="0"/>
                  </a:rPr>
                  <a:t> position, orientation and </a:t>
                </a:r>
                <a:r>
                  <a:rPr lang="en-US" altLang="zh-CN" sz="2000" i="1" dirty="0" smtClean="0">
                    <a:latin typeface="+mj-lt"/>
                    <a:cs typeface="Times New Roman" pitchFamily="18" charset="0"/>
                  </a:rPr>
                  <a:t>scale, respectively.</a:t>
                </a:r>
              </a:p>
              <a:p>
                <a:pPr marL="457200" indent="-457200">
                  <a:lnSpc>
                    <a:spcPct val="150000"/>
                  </a:lnSpc>
                  <a:buAutoNum type="arabicPeriod"/>
                </a:pPr>
                <a:endParaRPr lang="en-US" altLang="zh-CN" sz="2000" i="1" dirty="0" smtClean="0">
                  <a:latin typeface="+mj-lt"/>
                  <a:cs typeface="Times New Roman" pitchFamily="18" charset="0"/>
                </a:endParaRPr>
              </a:p>
              <a:p>
                <a:r>
                  <a:rPr lang="en-US" altLang="zh-CN" sz="2000" i="1" dirty="0" smtClean="0">
                    <a:latin typeface="+mj-lt"/>
                    <a:cs typeface="Times New Roman" pitchFamily="18" charset="0"/>
                  </a:rPr>
                  <a:t>3. The </a:t>
                </a:r>
                <a:r>
                  <a:rPr lang="en-US" altLang="zh-CN" sz="2000" dirty="0" smtClean="0"/>
                  <a:t>distribution </a:t>
                </a:r>
                <a:r>
                  <a:rPr lang="en-US" altLang="zh-CN" sz="2000" dirty="0"/>
                  <a:t>over configurations can be factorized </a:t>
                </a:r>
                <a:r>
                  <a:rPr lang="en-US" altLang="zh-CN" sz="2000" dirty="0" smtClean="0"/>
                  <a:t>as:</a:t>
                </a:r>
              </a:p>
              <a:p>
                <a:endParaRPr lang="en-US" altLang="zh-CN" sz="2000" i="1" dirty="0">
                  <a:cs typeface="Times New Roman" pitchFamily="18" charset="0"/>
                </a:endParaRPr>
              </a:p>
              <a:p>
                <a:endParaRPr lang="en-US" altLang="zh-CN" sz="2000" i="1" dirty="0" smtClean="0">
                  <a:cs typeface="Times New Roman" pitchFamily="18" charset="0"/>
                </a:endParaRPr>
              </a:p>
              <a:p>
                <a:r>
                  <a:rPr lang="en-US" altLang="zh-CN" sz="2000" i="1" dirty="0" smtClean="0">
                    <a:cs typeface="Times New Roman" pitchFamily="18" charset="0"/>
                  </a:rPr>
                  <a:t>and </a:t>
                </a:r>
                <a:r>
                  <a:rPr lang="en-US" altLang="zh-CN" sz="2000" i="1" dirty="0"/>
                  <a:t>the </a:t>
                </a:r>
                <a:r>
                  <a:rPr lang="en-US" altLang="zh-CN" sz="2000" i="1" dirty="0" smtClean="0"/>
                  <a:t>part relation </a:t>
                </a:r>
                <a:r>
                  <a:rPr lang="en-US" altLang="zh-CN" sz="2000" i="1" dirty="0"/>
                  <a:t>is modeled as a Gaussian in the transformed </a:t>
                </a:r>
                <a:r>
                  <a:rPr lang="en-US" altLang="zh-CN" sz="2000" i="1" dirty="0" smtClean="0"/>
                  <a:t>space:</a:t>
                </a:r>
                <a:endParaRPr lang="en-US" altLang="zh-CN" sz="2000" i="1" dirty="0" smtClean="0">
                  <a:latin typeface="+mj-lt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14" y="1412776"/>
                <a:ext cx="4562392" cy="4308872"/>
              </a:xfrm>
              <a:prstGeom prst="rect">
                <a:avLst/>
              </a:prstGeom>
              <a:blipFill rotWithShape="1">
                <a:blip r:embed="rId2"/>
                <a:stretch>
                  <a:fillRect l="-2005" t="-1132" r="-2406" b="-1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83095"/>
            <a:ext cx="14668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08" y="1281152"/>
            <a:ext cx="2608832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45396" y="6519446"/>
            <a:ext cx="779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lt"/>
                <a:cs typeface="Times New Roman" pitchFamily="18" charset="0"/>
              </a:rPr>
              <a:t>D.S. Cheng, M. </a:t>
            </a:r>
            <a:r>
              <a:rPr lang="en-US" altLang="zh-CN" sz="1600" dirty="0" err="1">
                <a:latin typeface="+mj-lt"/>
                <a:cs typeface="Times New Roman" pitchFamily="18" charset="0"/>
              </a:rPr>
              <a:t>Cristani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, et al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., “Custom pictorial structures for re-identification”, BMVC 2011.</a:t>
            </a:r>
            <a:endParaRPr lang="zh-CN" altLang="en-US" sz="1600" dirty="0">
              <a:latin typeface="+mj-lt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87" y="4425743"/>
            <a:ext cx="2581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1" y="5653038"/>
            <a:ext cx="30575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58" y="3665562"/>
            <a:ext cx="17907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</a:t>
            </a: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Finding Correspondence by Detection</a:t>
            </a:r>
            <a:endParaRPr lang="en-US" altLang="zh-CN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424" y="4941168"/>
            <a:ext cx="76771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+mj-lt"/>
                <a:cs typeface="Times New Roman" pitchFamily="18" charset="0"/>
              </a:rPr>
              <a:t>Framework</a:t>
            </a:r>
            <a:r>
              <a:rPr lang="en-US" altLang="zh-CN" sz="2000" b="1" dirty="0" smtClean="0">
                <a:latin typeface="+mj-lt"/>
                <a:cs typeface="Times New Roman" pitchFamily="18" charset="0"/>
              </a:rPr>
              <a:t>:</a:t>
            </a:r>
            <a:endParaRPr lang="en-US" altLang="zh-CN" sz="2000" b="1" dirty="0">
              <a:latin typeface="+mj-lt"/>
              <a:cs typeface="Times New Roman" pitchFamily="18" charset="0"/>
            </a:endParaRPr>
          </a:p>
          <a:p>
            <a:r>
              <a:rPr lang="en-US" altLang="zh-CN" sz="2000" i="1" dirty="0" smtClean="0">
                <a:latin typeface="+mj-lt"/>
                <a:cs typeface="Times New Roman" pitchFamily="18" charset="0"/>
              </a:rPr>
              <a:t>1. Constructing pictorial structures model for every image.</a:t>
            </a:r>
            <a:endParaRPr lang="en-US" altLang="zh-CN" sz="2000" i="1" dirty="0">
              <a:latin typeface="+mj-lt"/>
              <a:cs typeface="Times New Roman" pitchFamily="18" charset="0"/>
            </a:endParaRPr>
          </a:p>
          <a:p>
            <a:r>
              <a:rPr lang="en-US" altLang="zh-CN" sz="2000" i="1" dirty="0" smtClean="0">
                <a:latin typeface="+mj-lt"/>
                <a:cs typeface="Times New Roman" pitchFamily="18" charset="0"/>
              </a:rPr>
              <a:t>2. Extracting features from each part.</a:t>
            </a:r>
          </a:p>
          <a:p>
            <a:r>
              <a:rPr lang="en-US" altLang="zh-CN" sz="2000" i="1" dirty="0" smtClean="0">
                <a:latin typeface="+mj-lt"/>
                <a:cs typeface="Times New Roman" pitchFamily="18" charset="0"/>
              </a:rPr>
              <a:t>3. Re-id by part-to-part comparison.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628800"/>
            <a:ext cx="767715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2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Finding Correspondence by Salience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6519446"/>
            <a:ext cx="752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+mj-lt"/>
                <a:cs typeface="Times New Roman" pitchFamily="18" charset="0"/>
              </a:rPr>
              <a:t>R. Zhao 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et al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., 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"Unsupervised Salience Learning for Person Re-identification 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“, CVPR 2013.</a:t>
            </a:r>
            <a:endParaRPr lang="zh-CN" altLang="en-US" sz="1600" dirty="0">
              <a:latin typeface="+mj-lt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16016" y="1484784"/>
            <a:ext cx="4414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Intuition:</a:t>
            </a:r>
          </a:p>
          <a:p>
            <a:r>
              <a:rPr lang="en-US" altLang="zh-CN" sz="2000" i="1" dirty="0" smtClean="0"/>
              <a:t>Recognizing </a:t>
            </a:r>
            <a:r>
              <a:rPr lang="en-US" altLang="zh-CN" sz="2000" i="1" dirty="0"/>
              <a:t>person identities based on</a:t>
            </a:r>
          </a:p>
          <a:p>
            <a:r>
              <a:rPr lang="en-US" altLang="zh-CN" sz="2000" i="1" dirty="0"/>
              <a:t>some small salient regions</a:t>
            </a:r>
            <a:r>
              <a:rPr lang="en-US" altLang="zh-CN" sz="2000" i="1" dirty="0" smtClean="0"/>
              <a:t>. </a:t>
            </a:r>
            <a:endParaRPr lang="zh-CN" alt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3" y="1916832"/>
            <a:ext cx="441419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716016" y="3059668"/>
            <a:ext cx="43204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Salient </a:t>
            </a:r>
            <a:r>
              <a:rPr lang="en-US" altLang="zh-CN" sz="2400" b="1" dirty="0" smtClean="0"/>
              <a:t>regions:</a:t>
            </a:r>
          </a:p>
          <a:p>
            <a:r>
              <a:rPr lang="en-US" altLang="zh-CN" sz="2000" dirty="0" smtClean="0"/>
              <a:t>1. </a:t>
            </a:r>
            <a:r>
              <a:rPr lang="en-US" altLang="zh-CN" sz="2000" i="1" dirty="0" smtClean="0"/>
              <a:t>Discriminative </a:t>
            </a:r>
            <a:r>
              <a:rPr lang="en-US" altLang="zh-CN" sz="2000" i="1" dirty="0"/>
              <a:t>in making </a:t>
            </a:r>
            <a:r>
              <a:rPr lang="en-US" altLang="zh-CN" sz="2000" i="1" dirty="0" smtClean="0"/>
              <a:t>a person standing out </a:t>
            </a:r>
            <a:r>
              <a:rPr lang="en-US" altLang="zh-CN" sz="2000" i="1" dirty="0"/>
              <a:t>from their </a:t>
            </a:r>
            <a:r>
              <a:rPr lang="en-US" altLang="zh-CN" sz="2000" i="1" dirty="0" smtClean="0"/>
              <a:t>companions.</a:t>
            </a:r>
          </a:p>
          <a:p>
            <a:r>
              <a:rPr lang="en-US" altLang="zh-CN" sz="2000" i="1" dirty="0" smtClean="0">
                <a:latin typeface="+mj-lt"/>
              </a:rPr>
              <a:t>2.</a:t>
            </a:r>
            <a:r>
              <a:rPr lang="en-US" altLang="zh-CN" sz="2000" i="1" dirty="0"/>
              <a:t> </a:t>
            </a:r>
            <a:r>
              <a:rPr lang="en-US" altLang="zh-CN" sz="2000" i="1" dirty="0" smtClean="0"/>
              <a:t>Reliable </a:t>
            </a:r>
            <a:r>
              <a:rPr lang="en-US" altLang="zh-CN" sz="2000" dirty="0"/>
              <a:t>in </a:t>
            </a:r>
            <a:r>
              <a:rPr lang="en-US" altLang="zh-CN" sz="2000" dirty="0" smtClean="0"/>
              <a:t>finding the </a:t>
            </a:r>
            <a:r>
              <a:rPr lang="en-US" altLang="zh-CN" sz="2000" dirty="0"/>
              <a:t>same person across different views.</a:t>
            </a:r>
            <a:r>
              <a:rPr lang="en-US" altLang="zh-CN" sz="2000" i="1" dirty="0" smtClean="0">
                <a:latin typeface="+mj-lt"/>
              </a:rPr>
              <a:t> </a:t>
            </a:r>
            <a:endParaRPr lang="en-US" altLang="zh-CN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46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Finding Correspondence by Salience</a:t>
            </a:r>
          </a:p>
        </p:txBody>
      </p:sp>
      <p:sp>
        <p:nvSpPr>
          <p:cNvPr id="16" name="矩形 15"/>
          <p:cNvSpPr/>
          <p:nvPr/>
        </p:nvSpPr>
        <p:spPr>
          <a:xfrm>
            <a:off x="3995936" y="1484784"/>
            <a:ext cx="5134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Adjacency Constrained Search:</a:t>
            </a:r>
            <a:endParaRPr lang="en-US" altLang="zh-CN" sz="2400" b="1" dirty="0" smtClean="0"/>
          </a:p>
          <a:p>
            <a:r>
              <a:rPr lang="en-US" altLang="zh-CN" sz="2000" i="1" dirty="0" smtClean="0"/>
              <a:t>Restricting the search range for each image patch. 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995936" y="4205406"/>
                <a:ext cx="504056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smtClean="0"/>
                  <a:t>Similarity Score:</a:t>
                </a:r>
              </a:p>
              <a:p>
                <a:endParaRPr lang="en-US" altLang="zh-CN" sz="2400" b="1" dirty="0"/>
              </a:p>
              <a:p>
                <a:endParaRPr lang="en-US" altLang="zh-CN" sz="2400" b="1" dirty="0" smtClean="0"/>
              </a:p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</a:rPr>
                      <m:t>𝑑</m:t>
                    </m:r>
                    <m:r>
                      <a:rPr lang="en-US" altLang="zh-CN" sz="2000" b="0" i="1" smtClean="0">
                        <a:latin typeface="Cambria Math"/>
                      </a:rPr>
                      <m:t>(</m:t>
                    </m:r>
                    <m:r>
                      <a:rPr lang="en-US" altLang="zh-CN" sz="2000" b="0" i="1" smtClean="0">
                        <a:latin typeface="Cambria Math"/>
                      </a:rPr>
                      <m:t>𝑥</m:t>
                    </m:r>
                    <m:r>
                      <a:rPr lang="en-US" altLang="zh-CN" sz="2000" b="0" i="1" smtClean="0">
                        <a:latin typeface="Cambria Math"/>
                      </a:rPr>
                      <m:t>,</m:t>
                    </m:r>
                    <m:r>
                      <a:rPr lang="en-US" altLang="zh-CN" sz="2000" b="0" i="1" smtClean="0">
                        <a:latin typeface="Cambria Math"/>
                      </a:rPr>
                      <m:t>𝑦</m:t>
                    </m:r>
                    <m:r>
                      <a:rPr lang="en-US" altLang="zh-CN" sz="2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000" i="1" dirty="0" smtClean="0"/>
                  <a:t>: Euclidean distance between patch feature x and y.</a:t>
                </a:r>
                <a:endParaRPr lang="en-US" altLang="zh-CN" sz="2000" i="1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205406"/>
                <a:ext cx="5040560" cy="1815882"/>
              </a:xfrm>
              <a:prstGeom prst="rect">
                <a:avLst/>
              </a:prstGeom>
              <a:blipFill rotWithShape="1">
                <a:blip r:embed="rId2"/>
                <a:stretch>
                  <a:fillRect l="-1937" t="-2685" b="-5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7910"/>
            <a:ext cx="35814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1383"/>
            <a:ext cx="39243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23" y="3501008"/>
            <a:ext cx="31242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73" y="4748758"/>
            <a:ext cx="25717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5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Finding Correspondence by Salience</a:t>
            </a:r>
          </a:p>
        </p:txBody>
      </p:sp>
      <p:sp>
        <p:nvSpPr>
          <p:cNvPr id="16" name="矩形 15"/>
          <p:cNvSpPr/>
          <p:nvPr/>
        </p:nvSpPr>
        <p:spPr>
          <a:xfrm>
            <a:off x="4499992" y="1484784"/>
            <a:ext cx="46302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Salience for person </a:t>
            </a:r>
            <a:r>
              <a:rPr lang="en-US" altLang="zh-CN" sz="2400" b="1" dirty="0" smtClean="0"/>
              <a:t>re-ID: </a:t>
            </a:r>
          </a:p>
          <a:p>
            <a:r>
              <a:rPr lang="en-US" altLang="zh-CN" sz="2000" i="1" dirty="0" smtClean="0"/>
              <a:t>salient </a:t>
            </a:r>
            <a:r>
              <a:rPr lang="en-US" altLang="zh-CN" sz="2000" i="1" dirty="0"/>
              <a:t>patches </a:t>
            </a:r>
            <a:r>
              <a:rPr lang="en-US" altLang="zh-CN" sz="2000" i="1" dirty="0" smtClean="0"/>
              <a:t>are those </a:t>
            </a:r>
            <a:r>
              <a:rPr lang="en-US" altLang="zh-CN" sz="2000" i="1" dirty="0"/>
              <a:t>possess uniqueness property among a specific set</a:t>
            </a:r>
            <a:r>
              <a:rPr lang="en-US" altLang="zh-CN" sz="2000" i="1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499992" y="2932320"/>
                <a:ext cx="4464496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smtClean="0"/>
                  <a:t>K-Nearest Neighbor Salience:</a:t>
                </a:r>
              </a:p>
              <a:p>
                <a:endParaRPr lang="en-US" altLang="zh-CN" sz="2400" b="1" dirty="0"/>
              </a:p>
              <a:p>
                <a:endParaRPr lang="en-US" altLang="zh-CN" sz="2400" b="1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𝑛𝑛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(⋅))</m:t>
                    </m:r>
                  </m:oMath>
                </a14:m>
                <a:r>
                  <a:rPr lang="en-US" altLang="zh-CN" sz="2000" i="1" dirty="0" smtClean="0"/>
                  <a:t>: </a:t>
                </a:r>
                <a:r>
                  <a:rPr lang="en-US" altLang="zh-CN" sz="2000" i="1" dirty="0"/>
                  <a:t>the distance </a:t>
                </a:r>
                <a:r>
                  <a:rPr lang="en-US" altLang="zh-CN" sz="2000" i="1" dirty="0" smtClean="0"/>
                  <a:t>between the patch and its k-</a:t>
                </a:r>
                <a:r>
                  <a:rPr lang="en-US" altLang="zh-CN" sz="2000" i="1" dirty="0" err="1" smtClean="0"/>
                  <a:t>th</a:t>
                </a:r>
                <a:r>
                  <a:rPr lang="en-US" altLang="zh-CN" sz="2000" i="1" dirty="0" smtClean="0"/>
                  <a:t> </a:t>
                </a:r>
                <a:r>
                  <a:rPr lang="en-US" altLang="zh-CN" sz="2000" i="1" dirty="0"/>
                  <a:t>nearest neighbor</a:t>
                </a:r>
                <a:r>
                  <a:rPr lang="en-US" altLang="zh-CN" sz="2000" i="1" dirty="0" smtClean="0"/>
                  <a:t>.</a:t>
                </a:r>
              </a:p>
              <a:p>
                <a:endParaRPr lang="en-US" altLang="zh-CN" sz="2000" dirty="0"/>
              </a:p>
              <a:p>
                <a:endParaRPr lang="en-US" altLang="zh-CN" sz="2000" dirty="0" smtClean="0"/>
              </a:p>
              <a:p>
                <a:r>
                  <a:rPr lang="en-US" altLang="zh-CN" sz="2000" i="1" dirty="0" smtClean="0"/>
                  <a:t>The salient </a:t>
                </a:r>
                <a:r>
                  <a:rPr lang="en-US" altLang="zh-CN" sz="2000" i="1" dirty="0"/>
                  <a:t>patches can only find limited </a:t>
                </a:r>
                <a:r>
                  <a:rPr lang="en-US" altLang="zh-CN" sz="2000" i="1" dirty="0" smtClean="0"/>
                  <a:t>number of </a:t>
                </a:r>
                <a:r>
                  <a:rPr lang="en-US" altLang="zh-CN" sz="2000" i="1" dirty="0"/>
                  <a:t>visually similar </a:t>
                </a:r>
                <a:r>
                  <a:rPr lang="en-US" altLang="zh-CN" sz="2000" i="1" dirty="0" smtClean="0"/>
                  <a:t>neighbors.</a:t>
                </a:r>
                <a:endParaRPr lang="en-US" altLang="zh-CN" sz="2000" i="1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2932320"/>
                <a:ext cx="4464496" cy="3046988"/>
              </a:xfrm>
              <a:prstGeom prst="rect">
                <a:avLst/>
              </a:prstGeom>
              <a:blipFill rotWithShape="1">
                <a:blip r:embed="rId2"/>
                <a:stretch>
                  <a:fillRect l="-2046" t="-1600" b="-2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35299"/>
            <a:ext cx="43338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9764"/>
            <a:ext cx="34480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9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04093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bg1"/>
                </a:solidFill>
                <a:latin typeface="Arial Black" pitchFamily="34" charset="0"/>
                <a:ea typeface="微软雅黑" pitchFamily="34" charset="-122"/>
              </a:rPr>
              <a:t>Chapter </a:t>
            </a:r>
            <a:r>
              <a:rPr lang="en-US" altLang="zh-CN" sz="5400" b="1" dirty="0">
                <a:solidFill>
                  <a:schemeClr val="bg1"/>
                </a:solidFill>
                <a:latin typeface="Arial Black" pitchFamily="34" charset="0"/>
                <a:ea typeface="微软雅黑" pitchFamily="34" charset="-122"/>
              </a:rPr>
              <a:t>1</a:t>
            </a:r>
            <a:endParaRPr lang="zh-CN" altLang="en-US" sz="5400" b="1" dirty="0">
              <a:solidFill>
                <a:schemeClr val="bg1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42900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Introduction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0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Finding Correspondence by Salience</a:t>
            </a:r>
          </a:p>
        </p:txBody>
      </p:sp>
      <p:sp>
        <p:nvSpPr>
          <p:cNvPr id="2" name="矩形 1"/>
          <p:cNvSpPr/>
          <p:nvPr/>
        </p:nvSpPr>
        <p:spPr>
          <a:xfrm>
            <a:off x="4211960" y="1772816"/>
            <a:ext cx="49320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Matching Similarity:</a:t>
            </a:r>
          </a:p>
          <a:p>
            <a:endParaRPr lang="en-US" altLang="zh-CN" sz="2400" b="1" dirty="0"/>
          </a:p>
          <a:p>
            <a:r>
              <a:rPr lang="en-US" altLang="zh-CN" sz="2000" i="1" dirty="0" smtClean="0"/>
              <a:t>For each patch from image A, searching for nearest neighbor in B:</a:t>
            </a:r>
          </a:p>
          <a:p>
            <a:endParaRPr lang="en-US" altLang="zh-CN" sz="2000" b="0" i="1" dirty="0" smtClean="0">
              <a:latin typeface="Cambria Math"/>
            </a:endParaRPr>
          </a:p>
          <a:p>
            <a:endParaRPr lang="en-US" altLang="zh-CN" sz="2000" i="1" dirty="0" smtClean="0">
              <a:latin typeface="Cambria Math"/>
            </a:endParaRPr>
          </a:p>
          <a:p>
            <a:endParaRPr lang="en-US" altLang="zh-CN" sz="2000" i="1" dirty="0">
              <a:latin typeface="+mj-lt"/>
            </a:endParaRPr>
          </a:p>
          <a:p>
            <a:r>
              <a:rPr lang="en-US" altLang="zh-CN" sz="2000" i="1" dirty="0" smtClean="0">
                <a:latin typeface="+mj-lt"/>
              </a:rPr>
              <a:t>Similarity is measured by </a:t>
            </a:r>
            <a:r>
              <a:rPr lang="en-US" altLang="zh-CN" sz="2000" dirty="0"/>
              <a:t>the difference</a:t>
            </a:r>
          </a:p>
          <a:p>
            <a:r>
              <a:rPr lang="en-US" altLang="zh-CN" sz="2000" dirty="0"/>
              <a:t>in salience </a:t>
            </a:r>
            <a:r>
              <a:rPr lang="en-US" altLang="zh-CN" sz="2000" dirty="0" smtClean="0"/>
              <a:t>score, the similarity between two patches:</a:t>
            </a:r>
          </a:p>
          <a:p>
            <a:endParaRPr lang="en-US" altLang="zh-CN" sz="2000" i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51448"/>
            <a:ext cx="2457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30" y="5109183"/>
            <a:ext cx="43815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" y="2564904"/>
            <a:ext cx="40767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3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Learning Transformation</a:t>
            </a:r>
          </a:p>
        </p:txBody>
      </p:sp>
      <p:sp>
        <p:nvSpPr>
          <p:cNvPr id="2" name="矩形 1"/>
          <p:cNvSpPr/>
          <p:nvPr/>
        </p:nvSpPr>
        <p:spPr>
          <a:xfrm>
            <a:off x="523490" y="6027003"/>
            <a:ext cx="8620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W.S. </a:t>
            </a:r>
            <a:r>
              <a:rPr lang="en-US" altLang="zh-CN" sz="1600" dirty="0" err="1" smtClean="0"/>
              <a:t>Zheng</a:t>
            </a:r>
            <a:r>
              <a:rPr lang="en-US" altLang="zh-CN" sz="1600" dirty="0" smtClean="0"/>
              <a:t> </a:t>
            </a:r>
            <a:r>
              <a:rPr lang="en-US" altLang="zh-CN" sz="1600" dirty="0"/>
              <a:t>et al., </a:t>
            </a:r>
            <a:r>
              <a:rPr lang="en-US" altLang="zh-CN" sz="1600" dirty="0" smtClean="0"/>
              <a:t>"Person </a:t>
            </a:r>
            <a:r>
              <a:rPr lang="en-US" altLang="zh-CN" sz="1600" dirty="0"/>
              <a:t>re-identification by support vector </a:t>
            </a:r>
            <a:r>
              <a:rPr lang="en-US" altLang="zh-CN" sz="1600" dirty="0" smtClean="0"/>
              <a:t>ranking</a:t>
            </a:r>
            <a:r>
              <a:rPr lang="en-US" altLang="zh-CN" sz="1600" dirty="0"/>
              <a:t> "</a:t>
            </a:r>
            <a:r>
              <a:rPr lang="en-US" altLang="zh-CN" sz="1600" dirty="0" smtClean="0"/>
              <a:t>, BMVC 2010.</a:t>
            </a:r>
            <a:endParaRPr lang="en-US" altLang="zh-CN" sz="1600" dirty="0"/>
          </a:p>
          <a:p>
            <a:r>
              <a:rPr lang="en-US" altLang="zh-CN" sz="1600" dirty="0" smtClean="0"/>
              <a:t>W.S. </a:t>
            </a:r>
            <a:r>
              <a:rPr lang="en-US" altLang="zh-CN" sz="1600" dirty="0" err="1" smtClean="0"/>
              <a:t>Zheng</a:t>
            </a:r>
            <a:r>
              <a:rPr lang="en-US" altLang="zh-CN" sz="1600" dirty="0" smtClean="0"/>
              <a:t> et al., </a:t>
            </a:r>
            <a:r>
              <a:rPr lang="en-US" altLang="zh-CN" sz="1600" dirty="0"/>
              <a:t>"Person Re-identification </a:t>
            </a:r>
            <a:r>
              <a:rPr lang="en-US" altLang="zh-CN" sz="1600" dirty="0" smtClean="0"/>
              <a:t>by Probabilistic </a:t>
            </a:r>
            <a:r>
              <a:rPr lang="en-US" altLang="zh-CN" sz="1600" dirty="0"/>
              <a:t>Relative </a:t>
            </a:r>
            <a:r>
              <a:rPr lang="en-US" altLang="zh-CN" sz="1600" dirty="0" smtClean="0"/>
              <a:t>Distance Comparison</a:t>
            </a:r>
            <a:r>
              <a:rPr lang="en-US" altLang="zh-CN" sz="1600" dirty="0"/>
              <a:t>", CVPR 2011</a:t>
            </a:r>
            <a:r>
              <a:rPr lang="en-US" altLang="zh-CN" sz="1600" dirty="0" smtClean="0"/>
              <a:t>.</a:t>
            </a:r>
          </a:p>
          <a:p>
            <a:r>
              <a:rPr lang="en-US" altLang="zh-CN" sz="1600" dirty="0" smtClean="0"/>
              <a:t>W.S. </a:t>
            </a:r>
            <a:r>
              <a:rPr lang="en-US" altLang="zh-CN" sz="1600" dirty="0" err="1" smtClean="0"/>
              <a:t>Zheng</a:t>
            </a:r>
            <a:r>
              <a:rPr lang="en-US" altLang="zh-CN" sz="1600" dirty="0" smtClean="0"/>
              <a:t> et al., “</a:t>
            </a:r>
            <a:r>
              <a:rPr lang="en-US" altLang="zh-CN" sz="1600" dirty="0"/>
              <a:t>Re-identification by Probabilistic Relative Distance Comparison</a:t>
            </a:r>
            <a:r>
              <a:rPr lang="en-US" altLang="zh-CN" sz="1600" dirty="0" smtClean="0"/>
              <a:t>”, TPAMI 2012.</a:t>
            </a:r>
            <a:endParaRPr lang="zh-CN" altLang="en-US" sz="1600" dirty="0"/>
          </a:p>
        </p:txBody>
      </p:sp>
      <p:sp>
        <p:nvSpPr>
          <p:cNvPr id="4" name="矩形 3"/>
          <p:cNvSpPr/>
          <p:nvPr/>
        </p:nvSpPr>
        <p:spPr>
          <a:xfrm>
            <a:off x="543237" y="1412776"/>
            <a:ext cx="1433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Distance: </a:t>
            </a:r>
            <a:endParaRPr lang="zh-CN" alt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024336" cy="47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6588224" y="1392671"/>
            <a:ext cx="2355773" cy="430887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200" i="1" dirty="0" smtClean="0"/>
              <a:t>x: difference vector</a:t>
            </a:r>
            <a:endParaRPr lang="zh-CN" alt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1243910" y="2318683"/>
            <a:ext cx="707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 smtClean="0"/>
              <a:t>Maximizing </a:t>
            </a:r>
            <a:r>
              <a:rPr lang="en-US" altLang="zh-CN" sz="2000" i="1" dirty="0"/>
              <a:t>the probability of a </a:t>
            </a:r>
            <a:r>
              <a:rPr lang="en-US" altLang="zh-CN" sz="2000" i="1" dirty="0" smtClean="0"/>
              <a:t>pair of </a:t>
            </a:r>
            <a:r>
              <a:rPr lang="en-US" altLang="zh-CN" sz="2000" i="1" dirty="0"/>
              <a:t>true </a:t>
            </a:r>
            <a:r>
              <a:rPr lang="en-US" altLang="zh-CN" sz="2000" i="1" dirty="0" smtClean="0"/>
              <a:t>match having a smaller </a:t>
            </a:r>
            <a:r>
              <a:rPr lang="en-US" altLang="zh-CN" sz="2000" i="1" dirty="0"/>
              <a:t>distance than that of a pair of related wrong </a:t>
            </a:r>
            <a:r>
              <a:rPr lang="en-US" altLang="zh-CN" sz="2000" i="1" dirty="0" smtClean="0"/>
              <a:t>match.</a:t>
            </a:r>
            <a:endParaRPr lang="zh-CN" altLang="en-US" sz="2000" i="1" dirty="0"/>
          </a:p>
        </p:txBody>
      </p:sp>
      <p:sp>
        <p:nvSpPr>
          <p:cNvPr id="19" name="矩形 18"/>
          <p:cNvSpPr/>
          <p:nvPr/>
        </p:nvSpPr>
        <p:spPr>
          <a:xfrm>
            <a:off x="538235" y="1916832"/>
            <a:ext cx="1443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Intuition: </a:t>
            </a:r>
            <a:endParaRPr lang="zh-CN" altLang="en-US" sz="2400" b="1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51047"/>
            <a:ext cx="5904656" cy="50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22"/>
          <p:cNvSpPr/>
          <p:nvPr/>
        </p:nvSpPr>
        <p:spPr>
          <a:xfrm>
            <a:off x="683568" y="3790201"/>
            <a:ext cx="2669577" cy="430887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200" i="1" dirty="0" smtClean="0"/>
              <a:t>True match difference</a:t>
            </a:r>
            <a:endParaRPr lang="zh-CN" altLang="en-US" sz="2200" dirty="0"/>
          </a:p>
        </p:txBody>
      </p:sp>
      <p:sp>
        <p:nvSpPr>
          <p:cNvPr id="24" name="矩形 23"/>
          <p:cNvSpPr/>
          <p:nvPr/>
        </p:nvSpPr>
        <p:spPr>
          <a:xfrm>
            <a:off x="3635896" y="3790201"/>
            <a:ext cx="2748188" cy="430887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200" i="1" dirty="0" smtClean="0"/>
              <a:t>False match difference</a:t>
            </a:r>
            <a:endParaRPr lang="zh-CN" altLang="en-US" sz="2200" dirty="0"/>
          </a:p>
        </p:txBody>
      </p:sp>
      <p:cxnSp>
        <p:nvCxnSpPr>
          <p:cNvPr id="27" name="直接箭头连接符 26"/>
          <p:cNvCxnSpPr>
            <a:endCxn id="23" idx="0"/>
          </p:cNvCxnSpPr>
          <p:nvPr/>
        </p:nvCxnSpPr>
        <p:spPr>
          <a:xfrm flipH="1">
            <a:off x="2018357" y="3552840"/>
            <a:ext cx="753443" cy="237361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endCxn id="24" idx="0"/>
          </p:cNvCxnSpPr>
          <p:nvPr/>
        </p:nvCxnSpPr>
        <p:spPr>
          <a:xfrm>
            <a:off x="3851920" y="3552840"/>
            <a:ext cx="1158070" cy="237361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539552" y="4324854"/>
            <a:ext cx="266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Objective Function:</a:t>
            </a:r>
            <a:endParaRPr lang="zh-CN" altLang="en-US" sz="2400" b="1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37" y="4797152"/>
            <a:ext cx="4804735" cy="10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6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72590"/>
            <a:ext cx="4904434" cy="476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</a:t>
            </a: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Learning </a:t>
            </a: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Transformation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20" y="6519446"/>
            <a:ext cx="7078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lt"/>
                <a:cs typeface="Times New Roman" pitchFamily="18" charset="0"/>
              </a:rPr>
              <a:t>W. Li et al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., 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"Human 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Re-identification with Transferred 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Metric 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Learning“, ACCV 2012.</a:t>
            </a:r>
            <a:endParaRPr lang="zh-CN" altLang="en-US" sz="1600" dirty="0">
              <a:latin typeface="+mj-lt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72143" y="1422793"/>
            <a:ext cx="1433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Distance: </a:t>
            </a:r>
            <a:endParaRPr lang="zh-CN" altLang="en-US" sz="24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54842"/>
            <a:ext cx="2585918" cy="40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5072143" y="2511162"/>
                <a:ext cx="3964354" cy="3662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smtClean="0"/>
                  <a:t>Intuition:</a:t>
                </a:r>
              </a:p>
              <a:p>
                <a:r>
                  <a:rPr lang="en-US" altLang="zh-CN" sz="2000" i="1" dirty="0" smtClean="0"/>
                  <a:t>Training samples is different from test samples. To learn the optimal metric, weights of training samples need to be adjusted.</a:t>
                </a:r>
              </a:p>
              <a:p>
                <a:endParaRPr lang="en-US" altLang="zh-CN" sz="2400" i="1" dirty="0"/>
              </a:p>
              <a:p>
                <a:r>
                  <a:rPr lang="en-US" altLang="zh-CN" sz="2400" b="1" dirty="0" smtClean="0"/>
                  <a:t>Objective: </a:t>
                </a:r>
              </a:p>
              <a:p>
                <a:r>
                  <a:rPr lang="en-US" altLang="zh-CN" sz="2000" i="1" dirty="0" smtClean="0"/>
                  <a:t>Learn generic </a:t>
                </a:r>
                <a:r>
                  <a:rPr lang="en-US" altLang="zh-CN" sz="2000" i="1" dirty="0"/>
                  <a:t>m</a:t>
                </a:r>
                <a:r>
                  <a:rPr lang="en-US" altLang="zh-CN" sz="2000" i="1" dirty="0" smtClean="0"/>
                  <a:t>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i="1" dirty="0" smtClean="0"/>
                  <a:t> from whole training set and learn adaptive metrics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zh-CN" altLang="en-US" sz="2000" i="1" dirty="0" smtClean="0"/>
                  <a:t> </a:t>
                </a:r>
                <a:r>
                  <a:rPr lang="en-US" altLang="zh-CN" sz="2000" i="1" dirty="0" smtClean="0"/>
                  <a:t>from training samples similar to the test sample.</a:t>
                </a:r>
                <a:endParaRPr lang="zh-CN" altLang="en-US" sz="2000" i="1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143" y="2511162"/>
                <a:ext cx="3964354" cy="3662541"/>
              </a:xfrm>
              <a:prstGeom prst="rect">
                <a:avLst/>
              </a:prstGeom>
              <a:blipFill rotWithShape="1">
                <a:blip r:embed="rId5"/>
                <a:stretch>
                  <a:fillRect l="-2308" t="-1331" r="-1385" b="-19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4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Learning Transformation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9910" y="6510501"/>
            <a:ext cx="628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lt"/>
                <a:cs typeface="Times New Roman" pitchFamily="18" charset="0"/>
              </a:rPr>
              <a:t>W. Li et al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., 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"Locally Aligned Feature Transforms across Views 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“, CVPR 2013.</a:t>
            </a:r>
            <a:endParaRPr lang="zh-CN" altLang="en-US" sz="1600" dirty="0">
              <a:latin typeface="+mj-lt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5"/>
            <a:ext cx="508968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5134309" y="1988840"/>
            <a:ext cx="39959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Intuition:</a:t>
            </a:r>
          </a:p>
          <a:p>
            <a:endParaRPr lang="en-US" altLang="zh-CN" sz="2000" i="1" dirty="0" smtClean="0"/>
          </a:p>
          <a:p>
            <a:r>
              <a:rPr lang="en-US" altLang="zh-CN" sz="2000" i="1" dirty="0" smtClean="0"/>
              <a:t>1. Jointly </a:t>
            </a:r>
            <a:r>
              <a:rPr lang="en-US" altLang="zh-CN" sz="2000" i="1" dirty="0"/>
              <a:t>partitions the image spaces </a:t>
            </a:r>
            <a:r>
              <a:rPr lang="en-US" altLang="zh-CN" sz="2000" i="1" dirty="0" smtClean="0"/>
              <a:t>of two </a:t>
            </a:r>
            <a:r>
              <a:rPr lang="en-US" altLang="zh-CN" sz="2000" i="1" dirty="0"/>
              <a:t>camera views into different configurations </a:t>
            </a:r>
            <a:r>
              <a:rPr lang="en-US" altLang="zh-CN" sz="2000" i="1" dirty="0" smtClean="0"/>
              <a:t>according to </a:t>
            </a:r>
            <a:r>
              <a:rPr lang="en-US" altLang="zh-CN" sz="2000" i="1" dirty="0"/>
              <a:t>the similarity of cross-view transforms</a:t>
            </a:r>
            <a:r>
              <a:rPr lang="en-US" altLang="zh-CN" sz="2000" i="1" dirty="0" smtClean="0"/>
              <a:t>.</a:t>
            </a:r>
          </a:p>
          <a:p>
            <a:endParaRPr lang="en-US" altLang="zh-CN" sz="2000" i="1" dirty="0"/>
          </a:p>
          <a:p>
            <a:r>
              <a:rPr lang="en-US" altLang="zh-CN" sz="2000" i="1" dirty="0" smtClean="0"/>
              <a:t>2. The </a:t>
            </a:r>
            <a:r>
              <a:rPr lang="en-US" altLang="zh-CN" sz="2000" i="1" dirty="0"/>
              <a:t>features optimal for recognizing identities are different from those for clustering cross-view transforms</a:t>
            </a:r>
            <a:r>
              <a:rPr lang="en-US" altLang="zh-CN" sz="2000" i="1" dirty="0" smtClean="0"/>
              <a:t>.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597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Learning Transformation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441601"/>
            <a:ext cx="4493507" cy="372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421114"/>
            <a:ext cx="5707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Gating Network:</a:t>
            </a:r>
            <a:endParaRPr lang="en-US" altLang="zh-CN" sz="2400" b="1" dirty="0"/>
          </a:p>
          <a:p>
            <a:endParaRPr lang="en-US" altLang="zh-CN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81" y="1807096"/>
            <a:ext cx="46863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013176"/>
            <a:ext cx="37052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648774" y="2636912"/>
            <a:ext cx="2246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Gating </a:t>
            </a:r>
            <a:r>
              <a:rPr lang="en-US" altLang="zh-CN" sz="2400" b="1" dirty="0" smtClean="0"/>
              <a:t>function:</a:t>
            </a:r>
            <a:endParaRPr lang="en-US" altLang="zh-CN" sz="2400" b="1" dirty="0"/>
          </a:p>
        </p:txBody>
      </p:sp>
      <p:sp>
        <p:nvSpPr>
          <p:cNvPr id="13" name="矩形 12"/>
          <p:cNvSpPr/>
          <p:nvPr/>
        </p:nvSpPr>
        <p:spPr>
          <a:xfrm>
            <a:off x="4677757" y="4505533"/>
            <a:ext cx="181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Local Expert:</a:t>
            </a:r>
            <a:endParaRPr lang="en-US" altLang="zh-CN" sz="24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04" y="3140968"/>
            <a:ext cx="43434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7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Features and Distance Measures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67544" y="1340768"/>
            <a:ext cx="8274817" cy="5539978"/>
            <a:chOff x="689671" y="1624732"/>
            <a:chExt cx="7764657" cy="553997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961" y="2679444"/>
              <a:ext cx="4329311" cy="857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689671" y="1624732"/>
              <a:ext cx="7764657" cy="5539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dirty="0" smtClean="0"/>
                <a:t>M</a:t>
              </a:r>
              <a:r>
                <a:rPr lang="en-US" altLang="zh-CN" dirty="0"/>
                <a:t>. </a:t>
              </a:r>
              <a:r>
                <a:rPr lang="en-US" altLang="zh-CN" dirty="0" err="1"/>
                <a:t>Farenzena</a:t>
              </a:r>
              <a:r>
                <a:rPr lang="en-US" altLang="zh-CN" dirty="0"/>
                <a:t> et al</a:t>
              </a:r>
              <a:r>
                <a:rPr lang="en-US" altLang="zh-CN" dirty="0" smtClean="0"/>
                <a:t>., CVPR10.</a:t>
              </a:r>
            </a:p>
            <a:p>
              <a:pPr marL="742950" lvl="1" indent="-285750">
                <a:buFont typeface="Wingdings" pitchFamily="2" charset="2"/>
                <a:buChar char="l"/>
              </a:pPr>
              <a:r>
                <a:rPr lang="en-US" altLang="zh-CN" sz="1600" dirty="0"/>
                <a:t>HSV </a:t>
              </a:r>
              <a:r>
                <a:rPr lang="en-US" altLang="zh-CN" sz="1600" dirty="0" smtClean="0"/>
                <a:t>histogram, weighted </a:t>
              </a:r>
              <a:r>
                <a:rPr lang="en-US" altLang="zh-CN" sz="1600" dirty="0"/>
                <a:t>by distance to Y symmetry </a:t>
              </a:r>
              <a:r>
                <a:rPr lang="en-US" altLang="zh-CN" sz="1600" dirty="0" smtClean="0"/>
                <a:t>axis.</a:t>
              </a:r>
            </a:p>
            <a:p>
              <a:pPr marL="742950" lvl="1" indent="-285750">
                <a:buFont typeface="Wingdings" pitchFamily="2" charset="2"/>
                <a:buChar char="l"/>
              </a:pPr>
              <a:r>
                <a:rPr lang="en-US" altLang="zh-CN" sz="1600" dirty="0" smtClean="0"/>
                <a:t>Maximally </a:t>
              </a:r>
              <a:r>
                <a:rPr lang="en-US" altLang="zh-CN" sz="1600" dirty="0"/>
                <a:t>Stable Color Regions (MSCR</a:t>
              </a:r>
              <a:r>
                <a:rPr lang="en-US" altLang="zh-CN" sz="1600" dirty="0" smtClean="0"/>
                <a:t>).</a:t>
              </a:r>
            </a:p>
            <a:p>
              <a:pPr marL="742950" lvl="1" indent="-285750">
                <a:buFont typeface="Wingdings" pitchFamily="2" charset="2"/>
                <a:buChar char="l"/>
              </a:pPr>
              <a:r>
                <a:rPr lang="en-US" altLang="zh-CN" sz="1600" dirty="0"/>
                <a:t>Recurrent High-Structured Patches (</a:t>
              </a:r>
              <a:r>
                <a:rPr lang="en-US" altLang="zh-CN" sz="1600" dirty="0" smtClean="0"/>
                <a:t>RHSP), replaced </a:t>
              </a:r>
              <a:r>
                <a:rPr lang="en-US" altLang="zh-CN" sz="1600" dirty="0"/>
                <a:t>to LBP in the public </a:t>
              </a:r>
              <a:r>
                <a:rPr lang="en-US" altLang="zh-CN" sz="1600" dirty="0" smtClean="0"/>
                <a:t>code.</a:t>
              </a:r>
              <a:endParaRPr lang="en-US" altLang="zh-CN" sz="1600" dirty="0"/>
            </a:p>
            <a:p>
              <a:pPr marL="742950" lvl="1" indent="-285750">
                <a:buFont typeface="Wingdings" pitchFamily="2" charset="2"/>
                <a:buChar char="l"/>
              </a:pPr>
              <a:r>
                <a:rPr lang="en-US" altLang="zh-CN" sz="1600" dirty="0" smtClean="0"/>
                <a:t>Distance: </a:t>
              </a:r>
            </a:p>
            <a:p>
              <a:pPr marL="742950" lvl="1" indent="-285750">
                <a:buFont typeface="Wingdings" pitchFamily="2" charset="2"/>
                <a:buChar char="l"/>
              </a:pPr>
              <a:endParaRPr lang="en-US" altLang="zh-CN" dirty="0" smtClean="0"/>
            </a:p>
            <a:p>
              <a:pPr lvl="1"/>
              <a:endParaRPr lang="en-US" altLang="zh-CN" dirty="0" smtClean="0"/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en-US" altLang="zh-CN" dirty="0">
                  <a:cs typeface="Times New Roman" pitchFamily="18" charset="0"/>
                </a:rPr>
                <a:t>D.S. </a:t>
              </a:r>
              <a:r>
                <a:rPr lang="en-US" altLang="zh-CN" dirty="0" smtClean="0">
                  <a:cs typeface="Times New Roman" pitchFamily="18" charset="0"/>
                </a:rPr>
                <a:t>Cheng et al., BMVC11.</a:t>
              </a:r>
            </a:p>
            <a:p>
              <a:pPr marL="742950" lvl="1" indent="-285750">
                <a:buFont typeface="Wingdings" pitchFamily="2" charset="2"/>
                <a:buChar char="l"/>
              </a:pPr>
              <a:r>
                <a:rPr lang="en-US" altLang="zh-CN" sz="1600" dirty="0" smtClean="0">
                  <a:cs typeface="Times New Roman" pitchFamily="18" charset="0"/>
                </a:rPr>
                <a:t>HSV histogram</a:t>
              </a:r>
              <a:r>
                <a:rPr lang="en-US" altLang="zh-CN" sz="1600" dirty="0">
                  <a:cs typeface="Times New Roman" pitchFamily="18" charset="0"/>
                </a:rPr>
                <a:t>,</a:t>
              </a:r>
              <a:r>
                <a:rPr lang="en-US" altLang="zh-CN" sz="1600" dirty="0" smtClean="0">
                  <a:cs typeface="Times New Roman" pitchFamily="18" charset="0"/>
                </a:rPr>
                <a:t> distinct </a:t>
              </a:r>
              <a:r>
                <a:rPr lang="en-US" altLang="zh-CN" sz="1600" dirty="0">
                  <a:cs typeface="Times New Roman" pitchFamily="18" charset="0"/>
                </a:rPr>
                <a:t>count for the full black color, different weight for different </a:t>
              </a:r>
              <a:r>
                <a:rPr lang="en-US" altLang="zh-CN" sz="1600" dirty="0" smtClean="0">
                  <a:cs typeface="Times New Roman" pitchFamily="18" charset="0"/>
                </a:rPr>
                <a:t>part.</a:t>
              </a:r>
            </a:p>
            <a:p>
              <a:pPr marL="742950" lvl="1" indent="-285750">
                <a:buFont typeface="Wingdings" pitchFamily="2" charset="2"/>
                <a:buChar char="l"/>
              </a:pPr>
              <a:r>
                <a:rPr lang="en-US" altLang="zh-CN" sz="1600" dirty="0" smtClean="0">
                  <a:cs typeface="Times New Roman" pitchFamily="18" charset="0"/>
                </a:rPr>
                <a:t>Maximally </a:t>
              </a:r>
              <a:r>
                <a:rPr lang="en-US" altLang="zh-CN" sz="1600" dirty="0">
                  <a:cs typeface="Times New Roman" pitchFamily="18" charset="0"/>
                </a:rPr>
                <a:t>Stable Color Region(MSCR</a:t>
              </a:r>
              <a:r>
                <a:rPr lang="en-US" altLang="zh-CN" sz="1600" dirty="0" smtClean="0">
                  <a:cs typeface="Times New Roman" pitchFamily="18" charset="0"/>
                </a:rPr>
                <a:t>).</a:t>
              </a: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en-US" altLang="zh-CN" dirty="0">
                  <a:cs typeface="Times New Roman" pitchFamily="18" charset="0"/>
                </a:rPr>
                <a:t>R. Zhao et al., CVPR13.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zh-CN" sz="1600" dirty="0">
                  <a:cs typeface="Times New Roman" pitchFamily="18" charset="0"/>
                </a:rPr>
                <a:t>Segmented a person image into local patches.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zh-CN" sz="1600" dirty="0">
                  <a:cs typeface="Times New Roman" pitchFamily="18" charset="0"/>
                </a:rPr>
                <a:t>Lab histogram, SIFT</a:t>
              </a:r>
              <a:r>
                <a:rPr lang="en-US" altLang="zh-CN" sz="1600" dirty="0" smtClean="0">
                  <a:cs typeface="Times New Roman" pitchFamily="18" charset="0"/>
                </a:rPr>
                <a:t>.</a:t>
              </a:r>
              <a:endParaRPr lang="en-US" altLang="zh-CN" dirty="0" smtClean="0">
                <a:cs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zh-CN" dirty="0" smtClean="0"/>
                <a:t>W.S</a:t>
              </a:r>
              <a:r>
                <a:rPr lang="en-US" altLang="zh-CN" dirty="0"/>
                <a:t>. </a:t>
              </a:r>
              <a:r>
                <a:rPr lang="en-US" altLang="zh-CN" dirty="0" err="1"/>
                <a:t>Zheng</a:t>
              </a:r>
              <a:r>
                <a:rPr lang="en-US" altLang="zh-CN" dirty="0"/>
                <a:t> et al., </a:t>
              </a:r>
              <a:r>
                <a:rPr lang="en-US" altLang="zh-CN" dirty="0" smtClean="0"/>
                <a:t>BMVC10, </a:t>
              </a:r>
              <a:r>
                <a:rPr lang="en-US" altLang="zh-CN" dirty="0"/>
                <a:t>CVPR11, </a:t>
              </a:r>
              <a:r>
                <a:rPr lang="en-US" altLang="zh-CN" dirty="0" smtClean="0"/>
                <a:t>TPAMI12.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zh-CN" sz="1600" dirty="0" smtClean="0"/>
                <a:t>Divided </a:t>
              </a:r>
              <a:r>
                <a:rPr lang="en-US" altLang="zh-CN" sz="1600" dirty="0"/>
                <a:t>a </a:t>
              </a:r>
              <a:r>
                <a:rPr lang="en-US" altLang="zh-CN" sz="1600" dirty="0" smtClean="0"/>
                <a:t>person image </a:t>
              </a:r>
              <a:r>
                <a:rPr lang="en-US" altLang="zh-CN" sz="1600" dirty="0"/>
                <a:t>into six horizontal stripes</a:t>
              </a:r>
              <a:r>
                <a:rPr lang="en-US" altLang="zh-CN" sz="1600" dirty="0" smtClean="0"/>
                <a:t>.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zh-CN" sz="1600" dirty="0" smtClean="0"/>
                <a:t>RGB, </a:t>
              </a:r>
              <a:r>
                <a:rPr lang="en-US" altLang="zh-CN" sz="1600" dirty="0" err="1" smtClean="0"/>
                <a:t>YCbCr</a:t>
              </a:r>
              <a:r>
                <a:rPr lang="en-US" altLang="zh-CN" sz="1600" dirty="0"/>
                <a:t>, HSV </a:t>
              </a:r>
              <a:r>
                <a:rPr lang="en-US" altLang="zh-CN" sz="1600" dirty="0" smtClean="0"/>
                <a:t>histograms, </a:t>
              </a:r>
              <a:r>
                <a:rPr lang="en-US" altLang="zh-CN" sz="1600" dirty="0" err="1"/>
                <a:t>Schmid</a:t>
              </a:r>
              <a:r>
                <a:rPr lang="en-US" altLang="zh-CN" sz="1600" dirty="0"/>
                <a:t> and </a:t>
              </a:r>
              <a:r>
                <a:rPr lang="en-US" altLang="zh-CN" sz="1600" dirty="0" smtClean="0"/>
                <a:t>Gabor.</a:t>
              </a:r>
              <a:endParaRPr lang="en-US" altLang="zh-CN" sz="1600" dirty="0"/>
            </a:p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zh-CN" dirty="0" smtClean="0">
                  <a:cs typeface="Times New Roman" pitchFamily="18" charset="0"/>
                </a:rPr>
                <a:t>W</a:t>
              </a:r>
              <a:r>
                <a:rPr lang="en-US" altLang="zh-CN" dirty="0">
                  <a:cs typeface="Times New Roman" pitchFamily="18" charset="0"/>
                </a:rPr>
                <a:t>. Li et al., </a:t>
              </a:r>
              <a:r>
                <a:rPr lang="en-US" altLang="zh-CN" dirty="0" smtClean="0">
                  <a:cs typeface="Times New Roman" pitchFamily="18" charset="0"/>
                </a:rPr>
                <a:t>ACCV12, </a:t>
              </a:r>
              <a:r>
                <a:rPr lang="en-US" altLang="zh-CN" dirty="0">
                  <a:cs typeface="Times New Roman" pitchFamily="18" charset="0"/>
                </a:rPr>
                <a:t>CVPR13</a:t>
              </a:r>
              <a:r>
                <a:rPr lang="en-US" altLang="zh-CN" dirty="0" smtClean="0">
                  <a:cs typeface="Times New Roman" pitchFamily="18" charset="0"/>
                </a:rPr>
                <a:t>.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zh-CN" sz="1600" dirty="0">
                  <a:cs typeface="Times New Roman" pitchFamily="18" charset="0"/>
                </a:rPr>
                <a:t>Segmented a person image into local patches</a:t>
              </a:r>
              <a:r>
                <a:rPr lang="en-US" altLang="zh-CN" sz="1600" dirty="0" smtClean="0">
                  <a:cs typeface="Times New Roman" pitchFamily="18" charset="0"/>
                </a:rPr>
                <a:t>.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zh-CN" sz="1600" dirty="0" smtClean="0"/>
                <a:t>HSV, LBP histogram</a:t>
              </a:r>
              <a:r>
                <a:rPr lang="en-US" altLang="zh-CN" sz="1600" dirty="0"/>
                <a:t>, </a:t>
              </a:r>
              <a:r>
                <a:rPr lang="en-US" altLang="zh-CN" sz="1600" dirty="0" smtClean="0"/>
                <a:t>HOG and Gabor.</a:t>
              </a:r>
              <a:endParaRPr lang="en-US" altLang="zh-CN" sz="1600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8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Datasets</a:t>
            </a:r>
          </a:p>
        </p:txBody>
      </p:sp>
      <p:sp>
        <p:nvSpPr>
          <p:cNvPr id="7" name="矩形 6"/>
          <p:cNvSpPr/>
          <p:nvPr/>
        </p:nvSpPr>
        <p:spPr>
          <a:xfrm>
            <a:off x="5868144" y="2852936"/>
            <a:ext cx="32829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/>
              <a:t>632 person, 2 images per person.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Occlusions.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Pose/View changes, shot by two cameras.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Heavy illumination changes.</a:t>
            </a:r>
          </a:p>
          <a:p>
            <a:pPr marL="342900" indent="-342900">
              <a:buFont typeface="Wingdings" pitchFamily="2" charset="2"/>
              <a:buChar char="l"/>
            </a:pPr>
            <a:endParaRPr lang="en-US" altLang="zh-CN" sz="2000" i="1" dirty="0" smtClean="0"/>
          </a:p>
        </p:txBody>
      </p:sp>
      <p:sp>
        <p:nvSpPr>
          <p:cNvPr id="3" name="矩形 2"/>
          <p:cNvSpPr/>
          <p:nvPr/>
        </p:nvSpPr>
        <p:spPr>
          <a:xfrm>
            <a:off x="4103440" y="6273112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D. </a:t>
            </a:r>
            <a:r>
              <a:rPr lang="en-US" altLang="zh-CN" sz="1600" dirty="0"/>
              <a:t>Gray </a:t>
            </a:r>
            <a:r>
              <a:rPr lang="en-US" altLang="zh-CN" sz="1600" dirty="0" smtClean="0"/>
              <a:t>et al., </a:t>
            </a:r>
            <a:r>
              <a:rPr lang="en-US" altLang="zh-CN" sz="1600" dirty="0"/>
              <a:t>"Viewpoint Invariant Pedestrian </a:t>
            </a:r>
            <a:r>
              <a:rPr lang="en-US" altLang="zh-CN" sz="1600" dirty="0" smtClean="0"/>
              <a:t>Recognition with </a:t>
            </a:r>
            <a:r>
              <a:rPr lang="en-US" altLang="zh-CN" sz="1600" dirty="0"/>
              <a:t>an Ensemble of Localized </a:t>
            </a:r>
            <a:r>
              <a:rPr lang="en-US" altLang="zh-CN" sz="1600" dirty="0" smtClean="0"/>
              <a:t>Features”, </a:t>
            </a:r>
            <a:r>
              <a:rPr lang="en-US" altLang="zh-CN" sz="1600" dirty="0"/>
              <a:t>ECCV </a:t>
            </a:r>
            <a:r>
              <a:rPr lang="en-US" altLang="zh-CN" sz="1600" dirty="0" smtClean="0"/>
              <a:t>2008.</a:t>
            </a:r>
            <a:endParaRPr lang="zh-CN" altLang="en-US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1582"/>
            <a:ext cx="58293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205178" y="1437193"/>
            <a:ext cx="101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 smtClean="0"/>
              <a:t>VIPeR</a:t>
            </a:r>
            <a:endParaRPr lang="en-US" altLang="zh-CN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8535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Datasets</a:t>
            </a:r>
          </a:p>
        </p:txBody>
      </p:sp>
      <p:sp>
        <p:nvSpPr>
          <p:cNvPr id="7" name="矩形 6"/>
          <p:cNvSpPr/>
          <p:nvPr/>
        </p:nvSpPr>
        <p:spPr>
          <a:xfrm>
            <a:off x="5868144" y="2949912"/>
            <a:ext cx="32829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119 </a:t>
            </a:r>
            <a:r>
              <a:rPr lang="en-US" altLang="zh-CN" sz="2000" i="1" dirty="0"/>
              <a:t>person, </a:t>
            </a:r>
            <a:r>
              <a:rPr lang="en-US" altLang="zh-CN" sz="2000" i="1" dirty="0" smtClean="0"/>
              <a:t>total 476 images.</a:t>
            </a:r>
            <a:endParaRPr lang="en-US" altLang="zh-CN" sz="2000" i="1" dirty="0"/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Occlusions, conjunctions.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Pose/View changes, shot by multiple cameras.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Moderate illumination changes.</a:t>
            </a:r>
          </a:p>
        </p:txBody>
      </p:sp>
      <p:sp>
        <p:nvSpPr>
          <p:cNvPr id="3" name="矩形 2"/>
          <p:cNvSpPr/>
          <p:nvPr/>
        </p:nvSpPr>
        <p:spPr>
          <a:xfrm>
            <a:off x="4103440" y="6273112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W.S. </a:t>
            </a:r>
            <a:r>
              <a:rPr lang="en-US" altLang="zh-CN" sz="1600" dirty="0" err="1" smtClean="0"/>
              <a:t>Zheng</a:t>
            </a:r>
            <a:r>
              <a:rPr lang="en-US" altLang="zh-CN" sz="1600" dirty="0" smtClean="0"/>
              <a:t> et al., </a:t>
            </a:r>
            <a:r>
              <a:rPr lang="en-US" altLang="zh-CN" sz="1600" dirty="0"/>
              <a:t>"Person Re-identification by Probabilistic Relative Distance Comparison", </a:t>
            </a:r>
            <a:r>
              <a:rPr lang="en-US" altLang="zh-CN" sz="1600" dirty="0" smtClean="0"/>
              <a:t>CVPR </a:t>
            </a:r>
            <a:r>
              <a:rPr lang="en-US" altLang="zh-CN" sz="1600" dirty="0"/>
              <a:t>2011.</a:t>
            </a:r>
            <a:endParaRPr lang="zh-CN" altLang="en-US" sz="1600" dirty="0"/>
          </a:p>
        </p:txBody>
      </p:sp>
      <p:sp>
        <p:nvSpPr>
          <p:cNvPr id="11" name="矩形 10"/>
          <p:cNvSpPr/>
          <p:nvPr/>
        </p:nvSpPr>
        <p:spPr>
          <a:xfrm>
            <a:off x="205178" y="1437193"/>
            <a:ext cx="101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i-LIDS</a:t>
            </a:r>
            <a:endParaRPr lang="en-US" altLang="zh-CN" sz="24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" y="2179369"/>
            <a:ext cx="58197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4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Datasets</a:t>
            </a:r>
          </a:p>
        </p:txBody>
      </p:sp>
      <p:sp>
        <p:nvSpPr>
          <p:cNvPr id="7" name="矩形 6"/>
          <p:cNvSpPr/>
          <p:nvPr/>
        </p:nvSpPr>
        <p:spPr>
          <a:xfrm>
            <a:off x="5868144" y="2949912"/>
            <a:ext cx="32829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/>
              <a:t>146 person, </a:t>
            </a:r>
            <a:r>
              <a:rPr lang="en-US" altLang="zh-CN" sz="2000" i="1" dirty="0" smtClean="0"/>
              <a:t>total </a:t>
            </a:r>
            <a:r>
              <a:rPr lang="en-US" altLang="zh-CN" sz="2000" i="1" dirty="0"/>
              <a:t>8555</a:t>
            </a:r>
            <a:r>
              <a:rPr lang="en-US" altLang="zh-CN" sz="2000" i="1" dirty="0" smtClean="0"/>
              <a:t> images.</a:t>
            </a:r>
            <a:endParaRPr lang="en-US" altLang="zh-CN" sz="2000" i="1" dirty="0"/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Occlusions, conjunctions.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No view changes.</a:t>
            </a:r>
          </a:p>
          <a:p>
            <a:pPr marL="342900" indent="-342900">
              <a:buFont typeface="Wingdings" pitchFamily="2" charset="2"/>
              <a:buChar char="l"/>
            </a:pPr>
            <a:endParaRPr lang="en-US" altLang="zh-CN" sz="2000" i="1" dirty="0" smtClean="0"/>
          </a:p>
        </p:txBody>
      </p:sp>
      <p:sp>
        <p:nvSpPr>
          <p:cNvPr id="3" name="矩形 2"/>
          <p:cNvSpPr/>
          <p:nvPr/>
        </p:nvSpPr>
        <p:spPr>
          <a:xfrm>
            <a:off x="4103440" y="6273112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A. </a:t>
            </a:r>
            <a:r>
              <a:rPr lang="en-US" altLang="zh-CN" sz="1600" dirty="0" err="1" smtClean="0"/>
              <a:t>Ess</a:t>
            </a:r>
            <a:r>
              <a:rPr lang="en-US" altLang="zh-CN" sz="1600" dirty="0" smtClean="0"/>
              <a:t> et al</a:t>
            </a:r>
            <a:r>
              <a:rPr lang="en-US" altLang="zh-CN" sz="1600" dirty="0"/>
              <a:t>., "Depth and Appearance for Mobile Scene Analysis", </a:t>
            </a:r>
            <a:r>
              <a:rPr lang="en-US" altLang="zh-CN" sz="1600" dirty="0" smtClean="0"/>
              <a:t>ICCV 2007.</a:t>
            </a:r>
            <a:endParaRPr lang="zh-CN" altLang="en-US" sz="1600" dirty="0"/>
          </a:p>
        </p:txBody>
      </p:sp>
      <p:sp>
        <p:nvSpPr>
          <p:cNvPr id="11" name="矩形 10"/>
          <p:cNvSpPr/>
          <p:nvPr/>
        </p:nvSpPr>
        <p:spPr>
          <a:xfrm>
            <a:off x="205178" y="1437193"/>
            <a:ext cx="101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ETHZ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474"/>
            <a:ext cx="58769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3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Datasets</a:t>
            </a:r>
          </a:p>
        </p:txBody>
      </p:sp>
      <p:sp>
        <p:nvSpPr>
          <p:cNvPr id="7" name="矩形 6"/>
          <p:cNvSpPr/>
          <p:nvPr/>
        </p:nvSpPr>
        <p:spPr>
          <a:xfrm>
            <a:off x="5868144" y="2949912"/>
            <a:ext cx="32829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72 </a:t>
            </a:r>
            <a:r>
              <a:rPr lang="en-US" altLang="zh-CN" sz="2000" i="1" dirty="0"/>
              <a:t>person, </a:t>
            </a:r>
            <a:r>
              <a:rPr lang="en-US" altLang="zh-CN" sz="2000" i="1" dirty="0" smtClean="0"/>
              <a:t>total 1220 images.</a:t>
            </a:r>
            <a:endParaRPr lang="en-US" altLang="zh-CN" sz="2000" i="1" dirty="0"/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Scale changes.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/>
              <a:t>L</a:t>
            </a:r>
            <a:r>
              <a:rPr lang="en-US" altLang="zh-CN" sz="2000" i="1" dirty="0" smtClean="0"/>
              <a:t>imited view changes.</a:t>
            </a:r>
          </a:p>
          <a:p>
            <a:pPr marL="342900" indent="-342900">
              <a:buFont typeface="Wingdings" pitchFamily="2" charset="2"/>
              <a:buChar char="l"/>
            </a:pPr>
            <a:endParaRPr lang="en-US" altLang="zh-CN" sz="2000" i="1" dirty="0" smtClean="0"/>
          </a:p>
        </p:txBody>
      </p:sp>
      <p:sp>
        <p:nvSpPr>
          <p:cNvPr id="3" name="矩形 2"/>
          <p:cNvSpPr/>
          <p:nvPr/>
        </p:nvSpPr>
        <p:spPr>
          <a:xfrm>
            <a:off x="4103440" y="6273112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D.S. </a:t>
            </a:r>
            <a:r>
              <a:rPr lang="en-US" altLang="zh-CN" sz="1600" dirty="0" smtClean="0"/>
              <a:t>Cheng et al</a:t>
            </a:r>
            <a:r>
              <a:rPr lang="en-US" altLang="zh-CN" sz="1600" dirty="0"/>
              <a:t>., "Custom Pictorial Structures for Re-identification", </a:t>
            </a:r>
            <a:r>
              <a:rPr lang="en-US" altLang="zh-CN" sz="1600" dirty="0" smtClean="0"/>
              <a:t>BMVC 2011.</a:t>
            </a:r>
            <a:endParaRPr lang="zh-CN" altLang="en-US" sz="1600" dirty="0"/>
          </a:p>
        </p:txBody>
      </p:sp>
      <p:sp>
        <p:nvSpPr>
          <p:cNvPr id="11" name="矩形 10"/>
          <p:cNvSpPr/>
          <p:nvPr/>
        </p:nvSpPr>
        <p:spPr>
          <a:xfrm>
            <a:off x="205178" y="1437193"/>
            <a:ext cx="2062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CAVIAR4REID</a:t>
            </a:r>
            <a:endParaRPr lang="en-US" altLang="zh-CN" sz="2400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32856"/>
            <a:ext cx="5868144" cy="360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3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68760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Problem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3" y="2010623"/>
            <a:ext cx="5184267" cy="208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44" y="1700808"/>
            <a:ext cx="290940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68" y="4364031"/>
            <a:ext cx="2940471" cy="244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082" y="1170260"/>
            <a:ext cx="8487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In non-overlapping camera networks, matching the same individuals across multiple cameras.</a:t>
            </a:r>
            <a:endParaRPr lang="zh-CN" altLang="en-US" sz="20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4" y="4365104"/>
            <a:ext cx="45701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3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Datasets</a:t>
            </a:r>
          </a:p>
        </p:txBody>
      </p:sp>
      <p:sp>
        <p:nvSpPr>
          <p:cNvPr id="7" name="矩形 6"/>
          <p:cNvSpPr/>
          <p:nvPr/>
        </p:nvSpPr>
        <p:spPr>
          <a:xfrm>
            <a:off x="5364088" y="2708920"/>
            <a:ext cx="36429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30 </a:t>
            </a:r>
            <a:r>
              <a:rPr lang="en-US" altLang="zh-CN" sz="2000" i="1" dirty="0"/>
              <a:t>person, </a:t>
            </a:r>
            <a:r>
              <a:rPr lang="en-US" altLang="zh-CN" sz="2000" i="1" dirty="0" smtClean="0"/>
              <a:t>total 70 reference images, 294 query images</a:t>
            </a:r>
            <a:r>
              <a:rPr lang="en-US" altLang="zh-CN" sz="2000" i="1" dirty="0"/>
              <a:t> </a:t>
            </a:r>
            <a:r>
              <a:rPr lang="en-US" altLang="zh-CN" sz="2000" i="1" dirty="0" smtClean="0"/>
              <a:t>and 80 group shots.</a:t>
            </a:r>
            <a:endParaRPr lang="en-US" altLang="zh-CN" sz="2000" i="1" dirty="0"/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Limited occlusions and conjunctions.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multiple view/pose changes.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Limited illumination changes.</a:t>
            </a:r>
          </a:p>
        </p:txBody>
      </p:sp>
      <p:sp>
        <p:nvSpPr>
          <p:cNvPr id="3" name="矩形 2"/>
          <p:cNvSpPr/>
          <p:nvPr/>
        </p:nvSpPr>
        <p:spPr>
          <a:xfrm>
            <a:off x="3635896" y="6273112"/>
            <a:ext cx="5508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Y. </a:t>
            </a:r>
            <a:r>
              <a:rPr lang="en-US" altLang="zh-CN" sz="1600" dirty="0" err="1" smtClean="0"/>
              <a:t>Xu</a:t>
            </a:r>
            <a:r>
              <a:rPr lang="en-US" altLang="zh-CN" sz="1600" dirty="0" smtClean="0"/>
              <a:t> et al</a:t>
            </a:r>
            <a:r>
              <a:rPr lang="en-US" altLang="zh-CN" sz="1600" dirty="0"/>
              <a:t>., "Human Re-identification by </a:t>
            </a:r>
            <a:r>
              <a:rPr lang="en-US" altLang="zh-CN" sz="1600" dirty="0" smtClean="0"/>
              <a:t>Matching Compositional </a:t>
            </a:r>
            <a:r>
              <a:rPr lang="en-US" altLang="zh-CN" sz="1600" dirty="0"/>
              <a:t>Template with Cluster Sampling", </a:t>
            </a:r>
            <a:r>
              <a:rPr lang="en-US" altLang="zh-CN" sz="1600" dirty="0" smtClean="0"/>
              <a:t>ICCV 2011, under review.</a:t>
            </a:r>
            <a:endParaRPr lang="zh-CN" altLang="en-US" sz="1600" dirty="0"/>
          </a:p>
        </p:txBody>
      </p:sp>
      <p:sp>
        <p:nvSpPr>
          <p:cNvPr id="11" name="矩形 10"/>
          <p:cNvSpPr/>
          <p:nvPr/>
        </p:nvSpPr>
        <p:spPr>
          <a:xfrm>
            <a:off x="205178" y="1437193"/>
            <a:ext cx="2062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EPFL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7" y="1995852"/>
            <a:ext cx="4818455" cy="146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7" y="3458112"/>
            <a:ext cx="4814165" cy="139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5" y="4900088"/>
            <a:ext cx="4822747" cy="137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Datasets</a:t>
            </a:r>
          </a:p>
        </p:txBody>
      </p:sp>
      <p:sp>
        <p:nvSpPr>
          <p:cNvPr id="11" name="矩形 10"/>
          <p:cNvSpPr/>
          <p:nvPr/>
        </p:nvSpPr>
        <p:spPr>
          <a:xfrm>
            <a:off x="205178" y="1437193"/>
            <a:ext cx="2494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CAMPUS-Human</a:t>
            </a:r>
          </a:p>
        </p:txBody>
      </p:sp>
      <p:sp>
        <p:nvSpPr>
          <p:cNvPr id="8" name="矩形 7"/>
          <p:cNvSpPr/>
          <p:nvPr/>
        </p:nvSpPr>
        <p:spPr>
          <a:xfrm>
            <a:off x="3635896" y="6273112"/>
            <a:ext cx="5508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Y. </a:t>
            </a:r>
            <a:r>
              <a:rPr lang="en-US" altLang="zh-CN" sz="1600" dirty="0" err="1" smtClean="0"/>
              <a:t>Xu</a:t>
            </a:r>
            <a:r>
              <a:rPr lang="en-US" altLang="zh-CN" sz="1600" dirty="0" smtClean="0"/>
              <a:t> et al</a:t>
            </a:r>
            <a:r>
              <a:rPr lang="en-US" altLang="zh-CN" sz="1600" dirty="0"/>
              <a:t>., "Human Re-identification by </a:t>
            </a:r>
            <a:r>
              <a:rPr lang="en-US" altLang="zh-CN" sz="1600" dirty="0" smtClean="0"/>
              <a:t>Matching Compositional </a:t>
            </a:r>
            <a:r>
              <a:rPr lang="en-US" altLang="zh-CN" sz="1600" dirty="0"/>
              <a:t>Template with Cluster Sampling", </a:t>
            </a:r>
            <a:r>
              <a:rPr lang="en-US" altLang="zh-CN" sz="1600" dirty="0" smtClean="0"/>
              <a:t>ICCV 2011, under review.</a:t>
            </a:r>
            <a:endParaRPr lang="zh-CN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5868144" y="2780928"/>
            <a:ext cx="32829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74 </a:t>
            </a:r>
            <a:r>
              <a:rPr lang="en-US" altLang="zh-CN" sz="2000" i="1" dirty="0"/>
              <a:t>person, </a:t>
            </a:r>
            <a:r>
              <a:rPr lang="en-US" altLang="zh-CN" sz="2000" i="1" dirty="0" smtClean="0"/>
              <a:t>5 reference images per person, total 1519 query images</a:t>
            </a:r>
            <a:r>
              <a:rPr lang="en-US" altLang="zh-CN" sz="2000" i="1" dirty="0"/>
              <a:t> </a:t>
            </a:r>
            <a:r>
              <a:rPr lang="en-US" altLang="zh-CN" sz="2000" i="1" dirty="0" smtClean="0"/>
              <a:t>and 213 group shots.</a:t>
            </a:r>
            <a:endParaRPr lang="en-US" altLang="zh-CN" sz="2000" i="1" dirty="0"/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Occlusions, conjunctions.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multiple view/pose changes.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zh-CN" sz="2000" i="1" dirty="0" smtClean="0"/>
              <a:t>Limited illumination changes.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76763"/>
            <a:ext cx="5699001" cy="443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3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Vista</a:t>
            </a:r>
          </a:p>
        </p:txBody>
      </p:sp>
      <p:sp>
        <p:nvSpPr>
          <p:cNvPr id="11" name="矩形 10"/>
          <p:cNvSpPr/>
          <p:nvPr/>
        </p:nvSpPr>
        <p:spPr>
          <a:xfrm>
            <a:off x="205178" y="1268760"/>
            <a:ext cx="5446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How about something more challenging?</a:t>
            </a:r>
          </a:p>
        </p:txBody>
      </p:sp>
      <p:sp>
        <p:nvSpPr>
          <p:cNvPr id="10" name="矩形 9"/>
          <p:cNvSpPr/>
          <p:nvPr/>
        </p:nvSpPr>
        <p:spPr>
          <a:xfrm>
            <a:off x="5364088" y="5202439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Retrieving a character in music videos.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6876256" cy="247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5800"/>
            <a:ext cx="5037099" cy="293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3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dirty="0"/>
          </a:p>
          <a:p>
            <a:pPr algn="r"/>
            <a:endParaRPr lang="en-US" altLang="zh-CN" dirty="0" smtClean="0"/>
          </a:p>
          <a:p>
            <a:pPr algn="r"/>
            <a:endParaRPr lang="en-US" altLang="zh-CN" dirty="0"/>
          </a:p>
          <a:p>
            <a:pPr algn="r"/>
            <a:endParaRPr lang="en-US" altLang="zh-CN" dirty="0" smtClean="0"/>
          </a:p>
          <a:p>
            <a:pPr algn="r"/>
            <a:endParaRPr lang="en-US" altLang="zh-CN" dirty="0"/>
          </a:p>
          <a:p>
            <a:pPr algn="r"/>
            <a:endParaRPr lang="en-US" altLang="zh-CN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07504" y="2852936"/>
            <a:ext cx="8928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altLang="zh-CN" sz="6000" b="1" dirty="0" smtClean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360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554831"/>
            <a:ext cx="5347281" cy="33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332993" y="1124744"/>
            <a:ext cx="380648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Feature:</a:t>
            </a:r>
          </a:p>
          <a:p>
            <a:pPr marL="457200" indent="-457200">
              <a:buAutoNum type="arabicPeriod"/>
            </a:pPr>
            <a:r>
              <a:rPr lang="en-US" altLang="zh-CN" sz="2000" i="1" dirty="0" smtClean="0"/>
              <a:t>Weighted Color Histogram.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i="1" dirty="0" smtClean="0"/>
              <a:t>HSV histogram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i="1" dirty="0" smtClean="0"/>
              <a:t>weighted by distance to Y symmetry axis.</a:t>
            </a:r>
          </a:p>
          <a:p>
            <a:pPr marL="457200" indent="-457200">
              <a:buAutoNum type="arabicPeriod"/>
            </a:pPr>
            <a:r>
              <a:rPr lang="en-US" altLang="zh-CN" sz="2000" i="1" dirty="0" smtClean="0"/>
              <a:t>Maximally Stable Color Regions (MSCR).</a:t>
            </a:r>
          </a:p>
          <a:p>
            <a:pPr marL="457200" indent="-457200">
              <a:buAutoNum type="arabicPeriod"/>
            </a:pPr>
            <a:r>
              <a:rPr lang="en-US" altLang="zh-CN" sz="2000" i="1" dirty="0"/>
              <a:t>Recurrent High-Structured </a:t>
            </a:r>
            <a:r>
              <a:rPr lang="en-US" altLang="zh-CN" sz="2000" i="1" dirty="0" smtClean="0"/>
              <a:t>Patches (RHSP).</a:t>
            </a:r>
          </a:p>
          <a:p>
            <a:pPr marL="800100" lvl="2" indent="-342900">
              <a:buFontTx/>
              <a:buChar char="-"/>
            </a:pPr>
            <a:r>
              <a:rPr lang="en-US" altLang="zh-CN" sz="2000" i="1" dirty="0" smtClean="0"/>
              <a:t>replaced to LBP in the public code.</a:t>
            </a:r>
          </a:p>
          <a:p>
            <a:pPr marL="457200" indent="-457200">
              <a:buAutoNum type="arabicPeriod"/>
            </a:pPr>
            <a:endParaRPr lang="en-US" altLang="zh-CN" sz="2000" dirty="0" smtClean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157192"/>
            <a:ext cx="49053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472514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Distance:</a:t>
            </a:r>
            <a:endParaRPr lang="zh-CN" altLang="en-US" sz="2400" b="1" dirty="0"/>
          </a:p>
        </p:txBody>
      </p:sp>
      <p:sp>
        <p:nvSpPr>
          <p:cNvPr id="13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Features and Distance Measures</a:t>
            </a:r>
          </a:p>
        </p:txBody>
      </p:sp>
      <p:sp>
        <p:nvSpPr>
          <p:cNvPr id="8" name="矩形 7"/>
          <p:cNvSpPr/>
          <p:nvPr/>
        </p:nvSpPr>
        <p:spPr>
          <a:xfrm>
            <a:off x="-14288" y="6294269"/>
            <a:ext cx="81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M. </a:t>
            </a:r>
            <a:r>
              <a:rPr lang="en-US" altLang="zh-CN" sz="1600" dirty="0" err="1"/>
              <a:t>Farenzena</a:t>
            </a:r>
            <a:r>
              <a:rPr lang="en-US" altLang="zh-CN" sz="1600" dirty="0"/>
              <a:t> et al</a:t>
            </a:r>
            <a:r>
              <a:rPr lang="en-US" altLang="zh-CN" sz="1600" dirty="0" smtClean="0"/>
              <a:t>., “Person </a:t>
            </a:r>
            <a:r>
              <a:rPr lang="en-US" altLang="zh-CN" sz="1600" dirty="0"/>
              <a:t>Re-Identification by </a:t>
            </a:r>
            <a:r>
              <a:rPr lang="en-US" altLang="zh-CN" sz="1600" dirty="0" smtClean="0"/>
              <a:t>Symmetry-Driven Accumulation </a:t>
            </a:r>
            <a:r>
              <a:rPr lang="en-US" altLang="zh-CN" sz="1600" dirty="0"/>
              <a:t>of Local </a:t>
            </a:r>
            <a:r>
              <a:rPr lang="en-US" altLang="zh-CN" sz="1600" dirty="0" smtClean="0"/>
              <a:t>Features”, </a:t>
            </a:r>
            <a:r>
              <a:rPr lang="en-US" altLang="zh-CN" sz="1600" dirty="0"/>
              <a:t>CVPR 2010.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419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45396" y="6519446"/>
            <a:ext cx="779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lt"/>
                <a:cs typeface="Times New Roman" pitchFamily="18" charset="0"/>
              </a:rPr>
              <a:t>D.S. Cheng, M. </a:t>
            </a:r>
            <a:r>
              <a:rPr lang="en-US" altLang="zh-CN" sz="1600" dirty="0" err="1">
                <a:latin typeface="+mj-lt"/>
                <a:cs typeface="Times New Roman" pitchFamily="18" charset="0"/>
              </a:rPr>
              <a:t>Cristani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, et al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., “Custom pictorial structures for re-identification”, BMVC 2011.</a:t>
            </a:r>
            <a:endParaRPr lang="zh-CN" altLang="en-US" sz="1600" dirty="0">
              <a:latin typeface="+mj-lt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3" y="1340768"/>
            <a:ext cx="899855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</a:t>
            </a: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Features and Distance Measures</a:t>
            </a:r>
            <a:endParaRPr lang="en-US" altLang="zh-CN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548" y="2920876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+mj-lt"/>
                <a:cs typeface="Times New Roman" pitchFamily="18" charset="0"/>
              </a:rPr>
              <a:t>Framework</a:t>
            </a:r>
            <a:r>
              <a:rPr lang="en-US" altLang="zh-CN" sz="2000" b="1" dirty="0" smtClean="0">
                <a:latin typeface="+mj-lt"/>
                <a:cs typeface="Times New Roman" pitchFamily="18" charset="0"/>
              </a:rPr>
              <a:t>:</a:t>
            </a:r>
            <a:endParaRPr lang="en-US" altLang="zh-CN" sz="2000" b="1" dirty="0">
              <a:latin typeface="+mj-lt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000" i="1" dirty="0" smtClean="0">
                <a:latin typeface="+mj-lt"/>
                <a:cs typeface="Times New Roman" pitchFamily="18" charset="0"/>
              </a:rPr>
              <a:t>Constructing pictorial model for every image.</a:t>
            </a:r>
            <a:endParaRPr lang="en-US" altLang="zh-CN" sz="2000" i="1" dirty="0">
              <a:latin typeface="+mj-lt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000" i="1" dirty="0" smtClean="0">
                <a:latin typeface="+mj-lt"/>
                <a:cs typeface="Times New Roman" pitchFamily="18" charset="0"/>
              </a:rPr>
              <a:t>Extracting features from each part.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000" i="1" dirty="0" smtClean="0">
                <a:cs typeface="Times New Roman" pitchFamily="18" charset="0"/>
              </a:rPr>
              <a:t>Maximally </a:t>
            </a:r>
            <a:r>
              <a:rPr lang="en-US" altLang="zh-CN" sz="2000" i="1" dirty="0">
                <a:cs typeface="Times New Roman" pitchFamily="18" charset="0"/>
              </a:rPr>
              <a:t>Stable Color Region(MSCR).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000" i="1" dirty="0">
                <a:cs typeface="Times New Roman" pitchFamily="18" charset="0"/>
              </a:rPr>
              <a:t>HSV histogram. - Distinct count for the full black color, different weight for different </a:t>
            </a:r>
            <a:r>
              <a:rPr lang="en-US" altLang="zh-CN" sz="2000" i="1" dirty="0" smtClean="0">
                <a:cs typeface="Times New Roman" pitchFamily="18" charset="0"/>
              </a:rPr>
              <a:t>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000" i="1" dirty="0" smtClean="0">
                <a:latin typeface="+mj-lt"/>
                <a:cs typeface="Times New Roman" pitchFamily="18" charset="0"/>
              </a:rPr>
              <a:t>Re-id by part-to-part comparison.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07471"/>
            <a:ext cx="56292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</a:t>
            </a: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Learning Transformation</a:t>
            </a:r>
            <a:endParaRPr lang="en-US" altLang="zh-CN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8836" y="1556792"/>
            <a:ext cx="266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Objective Function:</a:t>
            </a:r>
            <a:endParaRPr lang="zh-CN" altLang="en-US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5165491" cy="117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538836" y="3399383"/>
            <a:ext cx="4743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Constraining the distance matrix M:</a:t>
            </a:r>
            <a:endParaRPr lang="zh-CN" altLang="en-US" sz="24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96" y="3933056"/>
            <a:ext cx="41148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68" y="4437112"/>
            <a:ext cx="60579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23490" y="6027003"/>
            <a:ext cx="8620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W.S. </a:t>
            </a:r>
            <a:r>
              <a:rPr lang="en-US" altLang="zh-CN" sz="1600" dirty="0" err="1" smtClean="0"/>
              <a:t>Zheng</a:t>
            </a:r>
            <a:r>
              <a:rPr lang="en-US" altLang="zh-CN" sz="1600" dirty="0" smtClean="0"/>
              <a:t> </a:t>
            </a:r>
            <a:r>
              <a:rPr lang="en-US" altLang="zh-CN" sz="1600" dirty="0"/>
              <a:t>et al., </a:t>
            </a:r>
            <a:r>
              <a:rPr lang="en-US" altLang="zh-CN" sz="1600" dirty="0" smtClean="0"/>
              <a:t>"Person </a:t>
            </a:r>
            <a:r>
              <a:rPr lang="en-US" altLang="zh-CN" sz="1600" dirty="0"/>
              <a:t>re-identification by support vector </a:t>
            </a:r>
            <a:r>
              <a:rPr lang="en-US" altLang="zh-CN" sz="1600" dirty="0" smtClean="0"/>
              <a:t>ranking</a:t>
            </a:r>
            <a:r>
              <a:rPr lang="en-US" altLang="zh-CN" sz="1600" dirty="0"/>
              <a:t> "</a:t>
            </a:r>
            <a:r>
              <a:rPr lang="en-US" altLang="zh-CN" sz="1600" dirty="0" smtClean="0"/>
              <a:t>, BMVC 2010.</a:t>
            </a:r>
            <a:endParaRPr lang="en-US" altLang="zh-CN" sz="1600" dirty="0"/>
          </a:p>
          <a:p>
            <a:r>
              <a:rPr lang="en-US" altLang="zh-CN" sz="1600" dirty="0" smtClean="0"/>
              <a:t>W.S. </a:t>
            </a:r>
            <a:r>
              <a:rPr lang="en-US" altLang="zh-CN" sz="1600" dirty="0" err="1" smtClean="0"/>
              <a:t>Zheng</a:t>
            </a:r>
            <a:r>
              <a:rPr lang="en-US" altLang="zh-CN" sz="1600" dirty="0" smtClean="0"/>
              <a:t> et al., </a:t>
            </a:r>
            <a:r>
              <a:rPr lang="en-US" altLang="zh-CN" sz="1600" dirty="0"/>
              <a:t>"Person Re-identification </a:t>
            </a:r>
            <a:r>
              <a:rPr lang="en-US" altLang="zh-CN" sz="1600" dirty="0" smtClean="0"/>
              <a:t>by Probabilistic </a:t>
            </a:r>
            <a:r>
              <a:rPr lang="en-US" altLang="zh-CN" sz="1600" dirty="0"/>
              <a:t>Relative </a:t>
            </a:r>
            <a:r>
              <a:rPr lang="en-US" altLang="zh-CN" sz="1600" dirty="0" smtClean="0"/>
              <a:t>Distance Comparison</a:t>
            </a:r>
            <a:r>
              <a:rPr lang="en-US" altLang="zh-CN" sz="1600" dirty="0"/>
              <a:t>", CVPR 2011</a:t>
            </a:r>
            <a:r>
              <a:rPr lang="en-US" altLang="zh-CN" sz="1600" dirty="0" smtClean="0"/>
              <a:t>.</a:t>
            </a:r>
          </a:p>
          <a:p>
            <a:r>
              <a:rPr lang="en-US" altLang="zh-CN" sz="1600" dirty="0" smtClean="0"/>
              <a:t>W.S. </a:t>
            </a:r>
            <a:r>
              <a:rPr lang="en-US" altLang="zh-CN" sz="1600" dirty="0" err="1" smtClean="0"/>
              <a:t>Zheng</a:t>
            </a:r>
            <a:r>
              <a:rPr lang="en-US" altLang="zh-CN" sz="1600" dirty="0" smtClean="0"/>
              <a:t> et al., “</a:t>
            </a:r>
            <a:r>
              <a:rPr lang="en-US" altLang="zh-CN" sz="1600" dirty="0"/>
              <a:t>Re-identification by Probabilistic Relative Distance Comparison</a:t>
            </a:r>
            <a:r>
              <a:rPr lang="en-US" altLang="zh-CN" sz="1600" dirty="0" smtClean="0"/>
              <a:t>”, TPAMI 2012.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223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Learning Transformation</a:t>
            </a:r>
          </a:p>
        </p:txBody>
      </p:sp>
      <p:sp>
        <p:nvSpPr>
          <p:cNvPr id="5" name="矩形 4"/>
          <p:cNvSpPr/>
          <p:nvPr/>
        </p:nvSpPr>
        <p:spPr>
          <a:xfrm>
            <a:off x="538836" y="1556792"/>
            <a:ext cx="266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Objective Function:</a:t>
            </a:r>
            <a:endParaRPr lang="zh-CN" altLang="en-US" sz="2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75533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2483768" y="2206025"/>
            <a:ext cx="3400675" cy="46166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Weight of training sample</a:t>
            </a:r>
            <a:endParaRPr lang="zh-CN" altLang="en-US" sz="2200" dirty="0"/>
          </a:p>
        </p:txBody>
      </p:sp>
      <p:cxnSp>
        <p:nvCxnSpPr>
          <p:cNvPr id="15" name="直接箭头连接符 14"/>
          <p:cNvCxnSpPr>
            <a:endCxn id="14" idx="2"/>
          </p:cNvCxnSpPr>
          <p:nvPr/>
        </p:nvCxnSpPr>
        <p:spPr>
          <a:xfrm flipH="1" flipV="1">
            <a:off x="4184106" y="2667690"/>
            <a:ext cx="315905" cy="401272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148064" y="5445224"/>
            <a:ext cx="3770560" cy="830997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dirty="0"/>
              <a:t>the distance </a:t>
            </a:r>
            <a:r>
              <a:rPr lang="en-US" altLang="zh-CN" sz="2400" dirty="0" smtClean="0"/>
              <a:t>between samples </a:t>
            </a:r>
            <a:r>
              <a:rPr lang="en-US" altLang="zh-CN" sz="2400" dirty="0"/>
              <a:t>of the same </a:t>
            </a:r>
            <a:r>
              <a:rPr lang="en-US" altLang="zh-CN" sz="2400" dirty="0" smtClean="0"/>
              <a:t>person.</a:t>
            </a:r>
            <a:endParaRPr lang="zh-CN" altLang="en-US" sz="2200" dirty="0"/>
          </a:p>
        </p:txBody>
      </p:sp>
      <p:cxnSp>
        <p:nvCxnSpPr>
          <p:cNvPr id="22" name="肘形连接符 21"/>
          <p:cNvCxnSpPr>
            <a:endCxn id="20" idx="0"/>
          </p:cNvCxnSpPr>
          <p:nvPr/>
        </p:nvCxnSpPr>
        <p:spPr>
          <a:xfrm rot="16200000" flipH="1">
            <a:off x="6225678" y="4637557"/>
            <a:ext cx="1386235" cy="229097"/>
          </a:xfrm>
          <a:prstGeom prst="bentConnector3">
            <a:avLst>
              <a:gd name="adj1" fmla="val 50000"/>
            </a:avLst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179512" y="5445224"/>
            <a:ext cx="4004594" cy="830997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dirty="0"/>
              <a:t>the distance </a:t>
            </a:r>
            <a:r>
              <a:rPr lang="en-US" altLang="zh-CN" sz="2400" dirty="0" smtClean="0"/>
              <a:t>between samples </a:t>
            </a:r>
            <a:r>
              <a:rPr lang="en-US" altLang="zh-CN" sz="2400" dirty="0"/>
              <a:t>of </a:t>
            </a:r>
            <a:r>
              <a:rPr lang="en-US" altLang="zh-CN" sz="2400" dirty="0" smtClean="0"/>
              <a:t>different persons.</a:t>
            </a:r>
            <a:endParaRPr lang="zh-CN" altLang="en-US" sz="2200" dirty="0"/>
          </a:p>
        </p:txBody>
      </p:sp>
      <p:cxnSp>
        <p:nvCxnSpPr>
          <p:cNvPr id="4111" name="直接箭头连接符 4110"/>
          <p:cNvCxnSpPr/>
          <p:nvPr/>
        </p:nvCxnSpPr>
        <p:spPr>
          <a:xfrm flipV="1">
            <a:off x="755576" y="4058989"/>
            <a:ext cx="1071818" cy="13862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51720" y="6519446"/>
            <a:ext cx="7078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lt"/>
                <a:cs typeface="Times New Roman" pitchFamily="18" charset="0"/>
              </a:rPr>
              <a:t>W. Li et al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., 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"Human 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Re-identification with Transferred 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Metric 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Learning“, ACCV 2012.</a:t>
            </a:r>
            <a:endParaRPr lang="zh-CN" altLang="en-US" sz="1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1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961" y="1268760"/>
            <a:ext cx="79928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Gating Network:</a:t>
            </a:r>
            <a:endParaRPr lang="en-US" altLang="zh-CN" sz="2400" b="1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 smtClean="0"/>
          </a:p>
        </p:txBody>
      </p:sp>
      <p:sp>
        <p:nvSpPr>
          <p:cNvPr id="7" name="Rectangle 3"/>
          <p:cNvSpPr/>
          <p:nvPr/>
        </p:nvSpPr>
        <p:spPr>
          <a:xfrm>
            <a:off x="0" y="0"/>
            <a:ext cx="9144000" cy="1412776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Literature Review: Learning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596361" y="2708920"/>
                <a:ext cx="4392488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smtClean="0"/>
                  <a:t>Parameters:</a:t>
                </a:r>
              </a:p>
              <a:p>
                <a:endParaRPr lang="en-US" altLang="zh-CN" sz="2400" b="1" dirty="0" smtClean="0"/>
              </a:p>
              <a:p>
                <a:r>
                  <a:rPr lang="en-US" altLang="zh-CN" sz="2000" i="1" dirty="0" smtClean="0"/>
                  <a:t>1.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000" i="1" dirty="0" smtClean="0"/>
                  <a:t> is the gating parameters to partition samples into different configurations.  </a:t>
                </a:r>
                <a:endParaRPr lang="en-US" altLang="zh-CN" sz="2000" i="1" dirty="0"/>
              </a:p>
              <a:p>
                <a:endParaRPr lang="en-US" altLang="zh-CN" sz="2400" b="1" dirty="0" smtClean="0"/>
              </a:p>
              <a:p>
                <a:r>
                  <a:rPr lang="en-US" altLang="zh-CN" sz="2000" i="1" dirty="0" smtClean="0"/>
                  <a:t>2.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000" i="1" dirty="0" smtClean="0"/>
                  <a:t> is the alignment matrix pair for  expert k, which projecting the two samples into a common feature space.</a:t>
                </a: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361" y="2708920"/>
                <a:ext cx="4392488" cy="3046988"/>
              </a:xfrm>
              <a:prstGeom prst="rect">
                <a:avLst/>
              </a:prstGeom>
              <a:blipFill rotWithShape="1">
                <a:blip r:embed="rId2"/>
                <a:stretch>
                  <a:fillRect l="-2219" t="-1600" b="-2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14" y="1654742"/>
            <a:ext cx="46863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441601"/>
            <a:ext cx="4493507" cy="372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9910" y="6510501"/>
            <a:ext cx="628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lt"/>
                <a:cs typeface="Times New Roman" pitchFamily="18" charset="0"/>
              </a:rPr>
              <a:t>W. Li et al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., </a:t>
            </a:r>
            <a:r>
              <a:rPr lang="en-US" altLang="zh-CN" sz="1600" dirty="0">
                <a:latin typeface="+mj-lt"/>
                <a:cs typeface="Times New Roman" pitchFamily="18" charset="0"/>
              </a:rPr>
              <a:t>"Locally Aligned Feature Transforms across Views </a:t>
            </a:r>
            <a:r>
              <a:rPr lang="en-US" altLang="zh-CN" sz="1600" dirty="0" smtClean="0">
                <a:latin typeface="+mj-lt"/>
                <a:cs typeface="Times New Roman" pitchFamily="18" charset="0"/>
              </a:rPr>
              <a:t>“, CVPR 2013.</a:t>
            </a:r>
            <a:endParaRPr lang="zh-CN" altLang="en-US" sz="1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1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68760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Application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8" name="Picture 6" descr="C:\Users\nec\Desktop\Appli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" y="1196752"/>
            <a:ext cx="9022135" cy="561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erayXu\Human Re-identification\Dataset\i-LIDS_Pedestrian\Persons\0005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0486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68760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Calibri" pitchFamily="34" charset="0"/>
              </a:rPr>
              <a:t>Setting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 descr="D:\MerayXu\Human Re-identification\Dataset\i-LIDS_Pedestrian\Persons\0001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53033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erayXu\Human Re-identification\Dataset\i-LIDS_Pedestrian\Persons\0006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61721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MerayXu\Human Re-identification\Dataset\i-LIDS_Pedestrian\Persons\0001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6" y="4655593"/>
            <a:ext cx="571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MerayXu\Human Re-identification\Dataset\i-LIDS_Pedestrian\Persons\0005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5593"/>
            <a:ext cx="5715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MerayXu\Human Re-identification\Dataset\i-LIDS_Pedestrian\Persons\0006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55593"/>
            <a:ext cx="6381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箭头连接符 2"/>
          <p:cNvCxnSpPr>
            <a:stCxn id="1026" idx="2"/>
            <a:endCxn id="1029" idx="0"/>
          </p:cNvCxnSpPr>
          <p:nvPr/>
        </p:nvCxnSpPr>
        <p:spPr>
          <a:xfrm>
            <a:off x="444679" y="3645024"/>
            <a:ext cx="867967" cy="101056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028" idx="2"/>
            <a:endCxn id="1031" idx="0"/>
          </p:cNvCxnSpPr>
          <p:nvPr/>
        </p:nvCxnSpPr>
        <p:spPr>
          <a:xfrm>
            <a:off x="2144302" y="3645024"/>
            <a:ext cx="10482" cy="101056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027" idx="2"/>
            <a:endCxn id="1030" idx="0"/>
          </p:cNvCxnSpPr>
          <p:nvPr/>
        </p:nvCxnSpPr>
        <p:spPr>
          <a:xfrm flipH="1">
            <a:off x="465262" y="3645024"/>
            <a:ext cx="808772" cy="101056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512" y="1383159"/>
            <a:ext cx="2273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S vs. S</a:t>
            </a:r>
            <a:endParaRPr lang="zh-CN" alt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843808" y="138315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M vs. S</a:t>
            </a:r>
            <a:endParaRPr lang="zh-CN" altLang="en-US" sz="2400" b="1" dirty="0"/>
          </a:p>
        </p:txBody>
      </p:sp>
      <p:pic>
        <p:nvPicPr>
          <p:cNvPr id="1032" name="Picture 8" descr="D:\MerayXu\Human Re-identification\Dataset\i-LIDS_Pedestrian\Persons\00120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73" y="4655593"/>
            <a:ext cx="597187" cy="16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2843808" y="2082114"/>
            <a:ext cx="2160240" cy="1706926"/>
            <a:chOff x="3491880" y="2060848"/>
            <a:chExt cx="2075908" cy="1691609"/>
          </a:xfrm>
        </p:grpSpPr>
        <p:pic>
          <p:nvPicPr>
            <p:cNvPr id="1033" name="Picture 9" descr="D:\MerayXu\Human Re-identification\Dataset\i-LIDS_Pedestrian\Persons\001200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195" y="2155400"/>
              <a:ext cx="491349" cy="1538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D:\MerayXu\Human Re-identification\Dataset\i-LIDS_Pedestrian\Persons\0012001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155400"/>
              <a:ext cx="495465" cy="1538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D:\MerayXu\Human Re-identification\Dataset\i-LIDS_Pedestrian\Persons\0012002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575" y="2155400"/>
              <a:ext cx="557307" cy="1503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3491880" y="2060848"/>
              <a:ext cx="2075908" cy="1691609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3" descr="D:\MerayXu\Human Re-identification\Dataset\i-LIDS_Pedestrian\Persons\001100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78" y="4655593"/>
            <a:ext cx="456696" cy="16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接箭头连接符 22"/>
          <p:cNvCxnSpPr>
            <a:stCxn id="14" idx="2"/>
            <a:endCxn id="1032" idx="0"/>
          </p:cNvCxnSpPr>
          <p:nvPr/>
        </p:nvCxnSpPr>
        <p:spPr>
          <a:xfrm flipH="1">
            <a:off x="3583167" y="3789040"/>
            <a:ext cx="340761" cy="8665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5476205" y="2060848"/>
            <a:ext cx="1608198" cy="1728192"/>
            <a:chOff x="6019979" y="1988840"/>
            <a:chExt cx="1720373" cy="1872208"/>
          </a:xfrm>
        </p:grpSpPr>
        <p:pic>
          <p:nvPicPr>
            <p:cNvPr id="11" name="Picture 4" descr="D:\MerayXu\Human Re-identification\Dataset\i-LIDS_Pedestrian\Persons\002800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903" y="2061531"/>
              <a:ext cx="606722" cy="172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D:\MerayXu\Human Re-identification\Dataset\i-LIDS_Pedestrian\Persons\0028006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061324"/>
              <a:ext cx="679913" cy="172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矩形 31"/>
            <p:cNvSpPr/>
            <p:nvPr/>
          </p:nvSpPr>
          <p:spPr>
            <a:xfrm>
              <a:off x="6019979" y="1988840"/>
              <a:ext cx="1720373" cy="1872208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405311" y="4479644"/>
            <a:ext cx="1527278" cy="1889258"/>
            <a:chOff x="5681596" y="4479644"/>
            <a:chExt cx="1728192" cy="2042616"/>
          </a:xfrm>
        </p:grpSpPr>
        <p:pic>
          <p:nvPicPr>
            <p:cNvPr id="15" name="Picture 6" descr="D:\MerayXu\Human Re-identification\Dataset\i-LIDS_Pedestrian\Persons\0028005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328" y="4528841"/>
              <a:ext cx="790575" cy="194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D:\MerayXu\Human Re-identification\Dataset\i-LIDS_Pedestrian\Persons\0027006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915" y="4528841"/>
              <a:ext cx="660654" cy="194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矩形 33"/>
            <p:cNvSpPr/>
            <p:nvPr/>
          </p:nvSpPr>
          <p:spPr>
            <a:xfrm>
              <a:off x="5681596" y="4479644"/>
              <a:ext cx="1728192" cy="2042616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476205" y="1383159"/>
            <a:ext cx="355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M vs. M</a:t>
            </a:r>
            <a:endParaRPr lang="zh-CN" altLang="en-US" sz="2400" b="1" dirty="0"/>
          </a:p>
        </p:txBody>
      </p:sp>
      <p:grpSp>
        <p:nvGrpSpPr>
          <p:cNvPr id="25" name="组合 24"/>
          <p:cNvGrpSpPr/>
          <p:nvPr/>
        </p:nvGrpSpPr>
        <p:grpSpPr>
          <a:xfrm>
            <a:off x="7323246" y="2053160"/>
            <a:ext cx="1710525" cy="1728192"/>
            <a:chOff x="7380312" y="2236763"/>
            <a:chExt cx="1710525" cy="1874941"/>
          </a:xfrm>
        </p:grpSpPr>
        <p:pic>
          <p:nvPicPr>
            <p:cNvPr id="21" name="Picture 8" descr="D:\MerayXu\Human Re-identification\Dataset\i-LIDS_Pedestrian\Persons\0031003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719" y="2329290"/>
              <a:ext cx="762000" cy="170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D:\MerayXu\Human Re-identification\Dataset\i-LIDS_Pedestrian\Persons\0031005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055" y="2329290"/>
              <a:ext cx="720802" cy="170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7380312" y="2236763"/>
              <a:ext cx="1710525" cy="1874941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520230" y="4492070"/>
            <a:ext cx="1650712" cy="1876832"/>
            <a:chOff x="5560417" y="4035737"/>
            <a:chExt cx="1794728" cy="1889258"/>
          </a:xfrm>
        </p:grpSpPr>
        <p:pic>
          <p:nvPicPr>
            <p:cNvPr id="27" name="Picture 10" descr="D:\MerayXu\Human Re-identification\Dataset\i-LIDS_Pedestrian\Persons\003100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214" y="4084380"/>
              <a:ext cx="890490" cy="179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1" descr="D:\MerayXu\Human Re-identification\Dataset\i-LIDS_Pedestrian\Persons\0031008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845" y="4084380"/>
              <a:ext cx="615647" cy="179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矩形 43"/>
            <p:cNvSpPr/>
            <p:nvPr/>
          </p:nvSpPr>
          <p:spPr>
            <a:xfrm>
              <a:off x="5560417" y="4035737"/>
              <a:ext cx="1794728" cy="1889258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6" name="直接箭头连接符 45"/>
          <p:cNvCxnSpPr>
            <a:stCxn id="32" idx="2"/>
            <a:endCxn id="34" idx="0"/>
          </p:cNvCxnSpPr>
          <p:nvPr/>
        </p:nvCxnSpPr>
        <p:spPr>
          <a:xfrm>
            <a:off x="6280304" y="3789040"/>
            <a:ext cx="1888646" cy="6906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stCxn id="40" idx="2"/>
            <a:endCxn id="44" idx="0"/>
          </p:cNvCxnSpPr>
          <p:nvPr/>
        </p:nvCxnSpPr>
        <p:spPr>
          <a:xfrm flipH="1">
            <a:off x="6345586" y="3781352"/>
            <a:ext cx="1832923" cy="7107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88" name="直接连接符 16387"/>
          <p:cNvCxnSpPr/>
          <p:nvPr/>
        </p:nvCxnSpPr>
        <p:spPr>
          <a:xfrm>
            <a:off x="2627784" y="1268760"/>
            <a:ext cx="0" cy="5400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5241338" y="1268760"/>
            <a:ext cx="0" cy="5400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1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4288" y="1527175"/>
            <a:ext cx="4197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>
                <a:latin typeface="+mj-lt"/>
                <a:cs typeface="Times New Roman" pitchFamily="18" charset="0"/>
              </a:rPr>
              <a:t>Non-overlapping Camera Views 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108200"/>
            <a:ext cx="65341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1"/>
          <p:cNvSpPr txBox="1">
            <a:spLocks noChangeArrowheads="1"/>
          </p:cNvSpPr>
          <p:nvPr/>
        </p:nvSpPr>
        <p:spPr bwMode="auto">
          <a:xfrm>
            <a:off x="1403350" y="5084763"/>
            <a:ext cx="6408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latin typeface="+mj-lt"/>
                <a:cs typeface="Times New Roman" pitchFamily="18" charset="0"/>
              </a:rPr>
              <a:t>Irrelevant negative samples, difficult to train classifiers</a:t>
            </a:r>
          </a:p>
        </p:txBody>
      </p:sp>
      <p:sp>
        <p:nvSpPr>
          <p:cNvPr id="7" name="Rectangle 3"/>
          <p:cNvSpPr/>
          <p:nvPr/>
        </p:nvSpPr>
        <p:spPr>
          <a:xfrm>
            <a:off x="0" y="0"/>
            <a:ext cx="9144000" cy="1268760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Difficulty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4288" y="1527175"/>
            <a:ext cx="4197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 smtClean="0">
                <a:latin typeface="+mj-lt"/>
                <a:cs typeface="Times New Roman" pitchFamily="18" charset="0"/>
              </a:rPr>
              <a:t>View/Pose </a:t>
            </a:r>
            <a:r>
              <a:rPr lang="en-US" altLang="zh-CN" sz="2400" dirty="0">
                <a:latin typeface="+mj-lt"/>
                <a:cs typeface="Times New Roman" pitchFamily="18" charset="0"/>
              </a:rPr>
              <a:t>Changes</a:t>
            </a:r>
          </a:p>
        </p:txBody>
      </p:sp>
      <p:pic>
        <p:nvPicPr>
          <p:cNvPr id="18436" name="Picture 17" descr="001_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176" y="2361017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8" descr="001_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0731" y="2361017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9" descr="002_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9309" y="419622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0" descr="002_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0731" y="419622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1" descr="179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8384" y="2358349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2" descr="179_1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95093" y="2358349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3" descr="181_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8384" y="419622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24" descr="181_18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95093" y="419622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25" descr="306_9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90592" y="2358349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26" descr="306_18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82680" y="234888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27" descr="307_4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90592" y="4186769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28" descr="307_18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82680" y="4186769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/>
          <p:nvPr/>
        </p:nvSpPr>
        <p:spPr>
          <a:xfrm>
            <a:off x="0" y="0"/>
            <a:ext cx="9144000" cy="1268760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Difficulty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14288" y="1527175"/>
            <a:ext cx="4197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>
                <a:latin typeface="+mj-lt"/>
                <a:cs typeface="Times New Roman" pitchFamily="18" charset="0"/>
              </a:rPr>
              <a:t>Occlusions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1403350" y="5084763"/>
            <a:ext cx="6408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dirty="0">
                <a:latin typeface="+mj-lt"/>
                <a:cs typeface="Times New Roman" pitchFamily="18" charset="0"/>
              </a:rPr>
              <a:t>Carried objects </a:t>
            </a:r>
            <a:r>
              <a:rPr lang="en-US" altLang="zh-CN" sz="2400" dirty="0" smtClean="0">
                <a:latin typeface="+mj-lt"/>
                <a:cs typeface="Times New Roman" pitchFamily="18" charset="0"/>
              </a:rPr>
              <a:t>occlude </a:t>
            </a:r>
            <a:r>
              <a:rPr lang="en-US" altLang="zh-CN" sz="2400" dirty="0">
                <a:latin typeface="+mj-lt"/>
                <a:cs typeface="Times New Roman" pitchFamily="18" charset="0"/>
              </a:rPr>
              <a:t>the </a:t>
            </a:r>
            <a:r>
              <a:rPr lang="en-US" altLang="zh-CN" sz="2400" dirty="0" smtClean="0">
                <a:latin typeface="+mj-lt"/>
                <a:cs typeface="Times New Roman" pitchFamily="18" charset="0"/>
              </a:rPr>
              <a:t>person appearance</a:t>
            </a:r>
            <a:endParaRPr lang="en-US" altLang="zh-CN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19461" name="Picture 6" descr="032_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78130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039_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9861" y="278130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 descr="117_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0834" y="2781300"/>
            <a:ext cx="5937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 descr="181_1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5932" y="278130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0" descr="182_18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905" y="278130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1" descr="011_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7878" y="278130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2" descr="012_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08850" y="2781300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/>
          <p:nvPr/>
        </p:nvSpPr>
        <p:spPr>
          <a:xfrm>
            <a:off x="0" y="0"/>
            <a:ext cx="9144000" cy="1268760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Difficulty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4288" y="1527175"/>
            <a:ext cx="4197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>
                <a:latin typeface="+mj-lt"/>
                <a:cs typeface="Times New Roman" pitchFamily="18" charset="0"/>
              </a:rPr>
              <a:t>Illumination Changes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403350" y="5084763"/>
            <a:ext cx="6408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latin typeface="+mj-lt"/>
                <a:cs typeface="Times New Roman" pitchFamily="18" charset="0"/>
              </a:rPr>
              <a:t>Need illumination-invariant features or light-amending process</a:t>
            </a:r>
          </a:p>
        </p:txBody>
      </p:sp>
      <p:pic>
        <p:nvPicPr>
          <p:cNvPr id="20485" name="Picture 6" descr="327_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6281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328_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518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8" descr="327_1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2081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 descr="328_1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6318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0" descr="330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0143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 descr="330_1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0868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2" descr="331_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52268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3" descr="331_9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2993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4" descr="332_9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81056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5" descr="332_18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66856" y="2492375"/>
            <a:ext cx="609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/>
          <p:nvPr/>
        </p:nvSpPr>
        <p:spPr>
          <a:xfrm>
            <a:off x="0" y="0"/>
            <a:ext cx="9144000" cy="1268760"/>
          </a:xfrm>
          <a:custGeom>
            <a:avLst/>
            <a:gdLst/>
            <a:ahLst/>
            <a:cxnLst/>
            <a:rect l="l" t="t" r="r" b="b"/>
            <a:pathLst>
              <a:path w="9144000" h="1931994">
                <a:moveTo>
                  <a:pt x="0" y="0"/>
                </a:moveTo>
                <a:lnTo>
                  <a:pt x="9144000" y="0"/>
                </a:lnTo>
                <a:lnTo>
                  <a:pt x="9144000" y="1312686"/>
                </a:lnTo>
                <a:cubicBezTo>
                  <a:pt x="8601739" y="1266259"/>
                  <a:pt x="7954001" y="1250245"/>
                  <a:pt x="7291812" y="1250310"/>
                </a:cubicBezTo>
                <a:cubicBezTo>
                  <a:pt x="6281032" y="1250409"/>
                  <a:pt x="5236584" y="1287973"/>
                  <a:pt x="4481945" y="1314751"/>
                </a:cubicBezTo>
                <a:cubicBezTo>
                  <a:pt x="3125499" y="1362884"/>
                  <a:pt x="1331886" y="1679974"/>
                  <a:pt x="0" y="1931994"/>
                </a:cubicBezTo>
                <a:close/>
              </a:path>
            </a:pathLst>
          </a:custGeom>
          <a:gradFill flip="none" rotWithShape="1">
            <a:gsLst>
              <a:gs pos="76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PH" dirty="0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-14288" y="0"/>
            <a:ext cx="9158288" cy="99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" pitchFamily="34" charset="0"/>
              </a:rPr>
              <a:t>Difficulty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1703</Words>
  <Application>Microsoft Office PowerPoint</Application>
  <PresentationFormat>全屏显示(4:3)</PresentationFormat>
  <Paragraphs>260</Paragraphs>
  <Slides>38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nec</dc:creator>
  <cp:lastModifiedBy>Windows 用户</cp:lastModifiedBy>
  <cp:revision>399</cp:revision>
  <dcterms:created xsi:type="dcterms:W3CDTF">2013-07-01T06:52:07Z</dcterms:created>
  <dcterms:modified xsi:type="dcterms:W3CDTF">2013-10-09T23:35:32Z</dcterms:modified>
</cp:coreProperties>
</file>