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3" r:id="rId1"/>
  </p:sldMasterIdLst>
  <p:notesMasterIdLst>
    <p:notesMasterId r:id="rId54"/>
  </p:notesMasterIdLst>
  <p:handoutMasterIdLst>
    <p:handoutMasterId r:id="rId55"/>
  </p:handoutMasterIdLst>
  <p:sldIdLst>
    <p:sldId id="1057" r:id="rId2"/>
    <p:sldId id="1015" r:id="rId3"/>
    <p:sldId id="829" r:id="rId4"/>
    <p:sldId id="1020" r:id="rId5"/>
    <p:sldId id="1023" r:id="rId6"/>
    <p:sldId id="1021" r:id="rId7"/>
    <p:sldId id="1024" r:id="rId8"/>
    <p:sldId id="1025" r:id="rId9"/>
    <p:sldId id="1016" r:id="rId10"/>
    <p:sldId id="768" r:id="rId11"/>
    <p:sldId id="769" r:id="rId12"/>
    <p:sldId id="785" r:id="rId13"/>
    <p:sldId id="770" r:id="rId14"/>
    <p:sldId id="771" r:id="rId15"/>
    <p:sldId id="772" r:id="rId16"/>
    <p:sldId id="773" r:id="rId17"/>
    <p:sldId id="779" r:id="rId18"/>
    <p:sldId id="774" r:id="rId19"/>
    <p:sldId id="796" r:id="rId20"/>
    <p:sldId id="775" r:id="rId21"/>
    <p:sldId id="776" r:id="rId22"/>
    <p:sldId id="777" r:id="rId23"/>
    <p:sldId id="795" r:id="rId24"/>
    <p:sldId id="783" r:id="rId25"/>
    <p:sldId id="1017" r:id="rId26"/>
    <p:sldId id="818" r:id="rId27"/>
    <p:sldId id="973" r:id="rId28"/>
    <p:sldId id="1058" r:id="rId29"/>
    <p:sldId id="819" r:id="rId30"/>
    <p:sldId id="802" r:id="rId31"/>
    <p:sldId id="803" r:id="rId32"/>
    <p:sldId id="804" r:id="rId33"/>
    <p:sldId id="1056" r:id="rId34"/>
    <p:sldId id="1059" r:id="rId35"/>
    <p:sldId id="1018" r:id="rId36"/>
    <p:sldId id="873" r:id="rId37"/>
    <p:sldId id="837" r:id="rId38"/>
    <p:sldId id="1031" r:id="rId39"/>
    <p:sldId id="1032" r:id="rId40"/>
    <p:sldId id="1030" r:id="rId41"/>
    <p:sldId id="1033" r:id="rId42"/>
    <p:sldId id="861" r:id="rId43"/>
    <p:sldId id="874" r:id="rId44"/>
    <p:sldId id="840" r:id="rId45"/>
    <p:sldId id="864" r:id="rId46"/>
    <p:sldId id="844" r:id="rId47"/>
    <p:sldId id="1036" r:id="rId48"/>
    <p:sldId id="1042" r:id="rId49"/>
    <p:sldId id="1043" r:id="rId50"/>
    <p:sldId id="1019" r:id="rId51"/>
    <p:sldId id="737" r:id="rId52"/>
    <p:sldId id="738" r:id="rId5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328"/>
    <a:srgbClr val="F6E6EA"/>
    <a:srgbClr val="FAE2F6"/>
    <a:srgbClr val="170981"/>
    <a:srgbClr val="D7FDF9"/>
    <a:srgbClr val="003366"/>
    <a:srgbClr val="FF7C8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6625" autoAdjust="0"/>
  </p:normalViewPr>
  <p:slideViewPr>
    <p:cSldViewPr>
      <p:cViewPr varScale="1">
        <p:scale>
          <a:sx n="71" d="100"/>
          <a:sy n="71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1.xml"/><Relationship Id="rId1" Type="http://schemas.openxmlformats.org/officeDocument/2006/relationships/slide" Target="slides/slide10.xml"/><Relationship Id="rId5" Type="http://schemas.openxmlformats.org/officeDocument/2006/relationships/slide" Target="slides/slide36.xml"/><Relationship Id="rId4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FA3C9-61F5-468B-8DF3-C621AEB5F9E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0"/>
      <dgm:spPr/>
    </dgm:pt>
    <dgm:pt modelId="{3F4D1240-0AF3-4E07-8A82-225E2925F11E}">
      <dgm:prSet phldrT="[Text]" phldr="1"/>
      <dgm:spPr/>
      <dgm:t>
        <a:bodyPr/>
        <a:lstStyle/>
        <a:p>
          <a:endParaRPr lang="en-US"/>
        </a:p>
      </dgm:t>
    </dgm:pt>
    <dgm:pt modelId="{D1E92CAF-B585-4E1E-94B7-A8A9644700F0}" type="parTrans" cxnId="{F0C2C1CF-797D-4514-BCB8-5F93EC068C6F}">
      <dgm:prSet/>
      <dgm:spPr/>
    </dgm:pt>
    <dgm:pt modelId="{F74A0C04-BD4C-48CB-9026-7F2110BFBBEC}" type="sibTrans" cxnId="{F0C2C1CF-797D-4514-BCB8-5F93EC068C6F}">
      <dgm:prSet/>
      <dgm:spPr/>
    </dgm:pt>
    <dgm:pt modelId="{E8830D9D-13BE-4473-A97D-895A60CF087A}">
      <dgm:prSet phldrT="[Text]" phldr="1"/>
      <dgm:spPr/>
      <dgm:t>
        <a:bodyPr/>
        <a:lstStyle/>
        <a:p>
          <a:endParaRPr lang="en-US"/>
        </a:p>
      </dgm:t>
    </dgm:pt>
    <dgm:pt modelId="{AD748904-86F8-4FFE-919D-551EC250D15A}" type="parTrans" cxnId="{1DEE6491-9151-4B6C-B16D-4CCADD9468D5}">
      <dgm:prSet/>
      <dgm:spPr/>
    </dgm:pt>
    <dgm:pt modelId="{258DFB8A-45EC-4726-AD3F-EFA2BE74EF4C}" type="sibTrans" cxnId="{1DEE6491-9151-4B6C-B16D-4CCADD9468D5}">
      <dgm:prSet/>
      <dgm:spPr/>
    </dgm:pt>
    <dgm:pt modelId="{AF21CBBB-C1C0-46A1-B5F2-136C54789CD3}">
      <dgm:prSet phldrT="[Text]" phldr="1"/>
      <dgm:spPr/>
      <dgm:t>
        <a:bodyPr/>
        <a:lstStyle/>
        <a:p>
          <a:endParaRPr lang="en-US"/>
        </a:p>
      </dgm:t>
    </dgm:pt>
    <dgm:pt modelId="{B874DF5E-CE43-4ABE-A61E-9556553F84A6}" type="parTrans" cxnId="{7F51E952-2EB3-4894-A73C-F943B068F337}">
      <dgm:prSet/>
      <dgm:spPr/>
    </dgm:pt>
    <dgm:pt modelId="{B9B81E89-D27C-41D0-8999-5F0CD43DD586}" type="sibTrans" cxnId="{7F51E952-2EB3-4894-A73C-F943B068F337}">
      <dgm:prSet/>
      <dgm:spPr/>
    </dgm:pt>
    <dgm:pt modelId="{3D591D51-51DF-4DDD-B8E5-2B11CCEBAA82}" type="pres">
      <dgm:prSet presAssocID="{309FA3C9-61F5-468B-8DF3-C621AEB5F9E9}" presName="Name0" presStyleCnt="0">
        <dgm:presLayoutVars>
          <dgm:dir/>
          <dgm:animLvl val="lvl"/>
          <dgm:resizeHandles val="exact"/>
        </dgm:presLayoutVars>
      </dgm:prSet>
      <dgm:spPr/>
    </dgm:pt>
    <dgm:pt modelId="{BC066F4A-AB90-459C-9652-A7E60782B0C2}" type="pres">
      <dgm:prSet presAssocID="{3F4D1240-0AF3-4E07-8A82-225E2925F11E}" presName="Name8" presStyleCnt="0"/>
      <dgm:spPr/>
    </dgm:pt>
    <dgm:pt modelId="{785324EC-8072-4392-80E1-050B0D756C58}" type="pres">
      <dgm:prSet presAssocID="{3F4D1240-0AF3-4E07-8A82-225E2925F11E}" presName="level" presStyleLbl="node1" presStyleIdx="0" presStyleCnt="3">
        <dgm:presLayoutVars>
          <dgm:chMax val="1"/>
          <dgm:bulletEnabled val="1"/>
        </dgm:presLayoutVars>
      </dgm:prSet>
      <dgm:spPr/>
    </dgm:pt>
    <dgm:pt modelId="{4ABD0D67-C33A-41D5-B787-108B213E0AC9}" type="pres">
      <dgm:prSet presAssocID="{3F4D1240-0AF3-4E07-8A82-225E2925F11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9DFA7D-5019-4539-B3D6-4127984A683E}" type="pres">
      <dgm:prSet presAssocID="{E8830D9D-13BE-4473-A97D-895A60CF087A}" presName="Name8" presStyleCnt="0"/>
      <dgm:spPr/>
    </dgm:pt>
    <dgm:pt modelId="{094EC84E-D796-46DA-9053-9492C858C251}" type="pres">
      <dgm:prSet presAssocID="{E8830D9D-13BE-4473-A97D-895A60CF087A}" presName="level" presStyleLbl="node1" presStyleIdx="1" presStyleCnt="3">
        <dgm:presLayoutVars>
          <dgm:chMax val="1"/>
          <dgm:bulletEnabled val="1"/>
        </dgm:presLayoutVars>
      </dgm:prSet>
      <dgm:spPr/>
    </dgm:pt>
    <dgm:pt modelId="{0ED9B9A3-017F-42F3-BAD2-A7FB439A19BE}" type="pres">
      <dgm:prSet presAssocID="{E8830D9D-13BE-4473-A97D-895A60CF08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0DF1ED-EFD3-4298-9150-CD56D2DF7354}" type="pres">
      <dgm:prSet presAssocID="{AF21CBBB-C1C0-46A1-B5F2-136C54789CD3}" presName="Name8" presStyleCnt="0"/>
      <dgm:spPr/>
    </dgm:pt>
    <dgm:pt modelId="{5AF7B5FC-A47B-449C-8165-2F5D756F0216}" type="pres">
      <dgm:prSet presAssocID="{AF21CBBB-C1C0-46A1-B5F2-136C54789CD3}" presName="level" presStyleLbl="node1" presStyleIdx="2" presStyleCnt="3">
        <dgm:presLayoutVars>
          <dgm:chMax val="1"/>
          <dgm:bulletEnabled val="1"/>
        </dgm:presLayoutVars>
      </dgm:prSet>
      <dgm:spPr/>
    </dgm:pt>
    <dgm:pt modelId="{F507BD5C-D58C-47CF-B7C5-4EA9EC93E931}" type="pres">
      <dgm:prSet presAssocID="{AF21CBBB-C1C0-46A1-B5F2-136C54789CD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F5FDBF8-9D54-44F0-BFBC-D8D350545960}" type="presOf" srcId="{AF21CBBB-C1C0-46A1-B5F2-136C54789CD3}" destId="{5AF7B5FC-A47B-449C-8165-2F5D756F0216}" srcOrd="0" destOrd="0" presId="urn:microsoft.com/office/officeart/2005/8/layout/pyramid1"/>
    <dgm:cxn modelId="{7F51E952-2EB3-4894-A73C-F943B068F337}" srcId="{309FA3C9-61F5-468B-8DF3-C621AEB5F9E9}" destId="{AF21CBBB-C1C0-46A1-B5F2-136C54789CD3}" srcOrd="2" destOrd="0" parTransId="{B874DF5E-CE43-4ABE-A61E-9556553F84A6}" sibTransId="{B9B81E89-D27C-41D0-8999-5F0CD43DD586}"/>
    <dgm:cxn modelId="{C77F0408-D36A-4618-9A0F-E8B0EC53DCE2}" type="presOf" srcId="{3F4D1240-0AF3-4E07-8A82-225E2925F11E}" destId="{4ABD0D67-C33A-41D5-B787-108B213E0AC9}" srcOrd="1" destOrd="0" presId="urn:microsoft.com/office/officeart/2005/8/layout/pyramid1"/>
    <dgm:cxn modelId="{E13404EC-F95A-4EC7-BF90-8A9ACD872BAA}" type="presOf" srcId="{AF21CBBB-C1C0-46A1-B5F2-136C54789CD3}" destId="{F507BD5C-D58C-47CF-B7C5-4EA9EC93E931}" srcOrd="1" destOrd="0" presId="urn:microsoft.com/office/officeart/2005/8/layout/pyramid1"/>
    <dgm:cxn modelId="{EC062932-B98F-4A36-A1D3-6FF73240004B}" type="presOf" srcId="{E8830D9D-13BE-4473-A97D-895A60CF087A}" destId="{094EC84E-D796-46DA-9053-9492C858C251}" srcOrd="0" destOrd="0" presId="urn:microsoft.com/office/officeart/2005/8/layout/pyramid1"/>
    <dgm:cxn modelId="{F0C2C1CF-797D-4514-BCB8-5F93EC068C6F}" srcId="{309FA3C9-61F5-468B-8DF3-C621AEB5F9E9}" destId="{3F4D1240-0AF3-4E07-8A82-225E2925F11E}" srcOrd="0" destOrd="0" parTransId="{D1E92CAF-B585-4E1E-94B7-A8A9644700F0}" sibTransId="{F74A0C04-BD4C-48CB-9026-7F2110BFBBEC}"/>
    <dgm:cxn modelId="{B021D632-9719-4EDC-AEFB-88E8DF3E3161}" type="presOf" srcId="{E8830D9D-13BE-4473-A97D-895A60CF087A}" destId="{0ED9B9A3-017F-42F3-BAD2-A7FB439A19BE}" srcOrd="1" destOrd="0" presId="urn:microsoft.com/office/officeart/2005/8/layout/pyramid1"/>
    <dgm:cxn modelId="{AB5EA81A-33E4-438B-92EB-A087DC998B62}" type="presOf" srcId="{3F4D1240-0AF3-4E07-8A82-225E2925F11E}" destId="{785324EC-8072-4392-80E1-050B0D756C58}" srcOrd="0" destOrd="0" presId="urn:microsoft.com/office/officeart/2005/8/layout/pyramid1"/>
    <dgm:cxn modelId="{1DEE6491-9151-4B6C-B16D-4CCADD9468D5}" srcId="{309FA3C9-61F5-468B-8DF3-C621AEB5F9E9}" destId="{E8830D9D-13BE-4473-A97D-895A60CF087A}" srcOrd="1" destOrd="0" parTransId="{AD748904-86F8-4FFE-919D-551EC250D15A}" sibTransId="{258DFB8A-45EC-4726-AD3F-EFA2BE74EF4C}"/>
    <dgm:cxn modelId="{684CE319-89CC-4CCC-8353-A58B98A10956}" type="presOf" srcId="{309FA3C9-61F5-468B-8DF3-C621AEB5F9E9}" destId="{3D591D51-51DF-4DDD-B8E5-2B11CCEBAA82}" srcOrd="0" destOrd="0" presId="urn:microsoft.com/office/officeart/2005/8/layout/pyramid1"/>
    <dgm:cxn modelId="{07F5A735-E403-42A4-8024-7D0B90E0B43F}" type="presParOf" srcId="{3D591D51-51DF-4DDD-B8E5-2B11CCEBAA82}" destId="{BC066F4A-AB90-459C-9652-A7E60782B0C2}" srcOrd="0" destOrd="0" presId="urn:microsoft.com/office/officeart/2005/8/layout/pyramid1"/>
    <dgm:cxn modelId="{12B0ACA8-3C6A-48E3-9AB0-10702FFEE745}" type="presParOf" srcId="{BC066F4A-AB90-459C-9652-A7E60782B0C2}" destId="{785324EC-8072-4392-80E1-050B0D756C58}" srcOrd="0" destOrd="0" presId="urn:microsoft.com/office/officeart/2005/8/layout/pyramid1"/>
    <dgm:cxn modelId="{4247A80D-6934-4F76-A926-FAC13637316A}" type="presParOf" srcId="{BC066F4A-AB90-459C-9652-A7E60782B0C2}" destId="{4ABD0D67-C33A-41D5-B787-108B213E0AC9}" srcOrd="1" destOrd="0" presId="urn:microsoft.com/office/officeart/2005/8/layout/pyramid1"/>
    <dgm:cxn modelId="{C07B513C-2417-4C93-BDA4-86998170470A}" type="presParOf" srcId="{3D591D51-51DF-4DDD-B8E5-2B11CCEBAA82}" destId="{3E9DFA7D-5019-4539-B3D6-4127984A683E}" srcOrd="1" destOrd="0" presId="urn:microsoft.com/office/officeart/2005/8/layout/pyramid1"/>
    <dgm:cxn modelId="{38FAC9E0-F998-4950-B9F7-2B07A9273799}" type="presParOf" srcId="{3E9DFA7D-5019-4539-B3D6-4127984A683E}" destId="{094EC84E-D796-46DA-9053-9492C858C251}" srcOrd="0" destOrd="0" presId="urn:microsoft.com/office/officeart/2005/8/layout/pyramid1"/>
    <dgm:cxn modelId="{9A6F2E10-85EA-4DB7-9D1D-E8072D5DF8D8}" type="presParOf" srcId="{3E9DFA7D-5019-4539-B3D6-4127984A683E}" destId="{0ED9B9A3-017F-42F3-BAD2-A7FB439A19BE}" srcOrd="1" destOrd="0" presId="urn:microsoft.com/office/officeart/2005/8/layout/pyramid1"/>
    <dgm:cxn modelId="{297A93B1-32C2-4604-95CD-8452F60AC3BE}" type="presParOf" srcId="{3D591D51-51DF-4DDD-B8E5-2B11CCEBAA82}" destId="{690DF1ED-EFD3-4298-9150-CD56D2DF7354}" srcOrd="2" destOrd="0" presId="urn:microsoft.com/office/officeart/2005/8/layout/pyramid1"/>
    <dgm:cxn modelId="{678C0BB7-E563-4489-AA8F-A45678BCA610}" type="presParOf" srcId="{690DF1ED-EFD3-4298-9150-CD56D2DF7354}" destId="{5AF7B5FC-A47B-449C-8165-2F5D756F0216}" srcOrd="0" destOrd="0" presId="urn:microsoft.com/office/officeart/2005/8/layout/pyramid1"/>
    <dgm:cxn modelId="{8A7B5166-2033-4FAE-B92E-157B8B645285}" type="presParOf" srcId="{690DF1ED-EFD3-4298-9150-CD56D2DF7354}" destId="{F507BD5C-D58C-47CF-B7C5-4EA9EC93E93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324EC-8072-4392-80E1-050B0D756C58}">
      <dsp:nvSpPr>
        <dsp:cNvPr id="0" name=""/>
        <dsp:cNvSpPr/>
      </dsp:nvSpPr>
      <dsp:spPr>
        <a:xfrm>
          <a:off x="127000" y="0"/>
          <a:ext cx="127000" cy="77787"/>
        </a:xfrm>
        <a:prstGeom prst="trapezoid">
          <a:avLst>
            <a:gd name="adj" fmla="val 81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7000" y="0"/>
        <a:ext cx="127000" cy="77787"/>
      </dsp:txXfrm>
    </dsp:sp>
    <dsp:sp modelId="{094EC84E-D796-46DA-9053-9492C858C251}">
      <dsp:nvSpPr>
        <dsp:cNvPr id="0" name=""/>
        <dsp:cNvSpPr/>
      </dsp:nvSpPr>
      <dsp:spPr>
        <a:xfrm>
          <a:off x="63500" y="77787"/>
          <a:ext cx="254000" cy="77787"/>
        </a:xfrm>
        <a:prstGeom prst="trapezoid">
          <a:avLst>
            <a:gd name="adj" fmla="val 81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7950" y="77787"/>
        <a:ext cx="165100" cy="77787"/>
      </dsp:txXfrm>
    </dsp:sp>
    <dsp:sp modelId="{5AF7B5FC-A47B-449C-8165-2F5D756F0216}">
      <dsp:nvSpPr>
        <dsp:cNvPr id="0" name=""/>
        <dsp:cNvSpPr/>
      </dsp:nvSpPr>
      <dsp:spPr>
        <a:xfrm>
          <a:off x="0" y="155575"/>
          <a:ext cx="381000" cy="77787"/>
        </a:xfrm>
        <a:prstGeom prst="trapezoid">
          <a:avLst>
            <a:gd name="adj" fmla="val 816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674" y="155575"/>
        <a:ext cx="247650" cy="77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5" Type="http://schemas.openxmlformats.org/officeDocument/2006/relationships/image" Target="../media/image57.wmf"/><Relationship Id="rId4" Type="http://schemas.openxmlformats.org/officeDocument/2006/relationships/image" Target="../media/image6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fld id="{E2C0DC43-5098-4EF9-8C16-ABD8113021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0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fld id="{7924C168-4FD8-4760-82A8-44EC23218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5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6F175-4865-435D-BB34-64C925A08D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B6F6F6-4EF8-432E-ABD6-FDAF11DB311C}" type="slidenum">
              <a:rPr lang="en-US" sz="1200">
                <a:latin typeface="Times New Roman" pitchFamily="18" charset="0"/>
              </a:rPr>
              <a:pPr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81088" y="677863"/>
            <a:ext cx="4719637" cy="3541712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EEB73FA-B0F2-48F3-AF2B-AB3499C5869E}" type="slidenum">
              <a:rPr lang="en-US" sz="1200">
                <a:latin typeface="Times New Roman" pitchFamily="18" charset="0"/>
              </a:rPr>
              <a:pPr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81088" y="677863"/>
            <a:ext cx="4719637" cy="354171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D384EB9-B103-45F9-9BB0-2C0A474E7DFD}" type="slidenum">
              <a:rPr lang="en-US" sz="1200">
                <a:latin typeface="Times New Roman" pitchFamily="18" charset="0"/>
              </a:rPr>
              <a:pPr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8249F0-04E1-4FA1-BD93-33C218F17FED}" type="slidenum">
              <a:rPr lang="en-US" sz="1200">
                <a:latin typeface="Times New Roman" pitchFamily="18" charset="0"/>
              </a:rPr>
              <a:pPr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81088" y="677863"/>
            <a:ext cx="4719637" cy="3541712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F348552-A82B-409A-9E48-7145829516E3}" type="slidenum">
              <a:rPr lang="en-US" sz="1200">
                <a:latin typeface="Times New Roman" pitchFamily="18" charset="0"/>
              </a:rPr>
              <a:pPr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Redraw the boxplot!  Yes, we need a more real boxplot graph!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937712-ED8C-40D5-BD2C-73C496081889}" type="slidenum">
              <a:rPr lang="en-US" sz="1200">
                <a:latin typeface="Times New Roman" pitchFamily="18" charset="0"/>
              </a:rPr>
              <a:pPr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B650B6E-2A17-4B84-89FA-CEF5AA003736}" type="slidenum">
              <a:rPr lang="en-US" sz="1200">
                <a:latin typeface="Times New Roman" pitchFamily="18" charset="0"/>
              </a:rPr>
              <a:pPr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1BD3AB7-C20C-4E56-A20C-773D2EED4B06}" type="slidenum">
              <a:rPr lang="en-US" sz="1200">
                <a:latin typeface="Times New Roman" pitchFamily="18" charset="0"/>
              </a:rPr>
              <a:pPr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81088" y="677863"/>
            <a:ext cx="4719637" cy="3541712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r>
              <a:rPr lang="en-US" smtClean="0"/>
              <a:t>JH: Maybe we can remove Loess curve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D657411-DF35-486F-AA41-91F4F0BE0A18}" type="slidenum">
              <a:rPr lang="en-US" sz="1200">
                <a:latin typeface="Times New Roman" pitchFamily="18" charset="0"/>
              </a:rPr>
              <a:pPr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JH: A better and BASIC histogram figure --- because this one overlaps with a later one!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9B1847-EEE7-453C-8EAE-ADC37ED9B85D}" type="slidenum">
              <a:rPr lang="en-US" sz="1200">
                <a:latin typeface="Times New Roman" pitchFamily="18" charset="0"/>
              </a:rPr>
              <a:pPr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BA295E-86D4-47DC-9325-1931244BCFBD}" type="slidenum">
              <a:rPr lang="en-US" sz="1200">
                <a:latin typeface="Times New Roman" pitchFamily="18" charset="0"/>
              </a:rPr>
              <a:pPr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ED391C-0881-4E60-91DD-FC7E6476EF32}" type="slidenum">
              <a:rPr lang="en-US" sz="1200">
                <a:latin typeface="Times New Roman" pitchFamily="18" charset="0"/>
              </a:rPr>
              <a:pPr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B4D04E-7A5B-46D1-8BE1-79A2A608370F}" type="slidenum">
              <a:rPr lang="en-US" sz="1200">
                <a:latin typeface="Times New Roman" pitchFamily="18" charset="0"/>
              </a:rPr>
              <a:pPr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Note: We need to </a:t>
            </a:r>
            <a:r>
              <a:rPr lang="en-US" b="1" smtClean="0"/>
              <a:t>label</a:t>
            </a:r>
            <a:r>
              <a:rPr lang="en-US" smtClean="0"/>
              <a:t> the dark plotted points as </a:t>
            </a:r>
            <a:r>
              <a:rPr lang="en-US" b="1" smtClean="0"/>
              <a:t>Q1, Median, Q3</a:t>
            </a:r>
            <a:r>
              <a:rPr lang="en-US" smtClean="0"/>
              <a:t> – that would help in understanding this graph.</a:t>
            </a:r>
          </a:p>
          <a:p>
            <a:r>
              <a:rPr lang="en-US" smtClean="0"/>
              <a:t>Tell audience: There is a shift in distribution of branch 1 WRT branch 2 in that the unit prices of items sold at branch 1 tend to be lower than those at branch 2.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E1D333-05B2-462B-94A2-B3FC0D1F9224}" type="slidenum">
              <a:rPr lang="en-US" sz="1200">
                <a:latin typeface="Times New Roman" pitchFamily="18" charset="0"/>
              </a:rPr>
              <a:pPr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/>
              <a:t>Need a better and more MEANINGFUL scatter plot! -JH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0C424EB-8108-4C9C-9946-442C8A690F27}" type="slidenum">
              <a:rPr lang="en-US" sz="1200">
                <a:latin typeface="Times New Roman" pitchFamily="18" charset="0"/>
              </a:rPr>
              <a:pPr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03EB2A-1ABB-4947-B06E-F41C0A23755D}" type="slidenum">
              <a:rPr lang="en-US" sz="1200">
                <a:latin typeface="Times New Roman" pitchFamily="18" charset="0"/>
              </a:rPr>
              <a:pPr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517A29A-6E94-4AF0-9A66-FE8CBB28E53C}" type="slidenum">
              <a:rPr lang="en-US" sz="1200">
                <a:latin typeface="Times New Roman" pitchFamily="18" charset="0"/>
              </a:rPr>
              <a:pPr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ABEC99-9529-40BA-9799-2197D477D74E}" type="slidenum">
              <a:rPr lang="en-US" sz="1200">
                <a:latin typeface="Times New Roman" pitchFamily="18" charset="0"/>
              </a:rPr>
              <a:pPr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CC (conference call) 08.11.02: Need to check Wiki to update references.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6FFC8A-8D1A-4C69-B55E-F35E87B3F355}" type="slidenum">
              <a:rPr lang="en-US" sz="1200">
                <a:latin typeface="Times New Roman" pitchFamily="18" charset="0"/>
              </a:rPr>
              <a:pPr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http://books.elsevier.com/companions/1558606890/pictures/Chapter_01/fig1-6b.gif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547ABBF-D7F0-4D2B-9011-FC638BA0A7E7}" type="slidenum">
              <a:rPr lang="en-US" sz="1200">
                <a:latin typeface="Times New Roman" pitchFamily="18" charset="0"/>
              </a:rPr>
              <a:pPr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3619D6F-2A61-46C3-A87B-FD806C934467}" type="slidenum">
              <a:rPr lang="en-US" sz="1200">
                <a:latin typeface="Times New Roman" pitchFamily="18" charset="0"/>
              </a:rPr>
              <a:pPr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FEB229-780F-4E07-B205-53FA16C38D28}" type="slidenum">
              <a:rPr lang="en-US" sz="1200">
                <a:latin typeface="Times New Roman" pitchFamily="18" charset="0"/>
              </a:rPr>
              <a:pPr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0775" y="698500"/>
            <a:ext cx="4643438" cy="34845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r>
              <a:rPr lang="en-US" smtClean="0"/>
              <a:t>May we categorize data along the following dimensions?</a:t>
            </a:r>
          </a:p>
          <a:p>
            <a:r>
              <a:rPr lang="en-US" smtClean="0"/>
              <a:t>    - structured, semi-structured, and unstructured</a:t>
            </a:r>
          </a:p>
          <a:p>
            <a:r>
              <a:rPr lang="en-US" smtClean="0"/>
              <a:t>    - numeric and categorical</a:t>
            </a:r>
          </a:p>
          <a:p>
            <a:r>
              <a:rPr lang="en-US" smtClean="0"/>
              <a:t>    - static and dynamic (temporal?)</a:t>
            </a:r>
          </a:p>
          <a:p>
            <a:r>
              <a:rPr lang="en-US" smtClean="0"/>
              <a:t>    - by application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1C8BC76-7D6B-47B7-B447-932FAC5C89E6}" type="slidenum">
              <a:rPr lang="en-US" sz="1200">
                <a:latin typeface="Times New Roman" pitchFamily="18" charset="0"/>
              </a:rPr>
              <a:pPr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43D9AA-5F9E-4346-9BCD-9494754F61A3}" type="slidenum">
              <a:rPr lang="en-US" sz="1200">
                <a:latin typeface="Times New Roman" pitchFamily="18" charset="0"/>
              </a:rPr>
              <a:pPr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50666F-5CB9-49A3-A624-BD2A5F6F5831}" type="slidenum">
              <a:rPr lang="en-US" sz="1200">
                <a:latin typeface="Times New Roman" pitchFamily="18" charset="0"/>
              </a:rPr>
              <a:pPr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24D210-FEB9-45F0-B17A-F2D34FF25B64}" type="slidenum">
              <a:rPr lang="en-US" sz="1200">
                <a:latin typeface="Times New Roman" pitchFamily="18" charset="0"/>
              </a:rPr>
              <a:pPr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8713" y="704850"/>
            <a:ext cx="4629150" cy="347186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6425"/>
            <a:ext cx="504825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Keep here because keeping it in clustering chapter seems far away. 08.11.02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61BF12-33A9-4DDF-B5A5-38B56D7D7BD5}" type="slidenum">
              <a:rPr lang="en-US" sz="1200">
                <a:latin typeface="Times New Roman" pitchFamily="18" charset="0"/>
              </a:rPr>
              <a:pPr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Distance is just once way of measuring dissimilarity (wiki).  Changed “register only the distance” to “registers only the difference” or “dissimiarity”?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B516A88-4DC8-4DB1-B776-C7E2934D5534}" type="slidenum">
              <a:rPr lang="en-US" sz="1200">
                <a:latin typeface="Times New Roman" pitchFamily="18" charset="0"/>
              </a:rPr>
              <a:pPr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E7A48BD-214F-4DE3-B70D-10E4A9340C1C}" type="slidenum">
              <a:rPr lang="en-US" sz="1200">
                <a:latin typeface="Times New Roman" pitchFamily="18" charset="0"/>
              </a:rPr>
              <a:pPr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MK: I tried to change equations so as to match notation in book, but each time I try to install the equation editor, it fails!  Agh!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438A729-2856-4CD2-8DEA-B20F002D82E3}" type="slidenum">
              <a:rPr lang="en-US" sz="1200">
                <a:latin typeface="Times New Roman" pitchFamily="18" charset="0"/>
              </a:rPr>
              <a:pPr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690E553-F878-494C-BF28-946F916E4D16}" type="slidenum">
              <a:rPr lang="en-US" sz="1200">
                <a:latin typeface="Times New Roman" pitchFamily="18" charset="0"/>
              </a:rPr>
              <a:pPr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MK: For lecture, this may be OK here, but I think discussion of standardization/normalization is better kept all together in Chapter 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1C678A-3867-49CD-9CB9-97B321029E84}" type="slidenum">
              <a:rPr lang="en-US" sz="1200">
                <a:latin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00F4D47-E9A9-4BC1-A63C-A784813225A4}" type="slidenum">
              <a:rPr lang="en-US" sz="1200">
                <a:latin typeface="Times New Roman" pitchFamily="18" charset="0"/>
              </a:rPr>
              <a:pPr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8713" y="704850"/>
            <a:ext cx="4629150" cy="3471863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6425"/>
            <a:ext cx="504825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9D859B-C3F2-4065-8626-B8848D5BF9A0}" type="slidenum">
              <a:rPr lang="en-US" sz="1200">
                <a:latin typeface="Times New Roman" pitchFamily="18" charset="0"/>
              </a:rPr>
              <a:pPr/>
              <a:t>43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B700BB-4B0A-4B92-BE6A-6939A5873B96}" type="slidenum">
              <a:rPr lang="en-US" sz="1200">
                <a:latin typeface="Times New Roman" pitchFamily="18" charset="0"/>
              </a:rPr>
              <a:pPr/>
              <a:t>44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179B36-AC96-4D05-BFC7-A353A282E23F}" type="slidenum">
              <a:rPr lang="en-US" sz="1200">
                <a:latin typeface="Times New Roman" pitchFamily="18" charset="0"/>
              </a:rPr>
              <a:pPr/>
              <a:t>45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8713" y="704850"/>
            <a:ext cx="4629150" cy="3471863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6425"/>
            <a:ext cx="504825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6C364F-4132-4702-BAB7-58EC576F7DAD}" type="slidenum">
              <a:rPr lang="en-US" sz="1200">
                <a:latin typeface="Times New Roman" pitchFamily="18" charset="0"/>
              </a:rPr>
              <a:pPr/>
              <a:t>46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8059963-2485-4372-BD1A-0E7620E43923}" type="slidenum">
              <a:rPr lang="en-US" sz="1200">
                <a:latin typeface="Times New Roman" pitchFamily="18" charset="0"/>
              </a:rPr>
              <a:pPr/>
              <a:t>47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BB3619-D20E-44C8-83DF-ABB8B5064CA8}" type="slidenum">
              <a:rPr lang="en-US" sz="1200">
                <a:latin typeface="Times New Roman" pitchFamily="18" charset="0"/>
              </a:rPr>
              <a:pPr/>
              <a:t>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MK: Machine learning used the term “feature VECTORS” &gt;  I made some changes to the wording of this slide because it implied that our previous data were not vectors, but they were all feature vectors.  I also changed the example since the one used was from Tan’s book (see next slide).</a:t>
            </a:r>
          </a:p>
          <a:p>
            <a:endParaRPr lang="en-US" smtClean="0"/>
          </a:p>
          <a:p>
            <a:r>
              <a:rPr lang="en-US" smtClean="0"/>
              <a:t>Chapter 3: Statistics Methods</a:t>
            </a:r>
          </a:p>
          <a:p>
            <a:endParaRPr lang="en-US" smtClean="0"/>
          </a:p>
          <a:p>
            <a:r>
              <a:rPr lang="en-US" smtClean="0"/>
              <a:t>Co-variance distance</a:t>
            </a:r>
          </a:p>
          <a:p>
            <a:endParaRPr lang="en-US" smtClean="0"/>
          </a:p>
          <a:p>
            <a:r>
              <a:rPr lang="en-US" smtClean="0"/>
              <a:t>K-L divergence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C946EC5-4B30-4B13-95B5-01B80110FDAB}" type="slidenum">
              <a:rPr lang="en-US" sz="1200">
                <a:latin typeface="Times New Roman" pitchFamily="18" charset="0"/>
              </a:rPr>
              <a:pPr/>
              <a:t>49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09/09/25MK: New example (previous one was from Tan’s book).</a:t>
            </a:r>
          </a:p>
          <a:p>
            <a:endParaRPr lang="en-US" smtClean="0"/>
          </a:p>
          <a:p>
            <a:r>
              <a:rPr lang="en-US" smtClean="0"/>
              <a:t>Chapter 3: Statistics Methods</a:t>
            </a:r>
          </a:p>
          <a:p>
            <a:endParaRPr lang="en-US" smtClean="0"/>
          </a:p>
          <a:p>
            <a:r>
              <a:rPr lang="en-US" smtClean="0"/>
              <a:t>Co-variance distance</a:t>
            </a:r>
          </a:p>
          <a:p>
            <a:endParaRPr lang="en-US" smtClean="0"/>
          </a:p>
          <a:p>
            <a:r>
              <a:rPr lang="en-US" smtClean="0"/>
              <a:t>K-L divergence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0ACECD3-AB47-462E-A372-FCE1CCAB945A}" type="slidenum">
              <a:rPr lang="en-US" sz="1200">
                <a:latin typeface="Times New Roman" pitchFamily="18" charset="0"/>
              </a:rPr>
              <a:pPr/>
              <a:t>50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7AD5AB6-D47A-4716-9513-40528BC18CA2}" type="slidenum">
              <a:rPr lang="en-US" sz="1200">
                <a:latin typeface="Times New Roman" pitchFamily="18" charset="0"/>
              </a:rPr>
              <a:pPr/>
              <a:t>51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08/10/23: This slide was out of date.  Draft of new version above.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Cut out the following: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Data description, data exploration, and measure data similarity set the basis for quality data preprocessing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A lot of methods have been developed but data preprocessing still an active area of research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2F5BEC-3E91-4F4D-B5E9-0D8CBBDDD375}" type="slidenum">
              <a:rPr lang="en-US" sz="1200">
                <a:latin typeface="Times New Roman" pitchFamily="18" charset="0"/>
              </a:rPr>
              <a:pPr/>
              <a:t>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F7A61C-0C16-4BD9-B77C-84B6193FD014}" type="slidenum">
              <a:rPr lang="en-US" sz="1200">
                <a:latin typeface="Times New Roman" pitchFamily="18" charset="0"/>
              </a:rPr>
              <a:pPr/>
              <a:t>52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MK 08.11.02: This needs to be updated to reflect changes.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9128A58-19BE-40A8-A3F2-C218C9BA21C4}" type="slidenum">
              <a:rPr lang="en-US" sz="1200">
                <a:latin typeface="Times New Roman" pitchFamily="18" charset="0"/>
              </a:rPr>
              <a:pPr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0775" y="698500"/>
            <a:ext cx="4643438" cy="348456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22DAA6-20CF-44F3-9B35-B7E90CA5D1D0}" type="slidenum">
              <a:rPr lang="en-US" sz="1200">
                <a:latin typeface="Times New Roman" pitchFamily="18" charset="0"/>
              </a:rPr>
              <a:pPr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0775" y="698500"/>
            <a:ext cx="4643438" cy="34845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0CD6D0F-5AE9-4EF1-BAAC-3CA6D7183F32}" type="slidenum">
              <a:rPr lang="en-US" sz="1200">
                <a:latin typeface="Times New Roman" pitchFamily="18" charset="0"/>
              </a:rPr>
              <a:pPr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0775" y="698500"/>
            <a:ext cx="4643438" cy="348456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656F76-3AB3-4466-AE91-33B3835C9E6C}" type="slidenum">
              <a:rPr lang="en-US" sz="1200">
                <a:latin typeface="Times New Roman" pitchFamily="18" charset="0"/>
              </a:rPr>
              <a:pPr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14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9788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latin typeface="Baskerville Old Face" pitchFamily="18" charset="0"/>
                <a:cs typeface="Arial" pitchFamily="34" charset="0"/>
              </a:defRPr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992188"/>
            <a:ext cx="868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33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9624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42561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928301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72000" y="1295400"/>
            <a:ext cx="41148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09F5947-4BBB-42A5-BA5B-D58D1EF793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7593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80CD697-B2BD-43BE-8C4A-E3404EA20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53435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9624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6C96E1-99AA-4AA1-95D4-7AED64C26B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29129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2B76B13-6034-4303-AD85-7B06F62879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6635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72C4141-9E1E-4BF6-833A-F762DA54AE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527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3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-100" baseline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effectLst/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n22@illino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7.jpeg"/><Relationship Id="rId5" Type="http://schemas.openxmlformats.org/officeDocument/2006/relationships/diagramData" Target="../diagrams/data1.xml"/><Relationship Id="rId10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63.e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8991600" cy="19272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CS6220: Data </a:t>
            </a:r>
            <a:r>
              <a:rPr lang="en-US" sz="4800" dirty="0"/>
              <a:t>Mining </a:t>
            </a:r>
            <a:r>
              <a:rPr lang="en-US" sz="4800" dirty="0" smtClean="0"/>
              <a:t>Techniques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2895600"/>
          </a:xfrm>
        </p:spPr>
        <p:txBody>
          <a:bodyPr>
            <a:normAutofit/>
          </a:bodyPr>
          <a:lstStyle/>
          <a:p>
            <a:pPr algn="ctr"/>
            <a:endParaRPr lang="en-US" sz="3000" b="1" dirty="0" smtClean="0"/>
          </a:p>
          <a:p>
            <a:pPr algn="ctr"/>
            <a:r>
              <a:rPr lang="en-US" sz="3000" b="1" dirty="0" smtClean="0"/>
              <a:t>Instructor: </a:t>
            </a:r>
            <a:r>
              <a:rPr lang="en-US" sz="3000" b="1" dirty="0" err="1" smtClean="0"/>
              <a:t>Yizhou</a:t>
            </a:r>
            <a:r>
              <a:rPr lang="en-US" sz="3000" b="1" dirty="0" smtClean="0"/>
              <a:t> Sun</a:t>
            </a:r>
          </a:p>
          <a:p>
            <a:pPr algn="ctr"/>
            <a:r>
              <a:rPr lang="en-US" sz="2400" dirty="0" smtClean="0">
                <a:hlinkClick r:id="rId3"/>
              </a:rPr>
              <a:t>yzsun@ccs.neu.edu</a:t>
            </a:r>
            <a:endParaRPr lang="en-US" sz="2400" dirty="0" smtClean="0"/>
          </a:p>
          <a:p>
            <a:pPr algn="ctr"/>
            <a:endParaRPr lang="en-US" dirty="0" smtClean="0"/>
          </a:p>
          <a:p>
            <a:pPr algn="ctr"/>
            <a:fld id="{1913F476-D1F9-4A8A-AA0B-77B35B937DF8}" type="datetime4">
              <a:rPr lang="en-US" sz="2400" smtClean="0"/>
              <a:pPr algn="ctr"/>
              <a:t>January 7, 2013</a:t>
            </a:fld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646B86"/>
                </a:solidFill>
              </a:rPr>
              <a:t>Chapter 2: Getting to Know Your Data</a:t>
            </a:r>
            <a:endParaRPr lang="en-US" sz="4000" dirty="0" smtClean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Basic Statistical Descriptions of Data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257800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u="sng" dirty="0" smtClean="0"/>
              <a:t>Central Tendency</a:t>
            </a:r>
          </a:p>
          <a:p>
            <a:pPr>
              <a:buSzPct val="80000"/>
            </a:pPr>
            <a:r>
              <a:rPr lang="en-US" u="sng" dirty="0" smtClean="0"/>
              <a:t>Dispersion of the Data</a:t>
            </a:r>
          </a:p>
          <a:p>
            <a:pPr>
              <a:buSzPct val="80000"/>
            </a:pPr>
            <a:r>
              <a:rPr lang="en-US" u="sng" dirty="0" smtClean="0"/>
              <a:t>Graphic Displays</a:t>
            </a:r>
            <a:endParaRPr lang="en-US" u="sng" dirty="0" smtClean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10AE7B-519A-404B-8EE4-CD95DC755F15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170981"/>
                </a:solidFill>
              </a:rPr>
              <a:t>Measuring the Central Tendency</a:t>
            </a:r>
            <a:endParaRPr lang="en-US" sz="4000" dirty="0" smtClean="0">
              <a:solidFill>
                <a:srgbClr val="170981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64770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  <a:buSzPct val="80000"/>
            </a:pPr>
            <a:r>
              <a:rPr lang="en-US" sz="1800" u="sng" dirty="0" smtClean="0"/>
              <a:t>Mean (algebraic measure) (sample vs. population):</a:t>
            </a:r>
          </a:p>
          <a:p>
            <a:pPr lvl="1" eaLnBrk="1" hangingPunct="1">
              <a:lnSpc>
                <a:spcPct val="130000"/>
              </a:lnSpc>
              <a:buSzPct val="80000"/>
              <a:buFont typeface="Wingdings" pitchFamily="2" charset="2"/>
              <a:buNone/>
            </a:pPr>
            <a:r>
              <a:rPr lang="en-US" sz="1800" dirty="0" smtClean="0"/>
              <a:t>Note: </a:t>
            </a:r>
            <a:r>
              <a:rPr lang="en-US" sz="1800" i="1" dirty="0" smtClean="0"/>
              <a:t>n</a:t>
            </a:r>
            <a:r>
              <a:rPr lang="en-US" sz="1800" dirty="0" smtClean="0"/>
              <a:t> is sample size and </a:t>
            </a:r>
            <a:r>
              <a:rPr lang="en-US" sz="1800" i="1" dirty="0" smtClean="0"/>
              <a:t>N</a:t>
            </a:r>
            <a:r>
              <a:rPr lang="en-US" sz="1800" dirty="0" smtClean="0"/>
              <a:t> is population size. 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dirty="0" smtClean="0"/>
              <a:t>Weighted arithmetic mean: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dirty="0" smtClean="0"/>
              <a:t>Trimmed mean: chopping extreme values</a:t>
            </a:r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sz="1800" u="sng" dirty="0" smtClean="0"/>
              <a:t>Median</a:t>
            </a:r>
            <a:r>
              <a:rPr lang="en-US" sz="1800" dirty="0" smtClean="0"/>
              <a:t>: 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dirty="0" smtClean="0"/>
              <a:t>Middle value if odd number of values, or average of the middle two values otherwise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dirty="0" smtClean="0"/>
              <a:t>Estimated by interpolation (for </a:t>
            </a:r>
            <a:r>
              <a:rPr lang="en-US" sz="1800" i="1" dirty="0" smtClean="0">
                <a:solidFill>
                  <a:schemeClr val="tx2"/>
                </a:solidFill>
              </a:rPr>
              <a:t>grouped data</a:t>
            </a:r>
            <a:r>
              <a:rPr lang="en-US" sz="1800" dirty="0" smtClean="0"/>
              <a:t>):</a:t>
            </a:r>
          </a:p>
          <a:p>
            <a:pPr eaLnBrk="1" hangingPunct="1">
              <a:lnSpc>
                <a:spcPct val="130000"/>
              </a:lnSpc>
              <a:buSzPct val="80000"/>
            </a:pPr>
            <a:endParaRPr lang="en-US" sz="1800" u="sng" dirty="0" smtClean="0"/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sz="1800" u="sng" dirty="0" smtClean="0"/>
              <a:t>Mode</a:t>
            </a:r>
            <a:endParaRPr lang="en-US" sz="1800" u="sng" dirty="0" smtClean="0"/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dirty="0" smtClean="0"/>
              <a:t>Value </a:t>
            </a:r>
            <a:r>
              <a:rPr lang="en-US" sz="1800" dirty="0" smtClean="0"/>
              <a:t>that occurs most frequently in the data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dirty="0" err="1" smtClean="0"/>
              <a:t>Unimodal</a:t>
            </a:r>
            <a:r>
              <a:rPr lang="en-US" sz="1800" dirty="0" smtClean="0"/>
              <a:t>, bimodal, </a:t>
            </a:r>
            <a:r>
              <a:rPr lang="en-US" sz="1800" dirty="0" err="1" smtClean="0"/>
              <a:t>trimodal</a:t>
            </a:r>
            <a:endParaRPr lang="en-US" sz="1800" dirty="0" smtClean="0"/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dirty="0" smtClean="0"/>
              <a:t>Empirical formula:</a:t>
            </a:r>
          </a:p>
          <a:p>
            <a:pPr eaLnBrk="1" hangingPunct="1">
              <a:lnSpc>
                <a:spcPct val="130000"/>
              </a:lnSpc>
              <a:buSzPct val="80000"/>
            </a:pPr>
            <a:endParaRPr lang="en-US" sz="1800" dirty="0" smtClean="0"/>
          </a:p>
        </p:txBody>
      </p:sp>
      <p:graphicFrame>
        <p:nvGraphicFramePr>
          <p:cNvPr id="16393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2872827"/>
              </p:ext>
            </p:extLst>
          </p:nvPr>
        </p:nvGraphicFramePr>
        <p:xfrm>
          <a:off x="7939881" y="990600"/>
          <a:ext cx="1066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Equation" r:id="rId4" imgW="596900" imgH="431800" progId="Equation.3">
                  <p:embed/>
                </p:oleObj>
              </mc:Choice>
              <mc:Fallback>
                <p:oleObj name="Equation" r:id="rId4" imgW="5969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881" y="990600"/>
                        <a:ext cx="10668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58152"/>
              </p:ext>
            </p:extLst>
          </p:nvPr>
        </p:nvGraphicFramePr>
        <p:xfrm>
          <a:off x="5905500" y="990600"/>
          <a:ext cx="1752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" name="Microsoft Equation 3.0" r:id="rId6" imgW="710891" imgH="431613" progId="Equation.3">
                  <p:embed/>
                </p:oleObj>
              </mc:Choice>
              <mc:Fallback>
                <p:oleObj name="Microsoft Equation 3.0" r:id="rId6" imgW="710891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990600"/>
                        <a:ext cx="17526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111378"/>
              </p:ext>
            </p:extLst>
          </p:nvPr>
        </p:nvGraphicFramePr>
        <p:xfrm>
          <a:off x="5867400" y="1752600"/>
          <a:ext cx="1600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" name="Equation" r:id="rId8" imgW="749300" imgH="838200" progId="Equation.3">
                  <p:embed/>
                </p:oleObj>
              </mc:Choice>
              <mc:Fallback>
                <p:oleObj name="Equation" r:id="rId8" imgW="749300" imgH="83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752600"/>
                        <a:ext cx="16002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55698"/>
              </p:ext>
            </p:extLst>
          </p:nvPr>
        </p:nvGraphicFramePr>
        <p:xfrm>
          <a:off x="1295400" y="4083844"/>
          <a:ext cx="464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" name="Equation" r:id="rId10" imgW="2387600" imgH="469900" progId="Equation.3">
                  <p:embed/>
                </p:oleObj>
              </mc:Choice>
              <mc:Fallback>
                <p:oleObj name="Equation" r:id="rId10" imgW="2387600" imgH="469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83844"/>
                        <a:ext cx="4648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526247"/>
              </p:ext>
            </p:extLst>
          </p:nvPr>
        </p:nvGraphicFramePr>
        <p:xfrm>
          <a:off x="2743200" y="5791200"/>
          <a:ext cx="44497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4" name="Equation" r:id="rId12" imgW="2197100" imgH="203200" progId="Equation.3">
                  <p:embed/>
                </p:oleObj>
              </mc:Choice>
              <mc:Fallback>
                <p:oleObj name="Equation" r:id="rId12" imgW="21971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91200"/>
                        <a:ext cx="444976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4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23161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10AE7B-519A-404B-8EE4-CD95DC755F15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867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 </a:t>
            </a:r>
            <a:r>
              <a:rPr lang="en-US" smtClean="0"/>
              <a:t>Symmetric vs. Skewed Data</a:t>
            </a:r>
            <a:endParaRPr lang="en-US" sz="320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3664974" cy="163169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Median, mean and mode of symmetric, positively and negatively skewed data</a:t>
            </a:r>
          </a:p>
        </p:txBody>
      </p:sp>
      <p:pic>
        <p:nvPicPr>
          <p:cNvPr id="17415" name="Picture 6" descr="rightskew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17" y="2971800"/>
            <a:ext cx="5181598" cy="3886200"/>
          </a:xfrm>
          <a:noFill/>
        </p:spPr>
      </p:pic>
      <p:pic>
        <p:nvPicPr>
          <p:cNvPr id="17416" name="Picture 8" descr="leftskew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3086100"/>
            <a:ext cx="4876800" cy="3771900"/>
          </a:xfrm>
          <a:noFill/>
        </p:spPr>
      </p:pic>
      <p:pic>
        <p:nvPicPr>
          <p:cNvPr id="17417" name="Picture 10" descr="ha02skew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591232" cy="291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2362200" y="51816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solidFill>
                  <a:schemeClr val="tx2"/>
                </a:solidFill>
              </a:rPr>
              <a:t>positively skewed</a:t>
            </a: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5257800" y="51816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solidFill>
                  <a:schemeClr val="tx2"/>
                </a:solidFill>
              </a:rPr>
              <a:t>negatively skewed</a:t>
            </a:r>
          </a:p>
        </p:txBody>
      </p:sp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5791200" y="14478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solidFill>
                  <a:schemeClr val="tx2"/>
                </a:solidFill>
              </a:rPr>
              <a:t>symmetric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10AE7B-519A-404B-8EE4-CD95DC755F15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170981"/>
                </a:solidFill>
              </a:rPr>
              <a:t>Measuring the Dispersion of Data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610600" cy="5029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SzPct val="80000"/>
            </a:pPr>
            <a:r>
              <a:rPr lang="en-US" sz="1800" smtClean="0"/>
              <a:t>Quartiles, outliers and boxplots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Quartiles</a:t>
            </a:r>
            <a:r>
              <a:rPr lang="en-US" sz="1800" smtClean="0"/>
              <a:t>: Q</a:t>
            </a:r>
            <a:r>
              <a:rPr lang="en-US" sz="1800" baseline="-25000" smtClean="0"/>
              <a:t>1</a:t>
            </a:r>
            <a:r>
              <a:rPr lang="en-US" sz="1800" smtClean="0"/>
              <a:t> (25</a:t>
            </a:r>
            <a:r>
              <a:rPr lang="en-US" sz="1800" baseline="30000" smtClean="0"/>
              <a:t>th</a:t>
            </a:r>
            <a:r>
              <a:rPr lang="en-US" sz="1800" smtClean="0"/>
              <a:t> percentile), Q</a:t>
            </a:r>
            <a:r>
              <a:rPr lang="en-US" sz="1800" baseline="-25000" smtClean="0"/>
              <a:t>3</a:t>
            </a:r>
            <a:r>
              <a:rPr lang="en-US" sz="1800" smtClean="0"/>
              <a:t> (75</a:t>
            </a:r>
            <a:r>
              <a:rPr lang="en-US" sz="1800" baseline="30000" smtClean="0"/>
              <a:t>th</a:t>
            </a:r>
            <a:r>
              <a:rPr lang="en-US" sz="1800" smtClean="0"/>
              <a:t> percentile)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Inter-quartile range</a:t>
            </a:r>
            <a:r>
              <a:rPr lang="en-US" sz="1800" smtClean="0"/>
              <a:t>: IQR = Q</a:t>
            </a:r>
            <a:r>
              <a:rPr lang="en-US" sz="1800" baseline="-25000" smtClean="0"/>
              <a:t>3 </a:t>
            </a:r>
            <a:r>
              <a:rPr lang="en-US" sz="1800" smtClean="0"/>
              <a:t>–</a:t>
            </a:r>
            <a:r>
              <a:rPr lang="en-US" sz="1800" baseline="-25000" smtClean="0"/>
              <a:t> </a:t>
            </a:r>
            <a:r>
              <a:rPr lang="en-US" sz="1800" smtClean="0"/>
              <a:t>Q</a:t>
            </a:r>
            <a:r>
              <a:rPr lang="en-US" sz="1800" baseline="-25000" smtClean="0"/>
              <a:t>1 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Five number summary</a:t>
            </a:r>
            <a:r>
              <a:rPr lang="en-US" sz="1800" smtClean="0"/>
              <a:t>: min, Q</a:t>
            </a:r>
            <a:r>
              <a:rPr lang="en-US" sz="1800" baseline="-25000" smtClean="0"/>
              <a:t>1</a:t>
            </a:r>
            <a:r>
              <a:rPr lang="en-US" sz="1800" smtClean="0"/>
              <a:t>, median,</a:t>
            </a:r>
            <a:r>
              <a:rPr lang="en-US" sz="1800" baseline="-25000" smtClean="0"/>
              <a:t> </a:t>
            </a:r>
            <a:r>
              <a:rPr lang="en-US" sz="1800" smtClean="0"/>
              <a:t>Q</a:t>
            </a:r>
            <a:r>
              <a:rPr lang="en-US" sz="1800" baseline="-25000" smtClean="0"/>
              <a:t>3</a:t>
            </a:r>
            <a:r>
              <a:rPr lang="en-US" sz="1800" smtClean="0"/>
              <a:t>, max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Boxplot</a:t>
            </a:r>
            <a:r>
              <a:rPr lang="en-US" sz="1800" smtClean="0"/>
              <a:t>: ends of the box are the quartiles; median is marked; add whiskers, and plot outliers individually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Outlier</a:t>
            </a:r>
            <a:r>
              <a:rPr lang="en-US" sz="1800" smtClean="0"/>
              <a:t>: usually, a value higher/lower than 1.5 x IQR</a:t>
            </a:r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sz="1800" smtClean="0"/>
              <a:t>Variance and standard deviation (</a:t>
            </a:r>
            <a:r>
              <a:rPr lang="en-US" sz="1800" i="1" smtClean="0"/>
              <a:t>sample:</a:t>
            </a:r>
            <a:r>
              <a:rPr lang="en-US" sz="1800" smtClean="0"/>
              <a:t> </a:t>
            </a:r>
            <a:r>
              <a:rPr lang="en-US" sz="1800" i="1" smtClean="0"/>
              <a:t>s, population: </a:t>
            </a:r>
            <a:r>
              <a:rPr lang="el-GR" sz="1800" i="1" smtClean="0"/>
              <a:t>σ</a:t>
            </a:r>
            <a:r>
              <a:rPr lang="en-US" sz="1800" i="1" smtClean="0"/>
              <a:t>)</a:t>
            </a:r>
            <a:endParaRPr lang="en-US" sz="1800" smtClean="0"/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Variance</a:t>
            </a:r>
            <a:r>
              <a:rPr lang="en-US" sz="1800" smtClean="0"/>
              <a:t>: (algebraic, scalable computation)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endParaRPr lang="en-US" sz="1800" smtClean="0"/>
          </a:p>
          <a:p>
            <a:pPr lvl="1" eaLnBrk="1" hangingPunct="1">
              <a:lnSpc>
                <a:spcPct val="130000"/>
              </a:lnSpc>
              <a:buSzPct val="80000"/>
            </a:pPr>
            <a:endParaRPr lang="en-US" sz="1800" smtClean="0"/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Standard deviation</a:t>
            </a:r>
            <a:r>
              <a:rPr lang="en-US" sz="1800" i="1" smtClean="0"/>
              <a:t> s (or </a:t>
            </a:r>
            <a:r>
              <a:rPr lang="el-GR" sz="1800" i="1" smtClean="0"/>
              <a:t>σ</a:t>
            </a:r>
            <a:r>
              <a:rPr lang="en-US" sz="1800" i="1" smtClean="0"/>
              <a:t>) </a:t>
            </a:r>
            <a:r>
              <a:rPr lang="en-US" sz="1800" smtClean="0"/>
              <a:t>is the square root of variance </a:t>
            </a:r>
            <a:r>
              <a:rPr lang="en-US" sz="1800" i="1" smtClean="0"/>
              <a:t>s</a:t>
            </a:r>
            <a:r>
              <a:rPr lang="en-US" sz="1800" i="1" baseline="30000" smtClean="0"/>
              <a:t>2 (</a:t>
            </a:r>
            <a:r>
              <a:rPr lang="en-US" sz="1800" i="1" smtClean="0"/>
              <a:t>or</a:t>
            </a:r>
            <a:r>
              <a:rPr lang="en-US" sz="1800" i="1" baseline="30000" smtClean="0"/>
              <a:t> </a:t>
            </a:r>
            <a:r>
              <a:rPr lang="el-GR" sz="1800" i="1" smtClean="0"/>
              <a:t>σ</a:t>
            </a:r>
            <a:r>
              <a:rPr lang="en-US" sz="1800" i="1" baseline="30000" smtClean="0"/>
              <a:t>2)</a:t>
            </a:r>
          </a:p>
        </p:txBody>
      </p:sp>
      <p:graphicFrame>
        <p:nvGraphicFramePr>
          <p:cNvPr id="18438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283136"/>
              </p:ext>
            </p:extLst>
          </p:nvPr>
        </p:nvGraphicFramePr>
        <p:xfrm>
          <a:off x="4953000" y="4953000"/>
          <a:ext cx="394447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4" imgW="2234880" imgH="431640" progId="Equation.3">
                  <p:embed/>
                </p:oleObj>
              </mc:Choice>
              <mc:Fallback>
                <p:oleObj name="Equation" r:id="rId4" imgW="223488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953000"/>
                        <a:ext cx="3944471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0"/>
          <p:cNvGraphicFramePr>
            <a:graphicFrameLocks noChangeAspect="1"/>
          </p:cNvGraphicFramePr>
          <p:nvPr/>
        </p:nvGraphicFramePr>
        <p:xfrm>
          <a:off x="381000" y="5018088"/>
          <a:ext cx="42672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6" imgW="2959100" imgH="431800" progId="Equation.3">
                  <p:embed/>
                </p:oleObj>
              </mc:Choice>
              <mc:Fallback>
                <p:oleObj name="Equation" r:id="rId6" imgW="29591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18088"/>
                        <a:ext cx="42672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10AE7B-519A-404B-8EE4-CD95DC755F15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181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 </a:t>
            </a:r>
            <a:r>
              <a:rPr lang="en-US" smtClean="0"/>
              <a:t>Boxplot Analysis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60960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b="1" dirty="0" smtClean="0"/>
              <a:t>Five-number summary</a:t>
            </a:r>
            <a:r>
              <a:rPr lang="en-US" sz="2000" dirty="0" smtClean="0"/>
              <a:t> of a distribution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Minimum, Q1, Median, Q3, Maximum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dirty="0" smtClean="0"/>
              <a:t>Boxplot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Data is represented with a box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The ends of the box are at the first and third quartiles, i.e., the height of the box is IQR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The median is marked by a line within the box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Whiskers: two lines outside the box extended to Minimum and Maximum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Outliers: points beyond a specified outlier threshold, plotted individually</a:t>
            </a:r>
          </a:p>
        </p:txBody>
      </p:sp>
      <p:pic>
        <p:nvPicPr>
          <p:cNvPr id="19459" name="Picture 1035" descr="box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8305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38" descr="th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14300"/>
            <a:ext cx="39338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10AE7B-519A-404B-8EE4-CD95DC755F15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Visualization of Data Dispersion: 3-D Boxplots</a:t>
            </a:r>
            <a:endParaRPr lang="en-US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8E361C-C9D1-424D-82C1-3E2A58F1CABA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048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7B6E4C3-B1E8-466A-82D3-3770835149C2}" type="datetime4">
              <a:rPr lang="en-US" sz="1200"/>
              <a:pPr eaLnBrk="1" hangingPunct="1"/>
              <a:t>January 7, 2013</a:t>
            </a:fld>
            <a:endParaRPr lang="en-US" sz="120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200"/>
              <a:t>Data Mining: Concepts and Techniques</a:t>
            </a:r>
          </a:p>
        </p:txBody>
      </p:sp>
      <p:pic>
        <p:nvPicPr>
          <p:cNvPr id="20486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9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Properties of Normal Distribution Curve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25146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The normal (distribution) curve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</a:rPr>
              <a:t>From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–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 to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+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: contains about 68% of the measurements  (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: mean, 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: standard deviation)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</a:rPr>
              <a:t> From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–2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 to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+2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: contains about 95% of it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</a:rPr>
              <a:t>From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–3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 to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+3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: contains about 99.7% of it</a:t>
            </a:r>
          </a:p>
          <a:p>
            <a:pPr lvl="1" eaLnBrk="1" hangingPunct="1"/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21509" name="Picture 5" descr="normal1-9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729038"/>
            <a:ext cx="2895600" cy="2590800"/>
          </a:xfrm>
          <a:noFill/>
        </p:spPr>
      </p:pic>
      <p:pic>
        <p:nvPicPr>
          <p:cNvPr id="21510" name="Picture 7" descr="normal1-6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86200"/>
            <a:ext cx="2986088" cy="2438400"/>
          </a:xfrm>
          <a:noFill/>
        </p:spPr>
      </p:pic>
      <p:pic>
        <p:nvPicPr>
          <p:cNvPr id="21511" name="Picture 9" descr="normal1-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3810000"/>
            <a:ext cx="29860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10AE7B-519A-404B-8EE4-CD95DC755F15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170981"/>
                </a:solidFill>
              </a:rPr>
              <a:t>Graphic Displays of Basic Statistical Descriptions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SzPct val="80000"/>
            </a:pPr>
            <a:r>
              <a:rPr lang="en-US" sz="2400" b="1" smtClean="0"/>
              <a:t>Boxplot</a:t>
            </a:r>
            <a:r>
              <a:rPr lang="en-US" sz="2400" smtClean="0"/>
              <a:t>: graphic display of five-number summary</a:t>
            </a:r>
          </a:p>
          <a:p>
            <a:pPr eaLnBrk="1" hangingPunct="1">
              <a:lnSpc>
                <a:spcPct val="140000"/>
              </a:lnSpc>
              <a:buSzPct val="80000"/>
            </a:pPr>
            <a:r>
              <a:rPr lang="en-US" sz="2400" b="1" smtClean="0"/>
              <a:t>Histogram</a:t>
            </a:r>
            <a:r>
              <a:rPr lang="en-US" sz="2400" smtClean="0"/>
              <a:t>: x-axis are values, y-axis repres. frequencies </a:t>
            </a:r>
          </a:p>
          <a:p>
            <a:pPr eaLnBrk="1" hangingPunct="1">
              <a:lnSpc>
                <a:spcPct val="140000"/>
              </a:lnSpc>
              <a:buSzPct val="80000"/>
            </a:pPr>
            <a:r>
              <a:rPr lang="en-US" sz="2400" b="1" smtClean="0"/>
              <a:t>Quantile plot</a:t>
            </a:r>
            <a:r>
              <a:rPr lang="en-US" sz="2400" smtClean="0"/>
              <a:t>:  each value </a:t>
            </a:r>
            <a:r>
              <a:rPr lang="en-US" sz="2400" i="1" smtClean="0"/>
              <a:t>x</a:t>
            </a:r>
            <a:r>
              <a:rPr lang="en-US" sz="2400" i="1" baseline="-25000" smtClean="0"/>
              <a:t>i</a:t>
            </a:r>
            <a:r>
              <a:rPr lang="en-US" sz="2400" baseline="-25000" smtClean="0"/>
              <a:t>  </a:t>
            </a:r>
            <a:r>
              <a:rPr lang="en-US" sz="2400" smtClean="0"/>
              <a:t>is paired with </a:t>
            </a:r>
            <a:r>
              <a:rPr lang="en-US" sz="2400" i="1" smtClean="0"/>
              <a:t>f</a:t>
            </a:r>
            <a:r>
              <a:rPr lang="en-US" sz="2400" i="1" baseline="-25000" smtClean="0"/>
              <a:t>i </a:t>
            </a:r>
            <a:r>
              <a:rPr lang="en-US" sz="2400" smtClean="0"/>
              <a:t> indicating that approximately 100 </a:t>
            </a:r>
            <a:r>
              <a:rPr lang="en-US" sz="2400" i="1" smtClean="0"/>
              <a:t>f</a:t>
            </a:r>
            <a:r>
              <a:rPr lang="en-US" sz="2400" i="1" baseline="-25000" smtClean="0"/>
              <a:t>i </a:t>
            </a:r>
            <a:r>
              <a:rPr lang="en-US" sz="2400" smtClean="0"/>
              <a:t>% of data  are </a:t>
            </a:r>
            <a:r>
              <a:rPr lang="en-US" sz="2400" smtClean="0">
                <a:sym typeface="Symbol" pitchFamily="18" charset="2"/>
              </a:rPr>
              <a:t></a:t>
            </a:r>
            <a:r>
              <a:rPr lang="en-US" sz="2400" smtClean="0"/>
              <a:t> </a:t>
            </a:r>
            <a:r>
              <a:rPr lang="en-US" sz="2400" i="1" smtClean="0"/>
              <a:t>x</a:t>
            </a:r>
            <a:r>
              <a:rPr lang="en-US" sz="2400" i="1" baseline="-25000" smtClean="0"/>
              <a:t>i</a:t>
            </a:r>
            <a:r>
              <a:rPr lang="en-US" sz="2400" baseline="-25000" smtClean="0"/>
              <a:t> </a:t>
            </a:r>
            <a:endParaRPr lang="en-US" sz="2400" smtClean="0"/>
          </a:p>
          <a:p>
            <a:pPr eaLnBrk="1" hangingPunct="1">
              <a:lnSpc>
                <a:spcPct val="140000"/>
              </a:lnSpc>
              <a:buSzPct val="80000"/>
            </a:pPr>
            <a:r>
              <a:rPr lang="en-US" sz="2400" b="1" smtClean="0"/>
              <a:t>Quantile-quantile (q-q) plot</a:t>
            </a:r>
            <a:r>
              <a:rPr lang="en-US" sz="2400" smtClean="0"/>
              <a:t>: graphs the quantiles of one univariant distribution against the corresponding quantiles of another</a:t>
            </a:r>
          </a:p>
          <a:p>
            <a:pPr eaLnBrk="1" hangingPunct="1">
              <a:lnSpc>
                <a:spcPct val="140000"/>
              </a:lnSpc>
              <a:buSzPct val="80000"/>
            </a:pPr>
            <a:r>
              <a:rPr lang="en-US" sz="2400" b="1" smtClean="0"/>
              <a:t>Scatter plot</a:t>
            </a:r>
            <a:r>
              <a:rPr lang="en-US" sz="2400" smtClean="0"/>
              <a:t>: each pair of values is a pair of coordinates and plotted as points in the plane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87C9D42-B758-4780-93F4-1FF17A07DD97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Histogram Analysis</a:t>
            </a:r>
          </a:p>
        </p:txBody>
      </p:sp>
      <p:sp>
        <p:nvSpPr>
          <p:cNvPr id="23556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6482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Histogram: Graph display of tabulated frequencies, shown as bars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It shows what proportion of cases fall into each of several categories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Differs from a bar chart in that it is the </a:t>
            </a:r>
            <a:r>
              <a:rPr lang="en-US" sz="2000" i="1" smtClean="0"/>
              <a:t>area</a:t>
            </a:r>
            <a:r>
              <a:rPr lang="en-US" sz="2000" smtClean="0"/>
              <a:t> of the bar that denotes the value, not the height as in bar charts, a crucial distinction when the categories are not of uniform width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The categories are usually specified as non-overlapping intervals of some variable. The categories (bars) must be adjacent</a:t>
            </a:r>
          </a:p>
          <a:p>
            <a:pPr eaLnBrk="1" hangingPunct="1">
              <a:lnSpc>
                <a:spcPct val="110000"/>
              </a:lnSpc>
            </a:pPr>
            <a:endParaRPr lang="en-US" sz="1600" smtClean="0"/>
          </a:p>
        </p:txBody>
      </p:sp>
      <p:graphicFrame>
        <p:nvGraphicFramePr>
          <p:cNvPr id="23557" name="Object 1029"/>
          <p:cNvGraphicFramePr>
            <a:graphicFrameLocks noGrp="1"/>
          </p:cNvGraphicFramePr>
          <p:nvPr>
            <p:ph type="chart" sz="half" idx="2"/>
          </p:nvPr>
        </p:nvGraphicFramePr>
        <p:xfrm>
          <a:off x="4572000" y="1447800"/>
          <a:ext cx="5410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Chart" r:id="rId4" imgW="7915206" imgH="3848173" progId="MSGraph.Chart.8">
                  <p:embed followColorScheme="full"/>
                </p:oleObj>
              </mc:Choice>
              <mc:Fallback>
                <p:oleObj name="Chart" r:id="rId4" imgW="7915206" imgH="3848173" progId="MSGraph.Chart.8">
                  <p:embed followColorScheme="full"/>
                  <p:pic>
                    <p:nvPicPr>
                      <p:cNvPr id="0" name="Object 10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54102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10AE7B-519A-404B-8EE4-CD95DC755F15}" type="slidenum">
              <a:rPr lang="en-US" sz="1200"/>
              <a:pPr eaLnBrk="1" hangingPunct="1"/>
              <a:t>18</a:t>
            </a:fld>
            <a:endParaRPr lang="en-US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Histograms Often Tell More than Boxplots</a:t>
            </a:r>
          </a:p>
        </p:txBody>
      </p:sp>
      <p:graphicFrame>
        <p:nvGraphicFramePr>
          <p:cNvPr id="24581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1524132"/>
              </p:ext>
            </p:extLst>
          </p:nvPr>
        </p:nvGraphicFramePr>
        <p:xfrm>
          <a:off x="533400" y="3858575"/>
          <a:ext cx="3850227" cy="2126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SmartDraw" r:id="rId4" imgW="3063240" imgH="1691640" progId="SmartDraw.2">
                  <p:embed/>
                </p:oleObj>
              </mc:Choice>
              <mc:Fallback>
                <p:oleObj name="SmartDraw" r:id="rId4" imgW="3063240" imgH="1691640" progId="SmartDraw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58575"/>
                        <a:ext cx="3850227" cy="2126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1409700"/>
          <a:ext cx="396240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SmartDraw" r:id="rId6" imgW="3063240" imgH="1691640" progId="SmartDraw.2">
                  <p:embed/>
                </p:oleObj>
              </mc:Choice>
              <mc:Fallback>
                <p:oleObj name="SmartDraw" r:id="rId6" imgW="3063240" imgH="1691640" progId="SmartDraw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09700"/>
                        <a:ext cx="396240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CA5A39-0A04-40F3-A8FC-AB4B4B875D23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4876800" y="1522413"/>
            <a:ext cx="36576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The two histograms shown in the left may have the same boxplot representation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/>
              <a:t>The same values for: min, Q1, median, Q3, max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But they have rather different data distributions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Chapter 2</a:t>
            </a:r>
            <a:r>
              <a:rPr lang="en-US" dirty="0" smtClean="0"/>
              <a:t>: Getting to Know Your Data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800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200000"/>
              </a:lnSpc>
            </a:pPr>
            <a:r>
              <a:rPr lang="en-US" smtClean="0"/>
              <a:t>Data Objects and Attribute Types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Basic Statistical Descriptions of Data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Data Visualization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Measuring Data Similarity and Dissimilarity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Summary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47D2FE4-2FB7-4998-AB10-5851DD7B5A86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 rot="9694931">
            <a:off x="6629400" y="1676400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Quantile Plot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1913"/>
            <a:ext cx="8382000" cy="2478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Displays all of the data (allowing the user to assess both the overall behavior and unusual occurrences)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Plots </a:t>
            </a:r>
            <a:r>
              <a:rPr lang="en-US" sz="2400" b="1" smtClean="0"/>
              <a:t>quantile</a:t>
            </a:r>
            <a:r>
              <a:rPr lang="en-US" sz="2400" smtClean="0"/>
              <a:t>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For a data </a:t>
            </a:r>
            <a:r>
              <a:rPr lang="en-US" sz="2400" i="1" smtClean="0"/>
              <a:t>x</a:t>
            </a:r>
            <a:r>
              <a:rPr lang="en-US" sz="2400" i="1" baseline="-25000" smtClean="0"/>
              <a:t>i</a:t>
            </a:r>
            <a:r>
              <a:rPr lang="en-US" sz="2400" i="1" smtClean="0"/>
              <a:t> </a:t>
            </a:r>
            <a:r>
              <a:rPr lang="en-US" sz="2400" smtClean="0"/>
              <a:t>data sorted in increasing order, </a:t>
            </a:r>
            <a:r>
              <a:rPr lang="en-US" sz="2400" i="1" smtClean="0"/>
              <a:t>f</a:t>
            </a:r>
            <a:r>
              <a:rPr lang="en-US" sz="2400" i="1" baseline="-25000" smtClean="0"/>
              <a:t>i</a:t>
            </a:r>
            <a:r>
              <a:rPr lang="en-US" sz="2400" i="1" smtClean="0"/>
              <a:t> </a:t>
            </a:r>
            <a:r>
              <a:rPr lang="en-US" sz="2400" smtClean="0"/>
              <a:t>indicates that approximately 100 </a:t>
            </a:r>
            <a:r>
              <a:rPr lang="en-US" sz="2400" i="1" smtClean="0"/>
              <a:t>f</a:t>
            </a:r>
            <a:r>
              <a:rPr lang="en-US" sz="2400" i="1" baseline="-25000" smtClean="0"/>
              <a:t>i</a:t>
            </a:r>
            <a:r>
              <a:rPr lang="en-US" sz="2400" smtClean="0"/>
              <a:t>% of the data are below or equal to the value </a:t>
            </a:r>
            <a:r>
              <a:rPr lang="en-US" sz="2400" i="1" smtClean="0"/>
              <a:t>x</a:t>
            </a:r>
            <a:r>
              <a:rPr lang="en-US" sz="2400" i="1" baseline="-25000" smtClean="0"/>
              <a:t>i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1CBC658-C2C4-4ECB-80AE-DD675BFE1FC6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200"/>
              <a:t>Data Mining: Concepts and Techniques</a:t>
            </a: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02038"/>
            <a:ext cx="64008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Quantile-Quantile (Q-Q) Plot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82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Graphs the quantiles of one univariate distribution against the corresponding quantiles of another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View: Is there is a shift in going from one distribution to another?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Example shows unit price of items sold at Branch 1 vs. Branch 2 for each quantile.  Unit prices of items sold at Branch 1 tend to be lower than those at Branch 2.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EBDC4CF-4C86-4D2B-A571-7D027BD84118}" type="slidenum">
              <a:rPr lang="en-US" sz="1200"/>
              <a:pPr eaLnBrk="1" hangingPunct="1"/>
              <a:t>21</a:t>
            </a:fld>
            <a:endParaRPr lang="en-US" sz="1200"/>
          </a:p>
        </p:txBody>
      </p:sp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136900"/>
            <a:ext cx="602932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27652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382000" cy="1779588"/>
          </a:xfrm>
        </p:spPr>
        <p:txBody>
          <a:bodyPr/>
          <a:lstStyle/>
          <a:p>
            <a:pPr eaLnBrk="1" hangingPunct="1"/>
            <a:r>
              <a:rPr lang="en-US" sz="2400" smtClean="0"/>
              <a:t>Provides a first look at bivariate data to see clusters of points, outliers, etc</a:t>
            </a:r>
          </a:p>
          <a:p>
            <a:pPr eaLnBrk="1" hangingPunct="1"/>
            <a:r>
              <a:rPr lang="en-US" sz="2400" smtClean="0"/>
              <a:t>Each pair of values is treated as a pair of coordinates and plotted as points in the plane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2118777-B83B-4FA6-82D5-34DECC5ADB65}" type="slidenum">
              <a:rPr lang="en-US" sz="1200"/>
              <a:pPr eaLnBrk="1" hangingPunct="1"/>
              <a:t>22</a:t>
            </a:fld>
            <a:endParaRPr lang="en-US" sz="1200"/>
          </a:p>
        </p:txBody>
      </p:sp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3914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Positively and Negatively Correlated Data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4953000"/>
            <a:ext cx="4267200" cy="141287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sz="1800" smtClean="0"/>
              <a:t>The left half fragment is positively correlated</a:t>
            </a:r>
          </a:p>
          <a:p>
            <a:pPr eaLnBrk="1" hangingPunct="1">
              <a:lnSpc>
                <a:spcPct val="140000"/>
              </a:lnSpc>
            </a:pPr>
            <a:r>
              <a:rPr lang="en-US" sz="1800" smtClean="0"/>
              <a:t>The right half is negative correlated</a:t>
            </a:r>
            <a:endParaRPr lang="en-US" sz="1800" smtClean="0">
              <a:solidFill>
                <a:schemeClr val="hlink"/>
              </a:solidFill>
            </a:endParaRP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FD9D8DF-3437-4076-A1DD-B94105201AE1}" type="slidenum">
              <a:rPr lang="en-US" sz="1200"/>
              <a:pPr eaLnBrk="1" hangingPunct="1"/>
              <a:t>23</a:t>
            </a:fld>
            <a:endParaRPr lang="en-US" sz="1200"/>
          </a:p>
        </p:txBody>
      </p:sp>
      <p:pic>
        <p:nvPicPr>
          <p:cNvPr id="28677" name="Picture 4" descr="ha02corr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352800" cy="275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ha02corr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615028" cy="274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 descr="fig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4191000" y="4953000"/>
            <a:ext cx="42672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 Uncorrelated Data</a:t>
            </a:r>
          </a:p>
        </p:txBody>
      </p:sp>
      <p:pic>
        <p:nvPicPr>
          <p:cNvPr id="29700" name="Picture 4" descr="fig18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59558"/>
            <a:ext cx="4131255" cy="3098442"/>
          </a:xfrm>
          <a:noFill/>
        </p:spPr>
      </p:pic>
      <p:pic>
        <p:nvPicPr>
          <p:cNvPr id="29701" name="Picture 5" descr="fig18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3886200" cy="3284764"/>
          </a:xfrm>
          <a:noFill/>
        </p:spPr>
      </p:pic>
      <p:pic>
        <p:nvPicPr>
          <p:cNvPr id="29699" name="Picture 3" descr="fig18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434196"/>
            <a:ext cx="3733800" cy="3452004"/>
          </a:xfrm>
          <a:noFill/>
        </p:spPr>
      </p:pic>
      <p:sp>
        <p:nvSpPr>
          <p:cNvPr id="29698" name="Slide Number Placeholder 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8CBE730-6353-4F1F-A2EF-63B5D2256761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Chapter 2: Getting to Know Your Data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800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200000"/>
              </a:lnSpc>
            </a:pPr>
            <a:r>
              <a:rPr lang="en-US" smtClean="0"/>
              <a:t>Data Objects and Attribute Types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Basic Statistical Descriptions of Data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Data Visualization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Measuring Data Similarity and Dissimilarity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Summary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768575B-B0C5-4D43-9F8F-0A861E5B5407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 rot="9694931">
            <a:off x="4038600" y="3505200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Data Visualization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Why data visualization?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</a:rPr>
              <a:t>Gain insight</a:t>
            </a:r>
            <a:r>
              <a:rPr lang="en-US" dirty="0" smtClean="0"/>
              <a:t> into an information space by mapping data onto graphical primitives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</a:rPr>
              <a:t>Provide qualitative overview</a:t>
            </a:r>
            <a:r>
              <a:rPr lang="en-US" dirty="0" smtClean="0"/>
              <a:t> of large data sets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</a:rPr>
              <a:t>Search</a:t>
            </a:r>
            <a:r>
              <a:rPr lang="en-US" dirty="0" smtClean="0"/>
              <a:t> for patterns, trends, structure, irregularities, relationships among data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</a:rPr>
              <a:t>Help find interesting regions and suitable parameters</a:t>
            </a:r>
            <a:r>
              <a:rPr lang="en-US" dirty="0" smtClean="0"/>
              <a:t> for further quantitative analysis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</a:rPr>
              <a:t>Provide a visual proof</a:t>
            </a:r>
            <a:r>
              <a:rPr lang="en-US" dirty="0" smtClean="0"/>
              <a:t> of computer representations </a:t>
            </a:r>
            <a:r>
              <a:rPr lang="en-US" dirty="0" smtClean="0"/>
              <a:t>derived</a:t>
            </a:r>
            <a:endParaRPr lang="en-US" dirty="0" smtClean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57829E4-7CC6-42D3-B1D3-BFE89E01561A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Data Visualization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0A1481F-4D4A-4CBC-B26E-4678882A89D9}" type="slidenum">
              <a:rPr lang="en-US" sz="1200"/>
              <a:pPr eaLnBrk="1" hangingPunct="1"/>
              <a:t>27</a:t>
            </a:fld>
            <a:endParaRPr lang="en-US" sz="1200"/>
          </a:p>
        </p:txBody>
      </p:sp>
      <p:pic>
        <p:nvPicPr>
          <p:cNvPr id="35845" name="Picture 3" descr="fig1-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4"/>
          <p:cNvSpPr txBox="1">
            <a:spLocks noChangeArrowheads="1"/>
          </p:cNvSpPr>
          <p:nvPr/>
        </p:nvSpPr>
        <p:spPr bwMode="auto">
          <a:xfrm rot="5400000">
            <a:off x="-1855788" y="3630613"/>
            <a:ext cx="508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Ribbons with Twists Based on Vorticity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Scatter Plot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CA5D41A-0497-408A-94FD-46EB073DBAE1}" type="slidenum">
              <a:rPr lang="en-US" sz="1200"/>
              <a:pPr eaLnBrk="1" hangingPunct="1"/>
              <a:t>28</a:t>
            </a:fld>
            <a:endParaRPr lang="en-US" sz="1200" dirty="0"/>
          </a:p>
        </p:txBody>
      </p:sp>
      <p:pic>
        <p:nvPicPr>
          <p:cNvPr id="155652" name="Picture 4" descr="File:Scatter p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75008"/>
            <a:ext cx="476250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47491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609600"/>
          </a:xfrm>
        </p:spPr>
        <p:txBody>
          <a:bodyPr/>
          <a:lstStyle/>
          <a:p>
            <a:pPr eaLnBrk="1" hangingPunct="1"/>
            <a:r>
              <a:rPr lang="de-DE" sz="3200" smtClean="0">
                <a:latin typeface="Arial" charset="0"/>
              </a:rPr>
              <a:t>Scatterplot Matrices</a:t>
            </a:r>
            <a:endParaRPr lang="en-US" sz="3200" smtClean="0">
              <a:latin typeface="Arial" charset="0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172200"/>
            <a:ext cx="8382000" cy="30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Matrix </a:t>
            </a:r>
            <a:r>
              <a:rPr lang="de-DE" sz="1600" smtClean="0"/>
              <a:t>of scatterplots (x-y-diagrams) of the k-dim. data [total of (k2/2-k) scatterplots]</a:t>
            </a:r>
            <a:endParaRPr lang="en-US" sz="1600" smtClean="0"/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CA5D41A-0497-408A-94FD-46EB073DBAE1}" type="slidenum">
              <a:rPr lang="en-US" sz="1200"/>
              <a:pPr eaLnBrk="1" hangingPunct="1"/>
              <a:t>29</a:t>
            </a:fld>
            <a:endParaRPr lang="en-US" sz="1200" dirty="0"/>
          </a:p>
        </p:txBody>
      </p:sp>
      <p:pic>
        <p:nvPicPr>
          <p:cNvPr id="36869" name="Picture 4" descr="scat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06450"/>
            <a:ext cx="54102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 rot="-5400000">
            <a:off x="-69056" y="3421856"/>
            <a:ext cx="315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800">
                <a:solidFill>
                  <a:schemeClr val="accent1"/>
                </a:solidFill>
                <a:latin typeface="Arial" charset="0"/>
              </a:rPr>
              <a:t>Used by</a:t>
            </a:r>
            <a:r>
              <a:rPr lang="de-DE" sz="800" u="sng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sz="800">
                <a:solidFill>
                  <a:schemeClr val="accent1"/>
                </a:solidFill>
                <a:latin typeface="Arial" charset="0"/>
              </a:rPr>
              <a:t>ermission of M. Ward, Worcester Polytechnic</a:t>
            </a:r>
            <a:r>
              <a:rPr lang="de-DE" sz="120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sz="800">
                <a:solidFill>
                  <a:schemeClr val="accent1"/>
                </a:solidFill>
                <a:latin typeface="Arial" charset="0"/>
              </a:rPr>
              <a:t>Institute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09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170981"/>
                </a:solidFill>
              </a:rPr>
              <a:t>Types of Data Sets</a:t>
            </a:r>
            <a:r>
              <a:rPr lang="en-US" sz="3200" dirty="0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4419600" cy="5181600"/>
          </a:xfrm>
          <a:noFill/>
        </p:spPr>
        <p:txBody>
          <a:bodyPr lIns="90488" tIns="44450" rIns="90488" bIns="44450">
            <a:noAutofit/>
          </a:bodyPr>
          <a:lstStyle/>
          <a:p>
            <a:pPr marL="285750" indent="-28575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Record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Relational records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Data matrix, e.g., numerical matrix, crosstabs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Document data: text documents: term-frequency vector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Transaction data</a:t>
            </a:r>
            <a:endParaRPr lang="en-US" sz="1600" dirty="0" smtClean="0"/>
          </a:p>
          <a:p>
            <a:pPr marL="285750" indent="-28575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Graph and network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World Wide Web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Social or information networks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Molecular Structures</a:t>
            </a:r>
          </a:p>
          <a:p>
            <a:pPr marL="285750" indent="-28575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Ordered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Video data: sequence of images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Temporal data: time-series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Sequential Data: transaction sequences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Genetic sequence data</a:t>
            </a:r>
          </a:p>
          <a:p>
            <a:pPr marL="285750" indent="-28575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Spatial, image and multimedia: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Spatial data: maps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Image data: 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600" dirty="0" smtClean="0">
                <a:cs typeface="Times New Roman" pitchFamily="18" charset="0"/>
              </a:rPr>
              <a:t>Video data:</a:t>
            </a:r>
          </a:p>
        </p:txBody>
      </p:sp>
      <p:graphicFrame>
        <p:nvGraphicFramePr>
          <p:cNvPr id="717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114800" y="1592263"/>
          <a:ext cx="4876800" cy="221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Visio" r:id="rId4" imgW="5925718" imgH="2693902" progId="Visio.Drawing.6">
                  <p:embed/>
                </p:oleObj>
              </mc:Choice>
              <mc:Fallback>
                <p:oleObj name="Visio" r:id="rId4" imgW="5925718" imgH="269390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592263"/>
                        <a:ext cx="4876800" cy="221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9200" y="4191000"/>
          <a:ext cx="3821113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Document" r:id="rId6" imgW="3823716" imgH="1999488" progId="Word.Document.8">
                  <p:embed/>
                </p:oleObj>
              </mc:Choice>
              <mc:Fallback>
                <p:oleObj name="Document" r:id="rId6" imgW="3823716" imgH="1999488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91000"/>
                        <a:ext cx="3821113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47D2FE4-2FB7-4998-AB10-5851DD7B5A86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</a:rPr>
              <a:t>Landscapes</a:t>
            </a:r>
            <a:endParaRPr lang="en-US" sz="4800" smtClean="0">
              <a:latin typeface="Arial" charset="0"/>
            </a:endParaRPr>
          </a:p>
        </p:txBody>
      </p:sp>
      <p:sp>
        <p:nvSpPr>
          <p:cNvPr id="37896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5486400"/>
            <a:ext cx="83820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smtClean="0"/>
              <a:t>Visualization of the data as perspective landscape</a:t>
            </a:r>
            <a:endParaRPr lang="de-DE" sz="2000" b="1" smtClean="0"/>
          </a:p>
          <a:p>
            <a:pPr eaLnBrk="1" hangingPunct="1">
              <a:lnSpc>
                <a:spcPct val="90000"/>
              </a:lnSpc>
            </a:pPr>
            <a:r>
              <a:rPr lang="de-DE" sz="2000" smtClean="0"/>
              <a:t>The data needs to be transformed into a (possibly artificial) 2D spatial representation which preserves the characteristics of the data </a:t>
            </a:r>
            <a:endParaRPr lang="en-US" sz="2000" smtClean="0"/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2403574-3F4B-45F9-A7FB-C6F9F16B1DC6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5410200"/>
            <a:ext cx="8991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044575" indent="-15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1333500" algn="l"/>
              </a:tabLst>
            </a:pPr>
            <a:endParaRPr lang="de-DE" sz="2000" b="1" u="sng">
              <a:latin typeface="Arial" charset="0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381875" y="2590800"/>
            <a:ext cx="14573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2"/>
                </a:solidFill>
                <a:latin typeface="Arial" charset="0"/>
              </a:rPr>
              <a:t>news articles</a:t>
            </a:r>
            <a:br>
              <a:rPr lang="de-DE" sz="1400">
                <a:solidFill>
                  <a:schemeClr val="tx2"/>
                </a:solidFill>
                <a:latin typeface="Arial" charset="0"/>
              </a:rPr>
            </a:br>
            <a:r>
              <a:rPr lang="de-DE" sz="1400">
                <a:solidFill>
                  <a:schemeClr val="tx2"/>
                </a:solidFill>
                <a:latin typeface="Arial" charset="0"/>
              </a:rPr>
              <a:t>visualized as</a:t>
            </a:r>
            <a:br>
              <a:rPr lang="de-DE" sz="1400">
                <a:solidFill>
                  <a:schemeClr val="tx2"/>
                </a:solidFill>
                <a:latin typeface="Arial" charset="0"/>
              </a:rPr>
            </a:br>
            <a:r>
              <a:rPr lang="de-DE" sz="1400">
                <a:solidFill>
                  <a:schemeClr val="tx2"/>
                </a:solidFill>
                <a:latin typeface="Arial" charset="0"/>
              </a:rPr>
              <a:t>a landscape</a:t>
            </a:r>
          </a:p>
        </p:txBody>
      </p:sp>
      <p:pic>
        <p:nvPicPr>
          <p:cNvPr id="37893" name="Picture 4" descr="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17600"/>
            <a:ext cx="56388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 rot="-5400000">
            <a:off x="-442912" y="3351212"/>
            <a:ext cx="3721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000">
                <a:solidFill>
                  <a:schemeClr val="accent1"/>
                </a:solidFill>
                <a:latin typeface="Arial" charset="0"/>
              </a:rPr>
              <a:t>Used by permission of B. Wright, Visible Decisions Inc.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Parallel Coordinates</a:t>
            </a:r>
            <a:endParaRPr lang="en-US" sz="4000" smtClean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2286000"/>
          </a:xfrm>
        </p:spPr>
        <p:txBody>
          <a:bodyPr/>
          <a:lstStyle/>
          <a:p>
            <a:pPr eaLnBrk="1" hangingPunct="1"/>
            <a:r>
              <a:rPr lang="de-DE" sz="2000" smtClean="0"/>
              <a:t>n equidistant axes which are parallel to one of the screen axes and correspond to the attributes </a:t>
            </a:r>
          </a:p>
          <a:p>
            <a:pPr eaLnBrk="1" hangingPunct="1"/>
            <a:r>
              <a:rPr lang="de-DE" sz="2000" smtClean="0"/>
              <a:t>The axes are scaled to the [minimum, maximum]: range of the corresponding attribute</a:t>
            </a:r>
          </a:p>
          <a:p>
            <a:pPr eaLnBrk="1" hangingPunct="1"/>
            <a:r>
              <a:rPr lang="de-DE" sz="2000" smtClean="0"/>
              <a:t>Every data item corresponds to a polygonal line which intersects each of the axes at the point which corresponds to the value for the attribute</a:t>
            </a:r>
            <a:endParaRPr lang="en-US" sz="2000" smtClean="0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68747A-9CD2-49AF-8166-2BBE517A9D74}" type="slidenum">
              <a:rPr lang="en-US" sz="1200"/>
              <a:pPr eaLnBrk="1" hangingPunct="1"/>
              <a:t>31</a:t>
            </a:fld>
            <a:endParaRPr lang="en-US" sz="1200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65532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Parallel Coordinates of a Data Set</a:t>
            </a:r>
          </a:p>
        </p:txBody>
      </p:sp>
      <p:pic>
        <p:nvPicPr>
          <p:cNvPr id="39939" name="Picture 2" descr="ParCoord_KapI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2238"/>
            <a:ext cx="7467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68747A-9CD2-49AF-8166-2BBE517A9D74}" type="slidenum">
              <a:rPr lang="en-US" sz="1200"/>
              <a:pPr eaLnBrk="1" hangingPunct="1"/>
              <a:t>32</a:t>
            </a:fld>
            <a:endParaRPr lang="en-US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Visualizing Text Data</a:t>
            </a:r>
            <a:endParaRPr lang="en-US" sz="32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Tag cloud: </a:t>
            </a:r>
            <a:r>
              <a:rPr lang="en-US" sz="2400" dirty="0" smtClean="0"/>
              <a:t>visualizing user-generated tags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84400"/>
            <a:ext cx="51054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2133600"/>
            <a:ext cx="358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dirty="0"/>
              <a:t>The importance of tag is represented by font </a:t>
            </a:r>
            <a:r>
              <a:rPr lang="en-US" dirty="0" smtClean="0"/>
              <a:t>size/color</a:t>
            </a:r>
            <a:endParaRPr lang="en-US" dirty="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191000" y="63246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Newsmap: Google News Stories in 2005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Visualizing Social/Information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51" y="1066800"/>
            <a:ext cx="5562600" cy="522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5978" y="6300518"/>
            <a:ext cx="547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Science Conference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0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Chapter 2: Getting to Know Your Data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800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200000"/>
              </a:lnSpc>
            </a:pPr>
            <a:r>
              <a:rPr lang="en-US" smtClean="0"/>
              <a:t>Data Objects and Attribute Types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Basic Statistical Descriptions of Data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Data Visualization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Measuring Data Similarity and Dissimilarity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Summary</a:t>
            </a:r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1610412-ACB5-4833-9B3B-AA713BCE19B0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52229" name="AutoShape 4"/>
          <p:cNvSpPr>
            <a:spLocks noChangeArrowheads="1"/>
          </p:cNvSpPr>
          <p:nvPr/>
        </p:nvSpPr>
        <p:spPr bwMode="auto">
          <a:xfrm rot="9694931">
            <a:off x="7772400" y="4495800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Similarity and Dissimilarity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eaLnBrk="1" hangingPunct="1"/>
            <a:r>
              <a:rPr lang="en-US" sz="2400" b="1" smtClean="0"/>
              <a:t>Similarity</a:t>
            </a:r>
          </a:p>
          <a:p>
            <a:pPr lvl="1" eaLnBrk="1" hangingPunct="1"/>
            <a:r>
              <a:rPr lang="en-US" sz="2400" smtClean="0"/>
              <a:t>Numerical measure of how alike two data objects are</a:t>
            </a:r>
          </a:p>
          <a:p>
            <a:pPr lvl="1" eaLnBrk="1" hangingPunct="1"/>
            <a:r>
              <a:rPr lang="en-US" sz="2400" smtClean="0"/>
              <a:t>Value is higher when objects are more alike</a:t>
            </a:r>
          </a:p>
          <a:p>
            <a:pPr lvl="1" eaLnBrk="1" hangingPunct="1"/>
            <a:r>
              <a:rPr lang="en-US" sz="2400" smtClean="0"/>
              <a:t>Often falls in the range [0,1]</a:t>
            </a:r>
          </a:p>
          <a:p>
            <a:pPr eaLnBrk="1" hangingPunct="1"/>
            <a:r>
              <a:rPr lang="en-US" sz="2400" b="1" smtClean="0"/>
              <a:t>Dissimilarity</a:t>
            </a:r>
            <a:r>
              <a:rPr lang="en-US" sz="2400" smtClean="0"/>
              <a:t> (e.g., distance)</a:t>
            </a:r>
          </a:p>
          <a:p>
            <a:pPr lvl="1" eaLnBrk="1" hangingPunct="1"/>
            <a:r>
              <a:rPr lang="en-US" sz="2400" smtClean="0"/>
              <a:t>Numerical measure of how different two data objects are</a:t>
            </a:r>
          </a:p>
          <a:p>
            <a:pPr lvl="1" eaLnBrk="1" hangingPunct="1"/>
            <a:r>
              <a:rPr lang="en-US" sz="2400" smtClean="0"/>
              <a:t>Lower when objects are more alike</a:t>
            </a:r>
          </a:p>
          <a:p>
            <a:pPr lvl="1" eaLnBrk="1" hangingPunct="1"/>
            <a:r>
              <a:rPr lang="en-US" sz="2400" smtClean="0"/>
              <a:t>Minimum dissimilarity is often 0</a:t>
            </a:r>
          </a:p>
          <a:p>
            <a:pPr lvl="1" eaLnBrk="1" hangingPunct="1"/>
            <a:r>
              <a:rPr lang="en-US" sz="2400" smtClean="0"/>
              <a:t>Upper limit varies</a:t>
            </a:r>
          </a:p>
          <a:p>
            <a:pPr eaLnBrk="1" hangingPunct="1"/>
            <a:r>
              <a:rPr lang="en-US" sz="2400" b="1" smtClean="0"/>
              <a:t>Proximity</a:t>
            </a:r>
            <a:r>
              <a:rPr lang="en-US" sz="2400" smtClean="0"/>
              <a:t> refers to a similarity or dissimilarity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B7CD535-72A1-4B03-87AC-A97B8812152C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Data Matrix and Dissimilarity Matrix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3962400" cy="5181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hlink"/>
                </a:solidFill>
              </a:rPr>
              <a:t>Data matrix</a:t>
            </a:r>
          </a:p>
          <a:p>
            <a:pPr lvl="1" eaLnBrk="1" hangingPunct="1"/>
            <a:r>
              <a:rPr lang="en-US" sz="2400" dirty="0" smtClean="0"/>
              <a:t>n data points with p dimensions</a:t>
            </a:r>
          </a:p>
          <a:p>
            <a:pPr lvl="1" eaLnBrk="1" hangingPunct="1"/>
            <a:r>
              <a:rPr lang="en-US" sz="2400" dirty="0" smtClean="0"/>
              <a:t>Two modes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>
                <a:solidFill>
                  <a:schemeClr val="hlink"/>
                </a:solidFill>
              </a:rPr>
              <a:t>Dissimilarity matrix</a:t>
            </a:r>
          </a:p>
          <a:p>
            <a:pPr lvl="1" eaLnBrk="1" hangingPunct="1"/>
            <a:r>
              <a:rPr lang="en-US" sz="2400" dirty="0" smtClean="0"/>
              <a:t>n data points, but registers only the distance </a:t>
            </a:r>
          </a:p>
          <a:p>
            <a:pPr lvl="1" eaLnBrk="1" hangingPunct="1"/>
            <a:r>
              <a:rPr lang="en-US" sz="2400" dirty="0" smtClean="0"/>
              <a:t>A triangular matrix</a:t>
            </a:r>
          </a:p>
          <a:p>
            <a:pPr lvl="1" eaLnBrk="1" hangingPunct="1"/>
            <a:r>
              <a:rPr lang="en-US" sz="2400" dirty="0" smtClean="0"/>
              <a:t>Single mode</a:t>
            </a:r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1836980-9321-4081-8DF2-1E569FDB3335}" type="slidenum">
              <a:rPr lang="en-US" sz="1200"/>
              <a:pPr eaLnBrk="1" hangingPunct="1"/>
              <a:t>37</a:t>
            </a:fld>
            <a:endParaRPr lang="en-US" sz="1200"/>
          </a:p>
        </p:txBody>
      </p:sp>
      <p:graphicFrame>
        <p:nvGraphicFramePr>
          <p:cNvPr id="54277" name="Object 4"/>
          <p:cNvGraphicFramePr>
            <a:graphicFrameLocks noChangeAspect="1"/>
          </p:cNvGraphicFramePr>
          <p:nvPr/>
        </p:nvGraphicFramePr>
        <p:xfrm>
          <a:off x="4419600" y="1752600"/>
          <a:ext cx="3124200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Equation" r:id="rId4" imgW="1778000" imgH="1244600" progId="Equation.3">
                  <p:embed/>
                </p:oleObj>
              </mc:Choice>
              <mc:Fallback>
                <p:oleObj name="Equation" r:id="rId4" imgW="1778000" imgH="1244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752600"/>
                        <a:ext cx="3124200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5"/>
          <p:cNvGraphicFramePr>
            <a:graphicFrameLocks noChangeAspect="1"/>
          </p:cNvGraphicFramePr>
          <p:nvPr/>
        </p:nvGraphicFramePr>
        <p:xfrm>
          <a:off x="4419600" y="4191000"/>
          <a:ext cx="342900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Equation" r:id="rId6" imgW="1828800" imgH="1143000" progId="Equation.3">
                  <p:embed/>
                </p:oleObj>
              </mc:Choice>
              <mc:Fallback>
                <p:oleObj name="Equation" r:id="rId6" imgW="182880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91000"/>
                        <a:ext cx="342900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78263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>
                <a:solidFill>
                  <a:srgbClr val="170981"/>
                </a:solidFill>
              </a:rPr>
              <a:t>Proximity Measure for Nominal Attributes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6482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Can take 2 or more states, e.g., red, yellow, blue, green (generalization of a binary attribute)</a:t>
            </a:r>
          </a:p>
          <a:p>
            <a:pPr eaLnBrk="1" hangingPunct="1">
              <a:lnSpc>
                <a:spcPct val="120000"/>
              </a:lnSpc>
            </a:pPr>
            <a:r>
              <a:rPr lang="en-US" u="sng" smtClean="0"/>
              <a:t>Method 1</a:t>
            </a:r>
            <a:r>
              <a:rPr lang="en-US" smtClean="0"/>
              <a:t>: Simple matching</a:t>
            </a:r>
            <a:endParaRPr lang="en-US" i="1" smtClean="0"/>
          </a:p>
          <a:p>
            <a:pPr lvl="1" eaLnBrk="1" hangingPunct="1">
              <a:lnSpc>
                <a:spcPct val="120000"/>
              </a:lnSpc>
            </a:pPr>
            <a:r>
              <a:rPr lang="en-US" i="1" smtClean="0"/>
              <a:t>m</a:t>
            </a:r>
            <a:r>
              <a:rPr lang="en-US" smtClean="0"/>
              <a:t>: # of matches,</a:t>
            </a:r>
            <a:r>
              <a:rPr lang="en-US" i="1" smtClean="0"/>
              <a:t> p</a:t>
            </a:r>
            <a:r>
              <a:rPr lang="en-US" smtClean="0"/>
              <a:t>: total # of variables</a:t>
            </a:r>
          </a:p>
          <a:p>
            <a:pPr eaLnBrk="1" hangingPunct="1">
              <a:lnSpc>
                <a:spcPct val="120000"/>
              </a:lnSpc>
            </a:pPr>
            <a:endParaRPr lang="en-US" smtClean="0"/>
          </a:p>
          <a:p>
            <a:pPr eaLnBrk="1" hangingPunct="1">
              <a:lnSpc>
                <a:spcPct val="120000"/>
              </a:lnSpc>
            </a:pPr>
            <a:r>
              <a:rPr lang="en-US" u="sng" smtClean="0"/>
              <a:t>Method 2</a:t>
            </a:r>
            <a:r>
              <a:rPr lang="en-US" smtClean="0"/>
              <a:t>: Use a large number of binary attributes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creating a new binary attribute for each of the </a:t>
            </a:r>
            <a:r>
              <a:rPr lang="en-US" i="1" smtClean="0"/>
              <a:t>M</a:t>
            </a:r>
            <a:r>
              <a:rPr lang="en-US" smtClean="0"/>
              <a:t> nominal states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93F7D9-C78B-4DD2-BDD3-67C53964CC8D}" type="slidenum">
              <a:rPr lang="en-US" sz="1200"/>
              <a:pPr eaLnBrk="1" hangingPunct="1"/>
              <a:t>38</a:t>
            </a:fld>
            <a:endParaRPr lang="en-US" sz="1200" dirty="0"/>
          </a:p>
        </p:txBody>
      </p:sp>
      <p:graphicFrame>
        <p:nvGraphicFramePr>
          <p:cNvPr id="55301" name="Object 4"/>
          <p:cNvGraphicFramePr>
            <a:graphicFrameLocks noChangeAspect="1"/>
          </p:cNvGraphicFramePr>
          <p:nvPr/>
        </p:nvGraphicFramePr>
        <p:xfrm>
          <a:off x="3124200" y="3810000"/>
          <a:ext cx="2667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4" name="Equation" r:id="rId4" imgW="1384300" imgH="469900" progId="Equation.3">
                  <p:embed/>
                </p:oleObj>
              </mc:Choice>
              <mc:Fallback>
                <p:oleObj name="Equation" r:id="rId4" imgW="13843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10000"/>
                        <a:ext cx="2667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>
                <a:solidFill>
                  <a:srgbClr val="170981"/>
                </a:solidFill>
              </a:rPr>
              <a:t>Proximity Measure for Binary Attributes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648200" cy="3810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sz="2000" smtClean="0"/>
              <a:t>A contingency table for binary data</a:t>
            </a:r>
          </a:p>
          <a:p>
            <a:pPr eaLnBrk="1" hangingPunct="1">
              <a:lnSpc>
                <a:spcPct val="130000"/>
              </a:lnSpc>
            </a:pPr>
            <a:endParaRPr lang="en-US" sz="2000" smtClean="0"/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Distance measure for symmetric binary variables: 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Distance measure for asymmetric binary variables: 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Jaccard coefficient (</a:t>
            </a:r>
            <a:r>
              <a:rPr lang="en-US" sz="2000" i="1" smtClean="0">
                <a:solidFill>
                  <a:schemeClr val="hlink"/>
                </a:solidFill>
              </a:rPr>
              <a:t>similarity</a:t>
            </a:r>
            <a:r>
              <a:rPr lang="en-US" sz="2000" smtClean="0"/>
              <a:t> measure for </a:t>
            </a:r>
            <a:r>
              <a:rPr lang="en-US" sz="2000" i="1" smtClean="0"/>
              <a:t>asymmetric </a:t>
            </a:r>
            <a:r>
              <a:rPr lang="en-US" sz="2000" smtClean="0"/>
              <a:t>binary variables): </a:t>
            </a:r>
          </a:p>
        </p:txBody>
      </p:sp>
      <p:pic>
        <p:nvPicPr>
          <p:cNvPr id="1035" name="Picture 35" descr="eqcoheren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638800"/>
            <a:ext cx="8305800" cy="731838"/>
          </a:xfrm>
          <a:noFill/>
        </p:spPr>
      </p:pic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228600" y="51816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Note: Jaccard coefficient is the same as “coherence”:</a:t>
            </a:r>
          </a:p>
        </p:txBody>
      </p:sp>
      <p:pic>
        <p:nvPicPr>
          <p:cNvPr id="1032" name="Picture 18" descr="eqjacc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34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6477000" y="2413000"/>
          <a:ext cx="381000" cy="23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33" name="Picture 30" descr="eqbinarysy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429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1" descr="eqbinaryasy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2971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36" descr="eqcontingency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76350"/>
            <a:ext cx="3962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37"/>
          <p:cNvSpPr txBox="1">
            <a:spLocks noChangeArrowheads="1"/>
          </p:cNvSpPr>
          <p:nvPr/>
        </p:nvSpPr>
        <p:spPr bwMode="auto">
          <a:xfrm>
            <a:off x="4343400" y="1690688"/>
            <a:ext cx="963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Object </a:t>
            </a:r>
            <a:r>
              <a:rPr lang="en-US" sz="1800" i="1"/>
              <a:t>i</a:t>
            </a:r>
            <a:endParaRPr lang="en-US" sz="1800"/>
          </a:p>
        </p:txBody>
      </p:sp>
      <p:sp>
        <p:nvSpPr>
          <p:cNvPr id="1038" name="Text Box 38"/>
          <p:cNvSpPr txBox="1">
            <a:spLocks noChangeArrowheads="1"/>
          </p:cNvSpPr>
          <p:nvPr/>
        </p:nvSpPr>
        <p:spPr bwMode="auto">
          <a:xfrm>
            <a:off x="6705600" y="928688"/>
            <a:ext cx="976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Object </a:t>
            </a:r>
            <a:r>
              <a:rPr lang="en-US" sz="1800" i="1"/>
              <a:t>j</a:t>
            </a:r>
            <a:endParaRPr lang="en-US" sz="180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93F7D9-C78B-4DD2-BDD3-67C53964CC8D}" type="slidenum">
              <a:rPr lang="en-US" sz="1200"/>
              <a:pPr eaLnBrk="1" hangingPunct="1"/>
              <a:t>39</a:t>
            </a:fld>
            <a:endParaRPr lang="en-US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Objects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smtClean="0"/>
              <a:t>Data sets are made up of data objects.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A </a:t>
            </a:r>
            <a:r>
              <a:rPr lang="en-US" sz="2400" b="1" smtClean="0"/>
              <a:t>data object</a:t>
            </a:r>
            <a:r>
              <a:rPr lang="en-US" sz="2400" smtClean="0"/>
              <a:t> represents an entity.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Examples: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smtClean="0"/>
              <a:t>sales database:  customers, store items, sales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smtClean="0"/>
              <a:t>medical database: patients, treatments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smtClean="0"/>
              <a:t>university database: students, professors, courses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Also called </a:t>
            </a:r>
            <a:r>
              <a:rPr lang="en-US" sz="2400" i="1" smtClean="0"/>
              <a:t>samples , examples, instances, data points, objects, tuples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Data objects are described by </a:t>
            </a:r>
            <a:r>
              <a:rPr lang="en-US" sz="2400" b="1" smtClean="0"/>
              <a:t>attributes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Database rows -&gt; data objects; columns -&gt;attributes.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F226C59-2886-42E8-BF44-A3410995E223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31238" cy="838200"/>
          </a:xfrm>
        </p:spPr>
        <p:txBody>
          <a:bodyPr/>
          <a:lstStyle/>
          <a:p>
            <a:pPr eaLnBrk="1" hangingPunct="1"/>
            <a:r>
              <a:rPr lang="en-US" smtClean="0"/>
              <a:t>Dissimilarity between Binary Variables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82000" cy="4949825"/>
          </a:xfrm>
        </p:spPr>
        <p:txBody>
          <a:bodyPr/>
          <a:lstStyle/>
          <a:p>
            <a:pPr eaLnBrk="1" hangingPunct="1"/>
            <a:r>
              <a:rPr lang="en-US" sz="2400" smtClean="0"/>
              <a:t>Example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lvl="1" eaLnBrk="1" hangingPunct="1"/>
            <a:endParaRPr lang="en-US" sz="24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Gender is a symmetric attribute</a:t>
            </a:r>
          </a:p>
          <a:p>
            <a:pPr lvl="1" eaLnBrk="1" hangingPunct="1"/>
            <a:r>
              <a:rPr lang="en-US" sz="2000" smtClean="0"/>
              <a:t>The remaining attributes are asymmetric binary</a:t>
            </a:r>
          </a:p>
          <a:p>
            <a:pPr lvl="1" eaLnBrk="1" hangingPunct="1"/>
            <a:r>
              <a:rPr lang="en-US" sz="2000" smtClean="0"/>
              <a:t>Let the values Y and P be 1, and the value N 0</a:t>
            </a:r>
          </a:p>
        </p:txBody>
      </p:sp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248EE8C-D860-406A-B4B6-FE726C8EA7F3}" type="slidenum">
              <a:rPr lang="en-US" sz="1200"/>
              <a:pPr eaLnBrk="1" hangingPunct="1"/>
              <a:t>40</a:t>
            </a:fld>
            <a:endParaRPr lang="en-US" sz="1200"/>
          </a:p>
        </p:txBody>
      </p:sp>
      <p:graphicFrame>
        <p:nvGraphicFramePr>
          <p:cNvPr id="56325" name="Object 4"/>
          <p:cNvGraphicFramePr>
            <a:graphicFrameLocks noChangeAspect="1"/>
          </p:cNvGraphicFramePr>
          <p:nvPr/>
        </p:nvGraphicFramePr>
        <p:xfrm>
          <a:off x="1143000" y="1981200"/>
          <a:ext cx="69326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Document" r:id="rId4" imgW="6819900" imgH="1475232" progId="Word.Document.8">
                  <p:embed/>
                </p:oleObj>
              </mc:Choice>
              <mc:Fallback>
                <p:oleObj name="Document" r:id="rId4" imgW="6819900" imgH="147523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693261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5"/>
          <p:cNvGraphicFramePr>
            <a:graphicFrameLocks noChangeAspect="1"/>
          </p:cNvGraphicFramePr>
          <p:nvPr/>
        </p:nvGraphicFramePr>
        <p:xfrm>
          <a:off x="2057400" y="4784725"/>
          <a:ext cx="419100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2" name="Equation" r:id="rId6" imgW="2019300" imgH="1219200" progId="Equation.3">
                  <p:embed/>
                </p:oleObj>
              </mc:Choice>
              <mc:Fallback>
                <p:oleObj name="Equation" r:id="rId6" imgW="2019300" imgH="1219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84725"/>
                        <a:ext cx="419100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>
                <a:solidFill>
                  <a:srgbClr val="170981"/>
                </a:solidFill>
              </a:rPr>
              <a:t>Standardizing Numeric Data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3820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Z-score: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X: raw score to be standardized, </a:t>
            </a:r>
            <a:r>
              <a:rPr lang="el-GR" sz="2000" smtClean="0">
                <a:cs typeface="Tahoma" pitchFamily="34" charset="0"/>
              </a:rPr>
              <a:t>μ</a:t>
            </a:r>
            <a:r>
              <a:rPr lang="en-US" sz="2000" smtClean="0">
                <a:cs typeface="Tahoma" pitchFamily="34" charset="0"/>
              </a:rPr>
              <a:t>: mean of the population, </a:t>
            </a:r>
            <a:r>
              <a:rPr lang="el-GR" sz="2000" smtClean="0">
                <a:cs typeface="Tahoma" pitchFamily="34" charset="0"/>
              </a:rPr>
              <a:t>σ</a:t>
            </a:r>
            <a:r>
              <a:rPr lang="en-US" sz="2000" smtClean="0">
                <a:cs typeface="Tahoma" pitchFamily="34" charset="0"/>
              </a:rPr>
              <a:t>: standard deviation</a:t>
            </a:r>
            <a:endParaRPr lang="el-GR" sz="2000" smtClean="0">
              <a:cs typeface="Tahoma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the distance between the raw score and the population mean in units of the standard deviation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>
                <a:cs typeface="Tahoma" pitchFamily="34" charset="0"/>
              </a:rPr>
              <a:t>negative </a:t>
            </a:r>
            <a:r>
              <a:rPr lang="en-US" sz="2000" smtClean="0"/>
              <a:t>when the raw score is below the mean, “+” when above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An alternative way: Calculate the mean absolute deviation</a:t>
            </a:r>
          </a:p>
          <a:p>
            <a:pPr eaLnBrk="1" hangingPunct="1">
              <a:lnSpc>
                <a:spcPct val="110000"/>
              </a:lnSpc>
            </a:pPr>
            <a:endParaRPr lang="en-US" sz="2000" smtClean="0"/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000" smtClean="0"/>
              <a:t>where</a:t>
            </a:r>
          </a:p>
          <a:p>
            <a:pPr lvl="1" eaLnBrk="1" hangingPunct="1">
              <a:lnSpc>
                <a:spcPct val="110000"/>
              </a:lnSpc>
            </a:pPr>
            <a:endParaRPr lang="en-US" sz="2000" smtClean="0"/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standardized measure (</a:t>
            </a:r>
            <a:r>
              <a:rPr lang="en-US" sz="2000" i="1" smtClean="0"/>
              <a:t>z-score</a:t>
            </a:r>
            <a:r>
              <a:rPr lang="en-US" sz="2000" smtClean="0"/>
              <a:t>):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Using mean absolute deviation is more robust than using standard deviation </a:t>
            </a:r>
          </a:p>
        </p:txBody>
      </p:sp>
      <p:graphicFrame>
        <p:nvGraphicFramePr>
          <p:cNvPr id="57352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1143000"/>
          <a:ext cx="14097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5" name="Equation" r:id="rId4" imgW="952087" imgH="406224" progId="Equation.3">
                  <p:embed/>
                </p:oleObj>
              </mc:Choice>
              <mc:Fallback>
                <p:oleObj name="Equation" r:id="rId4" imgW="952087" imgH="4062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3000"/>
                        <a:ext cx="14097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4"/>
          <p:cNvGraphicFramePr>
            <a:graphicFrameLocks noChangeAspect="1"/>
          </p:cNvGraphicFramePr>
          <p:nvPr/>
        </p:nvGraphicFramePr>
        <p:xfrm>
          <a:off x="1828800" y="4419600"/>
          <a:ext cx="2819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6" name="Equation" r:id="rId6" imgW="2374900" imgH="419100" progId="Equation.3">
                  <p:embed/>
                </p:oleObj>
              </mc:Choice>
              <mc:Fallback>
                <p:oleObj name="Equation" r:id="rId6" imgW="23749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2819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5"/>
          <p:cNvGraphicFramePr>
            <a:graphicFrameLocks noChangeAspect="1"/>
          </p:cNvGraphicFramePr>
          <p:nvPr/>
        </p:nvGraphicFramePr>
        <p:xfrm>
          <a:off x="2667000" y="3962400"/>
          <a:ext cx="53340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7" name="Equation" r:id="rId8" imgW="4343400" imgH="406400" progId="Equation.3">
                  <p:embed/>
                </p:oleObj>
              </mc:Choice>
              <mc:Fallback>
                <p:oleObj name="Equation" r:id="rId8" imgW="43434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62400"/>
                        <a:ext cx="53340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6"/>
          <p:cNvGraphicFramePr>
            <a:graphicFrameLocks noChangeAspect="1"/>
          </p:cNvGraphicFramePr>
          <p:nvPr/>
        </p:nvGraphicFramePr>
        <p:xfrm>
          <a:off x="5181600" y="4724400"/>
          <a:ext cx="1905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" name="Equation" r:id="rId10" imgW="1409088" imgH="660113" progId="Equation.3">
                  <p:embed/>
                </p:oleObj>
              </mc:Choice>
              <mc:Fallback>
                <p:oleObj name="Equation" r:id="rId10" imgW="1409088" imgH="6601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724400"/>
                        <a:ext cx="1905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93F7D9-C78B-4DD2-BDD3-67C53964CC8D}" type="slidenum">
              <a:rPr lang="en-US" sz="1200"/>
              <a:pPr eaLnBrk="1" hangingPunct="1"/>
              <a:t>41</a:t>
            </a:fld>
            <a:endParaRPr lang="en-US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Example: </a:t>
            </a:r>
            <a:br>
              <a:rPr lang="en-US" sz="3200" smtClean="0"/>
            </a:br>
            <a:r>
              <a:rPr lang="en-US" sz="3200" smtClean="0"/>
              <a:t>Data Matrix and Dissimilarity Matrix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3C206AA-1C3B-499E-AA1E-B661EF200477}" type="slidenum">
              <a:rPr lang="en-US" sz="1200"/>
              <a:pPr eaLnBrk="1" hangingPunct="1"/>
              <a:t>42</a:t>
            </a:fld>
            <a:endParaRPr lang="en-US" sz="120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4824413" y="1981200"/>
          <a:ext cx="2947987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0" name="Worksheet" r:id="rId4" imgW="1838249" imgH="857402" progId="Excel.Sheet.8">
                  <p:embed/>
                </p:oleObj>
              </mc:Choice>
              <mc:Fallback>
                <p:oleObj name="Worksheet" r:id="rId4" imgW="1838249" imgH="857402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1981200"/>
                        <a:ext cx="2947987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886200" y="3962400"/>
            <a:ext cx="4800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Dissimilarity Matrix </a:t>
            </a:r>
          </a:p>
          <a:p>
            <a:pPr algn="ctr">
              <a:spcBef>
                <a:spcPct val="50000"/>
              </a:spcBef>
            </a:pPr>
            <a:r>
              <a:rPr lang="en-US" sz="2000" b="1"/>
              <a:t>(with </a:t>
            </a:r>
            <a:r>
              <a:rPr lang="en-US" sz="2000" b="1">
                <a:solidFill>
                  <a:schemeClr val="tx2"/>
                </a:solidFill>
              </a:rPr>
              <a:t>Euclidean Distance)</a:t>
            </a:r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4008438" y="5029200"/>
          <a:ext cx="4906962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" name="Worksheet" r:id="rId6" imgW="3057441" imgH="866747" progId="Excel.Sheet.8">
                  <p:embed/>
                </p:oleObj>
              </mc:Choice>
              <mc:Fallback>
                <p:oleObj name="Worksheet" r:id="rId6" imgW="3057441" imgH="866747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5029200"/>
                        <a:ext cx="4906962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648200" y="144780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Data Matrix</a:t>
            </a:r>
          </a:p>
        </p:txBody>
      </p:sp>
      <p:graphicFrame>
        <p:nvGraphicFramePr>
          <p:cNvPr id="58376" name="Object 12"/>
          <p:cNvGraphicFramePr>
            <a:graphicFrameLocks noChangeAspect="1"/>
          </p:cNvGraphicFramePr>
          <p:nvPr/>
        </p:nvGraphicFramePr>
        <p:xfrm>
          <a:off x="427038" y="1219200"/>
          <a:ext cx="330676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2" name="SmartDraw" r:id="rId8" imgW="4379976" imgH="5551932" progId="SmartDraw.2">
                  <p:embed/>
                </p:oleObj>
              </mc:Choice>
              <mc:Fallback>
                <p:oleObj name="SmartDraw" r:id="rId8" imgW="4379976" imgH="5551932" progId="SmartDraw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219200"/>
                        <a:ext cx="3306762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Distance on Numeric Data: Minkowski Distance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458200" cy="5029200"/>
          </a:xfrm>
        </p:spPr>
        <p:txBody>
          <a:bodyPr>
            <a:normAutofit lnSpcReduction="10000"/>
          </a:bodyPr>
          <a:lstStyle/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i="1" smtClean="0">
                <a:solidFill>
                  <a:schemeClr val="hlink"/>
                </a:solidFill>
              </a:rPr>
              <a:t>Minkowski distance</a:t>
            </a:r>
            <a:r>
              <a:rPr lang="en-US" sz="2400" smtClean="0"/>
              <a:t>: A popular distance measure</a:t>
            </a:r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endParaRPr lang="en-US" sz="2400" smtClean="0"/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sz="2400" smtClean="0"/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400" smtClean="0"/>
              <a:t>where  </a:t>
            </a:r>
            <a:r>
              <a:rPr lang="en-US" sz="2400" i="1" smtClean="0"/>
              <a:t>i</a:t>
            </a:r>
            <a:r>
              <a:rPr lang="en-US" sz="2400" smtClean="0"/>
              <a:t> = (</a:t>
            </a:r>
            <a:r>
              <a:rPr lang="en-US" sz="2400" i="1" smtClean="0"/>
              <a:t>x</a:t>
            </a:r>
            <a:r>
              <a:rPr lang="en-US" sz="2400" baseline="-25000" smtClean="0"/>
              <a:t>i1</a:t>
            </a:r>
            <a:r>
              <a:rPr lang="en-US" sz="2400" smtClean="0"/>
              <a:t>, </a:t>
            </a:r>
            <a:r>
              <a:rPr lang="en-US" sz="2400" i="1" smtClean="0"/>
              <a:t>x</a:t>
            </a:r>
            <a:r>
              <a:rPr lang="en-US" sz="2400" baseline="-25000" smtClean="0"/>
              <a:t>i2</a:t>
            </a:r>
            <a:r>
              <a:rPr lang="en-US" sz="2400" smtClean="0"/>
              <a:t>, …, </a:t>
            </a:r>
            <a:r>
              <a:rPr lang="en-US" sz="2400" i="1" smtClean="0"/>
              <a:t>x</a:t>
            </a:r>
            <a:r>
              <a:rPr lang="en-US" sz="2400" baseline="-25000" smtClean="0"/>
              <a:t>ip</a:t>
            </a:r>
            <a:r>
              <a:rPr lang="en-US" sz="2400" smtClean="0"/>
              <a:t>) and</a:t>
            </a:r>
            <a:r>
              <a:rPr lang="en-US" sz="2400" i="1" smtClean="0"/>
              <a:t> j</a:t>
            </a:r>
            <a:r>
              <a:rPr lang="en-US" sz="2400" smtClean="0"/>
              <a:t> = (</a:t>
            </a:r>
            <a:r>
              <a:rPr lang="en-US" sz="2400" i="1" smtClean="0"/>
              <a:t>x</a:t>
            </a:r>
            <a:r>
              <a:rPr lang="en-US" sz="2400" baseline="-25000" smtClean="0"/>
              <a:t>j1</a:t>
            </a:r>
            <a:r>
              <a:rPr lang="en-US" sz="2400" smtClean="0"/>
              <a:t>, </a:t>
            </a:r>
            <a:r>
              <a:rPr lang="en-US" sz="2400" i="1" smtClean="0"/>
              <a:t>x</a:t>
            </a:r>
            <a:r>
              <a:rPr lang="en-US" sz="2400" baseline="-25000" smtClean="0"/>
              <a:t>j2</a:t>
            </a:r>
            <a:r>
              <a:rPr lang="en-US" sz="2400" smtClean="0"/>
              <a:t>, …, </a:t>
            </a:r>
            <a:r>
              <a:rPr lang="en-US" sz="2400" i="1" smtClean="0"/>
              <a:t>x</a:t>
            </a:r>
            <a:r>
              <a:rPr lang="en-US" sz="2400" baseline="-25000" smtClean="0"/>
              <a:t>jp</a:t>
            </a:r>
            <a:r>
              <a:rPr lang="en-US" sz="2400" smtClean="0"/>
              <a:t>) are two </a:t>
            </a:r>
            <a:r>
              <a:rPr lang="en-US" sz="2400" i="1" smtClean="0"/>
              <a:t>p</a:t>
            </a:r>
            <a:r>
              <a:rPr lang="en-US" sz="2400" smtClean="0"/>
              <a:t>-dimensional data objects, and </a:t>
            </a:r>
            <a:r>
              <a:rPr lang="en-US" sz="2400" i="1" smtClean="0"/>
              <a:t>h</a:t>
            </a:r>
            <a:r>
              <a:rPr lang="en-US" sz="2400" smtClean="0"/>
              <a:t> is the order (the distance so defined is also called L-</a:t>
            </a:r>
            <a:r>
              <a:rPr lang="en-US" sz="2400" i="1" smtClean="0"/>
              <a:t>h</a:t>
            </a:r>
            <a:r>
              <a:rPr lang="en-US" sz="2400" smtClean="0"/>
              <a:t> norm)</a:t>
            </a:r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Properties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d(i, j) </a:t>
            </a:r>
            <a:r>
              <a:rPr lang="en-US" sz="2400" smtClean="0">
                <a:sym typeface="Symbol" pitchFamily="18" charset="2"/>
              </a:rPr>
              <a:t>&gt; 0 if i </a:t>
            </a:r>
            <a:r>
              <a:rPr lang="en-US" sz="2400" smtClean="0">
                <a:cs typeface="Tahoma" pitchFamily="34" charset="0"/>
                <a:sym typeface="Symbol" pitchFamily="18" charset="2"/>
              </a:rPr>
              <a:t>≠ j</a:t>
            </a:r>
            <a:r>
              <a:rPr lang="en-US" sz="2400" smtClean="0">
                <a:cs typeface="Tahoma" pitchFamily="34" charset="0"/>
              </a:rPr>
              <a:t>, and </a:t>
            </a:r>
            <a:r>
              <a:rPr lang="en-US" sz="2400" smtClean="0"/>
              <a:t>d(i, i) </a:t>
            </a:r>
            <a:r>
              <a:rPr lang="en-US" sz="2400" smtClean="0">
                <a:sym typeface="Symbol" pitchFamily="18" charset="2"/>
              </a:rPr>
              <a:t>= 0 </a:t>
            </a:r>
            <a:r>
              <a:rPr lang="en-US" sz="2400" smtClean="0"/>
              <a:t>(Positive definiteness)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d(i, j) </a:t>
            </a:r>
            <a:r>
              <a:rPr lang="en-US" sz="2400" smtClean="0">
                <a:sym typeface="Symbol" pitchFamily="18" charset="2"/>
              </a:rPr>
              <a:t>= </a:t>
            </a:r>
            <a:r>
              <a:rPr lang="en-US" sz="2400" smtClean="0"/>
              <a:t>d(j, i)</a:t>
            </a:r>
            <a:r>
              <a:rPr lang="en-US" sz="2400" i="1" smtClean="0"/>
              <a:t>  </a:t>
            </a:r>
            <a:r>
              <a:rPr lang="en-US" sz="2400" smtClean="0"/>
              <a:t>(Symmetry)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d(i, j) </a:t>
            </a:r>
            <a:r>
              <a:rPr lang="en-US" sz="2400" smtClean="0">
                <a:sym typeface="Symbol" pitchFamily="18" charset="2"/>
              </a:rPr>
              <a:t> </a:t>
            </a:r>
            <a:r>
              <a:rPr lang="en-US" sz="2400" smtClean="0"/>
              <a:t>d(i, k) </a:t>
            </a:r>
            <a:r>
              <a:rPr lang="en-US" sz="2400" smtClean="0">
                <a:sym typeface="Symbol" pitchFamily="18" charset="2"/>
              </a:rPr>
              <a:t>+ </a:t>
            </a:r>
            <a:r>
              <a:rPr lang="en-US" sz="2400" smtClean="0"/>
              <a:t>d(k, j)</a:t>
            </a:r>
            <a:r>
              <a:rPr lang="en-US" sz="2400" i="1" smtClean="0"/>
              <a:t>  </a:t>
            </a:r>
            <a:r>
              <a:rPr lang="en-US" sz="2400" smtClean="0"/>
              <a:t>(Triangle Inequality)</a:t>
            </a:r>
            <a:endParaRPr lang="en-US" sz="2400" i="1" smtClean="0"/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A distance that satisfies these properties is a </a:t>
            </a:r>
            <a:r>
              <a:rPr lang="en-US" sz="2400" smtClean="0">
                <a:solidFill>
                  <a:srgbClr val="FF0000"/>
                </a:solidFill>
              </a:rPr>
              <a:t>metric</a:t>
            </a:r>
          </a:p>
        </p:txBody>
      </p:sp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58C7E7F-5F1F-4CFF-B556-A454801C6823}" type="slidenum">
              <a:rPr lang="en-US" sz="1200"/>
              <a:pPr eaLnBrk="1" hangingPunct="1"/>
              <a:t>43</a:t>
            </a:fld>
            <a:endParaRPr lang="en-US" sz="1200"/>
          </a:p>
        </p:txBody>
      </p:sp>
      <p:pic>
        <p:nvPicPr>
          <p:cNvPr id="59397" name="Picture 7" descr="eqminkows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40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Special Cases of Minkowski Distance</a:t>
            </a:r>
            <a:endParaRPr lang="en-US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077200" cy="5181600"/>
          </a:xfrm>
        </p:spPr>
        <p:txBody>
          <a:bodyPr/>
          <a:lstStyle/>
          <a:p>
            <a:pPr eaLnBrk="1" hangingPunct="1"/>
            <a:r>
              <a:rPr lang="en-US" sz="2000" i="1" smtClean="0">
                <a:latin typeface="Arial" charset="0"/>
                <a:cs typeface="Times New Roman" pitchFamily="18" charset="0"/>
              </a:rPr>
              <a:t>h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= 1:  </a:t>
            </a:r>
            <a:r>
              <a:rPr lang="en-US" sz="200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Manhattan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(city block, L</a:t>
            </a:r>
            <a:r>
              <a:rPr lang="en-US" sz="2000" baseline="-30000" smtClean="0">
                <a:latin typeface="Arial" charset="0"/>
                <a:cs typeface="Times New Roman" pitchFamily="18" charset="0"/>
              </a:rPr>
              <a:t>1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norm)</a:t>
            </a:r>
            <a:r>
              <a:rPr lang="en-US" sz="200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distance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Times New Roman" pitchFamily="18" charset="0"/>
              </a:rPr>
              <a:t>E.g., the Hamming distance: the number of bits that are different between two binary vectors</a:t>
            </a:r>
          </a:p>
          <a:p>
            <a:pPr lvl="1" eaLnBrk="1" hangingPunct="1"/>
            <a:endParaRPr lang="en-US" sz="2000" b="1" smtClean="0"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sz="2000" i="1" smtClean="0"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en-US" sz="2000" i="1" smtClean="0">
                <a:latin typeface="Arial" charset="0"/>
                <a:cs typeface="Times New Roman" pitchFamily="18" charset="0"/>
              </a:rPr>
              <a:t>h 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= 2:  (L</a:t>
            </a:r>
            <a:r>
              <a:rPr lang="en-US" sz="2000" baseline="-25000" smtClean="0">
                <a:latin typeface="Arial" charset="0"/>
                <a:cs typeface="Times New Roman" pitchFamily="18" charset="0"/>
              </a:rPr>
              <a:t>2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norm) </a:t>
            </a:r>
            <a:r>
              <a:rPr lang="en-US" sz="200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Euclidean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distance</a:t>
            </a:r>
          </a:p>
          <a:p>
            <a:pPr lvl="4" eaLnBrk="1" hangingPunct="1"/>
            <a:endParaRPr lang="en-US" smtClean="0"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sz="2000" i="1" smtClean="0"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en-US" sz="2000" i="1" smtClean="0">
                <a:latin typeface="Arial" charset="0"/>
                <a:cs typeface="Times New Roman" pitchFamily="18" charset="0"/>
              </a:rPr>
              <a:t>h </a:t>
            </a:r>
            <a:r>
              <a:rPr lang="en-US" sz="2000" smtClean="0">
                <a:latin typeface="Arial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</a:t>
            </a:r>
            <a:r>
              <a:rPr lang="en-US" sz="2000" smtClean="0">
                <a:latin typeface="Arial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.  </a:t>
            </a:r>
            <a:r>
              <a:rPr lang="en-US" sz="200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“supremum”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(L</a:t>
            </a:r>
            <a:r>
              <a:rPr lang="en-US" sz="2000" baseline="-30000" smtClean="0">
                <a:latin typeface="Arial" charset="0"/>
                <a:cs typeface="Times New Roman" pitchFamily="18" charset="0"/>
              </a:rPr>
              <a:t>max 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norm, L</a:t>
            </a:r>
            <a:r>
              <a:rPr lang="en-US" sz="2000" baseline="-30000" smtClean="0">
                <a:latin typeface="Arial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sz="2000" baseline="-30000" smtClean="0">
                <a:latin typeface="Arial" charset="0"/>
                <a:cs typeface="Times New Roman" pitchFamily="18" charset="0"/>
              </a:rPr>
              <a:t> 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norm) distance. 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Times New Roman" pitchFamily="18" charset="0"/>
              </a:rPr>
              <a:t>This is the maximum difference between any component (attribute) of the vectors</a:t>
            </a:r>
          </a:p>
          <a:p>
            <a:pPr lvl="1" eaLnBrk="1" hangingPunct="1"/>
            <a:endParaRPr lang="en-US" sz="2000" smtClean="0"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60422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8400" y="2514600"/>
          <a:ext cx="4114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8" name="Microsoft Equation 3.0" r:id="rId4" imgW="4292600" imgH="431800" progId="Equation.3">
                  <p:embed/>
                </p:oleObj>
              </mc:Choice>
              <mc:Fallback>
                <p:oleObj name="Microsoft Equation 3.0" r:id="rId4" imgW="42926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4114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7CE276C-5D45-4812-B1FB-484E54E933B4}" type="slidenum">
              <a:rPr lang="en-US" sz="1200"/>
              <a:pPr eaLnBrk="1" hangingPunct="1"/>
              <a:t>44</a:t>
            </a:fld>
            <a:endParaRPr lang="en-US" sz="1200"/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/>
        </p:nvGraphicFramePr>
        <p:xfrm>
          <a:off x="2063750" y="3455988"/>
          <a:ext cx="500538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9" name="Equation" r:id="rId6" imgW="5003800" imgH="584200" progId="Equation.3">
                  <p:embed/>
                </p:oleObj>
              </mc:Choice>
              <mc:Fallback>
                <p:oleObj name="Equation" r:id="rId6" imgW="5003800" imgH="5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455988"/>
                        <a:ext cx="5005388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6019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Minkowski Distance</a:t>
            </a:r>
          </a:p>
        </p:txBody>
      </p:sp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53F2FC3-0A75-4DCD-A592-635E0D01AF03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5334000" y="8382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Dissimilarity Matrices</a:t>
            </a:r>
          </a:p>
        </p:txBody>
      </p:sp>
      <p:graphicFrame>
        <p:nvGraphicFramePr>
          <p:cNvPr id="61445" name="Object 4"/>
          <p:cNvGraphicFramePr>
            <a:graphicFrameLocks noChangeAspect="1"/>
          </p:cNvGraphicFramePr>
          <p:nvPr/>
        </p:nvGraphicFramePr>
        <p:xfrm>
          <a:off x="304800" y="1219200"/>
          <a:ext cx="296227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8" name="Worksheet" r:id="rId4" imgW="1838249" imgH="819302" progId="Excel.Sheet.8">
                  <p:embed/>
                </p:oleObj>
              </mc:Choice>
              <mc:Fallback>
                <p:oleObj name="Worksheet" r:id="rId4" imgW="1838249" imgH="819302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2962275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/>
          <p:cNvGraphicFramePr>
            <a:graphicFrameLocks noChangeAspect="1"/>
          </p:cNvGraphicFramePr>
          <p:nvPr/>
        </p:nvGraphicFramePr>
        <p:xfrm>
          <a:off x="3810000" y="1600200"/>
          <a:ext cx="494823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9" name="Worksheet" r:id="rId6" imgW="3057449" imgH="819302" progId="Excel.Sheet.8">
                  <p:embed/>
                </p:oleObj>
              </mc:Choice>
              <mc:Fallback>
                <p:oleObj name="Worksheet" r:id="rId6" imgW="3057449" imgH="819302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494823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6"/>
          <p:cNvGraphicFramePr>
            <a:graphicFrameLocks noChangeAspect="1"/>
          </p:cNvGraphicFramePr>
          <p:nvPr/>
        </p:nvGraphicFramePr>
        <p:xfrm>
          <a:off x="3810000" y="3429000"/>
          <a:ext cx="494823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0" name="Worksheet" r:id="rId8" imgW="3057449" imgH="819302" progId="Excel.Sheet.8">
                  <p:embed/>
                </p:oleObj>
              </mc:Choice>
              <mc:Fallback>
                <p:oleObj name="Worksheet" r:id="rId8" imgW="3057449" imgH="819302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9000"/>
                        <a:ext cx="494823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7"/>
          <p:cNvGraphicFramePr>
            <a:graphicFrameLocks noChangeAspect="1"/>
          </p:cNvGraphicFramePr>
          <p:nvPr/>
        </p:nvGraphicFramePr>
        <p:xfrm>
          <a:off x="3810000" y="5254625"/>
          <a:ext cx="4872038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1" name="Worksheet" r:id="rId10" imgW="3057449" imgH="838200" progId="Excel.Sheet.8">
                  <p:embed/>
                </p:oleObj>
              </mc:Choice>
              <mc:Fallback>
                <p:oleObj name="Worksheet" r:id="rId10" imgW="3057449" imgH="83820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54625"/>
                        <a:ext cx="4872038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" name="Rectangle 16"/>
          <p:cNvSpPr>
            <a:spLocks noChangeArrowheads="1"/>
          </p:cNvSpPr>
          <p:nvPr/>
        </p:nvSpPr>
        <p:spPr bwMode="auto">
          <a:xfrm>
            <a:off x="3595688" y="1066800"/>
            <a:ext cx="257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Manhattan (L</a:t>
            </a:r>
            <a:r>
              <a:rPr lang="en-US" b="1" baseline="-25000"/>
              <a:t>1</a:t>
            </a:r>
            <a:r>
              <a:rPr lang="en-US" b="1"/>
              <a:t>)</a:t>
            </a:r>
          </a:p>
        </p:txBody>
      </p:sp>
      <p:sp>
        <p:nvSpPr>
          <p:cNvPr id="61450" name="Rectangle 17"/>
          <p:cNvSpPr>
            <a:spLocks noChangeArrowheads="1"/>
          </p:cNvSpPr>
          <p:nvPr/>
        </p:nvSpPr>
        <p:spPr bwMode="auto">
          <a:xfrm>
            <a:off x="3581400" y="2895600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Euclidean (L</a:t>
            </a:r>
            <a:r>
              <a:rPr lang="en-US" b="1" baseline="-25000"/>
              <a:t>2</a:t>
            </a:r>
            <a:r>
              <a:rPr lang="en-US" b="1"/>
              <a:t>)</a:t>
            </a:r>
          </a:p>
        </p:txBody>
      </p:sp>
      <p:sp>
        <p:nvSpPr>
          <p:cNvPr id="61451" name="Rectangle 18"/>
          <p:cNvSpPr>
            <a:spLocks noChangeArrowheads="1"/>
          </p:cNvSpPr>
          <p:nvPr/>
        </p:nvSpPr>
        <p:spPr bwMode="auto">
          <a:xfrm>
            <a:off x="3657600" y="48006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Supremum </a:t>
            </a:r>
          </a:p>
        </p:txBody>
      </p:sp>
      <p:graphicFrame>
        <p:nvGraphicFramePr>
          <p:cNvPr id="61452" name="Object 19"/>
          <p:cNvGraphicFramePr>
            <a:graphicFrameLocks noChangeAspect="1"/>
          </p:cNvGraphicFramePr>
          <p:nvPr/>
        </p:nvGraphicFramePr>
        <p:xfrm>
          <a:off x="265113" y="2819400"/>
          <a:ext cx="300672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2" name="SmartDraw" r:id="rId12" imgW="4379976" imgH="5551932" progId="SmartDraw.2">
                  <p:embed/>
                </p:oleObj>
              </mc:Choice>
              <mc:Fallback>
                <p:oleObj name="SmartDraw" r:id="rId12" imgW="4379976" imgH="5551932" progId="SmartDraw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2819400"/>
                        <a:ext cx="3006725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553200" cy="63023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>
                <a:solidFill>
                  <a:srgbClr val="170981"/>
                </a:solidFill>
              </a:rPr>
              <a:t>Ordinal Variables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458200" cy="4800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An ordinal variable can be discrete or continuous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Order is important, e.g., rank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Can be treated like interval-scaled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replace </a:t>
            </a:r>
            <a:r>
              <a:rPr lang="en-US" sz="2400" i="1" smtClean="0"/>
              <a:t>x</a:t>
            </a:r>
            <a:r>
              <a:rPr lang="en-US" sz="2400" i="1" baseline="-25000" smtClean="0"/>
              <a:t>if</a:t>
            </a:r>
            <a:r>
              <a:rPr lang="en-US" sz="2400" baseline="-25000" smtClean="0"/>
              <a:t> </a:t>
            </a:r>
            <a:r>
              <a:rPr lang="en-US" sz="2400" smtClean="0"/>
              <a:t> by their rank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map the range of each variable onto [0, 1] by replacing</a:t>
            </a:r>
            <a:r>
              <a:rPr lang="en-US" sz="2400" i="1" smtClean="0"/>
              <a:t> i</a:t>
            </a:r>
            <a:r>
              <a:rPr lang="en-US" sz="2400" smtClean="0"/>
              <a:t>-th object in the </a:t>
            </a:r>
            <a:r>
              <a:rPr lang="en-US" sz="2400" i="1" smtClean="0"/>
              <a:t>f</a:t>
            </a:r>
            <a:r>
              <a:rPr lang="en-US" sz="2400" smtClean="0"/>
              <a:t>-th variable by</a:t>
            </a:r>
          </a:p>
          <a:p>
            <a:pPr lvl="1" eaLnBrk="1" hangingPunct="1">
              <a:lnSpc>
                <a:spcPct val="110000"/>
              </a:lnSpc>
            </a:pPr>
            <a:endParaRPr lang="en-US" sz="2400" smtClean="0"/>
          </a:p>
          <a:p>
            <a:pPr lvl="1" eaLnBrk="1" hangingPunct="1">
              <a:lnSpc>
                <a:spcPct val="110000"/>
              </a:lnSpc>
            </a:pPr>
            <a:endParaRPr lang="en-US" sz="2400" smtClean="0"/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compute the dissimilarity using methods for interval-scaled variables</a:t>
            </a:r>
          </a:p>
        </p:txBody>
      </p:sp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78DE17-A300-406F-B64C-E364F39D41F9}" type="slidenum">
              <a:rPr lang="en-US" sz="1200"/>
              <a:pPr eaLnBrk="1" hangingPunct="1"/>
              <a:t>46</a:t>
            </a:fld>
            <a:endParaRPr lang="en-US" sz="1200" dirty="0"/>
          </a:p>
        </p:txBody>
      </p:sp>
      <p:graphicFrame>
        <p:nvGraphicFramePr>
          <p:cNvPr id="624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051853"/>
              </p:ext>
            </p:extLst>
          </p:nvPr>
        </p:nvGraphicFramePr>
        <p:xfrm>
          <a:off x="3392488" y="4433888"/>
          <a:ext cx="23590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5" name="Equation" r:id="rId4" imgW="1130040" imgH="685800" progId="Equation.3">
                  <p:embed/>
                </p:oleObj>
              </mc:Choice>
              <mc:Fallback>
                <p:oleObj name="Equation" r:id="rId4" imgW="113004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4433888"/>
                        <a:ext cx="23590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5"/>
          <p:cNvGraphicFramePr>
            <a:graphicFrameLocks noChangeAspect="1"/>
          </p:cNvGraphicFramePr>
          <p:nvPr/>
        </p:nvGraphicFramePr>
        <p:xfrm>
          <a:off x="5105400" y="2971800"/>
          <a:ext cx="22098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6" name="Equation" r:id="rId6" imgW="1397000" imgH="368300" progId="Equation.3">
                  <p:embed/>
                </p:oleObj>
              </mc:Choice>
              <mc:Fallback>
                <p:oleObj name="Equation" r:id="rId6" imgW="13970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71800"/>
                        <a:ext cx="22098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170981"/>
                </a:solidFill>
              </a:rPr>
              <a:t>Attributes of Mixed Type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database may contain all attribute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Nominal, symmetric binary, asymmetric binary, numeric, ordinal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One may use a weighted formula to combine their effects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i="1" dirty="0" smtClean="0"/>
          </a:p>
          <a:p>
            <a:pPr lvl="1" eaLnBrk="1" hangingPunct="1">
              <a:lnSpc>
                <a:spcPct val="90000"/>
              </a:lnSpc>
            </a:pPr>
            <a:endParaRPr lang="en-US" sz="24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/>
              <a:t>f</a:t>
            </a:r>
            <a:r>
              <a:rPr lang="en-US" sz="2400" dirty="0" smtClean="0"/>
              <a:t>  is binary or nominal: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err="1" smtClean="0">
                <a:cs typeface="Tahoma" pitchFamily="34" charset="0"/>
              </a:rPr>
              <a:t>d</a:t>
            </a:r>
            <a:r>
              <a:rPr lang="en-US" baseline="-25000" dirty="0" err="1" smtClean="0"/>
              <a:t>ij</a:t>
            </a:r>
            <a:r>
              <a:rPr lang="en-US" baseline="30000" dirty="0" smtClean="0"/>
              <a:t>(f)</a:t>
            </a:r>
            <a:r>
              <a:rPr lang="en-US" dirty="0" smtClean="0"/>
              <a:t> = 0  if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if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jf</a:t>
            </a:r>
            <a:r>
              <a:rPr lang="en-US" dirty="0" smtClean="0"/>
              <a:t> , or </a:t>
            </a:r>
            <a:r>
              <a:rPr lang="en-US" dirty="0" err="1" smtClean="0">
                <a:cs typeface="Tahoma" pitchFamily="34" charset="0"/>
              </a:rPr>
              <a:t>d</a:t>
            </a:r>
            <a:r>
              <a:rPr lang="en-US" baseline="-25000" dirty="0" err="1" smtClean="0"/>
              <a:t>ij</a:t>
            </a:r>
            <a:r>
              <a:rPr lang="en-US" baseline="30000" dirty="0" smtClean="0"/>
              <a:t>(f)</a:t>
            </a:r>
            <a:r>
              <a:rPr lang="en-US" dirty="0" smtClean="0"/>
              <a:t> = 1 otherwise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/>
              <a:t>f</a:t>
            </a:r>
            <a:r>
              <a:rPr lang="en-US" sz="2400" dirty="0" smtClean="0"/>
              <a:t>  is numeric: use the normalized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/>
              <a:t>f</a:t>
            </a:r>
            <a:r>
              <a:rPr lang="en-US" sz="2400" dirty="0" smtClean="0"/>
              <a:t>  is ordinal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Compute ranks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if</a:t>
            </a:r>
            <a:r>
              <a:rPr lang="en-US" dirty="0" smtClean="0"/>
              <a:t> and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Treat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if</a:t>
            </a:r>
            <a:r>
              <a:rPr lang="en-US" dirty="0" smtClean="0"/>
              <a:t> as interval-scaled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 smtClean="0"/>
          </a:p>
        </p:txBody>
      </p:sp>
      <p:graphicFrame>
        <p:nvGraphicFramePr>
          <p:cNvPr id="6349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14600" y="2895600"/>
          <a:ext cx="327660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9" name="Equation" r:id="rId4" imgW="2108200" imgH="736600" progId="Equation.3">
                  <p:embed/>
                </p:oleObj>
              </mc:Choice>
              <mc:Fallback>
                <p:oleObj name="Equation" r:id="rId4" imgW="2108200" imgH="736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95600"/>
                        <a:ext cx="3276600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45375846"/>
              </p:ext>
            </p:extLst>
          </p:nvPr>
        </p:nvGraphicFramePr>
        <p:xfrm>
          <a:off x="4114800" y="5715000"/>
          <a:ext cx="137001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0" name="Equation" r:id="rId6" imgW="1002865" imgH="533169" progId="Equation.3">
                  <p:embed/>
                </p:oleObj>
              </mc:Choice>
              <mc:Fallback>
                <p:oleObj name="Equation" r:id="rId6" imgW="1002865" imgH="53316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715000"/>
                        <a:ext cx="1370013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78DE17-A300-406F-B64C-E364F39D41F9}" type="slidenum">
              <a:rPr lang="en-US" sz="1200"/>
              <a:pPr eaLnBrk="1" hangingPunct="1"/>
              <a:t>47</a:t>
            </a:fld>
            <a:endParaRPr lang="en-US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304800"/>
            <a:ext cx="7626350" cy="6096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170981"/>
                </a:solidFill>
              </a:rPr>
              <a:t> Cosine Similarity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7630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 </a:t>
            </a:r>
            <a:r>
              <a:rPr lang="en-US" sz="2000" b="1" smtClean="0"/>
              <a:t>document</a:t>
            </a:r>
            <a:r>
              <a:rPr lang="en-US" sz="2000" smtClean="0"/>
              <a:t> can be represented by thousands of attributes, each recording the </a:t>
            </a:r>
            <a:r>
              <a:rPr lang="en-US" sz="2000" i="1" smtClean="0"/>
              <a:t>frequency</a:t>
            </a:r>
            <a:r>
              <a:rPr lang="en-US" sz="2000" smtClean="0"/>
              <a:t> of a particular word (such as keywords) or phrase in the document.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Other vector objects: gene features in micro-arrays, …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Applications: information retrieval, biologic taxonomy, gene feature mapping, ...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Cosine measure: </a:t>
            </a:r>
            <a:r>
              <a:rPr lang="en-US" sz="2000" smtClean="0">
                <a:cs typeface="Times New Roman" pitchFamily="18" charset="0"/>
              </a:rPr>
              <a:t>If 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</a:rPr>
              <a:t> and 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 are two vectors (e.g., term-frequency vectors), then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             cos(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i="1" smtClean="0">
                <a:cs typeface="Times New Roman" pitchFamily="18" charset="0"/>
              </a:rPr>
              <a:t>, 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) =  (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</a:rPr>
              <a:t> </a:t>
            </a:r>
            <a:r>
              <a:rPr lang="en-US" sz="2000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smtClean="0">
                <a:cs typeface="Times New Roman" pitchFamily="18" charset="0"/>
              </a:rPr>
              <a:t> 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) /||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</a:rPr>
              <a:t>|| 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|| ,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   where </a:t>
            </a:r>
            <a:r>
              <a:rPr lang="en-US" sz="2000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smtClean="0">
                <a:cs typeface="Times New Roman" pitchFamily="18" charset="0"/>
              </a:rPr>
              <a:t> indicates vector dot product, 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smtClean="0">
                <a:cs typeface="Times New Roman" pitchFamily="18" charset="0"/>
              </a:rPr>
              <a:t>||: the length of vector </a:t>
            </a:r>
            <a:r>
              <a:rPr lang="en-US" sz="2000" i="1" smtClean="0">
                <a:cs typeface="Times New Roman" pitchFamily="18" charset="0"/>
              </a:rPr>
              <a:t>d</a:t>
            </a:r>
          </a:p>
        </p:txBody>
      </p:sp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F964455-A993-4DC4-8BA2-3129858FA745}" type="slidenum">
              <a:rPr lang="en-US" sz="1200"/>
              <a:pPr eaLnBrk="1" hangingPunct="1"/>
              <a:t>48</a:t>
            </a:fld>
            <a:endParaRPr lang="en-US" sz="1200"/>
          </a:p>
        </p:txBody>
      </p:sp>
      <p:pic>
        <p:nvPicPr>
          <p:cNvPr id="64517" name="Picture 4" descr="eq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304800"/>
            <a:ext cx="7626350" cy="6096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170981"/>
                </a:solidFill>
              </a:rPr>
              <a:t> Example: Cosine Similarity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7630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endParaRPr lang="en-US" sz="2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cos(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i="1" smtClean="0">
                <a:cs typeface="Times New Roman" pitchFamily="18" charset="0"/>
              </a:rPr>
              <a:t>, 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) =  (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</a:rPr>
              <a:t> </a:t>
            </a:r>
            <a:r>
              <a:rPr lang="en-US" sz="2000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smtClean="0">
                <a:cs typeface="Times New Roman" pitchFamily="18" charset="0"/>
              </a:rPr>
              <a:t> 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) /||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</a:rPr>
              <a:t>|| 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|| ,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   where </a:t>
            </a:r>
            <a:r>
              <a:rPr lang="en-US" sz="2000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smtClean="0">
                <a:cs typeface="Times New Roman" pitchFamily="18" charset="0"/>
              </a:rPr>
              <a:t> indicates vector dot product, 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smtClean="0">
                <a:cs typeface="Times New Roman" pitchFamily="18" charset="0"/>
              </a:rPr>
              <a:t>|: the length of vector </a:t>
            </a:r>
            <a:r>
              <a:rPr lang="en-US" sz="2000" i="1" smtClean="0">
                <a:cs typeface="Times New Roman" pitchFamily="18" charset="0"/>
              </a:rPr>
              <a:t>d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i="1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Ex: Find the </a:t>
            </a:r>
            <a:r>
              <a:rPr lang="en-US" sz="2000" b="1" smtClean="0">
                <a:cs typeface="Times New Roman" pitchFamily="18" charset="0"/>
              </a:rPr>
              <a:t>similarity</a:t>
            </a:r>
            <a:r>
              <a:rPr lang="en-US" sz="2000" smtClean="0">
                <a:cs typeface="Times New Roman" pitchFamily="18" charset="0"/>
              </a:rPr>
              <a:t> between documents 1 and 2.</a:t>
            </a:r>
          </a:p>
          <a:p>
            <a:pPr algn="just" eaLnBrk="1" hangingPunct="1">
              <a:lnSpc>
                <a:spcPct val="90000"/>
              </a:lnSpc>
            </a:pPr>
            <a:endParaRPr lang="en-US" sz="2000" smtClean="0">
              <a:cs typeface="Times New Roman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i="1" smtClean="0">
                <a:cs typeface="Times New Roman" pitchFamily="18" charset="0"/>
              </a:rPr>
              <a:t> </a:t>
            </a:r>
            <a:r>
              <a:rPr lang="en-US" sz="2000" b="1" smtClean="0">
                <a:cs typeface="Times New Roman" pitchFamily="18" charset="0"/>
              </a:rPr>
              <a:t>=  </a:t>
            </a:r>
            <a:r>
              <a:rPr lang="en-US" sz="2000" smtClean="0">
                <a:cs typeface="Times New Roman" pitchFamily="18" charset="0"/>
              </a:rPr>
              <a:t>(5, 0, 3, 0, 2, 0, 0, 2, 0, 0)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b="1" smtClean="0">
                <a:cs typeface="Times New Roman" pitchFamily="18" charset="0"/>
              </a:rPr>
              <a:t> =  </a:t>
            </a:r>
            <a:r>
              <a:rPr lang="en-US" sz="2000" smtClean="0">
                <a:cs typeface="Times New Roman" pitchFamily="18" charset="0"/>
              </a:rPr>
              <a:t>(3, 0, 2, 0, 1, 1, 0, 1, 0, 1)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cs typeface="Times New Roman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 </a:t>
            </a:r>
            <a:r>
              <a:rPr lang="en-US" sz="2000" smtClean="0">
                <a:cs typeface="Times New Roman" pitchFamily="18" charset="0"/>
              </a:rPr>
              <a:t>= 5*3+0*0+3*2+0*0+2*1+0*1+0*1+2*1+0*0+0*1 = 25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</a:rPr>
              <a:t>||= (5*5+0*0+3*3+0*0+2*2+0*0+0*0+2*2+0*0+0*0)</a:t>
            </a:r>
            <a:r>
              <a:rPr lang="en-US" sz="2000" b="1" baseline="30000" smtClean="0">
                <a:cs typeface="Times New Roman" pitchFamily="18" charset="0"/>
              </a:rPr>
              <a:t>0.5</a:t>
            </a:r>
            <a:r>
              <a:rPr lang="en-US" sz="2000" smtClean="0">
                <a:cs typeface="Times New Roman" pitchFamily="18" charset="0"/>
              </a:rPr>
              <a:t>=(42)</a:t>
            </a:r>
            <a:r>
              <a:rPr lang="en-US" sz="2000" b="1" baseline="30000" smtClean="0">
                <a:cs typeface="Times New Roman" pitchFamily="18" charset="0"/>
              </a:rPr>
              <a:t>0.5</a:t>
            </a:r>
            <a:r>
              <a:rPr lang="en-US" sz="2000" smtClean="0">
                <a:cs typeface="Times New Roman" pitchFamily="18" charset="0"/>
              </a:rPr>
              <a:t>  = 6.481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||= (3*3+0*0+2*2+0*0+1*1+1*1+0*0+1*1+0*0+1*1)</a:t>
            </a:r>
            <a:r>
              <a:rPr lang="en-US" sz="2000" b="1" baseline="30000" smtClean="0">
                <a:cs typeface="Times New Roman" pitchFamily="18" charset="0"/>
              </a:rPr>
              <a:t>0.5</a:t>
            </a:r>
            <a:r>
              <a:rPr lang="en-US" sz="2000" smtClean="0">
                <a:cs typeface="Times New Roman" pitchFamily="18" charset="0"/>
              </a:rPr>
              <a:t>=(17)</a:t>
            </a:r>
            <a:r>
              <a:rPr lang="en-US" sz="2000" b="1" baseline="30000" smtClean="0">
                <a:cs typeface="Times New Roman" pitchFamily="18" charset="0"/>
              </a:rPr>
              <a:t>0.5</a:t>
            </a:r>
            <a:r>
              <a:rPr lang="en-US" sz="2000" smtClean="0">
                <a:cs typeface="Times New Roman" pitchFamily="18" charset="0"/>
              </a:rPr>
              <a:t>       = 4.12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cos(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i="1" smtClean="0">
                <a:cs typeface="Times New Roman" pitchFamily="18" charset="0"/>
              </a:rPr>
              <a:t>, 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 ) = 0.94</a:t>
            </a:r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45E8EDD-6571-43EF-93B4-D84E94F37F75}" type="slidenum">
              <a:rPr lang="en-US" sz="1200"/>
              <a:pPr eaLnBrk="1" hangingPunct="1"/>
              <a:t>49</a:t>
            </a:fld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Attributes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86800" cy="5181600"/>
          </a:xfrm>
        </p:spPr>
        <p:txBody>
          <a:bodyPr/>
          <a:lstStyle/>
          <a:p>
            <a:pPr eaLnBrk="1" hangingPunct="1"/>
            <a:r>
              <a:rPr lang="en-US" b="1" dirty="0" smtClean="0"/>
              <a:t>Attribute (</a:t>
            </a:r>
            <a:r>
              <a:rPr lang="en-US" dirty="0" smtClean="0"/>
              <a:t>or</a:t>
            </a:r>
            <a:r>
              <a:rPr lang="en-US" b="1" dirty="0" smtClean="0"/>
              <a:t> dimensions, features, variables</a:t>
            </a:r>
            <a:r>
              <a:rPr lang="en-US" dirty="0" smtClean="0"/>
              <a:t>): a data field, representing a characteristic or feature of a data object.</a:t>
            </a:r>
          </a:p>
          <a:p>
            <a:pPr lvl="1" eaLnBrk="1" hangingPunct="1"/>
            <a:r>
              <a:rPr lang="en-US" i="1" dirty="0" smtClean="0"/>
              <a:t>E.g., customer _ID, name, address</a:t>
            </a:r>
          </a:p>
          <a:p>
            <a:pPr eaLnBrk="1" hangingPunct="1"/>
            <a:r>
              <a:rPr lang="en-US" dirty="0" smtClean="0"/>
              <a:t>Types:</a:t>
            </a:r>
          </a:p>
          <a:p>
            <a:pPr lvl="1" eaLnBrk="1" hangingPunct="1"/>
            <a:r>
              <a:rPr lang="en-US" dirty="0" smtClean="0"/>
              <a:t>Nominal</a:t>
            </a:r>
          </a:p>
          <a:p>
            <a:pPr lvl="1" eaLnBrk="1" hangingPunct="1"/>
            <a:r>
              <a:rPr lang="en-US" dirty="0" smtClean="0"/>
              <a:t>Binary</a:t>
            </a:r>
          </a:p>
          <a:p>
            <a:pPr lvl="1" eaLnBrk="1" hangingPunct="1"/>
            <a:r>
              <a:rPr lang="en-US" dirty="0" smtClean="0"/>
              <a:t>Ordinal</a:t>
            </a:r>
            <a:endParaRPr lang="en-US" dirty="0" smtClean="0"/>
          </a:p>
          <a:p>
            <a:pPr lvl="1" eaLnBrk="1" hangingPunct="1"/>
            <a:r>
              <a:rPr lang="en-US" dirty="0" smtClean="0"/>
              <a:t>Numeric: quantitative</a:t>
            </a:r>
          </a:p>
          <a:p>
            <a:pPr lvl="2" eaLnBrk="1" hangingPunct="1"/>
            <a:r>
              <a:rPr lang="en-US" sz="2800" dirty="0" smtClean="0"/>
              <a:t>Interval-scaled</a:t>
            </a:r>
          </a:p>
          <a:p>
            <a:pPr lvl="2" eaLnBrk="1" hangingPunct="1"/>
            <a:r>
              <a:rPr lang="en-US" sz="2800" dirty="0" smtClean="0"/>
              <a:t>Ratio-scaled</a:t>
            </a:r>
            <a:endParaRPr lang="en-US" dirty="0" smtClean="0"/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B00B4B4-22B2-4BE6-A476-7CDCB740A3AC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Chapter 2: Getting to Know Your Data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800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200000"/>
              </a:lnSpc>
            </a:pPr>
            <a:r>
              <a:rPr lang="en-US" smtClean="0"/>
              <a:t>Data Objects and Attribute Types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Basic Statistical Descriptions of Data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Data Visualization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Measuring Data Similarity and Dissimilarity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Summary</a:t>
            </a: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6FA8BE4-3EA1-4CA0-888A-7A95189EF162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66565" name="AutoShape 4"/>
          <p:cNvSpPr>
            <a:spLocks noChangeArrowheads="1"/>
          </p:cNvSpPr>
          <p:nvPr/>
        </p:nvSpPr>
        <p:spPr bwMode="auto">
          <a:xfrm rot="9694931">
            <a:off x="2667000" y="5410200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Summary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51038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smtClean="0"/>
              <a:t>Data attribute types: nominal, binary, ordinal, interval-scaled, ratio-scaled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Many types of data sets, e.g., numerical, text, graph, Web, image.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Gain insight into the data by: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Basic statistical data description: central tendency, dispersion,  graphical displays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Data visualization: map data onto graphical primitives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Measure data similarity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Above steps are the beginning of data preprocessing. 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Many methods have been developed but still an active area of research.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763000" cy="5334000"/>
          </a:xfrm>
        </p:spPr>
        <p:txBody>
          <a:bodyPr/>
          <a:lstStyle/>
          <a:p>
            <a:pPr marL="457200" indent="-457200" eaLnBrk="1" hangingPunct="1"/>
            <a:r>
              <a:rPr lang="en-US" sz="1800" smtClean="0"/>
              <a:t>W. Cleveland, Visualizing Data, Hobart Press, 1993</a:t>
            </a:r>
          </a:p>
          <a:p>
            <a:pPr marL="457200" indent="-457200" eaLnBrk="1" hangingPunct="1"/>
            <a:r>
              <a:rPr lang="en-US" sz="1800" smtClean="0">
                <a:solidFill>
                  <a:schemeClr val="hlink"/>
                </a:solidFill>
              </a:rPr>
              <a:t>T. Dasu and T. Johnson.  Exploratory Data Mining and Data Cleaning. John Wiley, 2003</a:t>
            </a:r>
          </a:p>
          <a:p>
            <a:pPr marL="457200" indent="-457200" eaLnBrk="1" hangingPunct="1"/>
            <a:r>
              <a:rPr lang="en-US" sz="1800" smtClean="0"/>
              <a:t>U. Fayyad, G. Grinstein, and A. Wierse. Information Visualization in Data Mining and Knowledge Discovery, Morgan Kaufmann, 2001</a:t>
            </a:r>
          </a:p>
          <a:p>
            <a:pPr marL="457200" indent="-457200" eaLnBrk="1" hangingPunct="1"/>
            <a:r>
              <a:rPr lang="en-US" sz="1800" smtClean="0">
                <a:solidFill>
                  <a:srgbClr val="FF0000"/>
                </a:solidFill>
              </a:rPr>
              <a:t>L. Kaufman and P. J. Rousseeuw. Finding Groups in Data: an Introduction to Cluster Analysis. John Wiley &amp; Sons, 1990</a:t>
            </a:r>
            <a:r>
              <a:rPr lang="en-US" sz="1800" smtClean="0"/>
              <a:t>.</a:t>
            </a:r>
            <a:endParaRPr lang="en-US" sz="1800" smtClean="0">
              <a:solidFill>
                <a:schemeClr val="hlink"/>
              </a:solidFill>
            </a:endParaRPr>
          </a:p>
          <a:p>
            <a:pPr marL="457200" indent="-457200" eaLnBrk="1" hangingPunct="1"/>
            <a:r>
              <a:rPr lang="en-US" sz="1800" smtClean="0"/>
              <a:t>H. V. Jagadish et al., Special Issue on Data Reduction Techniques.  Bulletin of the Tech. Committee on Data Eng., 20(4), Dec. 1997</a:t>
            </a:r>
          </a:p>
          <a:p>
            <a:pPr marL="457200" indent="-457200"/>
            <a:r>
              <a:rPr lang="en-US" sz="1800" smtClean="0"/>
              <a:t>D. A. Keim. Information visualization and visual data mining, IEEE trans. on Visualization and Computer Graphics, 8(1), 2002</a:t>
            </a:r>
          </a:p>
          <a:p>
            <a:pPr marL="457200" indent="-457200" eaLnBrk="1" hangingPunct="1"/>
            <a:r>
              <a:rPr lang="en-US" sz="1800" smtClean="0"/>
              <a:t>D. Pyle. Data Preparation for Data Mining. Morgan Kaufmann, 1999</a:t>
            </a:r>
          </a:p>
          <a:p>
            <a:pPr marL="457200" indent="-457200" eaLnBrk="1" hangingPunct="1"/>
            <a:r>
              <a:rPr lang="en-US" sz="1800" smtClean="0"/>
              <a:t>S.  Santini and R. Jain,” Similarity measures”, IEEE Trans. on Pattern Analysis and Machine Intelligence, 21(9), 1999</a:t>
            </a:r>
          </a:p>
          <a:p>
            <a:pPr marL="457200" indent="-457200" eaLnBrk="1" hangingPunct="1"/>
            <a:r>
              <a:rPr lang="en-US" sz="1800" smtClean="0">
                <a:solidFill>
                  <a:srgbClr val="FF0000"/>
                </a:solidFill>
              </a:rPr>
              <a:t>E. R. Tufte. The Visual Display of Quantitative Information, 2</a:t>
            </a:r>
            <a:r>
              <a:rPr lang="en-US" sz="1800" baseline="30000" smtClean="0">
                <a:solidFill>
                  <a:srgbClr val="FF0000"/>
                </a:solidFill>
              </a:rPr>
              <a:t>nd</a:t>
            </a:r>
            <a:r>
              <a:rPr lang="en-US" sz="1800" smtClean="0">
                <a:solidFill>
                  <a:srgbClr val="FF0000"/>
                </a:solidFill>
              </a:rPr>
              <a:t> ed., Graphics Press, 2001</a:t>
            </a:r>
          </a:p>
          <a:p>
            <a:pPr marL="457200" indent="-457200" eaLnBrk="1" hangingPunct="1"/>
            <a:r>
              <a:rPr lang="en-US" sz="1800" smtClean="0"/>
              <a:t>C. Yu et al., Visual data mining of multimedia data for social and behavioral studies, Information Visualization, 8(1), 2009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70981"/>
                </a:solidFill>
              </a:rPr>
              <a:t>Attribute Types</a:t>
            </a:r>
            <a:r>
              <a:rPr lang="en-US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sz="2000" b="1" smtClean="0"/>
              <a:t>Nominal:</a:t>
            </a:r>
            <a:r>
              <a:rPr lang="en-US" sz="2000" smtClean="0"/>
              <a:t> categories, states, or “names of things”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i="1" smtClean="0"/>
              <a:t>Hair_color = </a:t>
            </a:r>
            <a:r>
              <a:rPr lang="en-US" sz="2000" smtClean="0"/>
              <a:t>{</a:t>
            </a:r>
            <a:r>
              <a:rPr lang="en-US" sz="2000" i="1" smtClean="0"/>
              <a:t>auburn, black, blond, brown, grey, red, white</a:t>
            </a:r>
            <a:r>
              <a:rPr lang="en-US" sz="2000" smtClean="0"/>
              <a:t>}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smtClean="0"/>
              <a:t>marital status, occupation, ID numbers, zip codes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2000" b="1" smtClean="0"/>
              <a:t>Binary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smtClean="0"/>
              <a:t>Nominal attribute with only 2 states (0 and 1)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u="sng" smtClean="0"/>
              <a:t>Symmetric binary</a:t>
            </a:r>
            <a:r>
              <a:rPr lang="en-US" sz="2000" smtClean="0"/>
              <a:t>: both outcomes equally important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sz="2000" smtClean="0"/>
              <a:t>e.g., gender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u="sng" smtClean="0"/>
              <a:t>Asymmetric binary</a:t>
            </a:r>
            <a:r>
              <a:rPr lang="en-US" sz="2000" smtClean="0"/>
              <a:t>: outcomes not equally important.  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sz="2000" smtClean="0"/>
              <a:t>e.g., medical test (positive vs. negative)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sz="2000" smtClean="0"/>
              <a:t>Convention: assign 1 to most important outcome (e.g., HIV positive)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2000" b="1" smtClean="0"/>
              <a:t>Ordinal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smtClean="0"/>
              <a:t>Values have a meaningful order (ranking) but magnitude between successive values is not known.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i="1" smtClean="0"/>
              <a:t>Size = </a:t>
            </a:r>
            <a:r>
              <a:rPr lang="en-US" sz="2000" smtClean="0"/>
              <a:t>{</a:t>
            </a:r>
            <a:r>
              <a:rPr lang="en-US" sz="2000" i="1" smtClean="0"/>
              <a:t>small, medium, large</a:t>
            </a:r>
            <a:r>
              <a:rPr lang="en-US" sz="2000" smtClean="0"/>
              <a:t>}</a:t>
            </a:r>
            <a:r>
              <a:rPr lang="en-US" sz="2000" i="1" smtClean="0"/>
              <a:t>,</a:t>
            </a:r>
            <a:r>
              <a:rPr lang="en-US" sz="2000" smtClean="0"/>
              <a:t> grades, army rankings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786402-F701-4A22-A476-A633C2909772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70981"/>
                </a:solidFill>
              </a:rPr>
              <a:t>Numeric Attribute Types</a:t>
            </a:r>
            <a:r>
              <a:rPr lang="en-US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382000" cy="525780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sz="2400" dirty="0" smtClean="0"/>
              <a:t>Quantity (integer or real-valued)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2400" b="1" dirty="0" smtClean="0"/>
              <a:t>Interval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dirty="0" smtClean="0"/>
              <a:t>Measured on a scale of </a:t>
            </a:r>
            <a:r>
              <a:rPr lang="en-US" b="1" dirty="0" smtClean="0"/>
              <a:t>equal-sized units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dirty="0" smtClean="0"/>
              <a:t>Values have order</a:t>
            </a:r>
          </a:p>
          <a:p>
            <a:pPr marL="1714500" lvl="3" indent="-393700" eaLnBrk="1" hangingPunct="1">
              <a:lnSpc>
                <a:spcPct val="90000"/>
              </a:lnSpc>
            </a:pPr>
            <a:r>
              <a:rPr lang="en-US" sz="2400" dirty="0" smtClean="0"/>
              <a:t>E.g., </a:t>
            </a:r>
            <a:r>
              <a:rPr lang="en-US" sz="2400" i="1" dirty="0" smtClean="0"/>
              <a:t>temperature in </a:t>
            </a:r>
            <a:r>
              <a:rPr lang="en-US" sz="2400" i="1" dirty="0" err="1" smtClean="0"/>
              <a:t>C</a:t>
            </a:r>
            <a:r>
              <a:rPr lang="en-US" sz="2400" i="1" dirty="0" err="1" smtClean="0">
                <a:cs typeface="Tahoma" pitchFamily="34" charset="0"/>
              </a:rPr>
              <a:t>˚</a:t>
            </a:r>
            <a:r>
              <a:rPr lang="en-US" sz="2400" i="1" dirty="0" err="1" smtClean="0"/>
              <a:t>or</a:t>
            </a:r>
            <a:r>
              <a:rPr lang="en-US" sz="2400" i="1" dirty="0" smtClean="0"/>
              <a:t> F</a:t>
            </a:r>
            <a:r>
              <a:rPr lang="en-US" sz="2400" i="1" dirty="0" smtClean="0">
                <a:cs typeface="Tahoma" pitchFamily="34" charset="0"/>
              </a:rPr>
              <a:t>˚</a:t>
            </a:r>
            <a:r>
              <a:rPr lang="en-US" sz="2400" i="1" dirty="0" smtClean="0"/>
              <a:t>, calendar dates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dirty="0" smtClean="0"/>
              <a:t>No true </a:t>
            </a:r>
            <a:r>
              <a:rPr lang="en-US" dirty="0" smtClean="0"/>
              <a:t>zero-point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dirty="0" smtClean="0"/>
              <a:t>We can evaluate the difference of two values, but one value cannot be a multiple of another</a:t>
            </a:r>
            <a:endParaRPr lang="en-US" dirty="0" smtClean="0"/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2400" b="1" dirty="0" smtClean="0"/>
              <a:t>Ratio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dirty="0" smtClean="0"/>
              <a:t>Inherent </a:t>
            </a:r>
            <a:r>
              <a:rPr lang="en-US" b="1" dirty="0" smtClean="0"/>
              <a:t>zero-point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dirty="0" smtClean="0"/>
              <a:t>We can speak of values as being an order of magnitude larger than the unit of measurement (10 K</a:t>
            </a:r>
            <a:r>
              <a:rPr lang="en-US" dirty="0" smtClean="0">
                <a:cs typeface="Tahoma" pitchFamily="34" charset="0"/>
              </a:rPr>
              <a:t>˚</a:t>
            </a:r>
            <a:r>
              <a:rPr lang="en-US" dirty="0" smtClean="0"/>
              <a:t> is twice as high as 5 K</a:t>
            </a:r>
            <a:r>
              <a:rPr lang="en-US" dirty="0" smtClean="0">
                <a:cs typeface="Tahoma" pitchFamily="34" charset="0"/>
              </a:rPr>
              <a:t>˚</a:t>
            </a:r>
            <a:r>
              <a:rPr lang="en-US" dirty="0" smtClean="0"/>
              <a:t>).</a:t>
            </a:r>
          </a:p>
          <a:p>
            <a:pPr marL="1714500" lvl="3" indent="-393700" eaLnBrk="1" hangingPunct="1">
              <a:lnSpc>
                <a:spcPct val="90000"/>
              </a:lnSpc>
            </a:pPr>
            <a:r>
              <a:rPr lang="en-US" sz="2400" dirty="0" smtClean="0"/>
              <a:t>e.g., </a:t>
            </a:r>
            <a:r>
              <a:rPr lang="en-US" sz="2400" i="1" dirty="0" smtClean="0"/>
              <a:t>temperature in Kelvin, length, counts, monetary quantities</a:t>
            </a:r>
            <a:endParaRPr lang="en-US" sz="1800" i="1" dirty="0" smtClean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459C803-3C65-4400-9DE7-FC262F55AD42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Discrete vs. Continuous Attributes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Discrete</a:t>
            </a:r>
            <a:r>
              <a:rPr lang="en-US" sz="2400" smtClean="0"/>
              <a:t> </a:t>
            </a:r>
            <a:r>
              <a:rPr lang="en-US" sz="2400" b="1" smtClean="0"/>
              <a:t>Attribute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Has only a finite or countably infinite set of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E.g., zip codes, profession, or the set of words in a collection of documents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Sometimes, represented as integer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Note: Binary attributes are a special case of discrete attributes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Continuous</a:t>
            </a:r>
            <a:r>
              <a:rPr lang="en-US" sz="2400" smtClean="0"/>
              <a:t> </a:t>
            </a:r>
            <a:r>
              <a:rPr lang="en-US" sz="2400" b="1" smtClean="0"/>
              <a:t>Attribute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Has real numbers as attribute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E.g., temperature, height, or 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Practically, real values can only be measured and represented using a finite number of digits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Continuous attributes are typically represented as floating-point variables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952CA88-70D4-4FA1-9B7D-8E990D7F1BC8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Chapter 2: Getting to Know Your Data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800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200000"/>
              </a:lnSpc>
            </a:pPr>
            <a:r>
              <a:rPr lang="en-US" smtClean="0"/>
              <a:t>Data Objects and Attribute Types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Basic Statistical Descriptions of Data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Data Visualization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Measuring Data Similarity and Dissimilarity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Summary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D54FEC7-E7DE-4781-BA66-D5E41E26FCE1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 rot="9694931">
            <a:off x="6781800" y="2590800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12187</TotalTime>
  <Words>3337</Words>
  <Application>Microsoft Office PowerPoint</Application>
  <PresentationFormat>On-screen Show (4:3)</PresentationFormat>
  <Paragraphs>514</Paragraphs>
  <Slides>52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Tahoma</vt:lpstr>
      <vt:lpstr>Arial</vt:lpstr>
      <vt:lpstr>Berlin Sans FB Demi</vt:lpstr>
      <vt:lpstr>Wingdings</vt:lpstr>
      <vt:lpstr>Times New Roman</vt:lpstr>
      <vt:lpstr>Symbol</vt:lpstr>
      <vt:lpstr>Arial Narrow</vt:lpstr>
      <vt:lpstr>Clarity</vt:lpstr>
      <vt:lpstr>Microsoft Visio Drawing</vt:lpstr>
      <vt:lpstr>Microsoft Word Document</vt:lpstr>
      <vt:lpstr>Microsoft Equation 3.0</vt:lpstr>
      <vt:lpstr>Microsoft Graph 2000 Chart</vt:lpstr>
      <vt:lpstr>SmartDraw Drawing</vt:lpstr>
      <vt:lpstr>Microsoft Office Excel Worksheet</vt:lpstr>
      <vt:lpstr>Microsoft Excel 97-2003 Worksheet</vt:lpstr>
      <vt:lpstr>CS6220: Data Mining Techniques</vt:lpstr>
      <vt:lpstr>Chapter 2: Getting to Know Your Data</vt:lpstr>
      <vt:lpstr>Types of Data Sets </vt:lpstr>
      <vt:lpstr>Data Objects</vt:lpstr>
      <vt:lpstr>Attributes</vt:lpstr>
      <vt:lpstr>Attribute Types </vt:lpstr>
      <vt:lpstr>Numeric Attribute Types </vt:lpstr>
      <vt:lpstr>Discrete vs. Continuous Attributes </vt:lpstr>
      <vt:lpstr>Chapter 2: Getting to Know Your Data</vt:lpstr>
      <vt:lpstr>Basic Statistical Descriptions of Data</vt:lpstr>
      <vt:lpstr>Measuring the Central Tendency</vt:lpstr>
      <vt:lpstr> Symmetric vs. Skewed Data</vt:lpstr>
      <vt:lpstr>Measuring the Dispersion of Data</vt:lpstr>
      <vt:lpstr> Boxplot Analysis</vt:lpstr>
      <vt:lpstr>Visualization of Data Dispersion: 3-D Boxplots</vt:lpstr>
      <vt:lpstr>Properties of Normal Distribution Curve</vt:lpstr>
      <vt:lpstr>Graphic Displays of Basic Statistical Descriptions</vt:lpstr>
      <vt:lpstr>Histogram Analysis</vt:lpstr>
      <vt:lpstr>Histograms Often Tell More than Boxplots</vt:lpstr>
      <vt:lpstr>Quantile Plot</vt:lpstr>
      <vt:lpstr>Quantile-Quantile (Q-Q) Plot</vt:lpstr>
      <vt:lpstr>Scatter plot</vt:lpstr>
      <vt:lpstr>Positively and Negatively Correlated Data</vt:lpstr>
      <vt:lpstr> Uncorrelated Data</vt:lpstr>
      <vt:lpstr>Chapter 2: Getting to Know Your Data</vt:lpstr>
      <vt:lpstr>Data Visualization</vt:lpstr>
      <vt:lpstr>Direct Data Visualization</vt:lpstr>
      <vt:lpstr>3D Scatter Plot</vt:lpstr>
      <vt:lpstr>Scatterplot Matrices</vt:lpstr>
      <vt:lpstr>Landscapes</vt:lpstr>
      <vt:lpstr>Parallel Coordinates</vt:lpstr>
      <vt:lpstr>Parallel Coordinates of a Data Set</vt:lpstr>
      <vt:lpstr>Visualizing Text Data</vt:lpstr>
      <vt:lpstr>Visualizing Social/Information Networks</vt:lpstr>
      <vt:lpstr>Chapter 2: Getting to Know Your Data</vt:lpstr>
      <vt:lpstr>Similarity and Dissimilarity</vt:lpstr>
      <vt:lpstr>Data Matrix and Dissimilarity Matrix</vt:lpstr>
      <vt:lpstr>Proximity Measure for Nominal Attributes</vt:lpstr>
      <vt:lpstr>Proximity Measure for Binary Attributes</vt:lpstr>
      <vt:lpstr>Dissimilarity between Binary Variables</vt:lpstr>
      <vt:lpstr>Standardizing Numeric Data</vt:lpstr>
      <vt:lpstr>Example:  Data Matrix and Dissimilarity Matrix</vt:lpstr>
      <vt:lpstr>Distance on Numeric Data: Minkowski Distance</vt:lpstr>
      <vt:lpstr>Special Cases of Minkowski Distance</vt:lpstr>
      <vt:lpstr>Example: Minkowski Distance</vt:lpstr>
      <vt:lpstr>Ordinal Variables</vt:lpstr>
      <vt:lpstr>Attributes of Mixed Type</vt:lpstr>
      <vt:lpstr> Cosine Similarity</vt:lpstr>
      <vt:lpstr> Example: Cosine Similarity</vt:lpstr>
      <vt:lpstr>Chapter 2: Getting to Know Your Data</vt:lpstr>
      <vt:lpstr>Summary</vt:lpstr>
      <vt:lpstr>References</vt:lpstr>
    </vt:vector>
  </TitlesOfParts>
  <Company>S.F.U.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yizhousun</cp:lastModifiedBy>
  <cp:revision>787</cp:revision>
  <cp:lastPrinted>2012-08-31T14:58:27Z</cp:lastPrinted>
  <dcterms:created xsi:type="dcterms:W3CDTF">1998-06-19T04:38:52Z</dcterms:created>
  <dcterms:modified xsi:type="dcterms:W3CDTF">2013-01-07T22:33:12Z</dcterms:modified>
</cp:coreProperties>
</file>